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3" r:id="rId5"/>
    <p:sldId id="265" r:id="rId6"/>
    <p:sldId id="266" r:id="rId7"/>
    <p:sldId id="267" r:id="rId8"/>
    <p:sldId id="264" r:id="rId9"/>
    <p:sldId id="268" r:id="rId10"/>
    <p:sldId id="269" r:id="rId11"/>
    <p:sldId id="262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78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minika.grygarova@nudz.cz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6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rmAutofit/>
          </a:bodyPr>
          <a:lstStyle/>
          <a:p>
            <a:r>
              <a:rPr lang="cs-CZ" b="1" dirty="0" smtClean="0"/>
              <a:t>Dekonstrukce </a:t>
            </a:r>
            <a:r>
              <a:rPr lang="cs-CZ" b="1" dirty="0"/>
              <a:t>v dějinách umění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3429000"/>
            <a:ext cx="7344816" cy="283272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solidFill>
                  <a:schemeClr val="tx1"/>
                </a:solidFill>
              </a:rPr>
              <a:t>Mgr. Dominika Grygarová</a:t>
            </a:r>
          </a:p>
          <a:p>
            <a:pPr algn="l"/>
            <a:endParaRPr lang="cs-CZ" sz="2800" dirty="0" smtClean="0"/>
          </a:p>
          <a:p>
            <a:pPr algn="l"/>
            <a:r>
              <a:rPr lang="cs-CZ" sz="2800" dirty="0" smtClean="0">
                <a:hlinkClick r:id="rId3"/>
              </a:rPr>
              <a:t>grygarova@phil.muni.cz</a:t>
            </a:r>
          </a:p>
          <a:p>
            <a:pPr algn="l"/>
            <a:r>
              <a:rPr lang="cs-CZ" sz="2800" dirty="0" smtClean="0">
                <a:hlinkClick r:id="rId3"/>
              </a:rPr>
              <a:t>dominika.grygarova@nudz.cz</a:t>
            </a:r>
            <a:r>
              <a:rPr lang="cs-CZ" sz="2800" dirty="0" smtClean="0"/>
              <a:t>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187624" y="3861048"/>
            <a:ext cx="698477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000" dirty="0"/>
          </a:p>
          <a:p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2502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Shrnutí dekonstruktivní strategie na příkladu </a:t>
            </a:r>
            <a:r>
              <a:rPr lang="cs-CZ" dirty="0" err="1" smtClean="0"/>
              <a:t>Husserlova</a:t>
            </a:r>
            <a:r>
              <a:rPr lang="cs-CZ" dirty="0" smtClean="0"/>
              <a:t> pojetí časovosti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r>
              <a:rPr lang="cs-CZ" dirty="0"/>
              <a:t>vyhledávání problematických, </a:t>
            </a:r>
            <a:r>
              <a:rPr lang="cs-CZ" dirty="0" err="1"/>
              <a:t>seberozporných</a:t>
            </a:r>
            <a:r>
              <a:rPr lang="cs-CZ" dirty="0"/>
              <a:t> bodů, slepých </a:t>
            </a:r>
            <a:r>
              <a:rPr lang="cs-CZ" dirty="0" smtClean="0"/>
              <a:t>míst</a:t>
            </a:r>
          </a:p>
          <a:p>
            <a:r>
              <a:rPr lang="cs-CZ" dirty="0" smtClean="0"/>
              <a:t>Strategie textu, zakrývání slepých míst</a:t>
            </a:r>
          </a:p>
          <a:p>
            <a:r>
              <a:rPr lang="cs-CZ" dirty="0" smtClean="0"/>
              <a:t>Způsob zacházení </a:t>
            </a:r>
            <a:r>
              <a:rPr lang="cs-CZ" dirty="0"/>
              <a:t>s </a:t>
            </a:r>
            <a:r>
              <a:rPr lang="cs-CZ" dirty="0" smtClean="0"/>
              <a:t>opozicemi – zásadní kontaminace, ne-identita</a:t>
            </a:r>
          </a:p>
          <a:p>
            <a:r>
              <a:rPr lang="cs-CZ" dirty="0" smtClean="0"/>
              <a:t>Metafyzika přítomnosti: univerzální forma  zkušenosti je přítomnost, esence, ego, bytí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8836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116632"/>
            <a:ext cx="871296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Literatura</a:t>
            </a:r>
          </a:p>
          <a:p>
            <a:endParaRPr lang="cs-CZ" dirty="0" smtClean="0"/>
          </a:p>
          <a:p>
            <a:r>
              <a:rPr lang="cs-CZ" dirty="0" smtClean="0"/>
              <a:t>Jacques</a:t>
            </a:r>
            <a:r>
              <a:rPr lang="cs-CZ" cap="small" dirty="0" smtClean="0"/>
              <a:t> </a:t>
            </a:r>
            <a:r>
              <a:rPr lang="cs-CZ" cap="small" dirty="0" err="1" smtClean="0"/>
              <a:t>Derrida</a:t>
            </a:r>
            <a:r>
              <a:rPr lang="cs-CZ" dirty="0" smtClean="0"/>
              <a:t>, </a:t>
            </a:r>
            <a:r>
              <a:rPr lang="cs-CZ" i="1" dirty="0" smtClean="0"/>
              <a:t>De la </a:t>
            </a:r>
            <a:r>
              <a:rPr lang="cs-CZ" i="1" dirty="0" err="1" smtClean="0"/>
              <a:t>grammatologie</a:t>
            </a:r>
            <a:r>
              <a:rPr lang="cs-CZ" dirty="0" smtClean="0"/>
              <a:t>, Paris: Les </a:t>
            </a:r>
            <a:r>
              <a:rPr lang="cs-CZ" dirty="0" err="1" smtClean="0"/>
              <a:t>éditions</a:t>
            </a:r>
            <a:r>
              <a:rPr lang="cs-CZ" dirty="0" smtClean="0"/>
              <a:t> de </a:t>
            </a:r>
            <a:r>
              <a:rPr lang="cs-CZ" dirty="0" err="1" smtClean="0"/>
              <a:t>minuit</a:t>
            </a:r>
            <a:r>
              <a:rPr lang="cs-CZ" dirty="0" smtClean="0"/>
              <a:t>, 1967</a:t>
            </a:r>
          </a:p>
          <a:p>
            <a:r>
              <a:rPr lang="cs-CZ" dirty="0" smtClean="0"/>
              <a:t>Jacques</a:t>
            </a:r>
            <a:r>
              <a:rPr lang="cs-CZ" cap="small" dirty="0" smtClean="0"/>
              <a:t> </a:t>
            </a:r>
            <a:r>
              <a:rPr lang="cs-CZ" cap="small" dirty="0" err="1" smtClean="0"/>
              <a:t>Derrida</a:t>
            </a:r>
            <a:r>
              <a:rPr lang="cs-CZ" dirty="0" smtClean="0"/>
              <a:t>, </a:t>
            </a:r>
            <a:r>
              <a:rPr lang="cs-CZ" i="1" dirty="0" err="1" smtClean="0"/>
              <a:t>L´Écriture</a:t>
            </a:r>
            <a:r>
              <a:rPr lang="cs-CZ" i="1" dirty="0" smtClean="0"/>
              <a:t> et la </a:t>
            </a:r>
            <a:r>
              <a:rPr lang="cs-CZ" i="1" dirty="0" err="1" smtClean="0"/>
              <a:t>différence</a:t>
            </a:r>
            <a:r>
              <a:rPr lang="cs-CZ" dirty="0" smtClean="0"/>
              <a:t>, Paris: </a:t>
            </a:r>
            <a:r>
              <a:rPr lang="cs-CZ" dirty="0" err="1" smtClean="0"/>
              <a:t>Édition</a:t>
            </a:r>
            <a:r>
              <a:rPr lang="cs-CZ" dirty="0" smtClean="0"/>
              <a:t> de </a:t>
            </a:r>
            <a:r>
              <a:rPr lang="cs-CZ" dirty="0" err="1" smtClean="0"/>
              <a:t>Seuil</a:t>
            </a:r>
            <a:r>
              <a:rPr lang="cs-CZ" dirty="0" smtClean="0"/>
              <a:t>, 1967.</a:t>
            </a:r>
          </a:p>
          <a:p>
            <a:r>
              <a:rPr lang="cs-CZ" dirty="0"/>
              <a:t>Jacques</a:t>
            </a:r>
            <a:r>
              <a:rPr lang="cs-CZ" i="1" dirty="0"/>
              <a:t> </a:t>
            </a:r>
            <a:r>
              <a:rPr lang="cs-CZ" cap="small" dirty="0" err="1"/>
              <a:t>Derrida</a:t>
            </a:r>
            <a:r>
              <a:rPr lang="cs-CZ" cap="small" dirty="0"/>
              <a:t>, </a:t>
            </a:r>
            <a:r>
              <a:rPr lang="cs-CZ" i="1" dirty="0"/>
              <a:t>La </a:t>
            </a:r>
            <a:r>
              <a:rPr lang="cs-CZ" i="1" dirty="0" err="1"/>
              <a:t>voix</a:t>
            </a:r>
            <a:r>
              <a:rPr lang="cs-CZ" i="1" dirty="0"/>
              <a:t> et </a:t>
            </a:r>
            <a:r>
              <a:rPr lang="cs-CZ" i="1" dirty="0" err="1"/>
              <a:t>le</a:t>
            </a:r>
            <a:r>
              <a:rPr lang="cs-CZ" i="1" dirty="0"/>
              <a:t> </a:t>
            </a:r>
            <a:r>
              <a:rPr lang="cs-CZ" i="1" dirty="0" err="1"/>
              <a:t>phénomène</a:t>
            </a:r>
            <a:r>
              <a:rPr lang="cs-CZ" dirty="0"/>
              <a:t>, Paris: </a:t>
            </a:r>
            <a:r>
              <a:rPr lang="cs-CZ" dirty="0" err="1"/>
              <a:t>Presses</a:t>
            </a:r>
            <a:r>
              <a:rPr lang="cs-CZ" dirty="0"/>
              <a:t> </a:t>
            </a:r>
            <a:r>
              <a:rPr lang="cs-CZ" dirty="0" err="1"/>
              <a:t>universitaires</a:t>
            </a:r>
            <a:r>
              <a:rPr lang="cs-CZ" dirty="0"/>
              <a:t> de France, 1967.</a:t>
            </a:r>
          </a:p>
          <a:p>
            <a:r>
              <a:rPr lang="cs-CZ" dirty="0" smtClean="0"/>
              <a:t>Jacques</a:t>
            </a:r>
            <a:r>
              <a:rPr lang="cs-CZ" cap="small" dirty="0" smtClean="0"/>
              <a:t> </a:t>
            </a:r>
            <a:r>
              <a:rPr lang="cs-CZ" cap="small" dirty="0" err="1"/>
              <a:t>Derrida</a:t>
            </a:r>
            <a:r>
              <a:rPr lang="cs-CZ" dirty="0"/>
              <a:t>, </a:t>
            </a:r>
            <a:r>
              <a:rPr lang="cs-CZ" i="1" dirty="0"/>
              <a:t>Texty k dekonstrukci. Práce z let 1967–72</a:t>
            </a:r>
            <a:r>
              <a:rPr lang="cs-CZ" dirty="0"/>
              <a:t>, Bratislava: Archa, </a:t>
            </a:r>
            <a:r>
              <a:rPr lang="cs-CZ" dirty="0" smtClean="0"/>
              <a:t>1993.</a:t>
            </a:r>
          </a:p>
          <a:p>
            <a:r>
              <a:rPr lang="cs-CZ" dirty="0"/>
              <a:t>Zdeněk</a:t>
            </a:r>
            <a:r>
              <a:rPr lang="cs-CZ" cap="small" dirty="0"/>
              <a:t> </a:t>
            </a:r>
            <a:r>
              <a:rPr lang="cs-CZ" cap="small" dirty="0" err="1"/>
              <a:t>Kožmín</a:t>
            </a:r>
            <a:r>
              <a:rPr lang="cs-CZ" dirty="0"/>
              <a:t>, </a:t>
            </a:r>
            <a:r>
              <a:rPr lang="cs-CZ" i="1" dirty="0"/>
              <a:t>Smysl dekonstrukce.  </a:t>
            </a:r>
            <a:r>
              <a:rPr lang="cs-CZ" i="1" dirty="0" err="1"/>
              <a:t>Derridovské</a:t>
            </a:r>
            <a:r>
              <a:rPr lang="cs-CZ" i="1" dirty="0"/>
              <a:t> průřezy</a:t>
            </a:r>
            <a:r>
              <a:rPr lang="cs-CZ" dirty="0"/>
              <a:t>, Brno: Masarykova univerzita, </a:t>
            </a:r>
            <a:r>
              <a:rPr lang="cs-CZ" dirty="0" smtClean="0"/>
              <a:t>1998</a:t>
            </a:r>
          </a:p>
          <a:p>
            <a:r>
              <a:rPr lang="cs-CZ" dirty="0"/>
              <a:t>Miroslav </a:t>
            </a:r>
            <a:r>
              <a:rPr lang="cs-CZ" cap="small" dirty="0"/>
              <a:t>Petříček</a:t>
            </a:r>
            <a:r>
              <a:rPr lang="cs-CZ" dirty="0"/>
              <a:t>: </a:t>
            </a:r>
            <a:r>
              <a:rPr lang="cs-CZ" i="1" dirty="0"/>
              <a:t>Úvod do současné filosofie</a:t>
            </a:r>
            <a:r>
              <a:rPr lang="cs-CZ" dirty="0"/>
              <a:t>, Praha: Hermann &amp; synové, </a:t>
            </a:r>
            <a:r>
              <a:rPr lang="cs-CZ" dirty="0" smtClean="0"/>
              <a:t>1992.</a:t>
            </a:r>
          </a:p>
          <a:p>
            <a:endParaRPr lang="cs-CZ" dirty="0"/>
          </a:p>
          <a:p>
            <a:r>
              <a:rPr lang="cs-CZ" dirty="0"/>
              <a:t>Peter </a:t>
            </a:r>
            <a:r>
              <a:rPr lang="cs-CZ" cap="small" dirty="0" err="1"/>
              <a:t>Brunette</a:t>
            </a:r>
            <a:r>
              <a:rPr lang="cs-CZ" cap="small" dirty="0"/>
              <a:t> </a:t>
            </a:r>
            <a:r>
              <a:rPr lang="cs-CZ" dirty="0"/>
              <a:t>/ David</a:t>
            </a:r>
            <a:r>
              <a:rPr lang="cs-CZ" cap="small" dirty="0"/>
              <a:t> </a:t>
            </a:r>
            <a:r>
              <a:rPr lang="cs-CZ" cap="small" dirty="0" err="1"/>
              <a:t>Wills</a:t>
            </a:r>
            <a:r>
              <a:rPr lang="cs-CZ" cap="small" dirty="0"/>
              <a:t> </a:t>
            </a:r>
            <a:r>
              <a:rPr lang="cs-CZ" dirty="0"/>
              <a:t>(</a:t>
            </a:r>
            <a:r>
              <a:rPr lang="cs-CZ" dirty="0" err="1"/>
              <a:t>ed</a:t>
            </a:r>
            <a:r>
              <a:rPr lang="cs-CZ" dirty="0"/>
              <a:t>.): </a:t>
            </a:r>
            <a:r>
              <a:rPr lang="cs-CZ" i="1" dirty="0" err="1"/>
              <a:t>Deconstruction</a:t>
            </a:r>
            <a:r>
              <a:rPr lang="cs-CZ" i="1" dirty="0"/>
              <a:t> and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Visual</a:t>
            </a:r>
            <a:r>
              <a:rPr lang="cs-CZ" i="1" dirty="0"/>
              <a:t> </a:t>
            </a:r>
            <a:r>
              <a:rPr lang="cs-CZ" i="1" dirty="0" err="1"/>
              <a:t>Arts</a:t>
            </a:r>
            <a:r>
              <a:rPr lang="cs-CZ" i="1" dirty="0"/>
              <a:t>. Art, Media, </a:t>
            </a:r>
            <a:r>
              <a:rPr lang="cs-CZ" i="1" dirty="0" err="1"/>
              <a:t>Architecture</a:t>
            </a:r>
            <a:r>
              <a:rPr lang="cs-CZ" dirty="0"/>
              <a:t>, Cambridge / New York / </a:t>
            </a:r>
            <a:r>
              <a:rPr lang="cs-CZ" dirty="0" err="1"/>
              <a:t>Oakleigh</a:t>
            </a:r>
            <a:r>
              <a:rPr lang="cs-CZ" dirty="0"/>
              <a:t>: Cambridge University </a:t>
            </a:r>
            <a:r>
              <a:rPr lang="cs-CZ" dirty="0" err="1"/>
              <a:t>Press</a:t>
            </a:r>
            <a:r>
              <a:rPr lang="cs-CZ" dirty="0"/>
              <a:t>, 1994</a:t>
            </a:r>
            <a:r>
              <a:rPr lang="cs-CZ" dirty="0" smtClean="0"/>
              <a:t>.</a:t>
            </a:r>
          </a:p>
          <a:p>
            <a:r>
              <a:rPr lang="cs-CZ" dirty="0" smtClean="0"/>
              <a:t>Donald</a:t>
            </a:r>
            <a:r>
              <a:rPr lang="cs-CZ" cap="small" dirty="0" smtClean="0"/>
              <a:t> </a:t>
            </a:r>
            <a:r>
              <a:rPr lang="cs-CZ" cap="small" dirty="0" err="1"/>
              <a:t>Preziosi</a:t>
            </a:r>
            <a:r>
              <a:rPr lang="cs-CZ" dirty="0"/>
              <a:t>, </a:t>
            </a:r>
            <a:r>
              <a:rPr lang="cs-CZ" i="1" dirty="0" err="1"/>
              <a:t>Rethinking</a:t>
            </a:r>
            <a:r>
              <a:rPr lang="cs-CZ" i="1" dirty="0"/>
              <a:t> Art </a:t>
            </a:r>
            <a:r>
              <a:rPr lang="cs-CZ" i="1" dirty="0" err="1"/>
              <a:t>History</a:t>
            </a:r>
            <a:r>
              <a:rPr lang="cs-CZ" i="1" dirty="0"/>
              <a:t>. </a:t>
            </a:r>
            <a:r>
              <a:rPr lang="cs-CZ" i="1" dirty="0" err="1"/>
              <a:t>Meditations</a:t>
            </a:r>
            <a:r>
              <a:rPr lang="cs-CZ" i="1" dirty="0"/>
              <a:t> on a </a:t>
            </a:r>
            <a:r>
              <a:rPr lang="cs-CZ" i="1" dirty="0" err="1"/>
              <a:t>Coy</a:t>
            </a:r>
            <a:r>
              <a:rPr lang="cs-CZ" i="1" dirty="0"/>
              <a:t> Science</a:t>
            </a:r>
            <a:r>
              <a:rPr lang="cs-CZ" dirty="0"/>
              <a:t>, London / New </a:t>
            </a:r>
            <a:r>
              <a:rPr lang="cs-CZ" dirty="0" err="1"/>
              <a:t>Haven</a:t>
            </a:r>
            <a:r>
              <a:rPr lang="cs-CZ" dirty="0"/>
              <a:t>: </a:t>
            </a:r>
            <a:r>
              <a:rPr lang="cs-CZ" dirty="0" err="1"/>
              <a:t>Yale</a:t>
            </a:r>
            <a:r>
              <a:rPr lang="cs-CZ" dirty="0"/>
              <a:t> University </a:t>
            </a:r>
            <a:r>
              <a:rPr lang="cs-CZ" dirty="0" err="1"/>
              <a:t>Press</a:t>
            </a:r>
            <a:r>
              <a:rPr lang="cs-CZ" dirty="0"/>
              <a:t>, </a:t>
            </a:r>
            <a:r>
              <a:rPr lang="cs-CZ" dirty="0" smtClean="0"/>
              <a:t>1989.</a:t>
            </a:r>
          </a:p>
          <a:p>
            <a:r>
              <a:rPr lang="cs-CZ" dirty="0" smtClean="0"/>
              <a:t>Norman</a:t>
            </a:r>
            <a:r>
              <a:rPr lang="cs-CZ" cap="small" dirty="0" smtClean="0"/>
              <a:t> </a:t>
            </a:r>
            <a:r>
              <a:rPr lang="cs-CZ" cap="small" dirty="0" err="1"/>
              <a:t>Bryson</a:t>
            </a:r>
            <a:r>
              <a:rPr lang="cs-CZ" dirty="0"/>
              <a:t>, „Art in </a:t>
            </a:r>
            <a:r>
              <a:rPr lang="cs-CZ" dirty="0" err="1"/>
              <a:t>Context</a:t>
            </a:r>
            <a:r>
              <a:rPr lang="cs-CZ" dirty="0"/>
              <a:t>“, in: Ralph </a:t>
            </a:r>
            <a:r>
              <a:rPr lang="cs-CZ" cap="small" dirty="0" err="1"/>
              <a:t>Cohen</a:t>
            </a:r>
            <a:r>
              <a:rPr lang="cs-CZ" dirty="0"/>
              <a:t> (</a:t>
            </a:r>
            <a:r>
              <a:rPr lang="cs-CZ" dirty="0" err="1"/>
              <a:t>ed</a:t>
            </a:r>
            <a:r>
              <a:rPr lang="cs-CZ" dirty="0"/>
              <a:t>.), </a:t>
            </a:r>
            <a:r>
              <a:rPr lang="cs-CZ" i="1" dirty="0" err="1"/>
              <a:t>Studies</a:t>
            </a:r>
            <a:r>
              <a:rPr lang="cs-CZ" i="1" dirty="0"/>
              <a:t> in </a:t>
            </a:r>
            <a:r>
              <a:rPr lang="cs-CZ" i="1" dirty="0" err="1"/>
              <a:t>Historical</a:t>
            </a:r>
            <a:r>
              <a:rPr lang="cs-CZ" i="1" dirty="0"/>
              <a:t> </a:t>
            </a:r>
            <a:r>
              <a:rPr lang="cs-CZ" i="1" dirty="0" err="1"/>
              <a:t>Change</a:t>
            </a:r>
            <a:r>
              <a:rPr lang="cs-CZ" dirty="0"/>
              <a:t>, </a:t>
            </a:r>
            <a:r>
              <a:rPr lang="cs-CZ" dirty="0" err="1"/>
              <a:t>Charlotesville</a:t>
            </a:r>
            <a:r>
              <a:rPr lang="cs-CZ" dirty="0"/>
              <a:t> : University </a:t>
            </a:r>
            <a:r>
              <a:rPr lang="cs-CZ" dirty="0" err="1"/>
              <a:t>of</a:t>
            </a:r>
            <a:r>
              <a:rPr lang="cs-CZ" dirty="0"/>
              <a:t> Carolina </a:t>
            </a:r>
            <a:r>
              <a:rPr lang="cs-CZ" dirty="0" err="1"/>
              <a:t>Press</a:t>
            </a:r>
            <a:r>
              <a:rPr lang="cs-CZ" dirty="0"/>
              <a:t>, </a:t>
            </a:r>
            <a:r>
              <a:rPr lang="cs-CZ" dirty="0" smtClean="0"/>
              <a:t>1989.</a:t>
            </a:r>
          </a:p>
          <a:p>
            <a:r>
              <a:rPr lang="cs-CZ" dirty="0" err="1" smtClean="0"/>
              <a:t>Keith</a:t>
            </a:r>
            <a:r>
              <a:rPr lang="cs-CZ" cap="small" dirty="0" smtClean="0"/>
              <a:t> </a:t>
            </a:r>
            <a:r>
              <a:rPr lang="cs-CZ" cap="small" dirty="0" err="1"/>
              <a:t>Moxey</a:t>
            </a:r>
            <a:r>
              <a:rPr lang="cs-CZ" dirty="0"/>
              <a:t>,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Practice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Theory</a:t>
            </a:r>
            <a:r>
              <a:rPr lang="cs-CZ" i="1" dirty="0"/>
              <a:t>. </a:t>
            </a:r>
            <a:r>
              <a:rPr lang="cs-CZ" i="1" dirty="0" err="1"/>
              <a:t>Poststructuralism</a:t>
            </a:r>
            <a:r>
              <a:rPr lang="cs-CZ" i="1" dirty="0"/>
              <a:t>, </a:t>
            </a:r>
            <a:r>
              <a:rPr lang="cs-CZ" i="1" dirty="0" err="1"/>
              <a:t>Cultural</a:t>
            </a:r>
            <a:r>
              <a:rPr lang="cs-CZ" i="1" dirty="0"/>
              <a:t> </a:t>
            </a:r>
            <a:r>
              <a:rPr lang="cs-CZ" i="1" dirty="0" err="1"/>
              <a:t>Politics</a:t>
            </a:r>
            <a:r>
              <a:rPr lang="cs-CZ" i="1" dirty="0"/>
              <a:t>, and Art </a:t>
            </a:r>
            <a:r>
              <a:rPr lang="cs-CZ" i="1" dirty="0" err="1"/>
              <a:t>History</a:t>
            </a:r>
            <a:r>
              <a:rPr lang="cs-CZ" dirty="0"/>
              <a:t>, </a:t>
            </a:r>
            <a:r>
              <a:rPr lang="cs-CZ" dirty="0" err="1"/>
              <a:t>Ithica</a:t>
            </a:r>
            <a:r>
              <a:rPr lang="cs-CZ" dirty="0"/>
              <a:t> / London: </a:t>
            </a:r>
            <a:r>
              <a:rPr lang="cs-CZ" dirty="0" err="1"/>
              <a:t>Cornell</a:t>
            </a:r>
            <a:r>
              <a:rPr lang="cs-CZ" dirty="0"/>
              <a:t> University </a:t>
            </a:r>
            <a:r>
              <a:rPr lang="cs-CZ" dirty="0" err="1"/>
              <a:t>Press</a:t>
            </a:r>
            <a:r>
              <a:rPr lang="cs-CZ" dirty="0"/>
              <a:t>, </a:t>
            </a:r>
            <a:r>
              <a:rPr lang="cs-CZ" dirty="0" smtClean="0"/>
              <a:t>1994.</a:t>
            </a:r>
          </a:p>
          <a:p>
            <a:r>
              <a:rPr lang="cs-CZ" dirty="0" err="1" smtClean="0"/>
              <a:t>Stephen</a:t>
            </a:r>
            <a:r>
              <a:rPr lang="cs-CZ" dirty="0" smtClean="0"/>
              <a:t> </a:t>
            </a:r>
            <a:r>
              <a:rPr lang="cs-CZ" dirty="0"/>
              <a:t>W.</a:t>
            </a:r>
            <a:r>
              <a:rPr lang="cs-CZ" cap="small" dirty="0"/>
              <a:t> </a:t>
            </a:r>
            <a:r>
              <a:rPr lang="cs-CZ" cap="small" dirty="0" err="1"/>
              <a:t>Melville</a:t>
            </a:r>
            <a:r>
              <a:rPr lang="cs-CZ" dirty="0"/>
              <a:t>, </a:t>
            </a:r>
            <a:r>
              <a:rPr lang="cs-CZ" i="1" dirty="0" err="1"/>
              <a:t>Philosophy</a:t>
            </a:r>
            <a:r>
              <a:rPr lang="cs-CZ" i="1" dirty="0"/>
              <a:t> </a:t>
            </a:r>
            <a:r>
              <a:rPr lang="cs-CZ" i="1" dirty="0" err="1"/>
              <a:t>Beside</a:t>
            </a:r>
            <a:r>
              <a:rPr lang="cs-CZ" i="1" dirty="0"/>
              <a:t> </a:t>
            </a:r>
            <a:r>
              <a:rPr lang="cs-CZ" i="1" dirty="0" err="1"/>
              <a:t>Itself</a:t>
            </a:r>
            <a:r>
              <a:rPr lang="cs-CZ" i="1" dirty="0"/>
              <a:t>. On </a:t>
            </a:r>
            <a:r>
              <a:rPr lang="cs-CZ" i="1" dirty="0" err="1"/>
              <a:t>Deconstruction</a:t>
            </a:r>
            <a:r>
              <a:rPr lang="cs-CZ" i="1" dirty="0"/>
              <a:t> and </a:t>
            </a:r>
            <a:r>
              <a:rPr lang="cs-CZ" i="1" dirty="0" err="1"/>
              <a:t>Modernism</a:t>
            </a:r>
            <a:r>
              <a:rPr lang="cs-CZ" dirty="0"/>
              <a:t>, Minneapolis: University od Minnesota </a:t>
            </a:r>
            <a:r>
              <a:rPr lang="cs-CZ" dirty="0" err="1"/>
              <a:t>Press</a:t>
            </a:r>
            <a:r>
              <a:rPr lang="cs-CZ" dirty="0"/>
              <a:t>, </a:t>
            </a:r>
            <a:r>
              <a:rPr lang="cs-CZ" dirty="0" smtClean="0"/>
              <a:t>1986.</a:t>
            </a:r>
          </a:p>
          <a:p>
            <a:r>
              <a:rPr lang="cs-CZ" dirty="0" err="1"/>
              <a:t>Craig</a:t>
            </a:r>
            <a:r>
              <a:rPr lang="cs-CZ" cap="small" dirty="0"/>
              <a:t> </a:t>
            </a:r>
            <a:r>
              <a:rPr lang="cs-CZ" cap="small" dirty="0" err="1"/>
              <a:t>Owens</a:t>
            </a:r>
            <a:r>
              <a:rPr lang="cs-CZ" dirty="0"/>
              <a:t>, </a:t>
            </a:r>
            <a:r>
              <a:rPr lang="cs-CZ" i="1" dirty="0" err="1"/>
              <a:t>Beyond</a:t>
            </a:r>
            <a:r>
              <a:rPr lang="cs-CZ" i="1" dirty="0"/>
              <a:t> </a:t>
            </a:r>
            <a:r>
              <a:rPr lang="cs-CZ" i="1" dirty="0" err="1"/>
              <a:t>Recognition</a:t>
            </a:r>
            <a:r>
              <a:rPr lang="cs-CZ" i="1" dirty="0"/>
              <a:t>. </a:t>
            </a:r>
            <a:r>
              <a:rPr lang="cs-CZ" i="1" dirty="0" err="1"/>
              <a:t>Representation</a:t>
            </a:r>
            <a:r>
              <a:rPr lang="cs-CZ" i="1" dirty="0"/>
              <a:t>, </a:t>
            </a:r>
            <a:r>
              <a:rPr lang="cs-CZ" i="1" dirty="0" err="1"/>
              <a:t>Power</a:t>
            </a:r>
            <a:r>
              <a:rPr lang="cs-CZ" i="1" dirty="0"/>
              <a:t>, and </a:t>
            </a:r>
            <a:r>
              <a:rPr lang="cs-CZ" i="1" dirty="0" err="1"/>
              <a:t>Culture</a:t>
            </a:r>
            <a:r>
              <a:rPr lang="cs-CZ" dirty="0"/>
              <a:t>, </a:t>
            </a:r>
            <a:r>
              <a:rPr lang="cs-CZ" dirty="0" err="1"/>
              <a:t>Berkley</a:t>
            </a:r>
            <a:r>
              <a:rPr lang="cs-CZ" dirty="0"/>
              <a:t> and Los Angeles, </a:t>
            </a:r>
            <a:r>
              <a:rPr lang="cs-CZ" dirty="0" err="1"/>
              <a:t>California</a:t>
            </a:r>
            <a:r>
              <a:rPr lang="cs-CZ" dirty="0"/>
              <a:t>: University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California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1992.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435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Cíle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817440"/>
            <a:ext cx="7560840" cy="5040560"/>
          </a:xfrm>
        </p:spPr>
        <p:txBody>
          <a:bodyPr>
            <a:noAutofit/>
          </a:bodyPr>
          <a:lstStyle/>
          <a:p>
            <a:r>
              <a:rPr lang="cs-CZ" sz="2000" dirty="0" smtClean="0"/>
              <a:t>Jacques </a:t>
            </a:r>
            <a:r>
              <a:rPr lang="cs-CZ" sz="2000" dirty="0" err="1" smtClean="0"/>
              <a:t>Derrida</a:t>
            </a:r>
            <a:r>
              <a:rPr lang="cs-CZ" sz="2000" dirty="0" smtClean="0"/>
              <a:t> (1934–2004) a </a:t>
            </a:r>
            <a:r>
              <a:rPr lang="cs-CZ" altLang="cs-CZ" sz="2000" dirty="0" smtClean="0"/>
              <a:t>dekonstrukce</a:t>
            </a:r>
            <a:r>
              <a:rPr lang="cs-CZ" altLang="cs-CZ" sz="2000" dirty="0"/>
              <a:t>: způsob kritické reflexe </a:t>
            </a:r>
            <a:r>
              <a:rPr lang="cs-CZ" altLang="cs-CZ" sz="2000" dirty="0" smtClean="0"/>
              <a:t>textů vycházející z </a:t>
            </a:r>
            <a:r>
              <a:rPr lang="cs-CZ" altLang="cs-CZ" sz="2000" dirty="0" err="1" smtClean="0"/>
              <a:t>Derridovy</a:t>
            </a:r>
            <a:r>
              <a:rPr lang="cs-CZ" altLang="cs-CZ" sz="2000" dirty="0" smtClean="0"/>
              <a:t> anti-epistemologie; </a:t>
            </a:r>
            <a:r>
              <a:rPr lang="cs-CZ" altLang="cs-CZ" sz="2000" dirty="0"/>
              <a:t>myšlení pro jinakost uvnitř tradičního </a:t>
            </a:r>
            <a:r>
              <a:rPr lang="cs-CZ" altLang="cs-CZ" sz="2000" dirty="0" smtClean="0"/>
              <a:t>myšlení </a:t>
            </a:r>
            <a:endParaRPr lang="cs-CZ" sz="2000" dirty="0" smtClean="0"/>
          </a:p>
          <a:p>
            <a:r>
              <a:rPr lang="cs-CZ" sz="2000" dirty="0"/>
              <a:t>Z</a:t>
            </a:r>
            <a:r>
              <a:rPr lang="cs-CZ" sz="2000" dirty="0" smtClean="0"/>
              <a:t>mapovat </a:t>
            </a:r>
            <a:r>
              <a:rPr lang="cs-CZ" sz="2000" dirty="0"/>
              <a:t>uměleckohistorickou </a:t>
            </a:r>
            <a:r>
              <a:rPr lang="cs-CZ" sz="2000" dirty="0" smtClean="0"/>
              <a:t>literaturu užívající dekonstrukci</a:t>
            </a:r>
          </a:p>
          <a:p>
            <a:r>
              <a:rPr lang="cs-CZ" sz="2000" dirty="0" smtClean="0"/>
              <a:t>Tři vrstvy analýzy:</a:t>
            </a:r>
          </a:p>
          <a:p>
            <a:pPr marL="0" indent="0">
              <a:buNone/>
            </a:pPr>
            <a:r>
              <a:rPr lang="cs-CZ" sz="2000" dirty="0" smtClean="0"/>
              <a:t>1.) OBSAH TEXTU</a:t>
            </a:r>
          </a:p>
          <a:p>
            <a:pPr marL="0" indent="0">
              <a:buNone/>
            </a:pPr>
            <a:r>
              <a:rPr lang="cs-CZ" sz="2000" dirty="0" smtClean="0"/>
              <a:t>2.) AUTOROVA DEKONSTRUKCE: vysledovat mechanismus a vliv dekonstruktivního myšlení na autora, důslednost, odchylky</a:t>
            </a:r>
          </a:p>
          <a:p>
            <a:pPr marL="0" indent="0">
              <a:buNone/>
            </a:pPr>
            <a:r>
              <a:rPr lang="cs-CZ" sz="2000" dirty="0" smtClean="0"/>
              <a:t>3.)</a:t>
            </a:r>
            <a:r>
              <a:rPr lang="cs-CZ" sz="2000" dirty="0"/>
              <a:t> </a:t>
            </a:r>
            <a:r>
              <a:rPr lang="cs-CZ" sz="2000" dirty="0" smtClean="0"/>
              <a:t>NAŠE DEKOSNTRUKCE: dekonstruktivní reflexe textu (stojíme nad autorem): nahlížet texty dekonstruktivně - jít pod obsah a autorovu argumentaci a </a:t>
            </a:r>
            <a:r>
              <a:rPr lang="cs-CZ" sz="2000" dirty="0"/>
              <a:t>sledovat diskurzivní strategie autora apod.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4199131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23528" y="0"/>
            <a:ext cx="756084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P</a:t>
            </a:r>
            <a:r>
              <a:rPr lang="cs-CZ" sz="3200" b="1" dirty="0" smtClean="0"/>
              <a:t>ožadavky k zápočtu </a:t>
            </a:r>
          </a:p>
          <a:p>
            <a:endParaRPr lang="cs-CZ" sz="2800" u="sng" dirty="0" smtClean="0"/>
          </a:p>
          <a:p>
            <a:r>
              <a:rPr lang="cs-CZ" sz="2800" dirty="0" smtClean="0"/>
              <a:t>aktivní účast na seminářích: referát 30 min</a:t>
            </a:r>
          </a:p>
          <a:p>
            <a:r>
              <a:rPr lang="cs-CZ" sz="2800" dirty="0" smtClean="0"/>
              <a:t>seminární </a:t>
            </a:r>
            <a:r>
              <a:rPr lang="cs-CZ" sz="2800" dirty="0"/>
              <a:t>práce 10-15 normostran</a:t>
            </a:r>
          </a:p>
          <a:p>
            <a:endParaRPr lang="cs-CZ" sz="2800" dirty="0" smtClean="0"/>
          </a:p>
          <a:p>
            <a:r>
              <a:rPr lang="cs-CZ" sz="2800" u="sng" dirty="0" smtClean="0"/>
              <a:t>Seminární práce:</a:t>
            </a:r>
            <a:r>
              <a:rPr lang="cs-CZ" sz="2800" dirty="0" smtClean="0"/>
              <a:t> </a:t>
            </a:r>
          </a:p>
          <a:p>
            <a:r>
              <a:rPr lang="cs-CZ" sz="2800" dirty="0" smtClean="0"/>
              <a:t>1.) interpretace zadaného textu (v angličtině/ francouzštině)</a:t>
            </a:r>
          </a:p>
          <a:p>
            <a:r>
              <a:rPr lang="cs-CZ" sz="2800" dirty="0" smtClean="0"/>
              <a:t>2.) vlastní úvaha nad možnostmi aplikace dekonstruktivního myšlení</a:t>
            </a:r>
          </a:p>
          <a:p>
            <a:endParaRPr lang="cs-CZ" sz="2800" dirty="0" smtClean="0"/>
          </a:p>
          <a:p>
            <a:r>
              <a:rPr lang="cs-CZ" sz="2800" dirty="0" smtClean="0"/>
              <a:t>Termín odevzdání elektronicky: 30. 6. (možnost přepracování v zářijovém termínu: do 10. 9.)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7708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Dekonstrukce v dějinách umění – ochutnávka témat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Uvažování o identitě </a:t>
            </a:r>
            <a:r>
              <a:rPr lang="cs-CZ" dirty="0"/>
              <a:t>uměleckého </a:t>
            </a:r>
            <a:r>
              <a:rPr lang="cs-CZ" dirty="0" smtClean="0"/>
              <a:t>díla</a:t>
            </a:r>
          </a:p>
          <a:p>
            <a:r>
              <a:rPr lang="cs-CZ" dirty="0"/>
              <a:t>J</a:t>
            </a:r>
            <a:r>
              <a:rPr lang="cs-CZ" dirty="0" smtClean="0"/>
              <a:t>iné </a:t>
            </a:r>
            <a:r>
              <a:rPr lang="cs-CZ" dirty="0"/>
              <a:t>ambice </a:t>
            </a:r>
            <a:r>
              <a:rPr lang="cs-CZ" dirty="0" smtClean="0"/>
              <a:t>oboru, jiné způsoby psaní</a:t>
            </a:r>
          </a:p>
          <a:p>
            <a:pPr marL="0" indent="0">
              <a:buNone/>
            </a:pPr>
            <a:r>
              <a:rPr lang="cs-CZ" dirty="0" smtClean="0">
                <a:cs typeface="Arial"/>
              </a:rPr>
              <a:t>→ vyvěrá z </a:t>
            </a:r>
            <a:r>
              <a:rPr lang="cs-CZ" dirty="0" err="1" smtClean="0"/>
              <a:t>problematizace</a:t>
            </a:r>
            <a:r>
              <a:rPr lang="cs-CZ" dirty="0" smtClean="0"/>
              <a:t> </a:t>
            </a:r>
            <a:r>
              <a:rPr lang="cs-CZ" dirty="0"/>
              <a:t>logické </a:t>
            </a:r>
            <a:r>
              <a:rPr lang="cs-CZ" dirty="0" smtClean="0"/>
              <a:t>struktury, tradice západního (metafyzického) myšlení </a:t>
            </a:r>
          </a:p>
          <a:p>
            <a:pPr marL="0" indent="0">
              <a:buNone/>
            </a:pPr>
            <a:r>
              <a:rPr lang="cs-CZ" dirty="0" smtClean="0">
                <a:cs typeface="Arial"/>
              </a:rPr>
              <a:t>→ kritický a epistemologický projekt založený na:</a:t>
            </a:r>
            <a:endParaRPr lang="cs-CZ" sz="2600" dirty="0" smtClean="0"/>
          </a:p>
          <a:p>
            <a:pPr marL="0" indent="0">
              <a:buNone/>
            </a:pPr>
            <a:r>
              <a:rPr lang="cs-CZ" sz="2600" dirty="0" smtClean="0"/>
              <a:t>Kritice </a:t>
            </a:r>
            <a:r>
              <a:rPr lang="cs-CZ" sz="2600" dirty="0"/>
              <a:t>metafyziky přítomnosti</a:t>
            </a:r>
            <a:r>
              <a:rPr lang="cs-CZ" sz="2600" dirty="0" smtClean="0"/>
              <a:t> </a:t>
            </a:r>
          </a:p>
          <a:p>
            <a:pPr marL="0" indent="0">
              <a:buNone/>
            </a:pPr>
            <a:r>
              <a:rPr lang="cs-CZ" sz="2600" dirty="0" smtClean="0"/>
              <a:t>Vnímání </a:t>
            </a:r>
            <a:r>
              <a:rPr lang="cs-CZ" sz="2600" dirty="0" err="1" smtClean="0"/>
              <a:t>temporality</a:t>
            </a:r>
            <a:r>
              <a:rPr lang="cs-CZ" sz="2600" dirty="0" smtClean="0"/>
              <a:t> (odložení přítomnosti)</a:t>
            </a:r>
          </a:p>
          <a:p>
            <a:pPr marL="0" indent="0">
              <a:buNone/>
            </a:pPr>
            <a:r>
              <a:rPr lang="cs-CZ" sz="2600" dirty="0" smtClean="0"/>
              <a:t>Jazykové podstatě skutečnosti (viz DNA) a diferenci mezi znaky</a:t>
            </a:r>
            <a:endParaRPr lang="cs-CZ" sz="2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1543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cs-CZ" sz="2800" dirty="0" smtClean="0"/>
              <a:t>Dekonstrukce: srovnání </a:t>
            </a:r>
            <a:r>
              <a:rPr lang="cs-CZ" sz="2800" dirty="0"/>
              <a:t>klasického čtení </a:t>
            </a:r>
            <a:r>
              <a:rPr lang="cs-CZ" sz="2800" dirty="0" smtClean="0"/>
              <a:t>textu (metafyzika přítomnosti) vs. čtení </a:t>
            </a:r>
            <a:r>
              <a:rPr lang="cs-CZ" sz="2800" dirty="0"/>
              <a:t>textu skrze </a:t>
            </a:r>
            <a:r>
              <a:rPr lang="cs-CZ" sz="2800" dirty="0" err="1"/>
              <a:t>derridovskou</a:t>
            </a:r>
            <a:r>
              <a:rPr lang="cs-CZ" sz="2800" dirty="0"/>
              <a:t> </a:t>
            </a:r>
            <a:r>
              <a:rPr lang="cs-CZ" sz="2800" dirty="0" smtClean="0"/>
              <a:t>epistemologii</a:t>
            </a:r>
          </a:p>
          <a:p>
            <a:r>
              <a:rPr lang="cs-CZ" sz="2800" dirty="0" smtClean="0"/>
              <a:t>Ne-identita uměleckého díla, bytostná nehomogenita</a:t>
            </a:r>
          </a:p>
          <a:p>
            <a:r>
              <a:rPr lang="cs-CZ" sz="2800" dirty="0" smtClean="0"/>
              <a:t>Nerozhodnutelnost – </a:t>
            </a:r>
            <a:r>
              <a:rPr lang="cs-CZ" sz="2800" i="1" dirty="0" err="1" smtClean="0"/>
              <a:t>indécibilité</a:t>
            </a:r>
            <a:endParaRPr lang="cs-CZ" sz="2800" i="1" dirty="0" smtClean="0"/>
          </a:p>
          <a:p>
            <a:r>
              <a:rPr lang="cs-CZ" sz="2800" dirty="0"/>
              <a:t>K</a:t>
            </a:r>
            <a:r>
              <a:rPr lang="cs-CZ" sz="2800" dirty="0" smtClean="0"/>
              <a:t>onstruktivní povaha </a:t>
            </a:r>
            <a:r>
              <a:rPr lang="cs-CZ" sz="2800" dirty="0"/>
              <a:t>běžných postupů dějin </a:t>
            </a:r>
            <a:r>
              <a:rPr lang="cs-CZ" sz="2800" dirty="0" smtClean="0"/>
              <a:t>umění</a:t>
            </a:r>
          </a:p>
          <a:p>
            <a:r>
              <a:rPr lang="cs-CZ" sz="2800" dirty="0" smtClean="0"/>
              <a:t>Anti-explanační přístup: je </a:t>
            </a:r>
            <a:r>
              <a:rPr lang="cs-CZ" sz="2800" dirty="0"/>
              <a:t>cvičením v ukazování děr v našich dosavadních </a:t>
            </a:r>
            <a:r>
              <a:rPr lang="cs-CZ" sz="2800" dirty="0" smtClean="0"/>
              <a:t>teoriích, nesnaží se vyhledávat chyby dosavadních teorií, ale stopovat rozhodnutí </a:t>
            </a:r>
          </a:p>
          <a:p>
            <a:r>
              <a:rPr lang="cs-CZ" sz="2800" dirty="0" smtClean="0"/>
              <a:t>Orientace na text i recepci</a:t>
            </a:r>
          </a:p>
          <a:p>
            <a:r>
              <a:rPr lang="cs-CZ" sz="2800" dirty="0" smtClean="0"/>
              <a:t>Nechává zaznít různé </a:t>
            </a:r>
            <a:r>
              <a:rPr lang="cs-CZ" sz="2800" dirty="0"/>
              <a:t>debaty z různých perspektiv</a:t>
            </a:r>
            <a:endParaRPr lang="cs-CZ" sz="2800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59219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04664"/>
            <a:ext cx="8435280" cy="5721499"/>
          </a:xfrm>
        </p:spPr>
        <p:txBody>
          <a:bodyPr/>
          <a:lstStyle/>
          <a:p>
            <a:r>
              <a:rPr lang="cs-CZ" dirty="0" smtClean="0"/>
              <a:t>Text i čtenář/ dílo i divák: nikoli zvůle čtenáře či diváka</a:t>
            </a:r>
          </a:p>
          <a:p>
            <a:r>
              <a:rPr lang="cs-CZ" dirty="0" smtClean="0"/>
              <a:t>Smrt autora (zpětná konstrukce)</a:t>
            </a:r>
          </a:p>
          <a:p>
            <a:r>
              <a:rPr lang="cs-CZ" dirty="0" smtClean="0"/>
              <a:t>Způsob uspořádání velkého množství dat</a:t>
            </a:r>
          </a:p>
          <a:p>
            <a:r>
              <a:rPr lang="cs-CZ" dirty="0" smtClean="0"/>
              <a:t>Psaní „okolo“ obrazu: </a:t>
            </a:r>
            <a:r>
              <a:rPr lang="cs-CZ" dirty="0"/>
              <a:t>hledat co nejvíce perspektiv a relevantních souvislostí a klást si i znepokojivé a rušivé </a:t>
            </a:r>
            <a:r>
              <a:rPr lang="cs-CZ" dirty="0" smtClean="0"/>
              <a:t>otázky </a:t>
            </a:r>
          </a:p>
          <a:p>
            <a:r>
              <a:rPr lang="cs-CZ" dirty="0" err="1" smtClean="0"/>
              <a:t>Exteriorita</a:t>
            </a:r>
            <a:r>
              <a:rPr lang="cs-CZ" dirty="0" smtClean="0"/>
              <a:t> jako součást díla; bytostné propojení </a:t>
            </a:r>
            <a:r>
              <a:rPr lang="cs-CZ" dirty="0"/>
              <a:t>teorie s </a:t>
            </a:r>
            <a:r>
              <a:rPr lang="cs-CZ" dirty="0" smtClean="0"/>
              <a:t>dílem – performativní aspekt uměleckohistorické teorie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6035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Dekonstrukce jako kritická 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Literární věda; Paul de Man, Jonathan </a:t>
            </a:r>
            <a:r>
              <a:rPr lang="cs-CZ" dirty="0" err="1"/>
              <a:t>Culler</a:t>
            </a:r>
            <a:endParaRPr lang="cs-CZ" dirty="0"/>
          </a:p>
          <a:p>
            <a:r>
              <a:rPr lang="cs-CZ" dirty="0"/>
              <a:t>Dějiny a teorie umění: navázání na strukturalismus, sémiotiku (jazykový obrat v dějinách umění)</a:t>
            </a:r>
          </a:p>
          <a:p>
            <a:r>
              <a:rPr lang="cs-CZ" dirty="0"/>
              <a:t>Donald </a:t>
            </a:r>
            <a:r>
              <a:rPr lang="cs-CZ" dirty="0" err="1"/>
              <a:t>Preziosi</a:t>
            </a:r>
            <a:r>
              <a:rPr lang="cs-CZ" dirty="0"/>
              <a:t>, Norman </a:t>
            </a:r>
            <a:r>
              <a:rPr lang="cs-CZ" dirty="0" err="1"/>
              <a:t>Bryson</a:t>
            </a:r>
            <a:r>
              <a:rPr lang="cs-CZ" dirty="0"/>
              <a:t>, Michael Ann </a:t>
            </a:r>
            <a:r>
              <a:rPr lang="cs-CZ" dirty="0" err="1"/>
              <a:t>Holly</a:t>
            </a:r>
            <a:r>
              <a:rPr lang="cs-CZ" dirty="0"/>
              <a:t>, William J. Thomas </a:t>
            </a:r>
            <a:r>
              <a:rPr lang="cs-CZ" dirty="0" err="1"/>
              <a:t>Mitchell</a:t>
            </a:r>
            <a:r>
              <a:rPr lang="cs-CZ" dirty="0"/>
              <a:t>, Rosalind </a:t>
            </a:r>
            <a:r>
              <a:rPr lang="cs-CZ" dirty="0" err="1"/>
              <a:t>Krauss</a:t>
            </a:r>
            <a:r>
              <a:rPr lang="cs-CZ" dirty="0"/>
              <a:t>, </a:t>
            </a:r>
            <a:r>
              <a:rPr lang="cs-CZ" dirty="0" err="1"/>
              <a:t>Craig</a:t>
            </a:r>
            <a:r>
              <a:rPr lang="cs-CZ" dirty="0"/>
              <a:t> </a:t>
            </a:r>
            <a:r>
              <a:rPr lang="cs-CZ" dirty="0" err="1" smtClean="0"/>
              <a:t>Owens</a:t>
            </a:r>
            <a:r>
              <a:rPr lang="cs-CZ" dirty="0" smtClean="0"/>
              <a:t> atd.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3728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Úvod do myšlení </a:t>
            </a:r>
            <a:r>
              <a:rPr lang="cs-CZ" sz="3200" dirty="0" smtClean="0"/>
              <a:t>J. </a:t>
            </a:r>
            <a:r>
              <a:rPr lang="cs-CZ" sz="3200" dirty="0" err="1"/>
              <a:t>Derridy</a:t>
            </a:r>
            <a:r>
              <a:rPr lang="cs-CZ" sz="3200" dirty="0"/>
              <a:t> I: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Problém počátku a kritika metafyziky přítomnosti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Dekonstruktivní čtení Edmunda </a:t>
            </a:r>
            <a:r>
              <a:rPr lang="cs-CZ" dirty="0" err="1" smtClean="0"/>
              <a:t>Husserla</a:t>
            </a:r>
            <a:r>
              <a:rPr lang="cs-CZ" dirty="0" smtClean="0"/>
              <a:t> a jeho pojetí časovosti</a:t>
            </a:r>
          </a:p>
          <a:p>
            <a:r>
              <a:rPr lang="cs-CZ" dirty="0" err="1" smtClean="0"/>
              <a:t>Husserlova</a:t>
            </a:r>
            <a:r>
              <a:rPr lang="cs-CZ" dirty="0" smtClean="0"/>
              <a:t> fenomenologie a západní metafyzická tradice: privilegium přítomnosti a </a:t>
            </a:r>
            <a:r>
              <a:rPr lang="cs-CZ" dirty="0" err="1" smtClean="0"/>
              <a:t>samodanosti</a:t>
            </a:r>
            <a:r>
              <a:rPr lang="cs-CZ" dirty="0" smtClean="0"/>
              <a:t>, bodový (</a:t>
            </a:r>
            <a:r>
              <a:rPr lang="cs-CZ" dirty="0" err="1" smtClean="0"/>
              <a:t>punktuální</a:t>
            </a:r>
            <a:r>
              <a:rPr lang="cs-CZ" dirty="0" smtClean="0"/>
              <a:t>) charakter </a:t>
            </a:r>
            <a:r>
              <a:rPr lang="cs-CZ" i="1" dirty="0" smtClean="0"/>
              <a:t>teď</a:t>
            </a:r>
            <a:endParaRPr lang="cs-CZ" dirty="0"/>
          </a:p>
          <a:p>
            <a:r>
              <a:rPr lang="cs-CZ" dirty="0" err="1" smtClean="0"/>
              <a:t>Derrida</a:t>
            </a:r>
            <a:r>
              <a:rPr lang="cs-CZ" dirty="0" smtClean="0"/>
              <a:t>: dotáhne důsledky </a:t>
            </a:r>
            <a:r>
              <a:rPr lang="cs-CZ" i="1" dirty="0"/>
              <a:t>zprostředkovanosti </a:t>
            </a:r>
            <a:r>
              <a:rPr lang="cs-CZ" i="1" dirty="0" err="1"/>
              <a:t>impresionálního</a:t>
            </a:r>
            <a:r>
              <a:rPr lang="cs-CZ" i="1" dirty="0"/>
              <a:t> teď </a:t>
            </a:r>
            <a:r>
              <a:rPr lang="cs-CZ" i="1" dirty="0" smtClean="0"/>
              <a:t>retencí </a:t>
            </a:r>
            <a:r>
              <a:rPr lang="cs-CZ" dirty="0" smtClean="0"/>
              <a:t>(</a:t>
            </a:r>
            <a:r>
              <a:rPr lang="cs-CZ" i="1" dirty="0" smtClean="0"/>
              <a:t>teď</a:t>
            </a:r>
            <a:r>
              <a:rPr lang="cs-CZ" dirty="0" smtClean="0"/>
              <a:t> se ukazuje se zpožděním, v reflexi)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2099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10000"/>
          </a:bodyPr>
          <a:lstStyle/>
          <a:p>
            <a:r>
              <a:rPr lang="cs-CZ" dirty="0" err="1" smtClean="0"/>
              <a:t>Husserl</a:t>
            </a:r>
            <a:r>
              <a:rPr lang="cs-CZ" dirty="0" smtClean="0"/>
              <a:t>: časový objekt má časový horizont: retence (primární vzpomínka) – teď (prvotní imprese) – </a:t>
            </a:r>
            <a:r>
              <a:rPr lang="cs-CZ" dirty="0" err="1" smtClean="0"/>
              <a:t>protence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>
                <a:latin typeface="Arial"/>
                <a:cs typeface="Arial"/>
              </a:rPr>
              <a:t>→ </a:t>
            </a:r>
            <a:r>
              <a:rPr lang="cs-CZ" dirty="0" smtClean="0"/>
              <a:t>kontinuita: doznívání</a:t>
            </a:r>
            <a:r>
              <a:rPr lang="cs-CZ" dirty="0"/>
              <a:t> </a:t>
            </a:r>
            <a:r>
              <a:rPr lang="cs-CZ" dirty="0" smtClean="0"/>
              <a:t>a předjímání</a:t>
            </a:r>
          </a:p>
          <a:p>
            <a:r>
              <a:rPr lang="cs-CZ" dirty="0" err="1" smtClean="0"/>
              <a:t>Derrida</a:t>
            </a:r>
            <a:r>
              <a:rPr lang="cs-CZ" dirty="0" smtClean="0"/>
              <a:t>: nejasnost hranice mezi teď a retencí</a:t>
            </a:r>
          </a:p>
          <a:p>
            <a:r>
              <a:rPr lang="cs-CZ" dirty="0" err="1" smtClean="0"/>
              <a:t>Husserl</a:t>
            </a:r>
            <a:r>
              <a:rPr lang="cs-CZ" dirty="0" smtClean="0"/>
              <a:t>: časový objekt je ustaven pojímajícím aktem – tedy až objekt uplyne, identifikujeme jeho počátek</a:t>
            </a:r>
          </a:p>
          <a:p>
            <a:r>
              <a:rPr lang="cs-CZ" dirty="0" err="1" smtClean="0"/>
              <a:t>Derrida</a:t>
            </a:r>
            <a:r>
              <a:rPr lang="cs-CZ" dirty="0" smtClean="0"/>
              <a:t>: teď je tedy zprostředkováno retencí (ne-teď) </a:t>
            </a:r>
            <a:r>
              <a:rPr lang="cs-CZ" dirty="0">
                <a:latin typeface="Arial"/>
                <a:cs typeface="Arial"/>
              </a:rPr>
              <a:t>→ </a:t>
            </a:r>
            <a:r>
              <a:rPr lang="cs-CZ" dirty="0" smtClean="0"/>
              <a:t>odsunutá, zprostředkovaná přítomnost</a:t>
            </a:r>
          </a:p>
          <a:p>
            <a:pPr marL="0" indent="0">
              <a:buNone/>
            </a:pPr>
            <a:r>
              <a:rPr lang="cs-CZ" dirty="0"/>
              <a:t>„</a:t>
            </a:r>
            <a:r>
              <a:rPr lang="cs-CZ" i="1" dirty="0"/>
              <a:t>přítomnost vnímaného přítomného se jako taková může zjevovat pouze potud, pokud kontinuálně splývá s ne-přítomností a ne-vněmem, tj. s retencí a </a:t>
            </a:r>
            <a:r>
              <a:rPr lang="cs-CZ" i="1" dirty="0" err="1" smtClean="0"/>
              <a:t>protencí</a:t>
            </a:r>
            <a:r>
              <a:rPr lang="cs-CZ" dirty="0" smtClean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30295238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</TotalTime>
  <Words>542</Words>
  <Application>Microsoft Office PowerPoint</Application>
  <PresentationFormat>Předvádění na obrazovce (4:3)</PresentationFormat>
  <Paragraphs>78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Dekonstrukce v dějinách umění  </vt:lpstr>
      <vt:lpstr>Cíle kurzu</vt:lpstr>
      <vt:lpstr>Prezentace aplikace PowerPoint</vt:lpstr>
      <vt:lpstr>Dekonstrukce v dějinách umění – ochutnávka témat</vt:lpstr>
      <vt:lpstr>Prezentace aplikace PowerPoint</vt:lpstr>
      <vt:lpstr>Prezentace aplikace PowerPoint</vt:lpstr>
      <vt:lpstr>Dekonstrukce jako kritická praxe</vt:lpstr>
      <vt:lpstr>Úvod do myšlení J. Derridy I:  Problém počátku a kritika metafyziky přítomnosti</vt:lpstr>
      <vt:lpstr>Prezentace aplikace PowerPoint</vt:lpstr>
      <vt:lpstr>Shrnutí dekonstruktivní strategie na příkladu Husserlova pojetí časovosti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Dekonstrukce v dějinách umění  </dc:title>
  <dc:creator>Admin</dc:creator>
  <cp:lastModifiedBy>Dominika</cp:lastModifiedBy>
  <cp:revision>31</cp:revision>
  <dcterms:created xsi:type="dcterms:W3CDTF">2016-02-21T14:38:22Z</dcterms:created>
  <dcterms:modified xsi:type="dcterms:W3CDTF">2016-03-21T16:41:12Z</dcterms:modified>
</cp:coreProperties>
</file>