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59" r:id="rId4"/>
    <p:sldId id="260" r:id="rId5"/>
    <p:sldId id="258" r:id="rId6"/>
    <p:sldId id="262" r:id="rId7"/>
    <p:sldId id="261" r:id="rId8"/>
    <p:sldId id="256" r:id="rId9"/>
    <p:sldId id="264" r:id="rId10"/>
    <p:sldId id="25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Obraz a jazyk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Sémiologie a dekonstrukce v dějinách umění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1702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smtClean="0"/>
              <a:t>Aparát DU</a:t>
            </a:r>
            <a:r>
              <a:rPr lang="cs-CZ" sz="3200" dirty="0" smtClean="0"/>
              <a:t>: </a:t>
            </a:r>
            <a:r>
              <a:rPr lang="cs-CZ" sz="3200" dirty="0" err="1" smtClean="0"/>
              <a:t>Panopticon</a:t>
            </a:r>
            <a:r>
              <a:rPr lang="cs-CZ" sz="3200" dirty="0" smtClean="0"/>
              <a:t> (M. </a:t>
            </a:r>
            <a:r>
              <a:rPr lang="cs-CZ" sz="3200" dirty="0" err="1" smtClean="0"/>
              <a:t>Foucault</a:t>
            </a:r>
            <a:r>
              <a:rPr lang="cs-CZ" sz="3200" dirty="0" smtClean="0"/>
              <a:t>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80728"/>
            <a:ext cx="8229600" cy="4525963"/>
          </a:xfrm>
        </p:spPr>
        <p:txBody>
          <a:bodyPr/>
          <a:lstStyle/>
          <a:p>
            <a:r>
              <a:rPr lang="cs-CZ" sz="2000" dirty="0"/>
              <a:t>„</a:t>
            </a:r>
            <a:r>
              <a:rPr lang="cs-CZ" sz="2000" i="1" dirty="0"/>
              <a:t>Epistemologická scénografie ospravedlňuje, naturalizuje a centralizuje určitý druh diskursivních zápisů, zatímco marginalizuje jiné.</a:t>
            </a:r>
            <a:r>
              <a:rPr lang="cs-CZ" sz="2000" dirty="0"/>
              <a:t>“  </a:t>
            </a:r>
          </a:p>
          <a:p>
            <a:endParaRPr lang="cs-CZ" dirty="0"/>
          </a:p>
        </p:txBody>
      </p:sp>
      <p:pic>
        <p:nvPicPr>
          <p:cNvPr id="2050" name="Picture 2" descr="D:\Data\uzivatel\Dokumenty\MU\Ohlasy dekonstrukce MU\PREZENTACE\Panoptic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40" y="2900183"/>
            <a:ext cx="5381752" cy="3472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Data\uzivatel\Dokumenty\MU\Ohlasy dekonstrukce MU\PREZENTACE\panopticon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0619" y="1700808"/>
            <a:ext cx="3385567" cy="4661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5580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sz="2800" dirty="0"/>
              <a:t>19.4. Klára Hudáková – </a:t>
            </a:r>
            <a:r>
              <a:rPr lang="cs-CZ" sz="2800" dirty="0" err="1"/>
              <a:t>Stephen</a:t>
            </a:r>
            <a:r>
              <a:rPr lang="cs-CZ" sz="2800" dirty="0"/>
              <a:t> </a:t>
            </a:r>
            <a:r>
              <a:rPr lang="cs-CZ" sz="2800" dirty="0" err="1"/>
              <a:t>Melville</a:t>
            </a:r>
            <a:r>
              <a:rPr lang="cs-CZ" sz="2800" dirty="0"/>
              <a:t>: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Temptation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New </a:t>
            </a:r>
            <a:r>
              <a:rPr lang="cs-CZ" sz="2800" dirty="0" err="1"/>
              <a:t>Perspectives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 </a:t>
            </a:r>
          </a:p>
          <a:p>
            <a:r>
              <a:rPr lang="cs-CZ" sz="2800" dirty="0"/>
              <a:t>3.5.  Matěj Mikloš – </a:t>
            </a:r>
            <a:r>
              <a:rPr lang="cs-CZ" sz="2800" dirty="0" err="1"/>
              <a:t>Craig</a:t>
            </a:r>
            <a:r>
              <a:rPr lang="cs-CZ" sz="2800" dirty="0"/>
              <a:t> </a:t>
            </a:r>
            <a:r>
              <a:rPr lang="cs-CZ" sz="2800" dirty="0" err="1"/>
              <a:t>Owens</a:t>
            </a:r>
            <a:r>
              <a:rPr lang="cs-CZ" sz="2800" dirty="0"/>
              <a:t>: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Allegorical</a:t>
            </a:r>
            <a:r>
              <a:rPr lang="cs-CZ" sz="2800" dirty="0"/>
              <a:t> Impulse</a:t>
            </a:r>
          </a:p>
          <a:p>
            <a:pPr marL="0" indent="0">
              <a:buNone/>
            </a:pPr>
            <a:r>
              <a:rPr lang="cs-CZ" sz="2800" dirty="0"/>
              <a:t> </a:t>
            </a:r>
          </a:p>
          <a:p>
            <a:r>
              <a:rPr lang="cs-CZ" sz="2800" dirty="0"/>
              <a:t>17.5. Dita </a:t>
            </a:r>
            <a:r>
              <a:rPr lang="cs-CZ" sz="2800" dirty="0" err="1"/>
              <a:t>Ranzi</a:t>
            </a:r>
            <a:r>
              <a:rPr lang="cs-CZ" sz="2800" dirty="0"/>
              <a:t> – Andrew Benjamin: Anselm </a:t>
            </a:r>
            <a:r>
              <a:rPr lang="cs-CZ" sz="2800" dirty="0" err="1"/>
              <a:t>Kiefer´s</a:t>
            </a:r>
            <a:r>
              <a:rPr lang="cs-CZ" sz="2800" dirty="0"/>
              <a:t> </a:t>
            </a:r>
            <a:r>
              <a:rPr lang="cs-CZ" sz="2800" dirty="0" err="1"/>
              <a:t>Iconoclastic</a:t>
            </a:r>
            <a:r>
              <a:rPr lang="cs-CZ" sz="2800" dirty="0"/>
              <a:t> </a:t>
            </a:r>
            <a:r>
              <a:rPr lang="cs-CZ" sz="2800" dirty="0" err="1"/>
              <a:t>Controversy</a:t>
            </a:r>
            <a:r>
              <a:rPr lang="cs-CZ" sz="2800" dirty="0"/>
              <a:t>; Andrew Benjamin: </a:t>
            </a:r>
            <a:r>
              <a:rPr lang="cs-CZ" sz="2800" dirty="0" err="1"/>
              <a:t>Derrida</a:t>
            </a:r>
            <a:r>
              <a:rPr lang="cs-CZ" sz="2800" dirty="0"/>
              <a:t>, </a:t>
            </a:r>
            <a:r>
              <a:rPr lang="cs-CZ" sz="2800" dirty="0" err="1"/>
              <a:t>Architecture</a:t>
            </a:r>
            <a:r>
              <a:rPr lang="cs-CZ" sz="2800" dirty="0"/>
              <a:t> and </a:t>
            </a:r>
            <a:r>
              <a:rPr lang="cs-CZ" sz="2800" dirty="0" err="1"/>
              <a:t>Philosophy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08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/>
          </a:bodyPr>
          <a:lstStyle/>
          <a:p>
            <a:r>
              <a:rPr lang="cs-CZ" sz="3200" dirty="0" smtClean="0"/>
              <a:t>Kritický revizionismus v </a:t>
            </a:r>
            <a:r>
              <a:rPr lang="cs-CZ" sz="3200" dirty="0" err="1" smtClean="0"/>
              <a:t>dějiných</a:t>
            </a:r>
            <a:r>
              <a:rPr lang="cs-CZ" sz="3200" dirty="0" smtClean="0"/>
              <a:t> umění – „New Art </a:t>
            </a:r>
            <a:r>
              <a:rPr lang="cs-CZ" sz="3200" dirty="0" err="1" smtClean="0"/>
              <a:t>History</a:t>
            </a:r>
            <a:r>
              <a:rPr lang="cs-CZ" sz="3200" dirty="0" smtClean="0"/>
              <a:t>“ 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2132856"/>
            <a:ext cx="8208912" cy="3505944"/>
          </a:xfrm>
        </p:spPr>
        <p:txBody>
          <a:bodyPr>
            <a:normAutofit fontScale="92500"/>
          </a:bodyPr>
          <a:lstStyle/>
          <a:p>
            <a:pPr algn="l"/>
            <a:r>
              <a:rPr lang="cs-CZ" sz="2800" dirty="0"/>
              <a:t>Ján</a:t>
            </a:r>
            <a:r>
              <a:rPr lang="cs-CZ" sz="2800" cap="small" dirty="0"/>
              <a:t> </a:t>
            </a:r>
            <a:r>
              <a:rPr lang="cs-CZ" sz="2800" cap="small" dirty="0" err="1"/>
              <a:t>Bakoš</a:t>
            </a:r>
            <a:r>
              <a:rPr lang="cs-CZ" sz="2800" dirty="0"/>
              <a:t>, </a:t>
            </a:r>
            <a:r>
              <a:rPr lang="cs-CZ" sz="2800" i="1" dirty="0" err="1"/>
              <a:t>Štyry</a:t>
            </a:r>
            <a:r>
              <a:rPr lang="cs-CZ" sz="2800" i="1" dirty="0"/>
              <a:t> trasy </a:t>
            </a:r>
            <a:r>
              <a:rPr lang="cs-CZ" sz="2800" i="1" dirty="0" err="1"/>
              <a:t>metodológie</a:t>
            </a:r>
            <a:r>
              <a:rPr lang="cs-CZ" sz="2800" i="1" dirty="0"/>
              <a:t> </a:t>
            </a:r>
            <a:r>
              <a:rPr lang="cs-CZ" sz="2800" i="1" dirty="0" err="1"/>
              <a:t>dejín</a:t>
            </a:r>
            <a:r>
              <a:rPr lang="cs-CZ" sz="2800" i="1" dirty="0"/>
              <a:t> </a:t>
            </a:r>
            <a:r>
              <a:rPr lang="cs-CZ" sz="2800" i="1" dirty="0" err="1"/>
              <a:t>umenia</a:t>
            </a:r>
            <a:r>
              <a:rPr lang="cs-CZ" sz="2800" dirty="0"/>
              <a:t>, Bratislava: Veda / Vydavatelstvo </a:t>
            </a:r>
            <a:r>
              <a:rPr lang="cs-CZ" sz="2800" dirty="0" err="1"/>
              <a:t>Slovenskej</a:t>
            </a:r>
            <a:r>
              <a:rPr lang="cs-CZ" sz="2800" dirty="0"/>
              <a:t> </a:t>
            </a:r>
            <a:r>
              <a:rPr lang="cs-CZ" sz="2800" dirty="0" err="1"/>
              <a:t>akadémie</a:t>
            </a:r>
            <a:r>
              <a:rPr lang="cs-CZ" sz="2800" dirty="0"/>
              <a:t> </a:t>
            </a:r>
            <a:r>
              <a:rPr lang="cs-CZ" sz="2800" dirty="0" err="1"/>
              <a:t>vied</a:t>
            </a:r>
            <a:r>
              <a:rPr lang="cs-CZ" sz="2800" dirty="0"/>
              <a:t>, </a:t>
            </a:r>
            <a:r>
              <a:rPr lang="cs-CZ" sz="2800" dirty="0" smtClean="0"/>
              <a:t>2000</a:t>
            </a: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Dekonstruktivisticko-sémiologický proud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- Zpochybňování korespondenční teorie pravdy, ideologie, diskurs, kontext uměleckého díla, problematika vztahů moci, rasa, gender, různost kultur, společenské třídy, epistemologické otázky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326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T. J. </a:t>
            </a:r>
            <a:r>
              <a:rPr lang="cs-CZ" dirty="0" err="1" smtClean="0"/>
              <a:t>Clark</a:t>
            </a:r>
            <a:r>
              <a:rPr lang="cs-CZ" dirty="0" smtClean="0"/>
              <a:t>, Albert </a:t>
            </a:r>
            <a:r>
              <a:rPr lang="cs-CZ" dirty="0" err="1" smtClean="0"/>
              <a:t>Boim</a:t>
            </a:r>
            <a:r>
              <a:rPr lang="cs-CZ" dirty="0" smtClean="0"/>
              <a:t>, Alan </a:t>
            </a:r>
            <a:r>
              <a:rPr lang="cs-CZ" dirty="0" err="1" smtClean="0"/>
              <a:t>Wallach</a:t>
            </a:r>
            <a:r>
              <a:rPr lang="cs-CZ" dirty="0" smtClean="0"/>
              <a:t>, </a:t>
            </a:r>
            <a:r>
              <a:rPr lang="cs-CZ" dirty="0"/>
              <a:t>Rosalind </a:t>
            </a:r>
            <a:r>
              <a:rPr lang="cs-CZ" dirty="0" err="1" smtClean="0"/>
              <a:t>Krauss</a:t>
            </a:r>
            <a:r>
              <a:rPr lang="cs-CZ" dirty="0" smtClean="0"/>
              <a:t>, </a:t>
            </a:r>
            <a:r>
              <a:rPr lang="cs-CZ" dirty="0" err="1" smtClean="0"/>
              <a:t>Svetlana</a:t>
            </a:r>
            <a:r>
              <a:rPr lang="cs-CZ" dirty="0" smtClean="0"/>
              <a:t> </a:t>
            </a:r>
            <a:r>
              <a:rPr lang="cs-CZ" dirty="0" err="1" smtClean="0"/>
              <a:t>Alpers</a:t>
            </a:r>
            <a:r>
              <a:rPr lang="cs-CZ" dirty="0" smtClean="0"/>
              <a:t>, </a:t>
            </a:r>
            <a:r>
              <a:rPr lang="cs-CZ" dirty="0" err="1" smtClean="0"/>
              <a:t>Griselda</a:t>
            </a:r>
            <a:r>
              <a:rPr lang="cs-CZ" dirty="0" smtClean="0"/>
              <a:t> </a:t>
            </a:r>
            <a:r>
              <a:rPr lang="cs-CZ" dirty="0" err="1" smtClean="0"/>
              <a:t>Polock</a:t>
            </a:r>
            <a:r>
              <a:rPr lang="cs-CZ" dirty="0" smtClean="0"/>
              <a:t>, John </a:t>
            </a:r>
            <a:r>
              <a:rPr lang="cs-CZ" dirty="0" err="1" smtClean="0"/>
              <a:t>Barrell</a:t>
            </a:r>
            <a:r>
              <a:rPr lang="cs-CZ" dirty="0" smtClean="0"/>
              <a:t>, </a:t>
            </a:r>
            <a:r>
              <a:rPr lang="cs-CZ" dirty="0" err="1" smtClean="0"/>
              <a:t>Meyer</a:t>
            </a:r>
            <a:r>
              <a:rPr lang="cs-CZ" dirty="0" smtClean="0"/>
              <a:t> </a:t>
            </a:r>
            <a:r>
              <a:rPr lang="cs-CZ" dirty="0" err="1" smtClean="0"/>
              <a:t>Schapiro</a:t>
            </a:r>
            <a:r>
              <a:rPr lang="cs-CZ" dirty="0" smtClean="0"/>
              <a:t>, John </a:t>
            </a:r>
            <a:r>
              <a:rPr lang="cs-CZ" dirty="0" err="1" smtClean="0"/>
              <a:t>Tagg</a:t>
            </a:r>
            <a:r>
              <a:rPr lang="cs-CZ" dirty="0" smtClean="0"/>
              <a:t>, Laura </a:t>
            </a:r>
            <a:r>
              <a:rPr lang="cs-CZ" dirty="0" err="1" smtClean="0"/>
              <a:t>Mulvay</a:t>
            </a:r>
            <a:r>
              <a:rPr lang="cs-CZ" dirty="0" smtClean="0"/>
              <a:t>, Peter </a:t>
            </a:r>
            <a:r>
              <a:rPr lang="cs-CZ" dirty="0" err="1" smtClean="0"/>
              <a:t>Fuller</a:t>
            </a:r>
            <a:r>
              <a:rPr lang="cs-CZ" dirty="0" smtClean="0"/>
              <a:t>, Michael Camille atd.</a:t>
            </a:r>
          </a:p>
          <a:p>
            <a:r>
              <a:rPr lang="cs-CZ" dirty="0" smtClean="0"/>
              <a:t>Donald </a:t>
            </a:r>
            <a:r>
              <a:rPr lang="cs-CZ" dirty="0" err="1" smtClean="0"/>
              <a:t>Preziosi</a:t>
            </a:r>
            <a:r>
              <a:rPr lang="cs-CZ" dirty="0" smtClean="0"/>
              <a:t>, Norman </a:t>
            </a:r>
            <a:r>
              <a:rPr lang="cs-CZ" dirty="0" err="1" smtClean="0"/>
              <a:t>Bryson</a:t>
            </a:r>
            <a:r>
              <a:rPr lang="cs-CZ" dirty="0" smtClean="0"/>
              <a:t>, </a:t>
            </a:r>
            <a:r>
              <a:rPr lang="cs-CZ" dirty="0" err="1"/>
              <a:t>Mieke</a:t>
            </a:r>
            <a:r>
              <a:rPr lang="cs-CZ" dirty="0"/>
              <a:t> </a:t>
            </a:r>
            <a:r>
              <a:rPr lang="cs-CZ" dirty="0" smtClean="0"/>
              <a:t>Bal, Donald </a:t>
            </a:r>
            <a:r>
              <a:rPr lang="cs-CZ" dirty="0" err="1" smtClean="0"/>
              <a:t>Kuspit</a:t>
            </a:r>
            <a:r>
              <a:rPr lang="cs-CZ" dirty="0" smtClean="0"/>
              <a:t>, Victor </a:t>
            </a:r>
            <a:r>
              <a:rPr lang="cs-CZ" dirty="0" err="1" smtClean="0"/>
              <a:t>Burgin</a:t>
            </a:r>
            <a:r>
              <a:rPr lang="cs-CZ" dirty="0" smtClean="0"/>
              <a:t>, George </a:t>
            </a:r>
            <a:r>
              <a:rPr lang="cs-CZ" dirty="0" err="1" smtClean="0"/>
              <a:t>Didi-Huberman</a:t>
            </a:r>
            <a:r>
              <a:rPr lang="cs-CZ" dirty="0" smtClean="0"/>
              <a:t> (blíže k dekonstrukci)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7253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-20225"/>
            <a:ext cx="7704856" cy="121697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Lingvistika a sémiologie v dějinách umění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772816"/>
            <a:ext cx="8096944" cy="489654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dirty="0" smtClean="0">
                <a:solidFill>
                  <a:schemeClr val="tx1"/>
                </a:solidFill>
              </a:rPr>
              <a:t>Umělecké dílo – znak, jazyk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Analogie obraz/slovo</a:t>
            </a:r>
          </a:p>
          <a:p>
            <a:pPr algn="l"/>
            <a:endParaRPr lang="cs-CZ" dirty="0">
              <a:solidFill>
                <a:schemeClr val="tx1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Jan Mukařovský</a:t>
            </a:r>
          </a:p>
          <a:p>
            <a:pPr marL="457200" indent="-457200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Debata o aplikovatelnosti sémiotických metod F. de </a:t>
            </a:r>
            <a:r>
              <a:rPr lang="cs-CZ" dirty="0" err="1" smtClean="0">
                <a:solidFill>
                  <a:schemeClr val="tx1"/>
                </a:solidFill>
              </a:rPr>
              <a:t>Saussura</a:t>
            </a:r>
            <a:r>
              <a:rPr lang="cs-CZ" dirty="0" smtClean="0">
                <a:solidFill>
                  <a:schemeClr val="tx1"/>
                </a:solidFill>
              </a:rPr>
              <a:t> a Ch. S. </a:t>
            </a:r>
            <a:r>
              <a:rPr lang="cs-CZ" dirty="0" err="1" smtClean="0">
                <a:solidFill>
                  <a:schemeClr val="tx1"/>
                </a:solidFill>
              </a:rPr>
              <a:t>Pierce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</a:p>
          <a:p>
            <a:pPr marL="457200" indent="-457200" algn="l">
              <a:buFontTx/>
              <a:buChar char="-"/>
            </a:pPr>
            <a:r>
              <a:rPr lang="cs-CZ" dirty="0" err="1" smtClean="0">
                <a:solidFill>
                  <a:schemeClr val="tx1"/>
                </a:solidFill>
              </a:rPr>
              <a:t>Meyer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Schapiro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Pierre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Francastel</a:t>
            </a:r>
            <a:r>
              <a:rPr lang="cs-CZ" dirty="0" smtClean="0">
                <a:solidFill>
                  <a:schemeClr val="tx1"/>
                </a:solidFill>
              </a:rPr>
              <a:t>, Louis Marin, raný Michael </a:t>
            </a:r>
            <a:r>
              <a:rPr lang="cs-CZ" dirty="0" err="1" smtClean="0">
                <a:solidFill>
                  <a:schemeClr val="tx1"/>
                </a:solidFill>
              </a:rPr>
              <a:t>Baxandall</a:t>
            </a:r>
            <a:endParaRPr lang="cs-CZ" dirty="0" smtClean="0">
              <a:solidFill>
                <a:schemeClr val="tx1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„</a:t>
            </a:r>
            <a:r>
              <a:rPr lang="cs-CZ" i="1" dirty="0">
                <a:solidFill>
                  <a:schemeClr val="tx1"/>
                </a:solidFill>
              </a:rPr>
              <a:t>hieraticky nadřadit slovo obrazu, </a:t>
            </a:r>
            <a:r>
              <a:rPr lang="cs-CZ" i="1" dirty="0" err="1">
                <a:solidFill>
                  <a:schemeClr val="tx1"/>
                </a:solidFill>
              </a:rPr>
              <a:t>vypovídatelné</a:t>
            </a:r>
            <a:r>
              <a:rPr lang="cs-CZ" i="1" dirty="0">
                <a:solidFill>
                  <a:schemeClr val="tx1"/>
                </a:solidFill>
              </a:rPr>
              <a:t> nad viditelné, jazykovou referenci nad výtvarnou reprezentaci</a:t>
            </a:r>
            <a:r>
              <a:rPr lang="cs-CZ" dirty="0">
                <a:solidFill>
                  <a:schemeClr val="tx1"/>
                </a:solidFill>
              </a:rPr>
              <a:t>“</a:t>
            </a:r>
            <a:endParaRPr lang="cs-CZ" dirty="0" smtClean="0">
              <a:solidFill>
                <a:schemeClr val="tx1"/>
              </a:solidFill>
            </a:endParaRPr>
          </a:p>
          <a:p>
            <a:pPr algn="l"/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733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65973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 smtClean="0"/>
              <a:t>Louis Marin: </a:t>
            </a:r>
          </a:p>
          <a:p>
            <a:pPr>
              <a:buFontTx/>
              <a:buChar char="-"/>
            </a:pPr>
            <a:r>
              <a:rPr lang="cs-CZ" sz="2800" dirty="0" smtClean="0"/>
              <a:t>divák prohlíží obraz „jazykově“, lze aplikovat pravidla lingvistiky</a:t>
            </a:r>
          </a:p>
          <a:p>
            <a:pPr>
              <a:buFontTx/>
              <a:buChar char="-"/>
            </a:pPr>
            <a:r>
              <a:rPr lang="cs-CZ" sz="2800" dirty="0" smtClean="0"/>
              <a:t>předpoklad sémiologie: </a:t>
            </a:r>
            <a:r>
              <a:rPr lang="cs-CZ" sz="2800" dirty="0"/>
              <a:t>jazyk lze považovat za modelový znakový </a:t>
            </a:r>
            <a:r>
              <a:rPr lang="cs-CZ" sz="2800" dirty="0" smtClean="0"/>
              <a:t>systém, platný i pro vizuální obraz</a:t>
            </a:r>
          </a:p>
          <a:p>
            <a:pPr marL="0" indent="0">
              <a:buNone/>
            </a:pPr>
            <a:endParaRPr lang="cs-CZ" sz="2800" b="1" dirty="0" smtClean="0"/>
          </a:p>
          <a:p>
            <a:pPr marL="0" indent="0">
              <a:buNone/>
            </a:pPr>
            <a:r>
              <a:rPr lang="cs-CZ" sz="2800" b="1" dirty="0" smtClean="0"/>
              <a:t>Michael </a:t>
            </a:r>
            <a:r>
              <a:rPr lang="cs-CZ" sz="2800" b="1" dirty="0" err="1" smtClean="0"/>
              <a:t>Baxandall</a:t>
            </a:r>
            <a:r>
              <a:rPr lang="cs-CZ" sz="2800" b="1" dirty="0" smtClean="0"/>
              <a:t>:</a:t>
            </a:r>
          </a:p>
          <a:p>
            <a:pPr>
              <a:buFontTx/>
              <a:buChar char="-"/>
            </a:pPr>
            <a:r>
              <a:rPr lang="cs-CZ" sz="2800" i="1" dirty="0" err="1" smtClean="0"/>
              <a:t>Giotto</a:t>
            </a:r>
            <a:r>
              <a:rPr lang="cs-CZ" sz="2800" i="1" dirty="0" smtClean="0"/>
              <a:t> </a:t>
            </a:r>
            <a:r>
              <a:rPr lang="cs-CZ" sz="2800" i="1" dirty="0"/>
              <a:t>and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Orators</a:t>
            </a:r>
            <a:r>
              <a:rPr lang="cs-CZ" sz="2800" i="1" dirty="0"/>
              <a:t> </a:t>
            </a:r>
            <a:r>
              <a:rPr lang="cs-CZ" sz="2800" dirty="0"/>
              <a:t>(1971</a:t>
            </a:r>
            <a:r>
              <a:rPr lang="cs-CZ" sz="2800" dirty="0" smtClean="0"/>
              <a:t>)</a:t>
            </a:r>
          </a:p>
          <a:p>
            <a:pPr>
              <a:buFontTx/>
              <a:buChar char="-"/>
            </a:pPr>
            <a:r>
              <a:rPr lang="cs-CZ" sz="2800" dirty="0" smtClean="0"/>
              <a:t>Jazyk = habitus myšlení, „jazykový determinismus“ (</a:t>
            </a:r>
            <a:r>
              <a:rPr lang="cs-CZ" sz="2800" dirty="0" err="1" smtClean="0"/>
              <a:t>Sapir</a:t>
            </a:r>
            <a:r>
              <a:rPr lang="cs-CZ" sz="2800" dirty="0" smtClean="0"/>
              <a:t>, </a:t>
            </a:r>
            <a:r>
              <a:rPr lang="cs-CZ" sz="2800" dirty="0" err="1" smtClean="0"/>
              <a:t>Whorf</a:t>
            </a:r>
            <a:r>
              <a:rPr lang="cs-CZ" sz="2800" dirty="0" smtClean="0"/>
              <a:t>) … tedy i umění ovlivněno jazykem</a:t>
            </a:r>
          </a:p>
          <a:p>
            <a:pPr>
              <a:buFontTx/>
              <a:buChar char="-"/>
            </a:pPr>
            <a:r>
              <a:rPr lang="cs-CZ" sz="2800" dirty="0" err="1" smtClean="0"/>
              <a:t>Patterns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intention</a:t>
            </a:r>
            <a:r>
              <a:rPr lang="cs-CZ" sz="2800" dirty="0" smtClean="0"/>
              <a:t> (1985) – ústup od jazykového determinismu; jazyková analýza se přesouvá z um. </a:t>
            </a:r>
            <a:r>
              <a:rPr lang="cs-CZ" sz="2800" dirty="0"/>
              <a:t>d</a:t>
            </a:r>
            <a:r>
              <a:rPr lang="cs-CZ" sz="2800" dirty="0" smtClean="0"/>
              <a:t>íla na diskurz dějin umění</a:t>
            </a:r>
            <a:r>
              <a:rPr lang="cs-CZ" sz="2800" b="1" dirty="0" smtClean="0"/>
              <a:t>; </a:t>
            </a:r>
            <a:r>
              <a:rPr lang="cs-CZ" sz="2800" dirty="0"/>
              <a:t>popis v sobě vždy již obsahuje </a:t>
            </a:r>
            <a:r>
              <a:rPr lang="cs-CZ" sz="2800" dirty="0" smtClean="0"/>
              <a:t>vysvětlení; </a:t>
            </a:r>
            <a:r>
              <a:rPr lang="cs-CZ" sz="2800" dirty="0" err="1" smtClean="0"/>
              <a:t>interpretativní</a:t>
            </a:r>
            <a:r>
              <a:rPr lang="cs-CZ" sz="2800" dirty="0" smtClean="0"/>
              <a:t> deskripce/inferenční kritika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3504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97" y="12675"/>
            <a:ext cx="8867328" cy="1498178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Poststrukturalistické  (dekonstruktivní) dějiny umění (stále úzce spjaty se sémiologií)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363272" cy="492514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ustupuje od verbální dominance </a:t>
            </a:r>
            <a:r>
              <a:rPr lang="cs-CZ" dirty="0" smtClean="0"/>
              <a:t>obrazu</a:t>
            </a:r>
          </a:p>
          <a:p>
            <a:r>
              <a:rPr lang="cs-CZ" dirty="0" smtClean="0"/>
              <a:t>M. </a:t>
            </a:r>
            <a:r>
              <a:rPr lang="cs-CZ" dirty="0" err="1" smtClean="0"/>
              <a:t>Foucault</a:t>
            </a:r>
            <a:r>
              <a:rPr lang="cs-CZ" dirty="0" smtClean="0"/>
              <a:t> (Toto není fajfka), R. </a:t>
            </a:r>
            <a:r>
              <a:rPr lang="cs-CZ" dirty="0" err="1" smtClean="0"/>
              <a:t>Barthes</a:t>
            </a:r>
            <a:r>
              <a:rPr lang="cs-CZ" dirty="0" smtClean="0"/>
              <a:t> (Rétorika obrazu, Světlá komora), J. </a:t>
            </a:r>
            <a:r>
              <a:rPr lang="cs-CZ" dirty="0" err="1" smtClean="0"/>
              <a:t>Derrida</a:t>
            </a:r>
            <a:r>
              <a:rPr lang="cs-CZ" dirty="0" smtClean="0"/>
              <a:t>, Jean Paris</a:t>
            </a:r>
          </a:p>
          <a:p>
            <a:r>
              <a:rPr lang="cs-CZ" dirty="0" smtClean="0"/>
              <a:t>Michael </a:t>
            </a:r>
            <a:r>
              <a:rPr lang="cs-CZ" dirty="0" err="1"/>
              <a:t>Baxandall</a:t>
            </a:r>
            <a:r>
              <a:rPr lang="cs-CZ" dirty="0"/>
              <a:t>, Norman </a:t>
            </a:r>
            <a:r>
              <a:rPr lang="cs-CZ" dirty="0" err="1"/>
              <a:t>Bryson</a:t>
            </a:r>
            <a:r>
              <a:rPr lang="cs-CZ" dirty="0"/>
              <a:t> </a:t>
            </a:r>
            <a:r>
              <a:rPr lang="cs-CZ" dirty="0" smtClean="0"/>
              <a:t>W</a:t>
            </a:r>
            <a:r>
              <a:rPr lang="cs-CZ" dirty="0"/>
              <a:t>. J. T. </a:t>
            </a:r>
            <a:r>
              <a:rPr lang="cs-CZ" dirty="0" err="1"/>
              <a:t>Mitchell</a:t>
            </a:r>
            <a:r>
              <a:rPr lang="cs-CZ" dirty="0"/>
              <a:t>, Hubert </a:t>
            </a:r>
            <a:r>
              <a:rPr lang="cs-CZ" dirty="0" err="1"/>
              <a:t>Damisch</a:t>
            </a:r>
            <a:r>
              <a:rPr lang="cs-CZ" dirty="0"/>
              <a:t>, Donald </a:t>
            </a:r>
            <a:r>
              <a:rPr lang="cs-CZ" dirty="0" err="1"/>
              <a:t>Preziosi</a:t>
            </a:r>
            <a:r>
              <a:rPr lang="cs-CZ" dirty="0"/>
              <a:t>, David </a:t>
            </a:r>
            <a:r>
              <a:rPr lang="cs-CZ" dirty="0" err="1"/>
              <a:t>Summers</a:t>
            </a:r>
            <a:r>
              <a:rPr lang="cs-CZ" dirty="0"/>
              <a:t>, </a:t>
            </a:r>
            <a:r>
              <a:rPr lang="cs-CZ" dirty="0" err="1"/>
              <a:t>Mieke</a:t>
            </a:r>
            <a:r>
              <a:rPr lang="cs-CZ" dirty="0"/>
              <a:t> Bal </a:t>
            </a:r>
            <a:r>
              <a:rPr lang="cs-CZ" dirty="0" smtClean="0"/>
              <a:t>atd.. </a:t>
            </a:r>
          </a:p>
          <a:p>
            <a:r>
              <a:rPr lang="cs-CZ" dirty="0" smtClean="0"/>
              <a:t>sémiologická metodologie se uplatňuje </a:t>
            </a:r>
            <a:r>
              <a:rPr lang="cs-CZ" dirty="0"/>
              <a:t>na kritiku uměleckohistorického </a:t>
            </a:r>
            <a:r>
              <a:rPr lang="cs-CZ" dirty="0" smtClean="0"/>
              <a:t>diskursu</a:t>
            </a:r>
          </a:p>
          <a:p>
            <a:r>
              <a:rPr lang="cs-CZ" dirty="0"/>
              <a:t>není (1) psaní/ myšlení o (2) objektu/ obraze. Je jen (1) psaní-o-obraze/ myšlení-o-obraze.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307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60649"/>
            <a:ext cx="7704856" cy="936104"/>
          </a:xfrm>
        </p:spPr>
        <p:txBody>
          <a:bodyPr/>
          <a:lstStyle/>
          <a:p>
            <a:r>
              <a:rPr lang="cs-CZ" dirty="0" smtClean="0"/>
              <a:t>Donald </a:t>
            </a:r>
            <a:r>
              <a:rPr lang="cs-CZ" dirty="0" err="1" smtClean="0"/>
              <a:t>Preziosi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88024" y="1484784"/>
            <a:ext cx="3960440" cy="5067027"/>
          </a:xfrm>
        </p:spPr>
        <p:txBody>
          <a:bodyPr/>
          <a:lstStyle/>
          <a:p>
            <a:pPr algn="l"/>
            <a:r>
              <a:rPr lang="cs-CZ" sz="2400" dirty="0" smtClean="0"/>
              <a:t>Art </a:t>
            </a:r>
            <a:r>
              <a:rPr lang="cs-CZ" sz="2400" dirty="0" err="1" smtClean="0"/>
              <a:t>of</a:t>
            </a:r>
            <a:r>
              <a:rPr lang="cs-CZ" sz="2400" dirty="0" smtClean="0"/>
              <a:t> Art </a:t>
            </a:r>
            <a:r>
              <a:rPr lang="cs-CZ" sz="2400" dirty="0" err="1" smtClean="0"/>
              <a:t>History</a:t>
            </a:r>
            <a:r>
              <a:rPr lang="cs-CZ" sz="2400" dirty="0" smtClean="0"/>
              <a:t>: A </a:t>
            </a:r>
            <a:r>
              <a:rPr lang="cs-CZ" sz="2400" dirty="0" err="1"/>
              <a:t>C</a:t>
            </a:r>
            <a:r>
              <a:rPr lang="cs-CZ" sz="2400" dirty="0" err="1" smtClean="0"/>
              <a:t>ritical</a:t>
            </a:r>
            <a:r>
              <a:rPr lang="cs-CZ" sz="2400" dirty="0" smtClean="0"/>
              <a:t> </a:t>
            </a:r>
            <a:r>
              <a:rPr lang="cs-CZ" sz="2400" dirty="0" err="1" smtClean="0"/>
              <a:t>Anthology</a:t>
            </a:r>
            <a:r>
              <a:rPr lang="cs-CZ" sz="2400" dirty="0" smtClean="0"/>
              <a:t> (1998)</a:t>
            </a:r>
          </a:p>
          <a:p>
            <a:pPr algn="l"/>
            <a:endParaRPr lang="cs-CZ" dirty="0"/>
          </a:p>
          <a:p>
            <a:pPr algn="l"/>
            <a:r>
              <a:rPr lang="cs-CZ" sz="2400" dirty="0" err="1" smtClean="0"/>
              <a:t>Rethinking</a:t>
            </a:r>
            <a:r>
              <a:rPr lang="cs-CZ" sz="2400" dirty="0" smtClean="0"/>
              <a:t> Art </a:t>
            </a:r>
            <a:r>
              <a:rPr lang="cs-CZ" sz="2400" dirty="0" err="1" smtClean="0"/>
              <a:t>History</a:t>
            </a:r>
            <a:r>
              <a:rPr lang="cs-CZ" sz="2400" dirty="0" smtClean="0"/>
              <a:t>: </a:t>
            </a:r>
            <a:r>
              <a:rPr lang="cs-CZ" sz="2400" dirty="0" err="1" smtClean="0"/>
              <a:t>Meditation</a:t>
            </a:r>
            <a:r>
              <a:rPr lang="cs-CZ" sz="2400" dirty="0" smtClean="0"/>
              <a:t> on a </a:t>
            </a:r>
            <a:r>
              <a:rPr lang="cs-CZ" sz="2400" dirty="0" err="1" smtClean="0"/>
              <a:t>Coy</a:t>
            </a:r>
            <a:r>
              <a:rPr lang="cs-CZ" sz="2400" dirty="0" smtClean="0"/>
              <a:t> Science (1989)</a:t>
            </a:r>
          </a:p>
          <a:p>
            <a:pPr algn="l"/>
            <a:endParaRPr lang="cs-CZ" dirty="0"/>
          </a:p>
          <a:p>
            <a:pPr marL="457200" indent="-457200" algn="l">
              <a:buFontTx/>
              <a:buChar char="-"/>
            </a:pPr>
            <a:r>
              <a:rPr lang="cs-CZ" sz="2000" dirty="0">
                <a:solidFill>
                  <a:schemeClr val="tx1"/>
                </a:solidFill>
              </a:rPr>
              <a:t>d</a:t>
            </a:r>
            <a:r>
              <a:rPr lang="cs-CZ" sz="2000" dirty="0" smtClean="0">
                <a:solidFill>
                  <a:schemeClr val="tx1"/>
                </a:solidFill>
              </a:rPr>
              <a:t>ějiny umění</a:t>
            </a:r>
          </a:p>
          <a:p>
            <a:pPr marL="457200" indent="-457200" algn="l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kritická teorie</a:t>
            </a:r>
          </a:p>
          <a:p>
            <a:pPr marL="457200" indent="-457200" algn="l">
              <a:buFontTx/>
              <a:buChar char="-"/>
            </a:pPr>
            <a:r>
              <a:rPr lang="cs-CZ" sz="2000" dirty="0">
                <a:solidFill>
                  <a:schemeClr val="tx1"/>
                </a:solidFill>
              </a:rPr>
              <a:t>s</a:t>
            </a:r>
            <a:r>
              <a:rPr lang="cs-CZ" sz="2000" dirty="0" smtClean="0">
                <a:solidFill>
                  <a:schemeClr val="tx1"/>
                </a:solidFill>
              </a:rPr>
              <a:t>émiotika</a:t>
            </a:r>
          </a:p>
          <a:p>
            <a:pPr marL="457200" indent="-457200" algn="l"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</a:rPr>
              <a:t>dekonstrukce</a:t>
            </a:r>
            <a:endParaRPr lang="cs-CZ" sz="2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D:\Data\uzivatel\Dokumenty\MU\Ohlasy dekonstrukce MU\PREZENTACE\Prezios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4"/>
            <a:ext cx="3630704" cy="5067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1959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435280" cy="626469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Archeologie disciplíny: analýza základních pozic </a:t>
            </a:r>
            <a:r>
              <a:rPr lang="cs-CZ" dirty="0"/>
              <a:t>a </a:t>
            </a:r>
            <a:r>
              <a:rPr lang="cs-CZ" dirty="0" smtClean="0"/>
              <a:t>metafor </a:t>
            </a:r>
            <a:r>
              <a:rPr lang="cs-CZ" dirty="0"/>
              <a:t>dějin umění</a:t>
            </a:r>
            <a:endParaRPr lang="cs-CZ" dirty="0" smtClean="0"/>
          </a:p>
          <a:p>
            <a:r>
              <a:rPr lang="cs-CZ" dirty="0" smtClean="0"/>
              <a:t>Zlatý věk dějin umění – anachronismus, zrcadlem pozorovatelů</a:t>
            </a:r>
          </a:p>
          <a:p>
            <a:r>
              <a:rPr lang="cs-CZ" dirty="0" smtClean="0"/>
              <a:t>DU založeny na metafyzice přítomnosti:</a:t>
            </a:r>
          </a:p>
          <a:p>
            <a:pPr marL="0" indent="0">
              <a:buNone/>
            </a:pPr>
            <a:r>
              <a:rPr lang="cs-CZ" dirty="0"/>
              <a:t>1.) univerzální fenomén umění, 2.) evoluční vývoj, 3.) význam-obsah uměleckého díla </a:t>
            </a:r>
          </a:p>
          <a:p>
            <a:endParaRPr lang="cs-CZ" dirty="0" smtClean="0"/>
          </a:p>
          <a:p>
            <a:r>
              <a:rPr lang="cs-CZ" b="1" dirty="0"/>
              <a:t>Metafory dějin </a:t>
            </a:r>
            <a:r>
              <a:rPr lang="cs-CZ" b="1" dirty="0" smtClean="0"/>
              <a:t>umění:</a:t>
            </a:r>
          </a:p>
          <a:p>
            <a:pPr marL="0" indent="0">
              <a:buNone/>
            </a:pPr>
            <a:r>
              <a:rPr lang="cs-CZ" i="1" dirty="0"/>
              <a:t>lidský život – doba – </a:t>
            </a:r>
            <a:r>
              <a:rPr lang="cs-CZ" i="1" dirty="0" smtClean="0"/>
              <a:t>dějiny</a:t>
            </a:r>
          </a:p>
          <a:p>
            <a:pPr marL="0" indent="0">
              <a:buNone/>
            </a:pPr>
            <a:r>
              <a:rPr lang="cs-CZ" i="1" dirty="0"/>
              <a:t>umělec = jeho </a:t>
            </a:r>
            <a:r>
              <a:rPr lang="cs-CZ" i="1" dirty="0" smtClean="0"/>
              <a:t>dílo</a:t>
            </a:r>
          </a:p>
          <a:p>
            <a:pPr marL="0" indent="0">
              <a:buNone/>
            </a:pPr>
            <a:r>
              <a:rPr lang="cs-CZ" i="1" dirty="0"/>
              <a:t>umělecké dílo = mluvní akt</a:t>
            </a:r>
            <a:endParaRPr lang="cs-CZ" dirty="0"/>
          </a:p>
          <a:p>
            <a:pPr marL="0" indent="0">
              <a:buNone/>
            </a:pPr>
            <a:r>
              <a:rPr lang="cs-CZ" i="1" dirty="0" smtClean="0"/>
              <a:t> </a:t>
            </a:r>
            <a:endParaRPr lang="cs-CZ" b="1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46983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505</Words>
  <Application>Microsoft Office PowerPoint</Application>
  <PresentationFormat>Předvádění na obrazovce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Obraz a jazyk</vt:lpstr>
      <vt:lpstr>Prezentace aplikace PowerPoint</vt:lpstr>
      <vt:lpstr>Kritický revizionismus v dějiných umění – „New Art History“ </vt:lpstr>
      <vt:lpstr>Prezentace aplikace PowerPoint</vt:lpstr>
      <vt:lpstr>Lingvistika a sémiologie v dějinách umění</vt:lpstr>
      <vt:lpstr>Prezentace aplikace PowerPoint</vt:lpstr>
      <vt:lpstr>Poststrukturalistické  (dekonstruktivní) dějiny umění (stále úzce spjaty se sémiologií)</vt:lpstr>
      <vt:lpstr>Donald Preziosi</vt:lpstr>
      <vt:lpstr>Prezentace aplikace PowerPoint</vt:lpstr>
      <vt:lpstr>Aparát DU: Panopticon (M. Foucault)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Donald Preziosi</dc:title>
  <dc:creator>Admin</dc:creator>
  <cp:lastModifiedBy>Dominika</cp:lastModifiedBy>
  <cp:revision>23</cp:revision>
  <dcterms:created xsi:type="dcterms:W3CDTF">2016-03-21T16:49:34Z</dcterms:created>
  <dcterms:modified xsi:type="dcterms:W3CDTF">2016-04-05T10:02:38Z</dcterms:modified>
</cp:coreProperties>
</file>