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72400" cy="432047"/>
          </a:xfrm>
        </p:spPr>
        <p:txBody>
          <a:bodyPr>
            <a:noAutofit/>
          </a:bodyPr>
          <a:lstStyle/>
          <a:p>
            <a:r>
              <a:rPr lang="cs-CZ" sz="3600" dirty="0" smtClean="0"/>
              <a:t>Dekonstrukce v uměleckohistorických příručkách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4896544"/>
          </a:xfrm>
        </p:spPr>
        <p:txBody>
          <a:bodyPr>
            <a:normAutofit/>
          </a:bodyPr>
          <a:lstStyle/>
          <a:p>
            <a:pPr algn="l"/>
            <a:r>
              <a:rPr lang="cs-CZ" sz="2000" dirty="0" err="1">
                <a:solidFill>
                  <a:schemeClr val="tx1"/>
                </a:solidFill>
              </a:rPr>
              <a:t>Stuart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cap="small" dirty="0">
                <a:solidFill>
                  <a:schemeClr val="tx1"/>
                </a:solidFill>
              </a:rPr>
              <a:t>Sim</a:t>
            </a:r>
            <a:r>
              <a:rPr lang="cs-CZ" sz="2000" dirty="0">
                <a:solidFill>
                  <a:schemeClr val="tx1"/>
                </a:solidFill>
              </a:rPr>
              <a:t>, „Jacques </a:t>
            </a:r>
            <a:r>
              <a:rPr lang="cs-CZ" sz="2000" dirty="0" err="1">
                <a:solidFill>
                  <a:schemeClr val="tx1"/>
                </a:solidFill>
              </a:rPr>
              <a:t>Derrida</a:t>
            </a:r>
            <a:r>
              <a:rPr lang="cs-CZ" sz="2000" dirty="0">
                <a:solidFill>
                  <a:schemeClr val="tx1"/>
                </a:solidFill>
              </a:rPr>
              <a:t>“, in: </a:t>
            </a:r>
            <a:r>
              <a:rPr lang="cs-CZ" sz="2000" dirty="0" err="1">
                <a:solidFill>
                  <a:schemeClr val="tx1"/>
                </a:solidFill>
              </a:rPr>
              <a:t>Chris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cap="small" dirty="0">
                <a:solidFill>
                  <a:schemeClr val="tx1"/>
                </a:solidFill>
              </a:rPr>
              <a:t>Murray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err="1">
                <a:solidFill>
                  <a:schemeClr val="tx1"/>
                </a:solidFill>
              </a:rPr>
              <a:t>ed</a:t>
            </a:r>
            <a:r>
              <a:rPr lang="cs-CZ" sz="2000" dirty="0">
                <a:solidFill>
                  <a:schemeClr val="tx1"/>
                </a:solidFill>
              </a:rPr>
              <a:t>.), </a:t>
            </a:r>
            <a:r>
              <a:rPr lang="cs-CZ" sz="2000" i="1" dirty="0" err="1">
                <a:solidFill>
                  <a:schemeClr val="tx1"/>
                </a:solidFill>
              </a:rPr>
              <a:t>Key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Writers</a:t>
            </a:r>
            <a:r>
              <a:rPr lang="cs-CZ" sz="2000" i="1" dirty="0">
                <a:solidFill>
                  <a:schemeClr val="tx1"/>
                </a:solidFill>
              </a:rPr>
              <a:t> on Art. </a:t>
            </a:r>
            <a:r>
              <a:rPr lang="cs-CZ" sz="2000" i="1" dirty="0" err="1">
                <a:solidFill>
                  <a:schemeClr val="tx1"/>
                </a:solidFill>
              </a:rPr>
              <a:t>The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Twentieth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Century</a:t>
            </a:r>
            <a:r>
              <a:rPr lang="cs-CZ" sz="2000" dirty="0">
                <a:solidFill>
                  <a:schemeClr val="tx1"/>
                </a:solidFill>
              </a:rPr>
              <a:t>, London – New York: </a:t>
            </a:r>
            <a:r>
              <a:rPr lang="cs-CZ" sz="2000" dirty="0" err="1">
                <a:solidFill>
                  <a:schemeClr val="tx1"/>
                </a:solidFill>
              </a:rPr>
              <a:t>Routledge</a:t>
            </a:r>
            <a:r>
              <a:rPr lang="cs-CZ" sz="2000" dirty="0">
                <a:solidFill>
                  <a:schemeClr val="tx1"/>
                </a:solidFill>
              </a:rPr>
              <a:t>, 2003, s. </a:t>
            </a:r>
            <a:r>
              <a:rPr lang="cs-CZ" sz="2000" dirty="0" smtClean="0">
                <a:solidFill>
                  <a:schemeClr val="tx1"/>
                </a:solidFill>
              </a:rPr>
              <a:t>84–88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 err="1">
                <a:solidFill>
                  <a:schemeClr val="tx1"/>
                </a:solidFill>
              </a:rPr>
              <a:t>Vernon</a:t>
            </a:r>
            <a:r>
              <a:rPr lang="cs-CZ" sz="2000" dirty="0">
                <a:solidFill>
                  <a:schemeClr val="tx1"/>
                </a:solidFill>
              </a:rPr>
              <a:t> Minor </a:t>
            </a:r>
            <a:r>
              <a:rPr lang="cs-CZ" sz="2000" cap="small" dirty="0" err="1">
                <a:solidFill>
                  <a:schemeClr val="tx1"/>
                </a:solidFill>
              </a:rPr>
              <a:t>Minor</a:t>
            </a:r>
            <a:r>
              <a:rPr lang="cs-CZ" sz="2000" dirty="0">
                <a:solidFill>
                  <a:schemeClr val="tx1"/>
                </a:solidFill>
              </a:rPr>
              <a:t>, „</a:t>
            </a:r>
            <a:r>
              <a:rPr lang="cs-CZ" sz="2000" dirty="0" err="1">
                <a:solidFill>
                  <a:schemeClr val="tx1"/>
                </a:solidFill>
              </a:rPr>
              <a:t>Deconstruction</a:t>
            </a:r>
            <a:r>
              <a:rPr lang="cs-CZ" sz="2000" dirty="0">
                <a:solidFill>
                  <a:schemeClr val="tx1"/>
                </a:solidFill>
              </a:rPr>
              <a:t>“, in: </a:t>
            </a:r>
            <a:r>
              <a:rPr lang="cs-CZ" sz="2000" cap="small" dirty="0">
                <a:solidFill>
                  <a:schemeClr val="tx1"/>
                </a:solidFill>
              </a:rPr>
              <a:t>Minor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i="1" dirty="0">
                <a:solidFill>
                  <a:schemeClr val="tx1"/>
                </a:solidFill>
              </a:rPr>
              <a:t>Art </a:t>
            </a:r>
            <a:r>
              <a:rPr lang="cs-CZ" sz="2000" i="1" dirty="0" err="1">
                <a:solidFill>
                  <a:schemeClr val="tx1"/>
                </a:solidFill>
              </a:rPr>
              <a:t>History´s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History</a:t>
            </a:r>
            <a:r>
              <a:rPr lang="cs-CZ" sz="2000" dirty="0">
                <a:solidFill>
                  <a:schemeClr val="tx1"/>
                </a:solidFill>
              </a:rPr>
              <a:t>, New Jersey: </a:t>
            </a:r>
            <a:r>
              <a:rPr lang="cs-CZ" sz="2000" dirty="0" err="1">
                <a:solidFill>
                  <a:schemeClr val="tx1"/>
                </a:solidFill>
              </a:rPr>
              <a:t>Prentice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Hall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Englewood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Cliffs</a:t>
            </a:r>
            <a:r>
              <a:rPr lang="cs-CZ" sz="2000" dirty="0">
                <a:solidFill>
                  <a:schemeClr val="tx1"/>
                </a:solidFill>
              </a:rPr>
              <a:t>, 1994, </a:t>
            </a:r>
            <a:r>
              <a:rPr lang="cs-CZ" sz="2000" dirty="0" smtClean="0">
                <a:solidFill>
                  <a:schemeClr val="tx1"/>
                </a:solidFill>
              </a:rPr>
              <a:t>161–170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Hal </a:t>
            </a:r>
            <a:r>
              <a:rPr lang="cs-CZ" sz="2000" cap="small" dirty="0" err="1">
                <a:solidFill>
                  <a:schemeClr val="tx1"/>
                </a:solidFill>
              </a:rPr>
              <a:t>Foster</a:t>
            </a:r>
            <a:r>
              <a:rPr lang="cs-CZ" sz="2000" dirty="0">
                <a:solidFill>
                  <a:schemeClr val="tx1"/>
                </a:solidFill>
              </a:rPr>
              <a:t> – Rosalind </a:t>
            </a:r>
            <a:r>
              <a:rPr lang="cs-CZ" sz="2000" cap="small" dirty="0" err="1">
                <a:solidFill>
                  <a:schemeClr val="tx1"/>
                </a:solidFill>
              </a:rPr>
              <a:t>Krauss</a:t>
            </a:r>
            <a:r>
              <a:rPr lang="cs-CZ" sz="2000" dirty="0">
                <a:solidFill>
                  <a:schemeClr val="tx1"/>
                </a:solidFill>
              </a:rPr>
              <a:t> – Yves-Alain </a:t>
            </a:r>
            <a:r>
              <a:rPr lang="cs-CZ" sz="2000" cap="small" dirty="0" err="1">
                <a:solidFill>
                  <a:schemeClr val="tx1"/>
                </a:solidFill>
              </a:rPr>
              <a:t>Bois</a:t>
            </a:r>
            <a:r>
              <a:rPr lang="cs-CZ" sz="2000" dirty="0">
                <a:solidFill>
                  <a:schemeClr val="tx1"/>
                </a:solidFill>
              </a:rPr>
              <a:t> – Benjamin H. D. </a:t>
            </a:r>
            <a:r>
              <a:rPr lang="cs-CZ" sz="2000" cap="small" dirty="0" err="1">
                <a:solidFill>
                  <a:schemeClr val="tx1"/>
                </a:solidFill>
              </a:rPr>
              <a:t>Buchloh</a:t>
            </a:r>
            <a:r>
              <a:rPr lang="cs-CZ" sz="2000" dirty="0">
                <a:solidFill>
                  <a:schemeClr val="tx1"/>
                </a:solidFill>
              </a:rPr>
              <a:t>, „Dekonstrukce“, in: </a:t>
            </a:r>
            <a:r>
              <a:rPr lang="cs-CZ" sz="2000" i="1" dirty="0">
                <a:solidFill>
                  <a:schemeClr val="tx1"/>
                </a:solidFill>
              </a:rPr>
              <a:t>Umění po roce 1900. Modernismus, antimodernismus, postmodernismus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Slovart</a:t>
            </a:r>
            <a:r>
              <a:rPr lang="cs-CZ" sz="2000" dirty="0">
                <a:solidFill>
                  <a:schemeClr val="tx1"/>
                </a:solidFill>
              </a:rPr>
              <a:t>: Praha, 2007, s. </a:t>
            </a:r>
            <a:r>
              <a:rPr lang="cs-CZ" sz="2000" dirty="0" smtClean="0">
                <a:solidFill>
                  <a:schemeClr val="tx1"/>
                </a:solidFill>
              </a:rPr>
              <a:t>40–48</a:t>
            </a:r>
          </a:p>
          <a:p>
            <a:pPr algn="l"/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Jonathan </a:t>
            </a:r>
            <a:r>
              <a:rPr lang="cs-CZ" sz="2000" cap="small" dirty="0" err="1">
                <a:solidFill>
                  <a:schemeClr val="tx1"/>
                </a:solidFill>
              </a:rPr>
              <a:t>Harris</a:t>
            </a:r>
            <a:r>
              <a:rPr lang="cs-CZ" sz="2000" dirty="0">
                <a:solidFill>
                  <a:schemeClr val="tx1"/>
                </a:solidFill>
              </a:rPr>
              <a:t>, heslo: „</a:t>
            </a:r>
            <a:r>
              <a:rPr lang="cs-CZ" sz="2000" dirty="0" err="1">
                <a:solidFill>
                  <a:schemeClr val="tx1"/>
                </a:solidFill>
              </a:rPr>
              <a:t>Deconstruction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deconstruct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deconstructionism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deconstructionist</a:t>
            </a:r>
            <a:r>
              <a:rPr lang="cs-CZ" sz="2000" dirty="0">
                <a:solidFill>
                  <a:schemeClr val="tx1"/>
                </a:solidFill>
              </a:rPr>
              <a:t>“, in: </a:t>
            </a:r>
            <a:r>
              <a:rPr lang="cs-CZ" sz="2000" i="1" dirty="0">
                <a:solidFill>
                  <a:schemeClr val="tx1"/>
                </a:solidFill>
              </a:rPr>
              <a:t>Art </a:t>
            </a:r>
            <a:r>
              <a:rPr lang="cs-CZ" sz="2000" i="1" dirty="0" err="1">
                <a:solidFill>
                  <a:schemeClr val="tx1"/>
                </a:solidFill>
              </a:rPr>
              <a:t>History</a:t>
            </a:r>
            <a:r>
              <a:rPr lang="cs-CZ" sz="2000" i="1" dirty="0">
                <a:solidFill>
                  <a:schemeClr val="tx1"/>
                </a:solidFill>
              </a:rPr>
              <a:t>. </a:t>
            </a:r>
            <a:r>
              <a:rPr lang="cs-CZ" sz="2000" i="1" dirty="0" err="1">
                <a:solidFill>
                  <a:schemeClr val="tx1"/>
                </a:solidFill>
              </a:rPr>
              <a:t>The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Concept</a:t>
            </a:r>
            <a:r>
              <a:rPr lang="cs-CZ" sz="2000" i="1" dirty="0">
                <a:solidFill>
                  <a:schemeClr val="tx1"/>
                </a:solidFill>
              </a:rPr>
              <a:t> </a:t>
            </a:r>
            <a:r>
              <a:rPr lang="cs-CZ" sz="2000" i="1" dirty="0" err="1">
                <a:solidFill>
                  <a:schemeClr val="tx1"/>
                </a:solidFill>
              </a:rPr>
              <a:t>Keys</a:t>
            </a:r>
            <a:r>
              <a:rPr lang="cs-CZ" sz="2000" dirty="0">
                <a:solidFill>
                  <a:schemeClr val="tx1"/>
                </a:solidFill>
              </a:rPr>
              <a:t>, London/ New York: </a:t>
            </a:r>
            <a:r>
              <a:rPr lang="cs-CZ" sz="2000" dirty="0" err="1">
                <a:solidFill>
                  <a:schemeClr val="tx1"/>
                </a:solidFill>
              </a:rPr>
              <a:t>Routledge</a:t>
            </a:r>
            <a:r>
              <a:rPr lang="cs-CZ" sz="2000" dirty="0">
                <a:solidFill>
                  <a:schemeClr val="tx1"/>
                </a:solidFill>
              </a:rPr>
              <a:t>, 2006, </a:t>
            </a:r>
            <a:r>
              <a:rPr lang="cs-CZ" sz="2000" dirty="0" smtClean="0">
                <a:solidFill>
                  <a:schemeClr val="tx1"/>
                </a:solidFill>
              </a:rPr>
              <a:t>90–92</a:t>
            </a:r>
          </a:p>
          <a:p>
            <a:pPr algn="l"/>
            <a:endParaRPr lang="cs-CZ" sz="2000" dirty="0" smtClean="0">
              <a:solidFill>
                <a:schemeClr val="tx1"/>
              </a:solidFill>
            </a:endParaRPr>
          </a:p>
          <a:p>
            <a:pPr algn="l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3275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Grant </a:t>
            </a:r>
            <a:r>
              <a:rPr lang="cs-CZ" sz="2000" cap="small" dirty="0" err="1"/>
              <a:t>Pooke</a:t>
            </a:r>
            <a:r>
              <a:rPr lang="cs-CZ" sz="2000" cap="small" dirty="0"/>
              <a:t> /</a:t>
            </a:r>
            <a:r>
              <a:rPr lang="cs-CZ" sz="2000" dirty="0"/>
              <a:t>Diana</a:t>
            </a:r>
            <a:r>
              <a:rPr lang="cs-CZ" sz="2000" cap="small" dirty="0"/>
              <a:t> </a:t>
            </a:r>
            <a:r>
              <a:rPr lang="cs-CZ" sz="2000" cap="small" dirty="0" err="1"/>
              <a:t>Newall</a:t>
            </a:r>
            <a:r>
              <a:rPr lang="cs-CZ" sz="2000" cap="small" dirty="0"/>
              <a:t> 2008</a:t>
            </a:r>
            <a:r>
              <a:rPr lang="cs-CZ" sz="2000" dirty="0"/>
              <a:t>, „</a:t>
            </a:r>
            <a:r>
              <a:rPr lang="cs-CZ" sz="2000" dirty="0" err="1"/>
              <a:t>Semiotics</a:t>
            </a:r>
            <a:r>
              <a:rPr lang="cs-CZ" sz="2000" dirty="0"/>
              <a:t> and </a:t>
            </a:r>
            <a:r>
              <a:rPr lang="cs-CZ" sz="2000" dirty="0" err="1"/>
              <a:t>Poststructuralism</a:t>
            </a:r>
            <a:r>
              <a:rPr lang="cs-CZ" sz="2000" dirty="0"/>
              <a:t>“, in: </a:t>
            </a:r>
            <a:r>
              <a:rPr lang="cs-CZ" sz="2000" i="1" dirty="0"/>
              <a:t>Art </a:t>
            </a:r>
            <a:r>
              <a:rPr lang="cs-CZ" sz="2000" i="1" dirty="0" err="1"/>
              <a:t>History</a:t>
            </a:r>
            <a:r>
              <a:rPr lang="cs-CZ" sz="2000" i="1" dirty="0"/>
              <a:t>.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Basics</a:t>
            </a:r>
            <a:r>
              <a:rPr lang="cs-CZ" sz="2000" dirty="0"/>
              <a:t>, London – New York: </a:t>
            </a:r>
            <a:r>
              <a:rPr lang="cs-CZ" sz="2000" dirty="0" err="1"/>
              <a:t>Routledge</a:t>
            </a:r>
            <a:r>
              <a:rPr lang="cs-CZ" sz="2000" dirty="0"/>
              <a:t>, 2008, 90–114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Robin </a:t>
            </a:r>
            <a:r>
              <a:rPr lang="cs-CZ" sz="2000" dirty="0"/>
              <a:t>MARRINER, „</a:t>
            </a:r>
            <a:r>
              <a:rPr lang="cs-CZ" sz="2000" dirty="0" err="1"/>
              <a:t>Derrida</a:t>
            </a:r>
            <a:r>
              <a:rPr lang="cs-CZ" sz="2000" dirty="0"/>
              <a:t> and </a:t>
            </a:r>
            <a:r>
              <a:rPr lang="cs-CZ" sz="2000" dirty="0" err="1"/>
              <a:t>the</a:t>
            </a:r>
            <a:r>
              <a:rPr lang="cs-CZ" sz="2000" dirty="0"/>
              <a:t> Parergon“, in: Paul SMITH – </a:t>
            </a:r>
            <a:r>
              <a:rPr lang="cs-CZ" sz="2000" dirty="0" err="1"/>
              <a:t>Carolyn</a:t>
            </a:r>
            <a:r>
              <a:rPr lang="cs-CZ" sz="2000" dirty="0"/>
              <a:t> WILDE (</a:t>
            </a:r>
            <a:r>
              <a:rPr lang="cs-CZ" sz="2000" dirty="0" err="1"/>
              <a:t>ed</a:t>
            </a:r>
            <a:r>
              <a:rPr lang="cs-CZ" sz="2000" dirty="0"/>
              <a:t>.), </a:t>
            </a:r>
            <a:r>
              <a:rPr lang="cs-CZ" sz="2000" i="1" dirty="0"/>
              <a:t>A </a:t>
            </a:r>
            <a:r>
              <a:rPr lang="cs-CZ" sz="2000" i="1" dirty="0" err="1"/>
              <a:t>Companion</a:t>
            </a:r>
            <a:r>
              <a:rPr lang="cs-CZ" sz="2000" i="1" dirty="0"/>
              <a:t> to Art </a:t>
            </a:r>
            <a:r>
              <a:rPr lang="cs-CZ" sz="2000" i="1" dirty="0" err="1"/>
              <a:t>Theory</a:t>
            </a:r>
            <a:r>
              <a:rPr lang="cs-CZ" sz="2000" dirty="0"/>
              <a:t>, Oxford: </a:t>
            </a:r>
            <a:r>
              <a:rPr lang="cs-CZ" sz="2000" dirty="0" err="1"/>
              <a:t>Blackwell</a:t>
            </a:r>
            <a:r>
              <a:rPr lang="cs-CZ" sz="2000" dirty="0"/>
              <a:t>, 2002, </a:t>
            </a:r>
            <a:r>
              <a:rPr lang="cs-CZ" sz="2000" dirty="0" smtClean="0"/>
              <a:t>349–358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Anne</a:t>
            </a:r>
            <a:r>
              <a:rPr lang="cs-CZ" sz="2000" cap="small" dirty="0"/>
              <a:t> </a:t>
            </a:r>
            <a:r>
              <a:rPr lang="cs-CZ" sz="2000" cap="small" dirty="0" err="1"/>
              <a:t>D´Alleva</a:t>
            </a:r>
            <a:r>
              <a:rPr lang="cs-CZ" sz="2000" dirty="0"/>
              <a:t> 2005, „</a:t>
            </a:r>
            <a:r>
              <a:rPr lang="cs-CZ" sz="2000" dirty="0" err="1"/>
              <a:t>Deconstruction</a:t>
            </a:r>
            <a:r>
              <a:rPr lang="cs-CZ" sz="2000" dirty="0"/>
              <a:t>“, in: </a:t>
            </a:r>
            <a:r>
              <a:rPr lang="cs-CZ" sz="2000" cap="small" dirty="0" err="1"/>
              <a:t>D´Alleva</a:t>
            </a:r>
            <a:r>
              <a:rPr lang="cs-CZ" sz="2000" dirty="0"/>
              <a:t>, </a:t>
            </a:r>
            <a:r>
              <a:rPr lang="cs-CZ" sz="2000" i="1" dirty="0" err="1"/>
              <a:t>Methods</a:t>
            </a:r>
            <a:r>
              <a:rPr lang="cs-CZ" sz="2000" i="1" dirty="0"/>
              <a:t> and </a:t>
            </a:r>
            <a:r>
              <a:rPr lang="cs-CZ" sz="2000" i="1" dirty="0" err="1"/>
              <a:t>Theories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Art </a:t>
            </a:r>
            <a:r>
              <a:rPr lang="cs-CZ" sz="2000" i="1" dirty="0" err="1"/>
              <a:t>History</a:t>
            </a:r>
            <a:r>
              <a:rPr lang="cs-CZ" sz="2000" dirty="0"/>
              <a:t>, London: Laurence King </a:t>
            </a:r>
            <a:r>
              <a:rPr lang="cs-CZ" sz="2000" dirty="0" err="1"/>
              <a:t>Publishing</a:t>
            </a:r>
            <a:r>
              <a:rPr lang="cs-CZ" sz="2000" dirty="0"/>
              <a:t> Ltd 2005, </a:t>
            </a:r>
            <a:r>
              <a:rPr lang="cs-CZ" sz="2000" dirty="0" smtClean="0"/>
              <a:t>143–149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err="1"/>
              <a:t>Laurie</a:t>
            </a:r>
            <a:r>
              <a:rPr lang="cs-CZ" sz="2000" dirty="0"/>
              <a:t> Schneider </a:t>
            </a:r>
            <a:r>
              <a:rPr lang="cs-CZ" sz="2000" cap="small" dirty="0"/>
              <a:t>Adams</a:t>
            </a:r>
            <a:r>
              <a:rPr lang="cs-CZ" sz="2000" dirty="0"/>
              <a:t>, „</a:t>
            </a:r>
            <a:r>
              <a:rPr lang="cs-CZ" sz="2000" dirty="0" err="1"/>
              <a:t>Semiotics</a:t>
            </a:r>
            <a:r>
              <a:rPr lang="cs-CZ" sz="2000" dirty="0"/>
              <a:t> II. </a:t>
            </a:r>
            <a:r>
              <a:rPr lang="cs-CZ" sz="2000" dirty="0" err="1"/>
              <a:t>Deconstruction</a:t>
            </a:r>
            <a:r>
              <a:rPr lang="cs-CZ" sz="2000" dirty="0"/>
              <a:t>“, in: </a:t>
            </a:r>
            <a:r>
              <a:rPr lang="cs-CZ" sz="2000" cap="small" dirty="0"/>
              <a:t>Adams</a:t>
            </a:r>
            <a:r>
              <a:rPr lang="cs-CZ" sz="2000" dirty="0"/>
              <a:t>,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Methodologies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Art: </a:t>
            </a:r>
            <a:r>
              <a:rPr lang="cs-CZ" sz="2000" i="1" dirty="0" err="1"/>
              <a:t>an</a:t>
            </a:r>
            <a:r>
              <a:rPr lang="cs-CZ" sz="2000" i="1" dirty="0"/>
              <a:t> </a:t>
            </a:r>
            <a:r>
              <a:rPr lang="cs-CZ" sz="2000" i="1" dirty="0" err="1"/>
              <a:t>Introduction</a:t>
            </a:r>
            <a:r>
              <a:rPr lang="cs-CZ" sz="2000" dirty="0"/>
              <a:t>, New York – </a:t>
            </a:r>
            <a:r>
              <a:rPr lang="cs-CZ" sz="2000" dirty="0" err="1"/>
              <a:t>Boulder</a:t>
            </a:r>
            <a:r>
              <a:rPr lang="cs-CZ" sz="2000" dirty="0"/>
              <a:t>, CA: </a:t>
            </a:r>
            <a:r>
              <a:rPr lang="cs-CZ" sz="2000" dirty="0" err="1"/>
              <a:t>Westview</a:t>
            </a:r>
            <a:r>
              <a:rPr lang="cs-CZ" sz="2000" dirty="0"/>
              <a:t> </a:t>
            </a:r>
            <a:r>
              <a:rPr lang="cs-CZ" sz="2000" dirty="0" err="1"/>
              <a:t>Press</a:t>
            </a:r>
            <a:r>
              <a:rPr lang="cs-CZ" sz="2000" dirty="0"/>
              <a:t>, 2009, 162–178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1175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Témata příruček: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/>
          </a:bodyPr>
          <a:lstStyle/>
          <a:p>
            <a:r>
              <a:rPr lang="cs-CZ" b="1" dirty="0"/>
              <a:t>Uvedení pojmu dekonstrukce</a:t>
            </a:r>
            <a:endParaRPr lang="cs-CZ" dirty="0"/>
          </a:p>
          <a:p>
            <a:r>
              <a:rPr lang="cs-CZ" b="1" dirty="0"/>
              <a:t>Důsledky kritiky metafyziky přítomnosti a ne-identity „subjektu“ </a:t>
            </a:r>
            <a:endParaRPr lang="cs-CZ" dirty="0"/>
          </a:p>
          <a:p>
            <a:r>
              <a:rPr lang="cs-CZ" b="1" dirty="0"/>
              <a:t>Praxe dekonstruktivního čtení</a:t>
            </a:r>
            <a:endParaRPr lang="cs-CZ" b="1" i="1" dirty="0"/>
          </a:p>
          <a:p>
            <a:r>
              <a:rPr lang="cs-CZ" b="1" dirty="0"/>
              <a:t>Povaha uměleckohistorického </a:t>
            </a:r>
            <a:r>
              <a:rPr lang="cs-CZ" b="1" dirty="0" smtClean="0"/>
              <a:t>textu a jeho styl</a:t>
            </a:r>
            <a:endParaRPr lang="cs-CZ" dirty="0"/>
          </a:p>
          <a:p>
            <a:r>
              <a:rPr lang="cs-CZ" b="1" dirty="0"/>
              <a:t>Uměleckohistorický text jako suplement a jeho anti-explanační </a:t>
            </a:r>
            <a:r>
              <a:rPr lang="cs-CZ" b="1" dirty="0" smtClean="0"/>
              <a:t>nárok</a:t>
            </a:r>
          </a:p>
          <a:p>
            <a:r>
              <a:rPr lang="cs-CZ" b="1" dirty="0" smtClean="0"/>
              <a:t>Parergon</a:t>
            </a:r>
          </a:p>
          <a:p>
            <a:r>
              <a:rPr lang="cs-CZ" b="1" dirty="0"/>
              <a:t>Historikové umění ovlivnění dekonstrukcí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31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:\Data\uzivatel\Dokumenty\MU\Ohlasy dekonstrukce MU\PREZENTACE\pa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552852" cy="618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96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301</Words>
  <Application>Microsoft Office PowerPoint</Application>
  <PresentationFormat>Předvádění na obrazovce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sady Office</vt:lpstr>
      <vt:lpstr>Dekonstrukce v uměleckohistorických příručkách</vt:lpstr>
      <vt:lpstr>Prezentace aplikace PowerPoint</vt:lpstr>
      <vt:lpstr>Témata příruček: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Dekonstrukce v uměleckohistorických příručkách</dc:title>
  <dc:creator>Admin</dc:creator>
  <cp:lastModifiedBy>Dominika</cp:lastModifiedBy>
  <cp:revision>2</cp:revision>
  <dcterms:created xsi:type="dcterms:W3CDTF">2016-05-16T21:34:20Z</dcterms:created>
  <dcterms:modified xsi:type="dcterms:W3CDTF">2016-05-16T21:50:13Z</dcterms:modified>
</cp:coreProperties>
</file>