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3" r:id="rId2"/>
    <p:sldId id="257" r:id="rId3"/>
    <p:sldId id="269" r:id="rId4"/>
    <p:sldId id="268" r:id="rId5"/>
    <p:sldId id="262" r:id="rId6"/>
    <p:sldId id="271" r:id="rId7"/>
    <p:sldId id="270" r:id="rId8"/>
    <p:sldId id="258" r:id="rId9"/>
    <p:sldId id="267" r:id="rId10"/>
    <p:sldId id="266"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6" r:id="rId25"/>
    <p:sldId id="285" r:id="rId26"/>
    <p:sldId id="287" r:id="rId27"/>
    <p:sldId id="288" r:id="rId28"/>
    <p:sldId id="290" r:id="rId29"/>
    <p:sldId id="289" r:id="rId30"/>
    <p:sldId id="291" r:id="rId31"/>
    <p:sldId id="292" r:id="rId32"/>
    <p:sldId id="293" r:id="rId33"/>
    <p:sldId id="294" r:id="rId34"/>
    <p:sldId id="295" r:id="rId35"/>
    <p:sldId id="260" r:id="rId36"/>
    <p:sldId id="296" r:id="rId37"/>
    <p:sldId id="297" r:id="rId38"/>
    <p:sldId id="299" r:id="rId39"/>
    <p:sldId id="259" r:id="rId40"/>
    <p:sldId id="261" r:id="rId4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7185C5-A7D4-4F05-BBF9-6A2D6688E2A2}" type="datetimeFigureOut">
              <a:rPr lang="cs-CZ" smtClean="0"/>
              <a:t>11.5.2016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CC4A52-13DF-4C49-807D-6168AE0EABD2}" type="slidenum">
              <a:rPr lang="cs-CZ" smtClean="0"/>
              <a:t>‹#›</a:t>
            </a:fld>
            <a:endParaRPr lang="cs-CZ"/>
          </a:p>
        </p:txBody>
      </p:sp>
    </p:spTree>
    <p:extLst>
      <p:ext uri="{BB962C8B-B14F-4D97-AF65-F5344CB8AC3E}">
        <p14:creationId xmlns:p14="http://schemas.microsoft.com/office/powerpoint/2010/main" val="4273516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Řecký závodní stadion - </a:t>
            </a:r>
            <a:r>
              <a:rPr lang="cs-CZ" dirty="0" err="1" smtClean="0"/>
              <a:t>hippodrom</a:t>
            </a:r>
            <a:endParaRPr lang="cs-CZ" dirty="0"/>
          </a:p>
        </p:txBody>
      </p:sp>
      <p:sp>
        <p:nvSpPr>
          <p:cNvPr id="4" name="Zástupný symbol pro číslo snímku 3"/>
          <p:cNvSpPr>
            <a:spLocks noGrp="1"/>
          </p:cNvSpPr>
          <p:nvPr>
            <p:ph type="sldNum" sz="quarter" idx="10"/>
          </p:nvPr>
        </p:nvSpPr>
        <p:spPr/>
        <p:txBody>
          <a:bodyPr/>
          <a:lstStyle/>
          <a:p>
            <a:fld id="{4CCC4A52-13DF-4C49-807D-6168AE0EABD2}" type="slidenum">
              <a:rPr lang="cs-CZ" smtClean="0"/>
              <a:t>33</a:t>
            </a:fld>
            <a:endParaRPr lang="cs-CZ"/>
          </a:p>
        </p:txBody>
      </p:sp>
    </p:spTree>
    <p:extLst>
      <p:ext uri="{BB962C8B-B14F-4D97-AF65-F5344CB8AC3E}">
        <p14:creationId xmlns:p14="http://schemas.microsoft.com/office/powerpoint/2010/main" val="114969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D84264C-3BC1-4983-AACE-CA08D2F36C22}" type="datetimeFigureOut">
              <a:rPr lang="cs-CZ" smtClean="0"/>
              <a:t>11.5.2016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83170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84264C-3BC1-4983-AACE-CA08D2F36C22}" type="datetimeFigureOut">
              <a:rPr lang="cs-CZ" smtClean="0"/>
              <a:t>11.5.2016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213649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84264C-3BC1-4983-AACE-CA08D2F36C22}" type="datetimeFigureOut">
              <a:rPr lang="cs-CZ" smtClean="0"/>
              <a:t>11.5.2016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67828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84264C-3BC1-4983-AACE-CA08D2F36C22}" type="datetimeFigureOut">
              <a:rPr lang="cs-CZ" smtClean="0"/>
              <a:t>11.5.2016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165775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D84264C-3BC1-4983-AACE-CA08D2F36C22}" type="datetimeFigureOut">
              <a:rPr lang="cs-CZ" smtClean="0"/>
              <a:t>11.5.2016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169897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D84264C-3BC1-4983-AACE-CA08D2F36C22}" type="datetimeFigureOut">
              <a:rPr lang="cs-CZ" smtClean="0"/>
              <a:t>11.5.2016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413335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D84264C-3BC1-4983-AACE-CA08D2F36C22}" type="datetimeFigureOut">
              <a:rPr lang="cs-CZ" smtClean="0"/>
              <a:t>11.5.2016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195087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D84264C-3BC1-4983-AACE-CA08D2F36C22}" type="datetimeFigureOut">
              <a:rPr lang="cs-CZ" smtClean="0"/>
              <a:t>11.5.2016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271392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D84264C-3BC1-4983-AACE-CA08D2F36C22}" type="datetimeFigureOut">
              <a:rPr lang="cs-CZ" smtClean="0"/>
              <a:t>11.5.2016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45511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D84264C-3BC1-4983-AACE-CA08D2F36C22}" type="datetimeFigureOut">
              <a:rPr lang="cs-CZ" smtClean="0"/>
              <a:t>11.5.2016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2629912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D84264C-3BC1-4983-AACE-CA08D2F36C22}" type="datetimeFigureOut">
              <a:rPr lang="cs-CZ" smtClean="0"/>
              <a:t>11.5.2016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B9F720-E904-4E18-B0E6-FF2034F59958}" type="slidenum">
              <a:rPr lang="cs-CZ" smtClean="0"/>
              <a:t>‹#›</a:t>
            </a:fld>
            <a:endParaRPr lang="cs-CZ"/>
          </a:p>
        </p:txBody>
      </p:sp>
    </p:spTree>
    <p:extLst>
      <p:ext uri="{BB962C8B-B14F-4D97-AF65-F5344CB8AC3E}">
        <p14:creationId xmlns:p14="http://schemas.microsoft.com/office/powerpoint/2010/main" val="175983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4264C-3BC1-4983-AACE-CA08D2F36C22}" type="datetimeFigureOut">
              <a:rPr lang="cs-CZ" smtClean="0"/>
              <a:t>11.5.2016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9F720-E904-4E18-B0E6-FF2034F59958}" type="slidenum">
              <a:rPr lang="cs-CZ" smtClean="0"/>
              <a:t>‹#›</a:t>
            </a:fld>
            <a:endParaRPr lang="cs-CZ"/>
          </a:p>
        </p:txBody>
      </p:sp>
    </p:spTree>
    <p:extLst>
      <p:ext uri="{BB962C8B-B14F-4D97-AF65-F5344CB8AC3E}">
        <p14:creationId xmlns:p14="http://schemas.microsoft.com/office/powerpoint/2010/main" val="2878062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52425"/>
            <a:ext cx="8205787" cy="615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00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8563683"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680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39156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283968" y="188640"/>
            <a:ext cx="4572000" cy="584775"/>
          </a:xfrm>
          <a:prstGeom prst="rect">
            <a:avLst/>
          </a:prstGeom>
        </p:spPr>
        <p:txBody>
          <a:bodyPr>
            <a:spAutoFit/>
          </a:bodyPr>
          <a:lstStyle/>
          <a:p>
            <a:r>
              <a:rPr lang="en-US" sz="1600" dirty="0"/>
              <a:t>Bronze statuette of a veiled and masked </a:t>
            </a:r>
            <a:r>
              <a:rPr lang="en-US" sz="1600" dirty="0" smtClean="0"/>
              <a:t>dancer</a:t>
            </a:r>
            <a:r>
              <a:rPr lang="cs-CZ" sz="1600" dirty="0" smtClean="0"/>
              <a:t>; </a:t>
            </a:r>
            <a:r>
              <a:rPr lang="en-US" sz="1600" dirty="0" smtClean="0"/>
              <a:t>Greek</a:t>
            </a:r>
            <a:r>
              <a:rPr lang="en-US" sz="1600" dirty="0"/>
              <a:t>, </a:t>
            </a:r>
            <a:r>
              <a:rPr lang="en-US" sz="1600" dirty="0" smtClean="0"/>
              <a:t>Hellenistic</a:t>
            </a:r>
            <a:r>
              <a:rPr lang="cs-CZ" sz="1600" dirty="0" smtClean="0"/>
              <a:t>; </a:t>
            </a:r>
            <a:r>
              <a:rPr lang="en-US" sz="1600" dirty="0" smtClean="0"/>
              <a:t>3rd-2nd </a:t>
            </a:r>
            <a:r>
              <a:rPr lang="en-US" sz="1600" dirty="0"/>
              <a:t>century B.C.</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430" y="1556792"/>
            <a:ext cx="4791075"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10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16632"/>
            <a:ext cx="4114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9925"/>
            <a:ext cx="6178358" cy="4355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403" t="32556" r="8829" b="10310"/>
          <a:stretch/>
        </p:blipFill>
        <p:spPr bwMode="auto">
          <a:xfrm>
            <a:off x="6216404" y="4251278"/>
            <a:ext cx="2975211" cy="2606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490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0975"/>
            <a:ext cx="193357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073" y="3049193"/>
            <a:ext cx="3057928" cy="380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08467"/>
            <a:ext cx="3026240" cy="437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12050"/>
            <a:ext cx="2984466" cy="354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852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767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0" y="3926691"/>
            <a:ext cx="4249993" cy="646331"/>
          </a:xfrm>
          <a:prstGeom prst="rect">
            <a:avLst/>
          </a:prstGeom>
        </p:spPr>
        <p:txBody>
          <a:bodyPr wrap="square">
            <a:spAutoFit/>
          </a:bodyPr>
          <a:lstStyle/>
          <a:p>
            <a:r>
              <a:rPr lang="cs-CZ" dirty="0" err="1"/>
              <a:t>Greek</a:t>
            </a:r>
            <a:r>
              <a:rPr lang="cs-CZ" dirty="0"/>
              <a:t> </a:t>
            </a:r>
            <a:r>
              <a:rPr lang="cs-CZ" dirty="0" err="1"/>
              <a:t>Hellenistic</a:t>
            </a:r>
            <a:r>
              <a:rPr lang="cs-CZ" dirty="0"/>
              <a:t> Bronze Hand </a:t>
            </a:r>
            <a:r>
              <a:rPr lang="cs-CZ" dirty="0" err="1" smtClean="0"/>
              <a:t>Mirror</a:t>
            </a:r>
            <a:r>
              <a:rPr lang="cs-CZ" dirty="0" smtClean="0"/>
              <a:t>, </a:t>
            </a:r>
          </a:p>
          <a:p>
            <a:r>
              <a:rPr lang="cs-CZ" dirty="0" smtClean="0"/>
              <a:t>323-31 </a:t>
            </a:r>
            <a:r>
              <a:rPr lang="cs-CZ" dirty="0"/>
              <a:t>BC</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9993" y="0"/>
            <a:ext cx="4894008"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29532" y="6202178"/>
            <a:ext cx="3934967" cy="646331"/>
          </a:xfrm>
          <a:prstGeom prst="rect">
            <a:avLst/>
          </a:prstGeom>
        </p:spPr>
        <p:txBody>
          <a:bodyPr wrap="square">
            <a:spAutoFit/>
          </a:bodyPr>
          <a:lstStyle/>
          <a:p>
            <a:pPr algn="r"/>
            <a:r>
              <a:rPr lang="en-US" dirty="0"/>
              <a:t>Greek mirror, bronze, said to be from an Etruscan tomb, 465-450 BCE</a:t>
            </a:r>
            <a:endParaRPr lang="cs-CZ" dirty="0"/>
          </a:p>
        </p:txBody>
      </p:sp>
    </p:spTree>
    <p:extLst>
      <p:ext uri="{BB962C8B-B14F-4D97-AF65-F5344CB8AC3E}">
        <p14:creationId xmlns:p14="http://schemas.microsoft.com/office/powerpoint/2010/main" val="170402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7716"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0" y="6211669"/>
            <a:ext cx="4572000" cy="646331"/>
          </a:xfrm>
          <a:prstGeom prst="rect">
            <a:avLst/>
          </a:prstGeom>
        </p:spPr>
        <p:txBody>
          <a:bodyPr>
            <a:spAutoFit/>
          </a:bodyPr>
          <a:lstStyle/>
          <a:p>
            <a:r>
              <a:rPr lang="en-US" dirty="0"/>
              <a:t>Seated woman holding a mirror. Ancient Greek Attic red-figure lekythos, c. 470–460 </a:t>
            </a:r>
            <a:r>
              <a:rPr lang="en-US" dirty="0" smtClean="0"/>
              <a:t>BC</a:t>
            </a:r>
            <a:endParaRPr lang="cs-CZ"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9" y="0"/>
            <a:ext cx="4134236" cy="627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009765" y="6248516"/>
            <a:ext cx="2304256" cy="369332"/>
          </a:xfrm>
          <a:prstGeom prst="rect">
            <a:avLst/>
          </a:prstGeom>
          <a:noFill/>
        </p:spPr>
        <p:txBody>
          <a:bodyPr wrap="square" rtlCol="0">
            <a:spAutoFit/>
          </a:bodyPr>
          <a:lstStyle/>
          <a:p>
            <a:r>
              <a:rPr lang="cs-CZ" dirty="0" smtClean="0"/>
              <a:t>430 BC</a:t>
            </a:r>
            <a:endParaRPr lang="cs-CZ" dirty="0"/>
          </a:p>
        </p:txBody>
      </p:sp>
    </p:spTree>
    <p:extLst>
      <p:ext uri="{BB962C8B-B14F-4D97-AF65-F5344CB8AC3E}">
        <p14:creationId xmlns:p14="http://schemas.microsoft.com/office/powerpoint/2010/main" val="3172891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698976" cy="850106"/>
          </a:xfrm>
          <a:solidFill>
            <a:schemeClr val="accent2">
              <a:lumMod val="20000"/>
              <a:lumOff val="80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a:lstStyle/>
          <a:p>
            <a:pPr algn="l"/>
            <a:r>
              <a:rPr lang="cs-CZ" dirty="0" smtClean="0"/>
              <a:t>Antická milostná kouzla</a:t>
            </a:r>
            <a:endParaRPr lang="cs-CZ" dirty="0"/>
          </a:p>
        </p:txBody>
      </p:sp>
      <p:sp>
        <p:nvSpPr>
          <p:cNvPr id="3" name="Zástupný symbol pro obsah 2"/>
          <p:cNvSpPr txBox="1">
            <a:spLocks/>
          </p:cNvSpPr>
          <p:nvPr/>
        </p:nvSpPr>
        <p:spPr>
          <a:xfrm>
            <a:off x="395536" y="1556791"/>
            <a:ext cx="6408712" cy="273630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cs-CZ" altLang="cs-CZ" sz="2400" dirty="0" smtClean="0"/>
              <a:t>řecké magické papyry (</a:t>
            </a:r>
            <a:r>
              <a:rPr lang="cs-CZ" altLang="cs-CZ" sz="2400" i="1" dirty="0" err="1" smtClean="0"/>
              <a:t>Papyri</a:t>
            </a:r>
            <a:r>
              <a:rPr lang="cs-CZ" altLang="cs-CZ" sz="2400" i="1" dirty="0" smtClean="0"/>
              <a:t> </a:t>
            </a:r>
            <a:r>
              <a:rPr lang="cs-CZ" altLang="cs-CZ" sz="2400" i="1" dirty="0" err="1" smtClean="0"/>
              <a:t>Graecae</a:t>
            </a:r>
            <a:r>
              <a:rPr lang="cs-CZ" altLang="cs-CZ" sz="2400" i="1" dirty="0" smtClean="0"/>
              <a:t> </a:t>
            </a:r>
            <a:r>
              <a:rPr lang="cs-CZ" altLang="cs-CZ" sz="2400" i="1" dirty="0" err="1" smtClean="0"/>
              <a:t>Magicae</a:t>
            </a:r>
            <a:r>
              <a:rPr lang="cs-CZ" altLang="cs-CZ" sz="2400" dirty="0" smtClean="0"/>
              <a:t>)</a:t>
            </a:r>
          </a:p>
          <a:p>
            <a:pPr>
              <a:spcAft>
                <a:spcPts val="1200"/>
              </a:spcAft>
            </a:pPr>
            <a:r>
              <a:rPr lang="cs-CZ" sz="2400" dirty="0" smtClean="0"/>
              <a:t>olověné proklínací destičky, tzv. </a:t>
            </a:r>
            <a:r>
              <a:rPr lang="cs-CZ" sz="2400" i="1" dirty="0" err="1" smtClean="0"/>
              <a:t>defixiones</a:t>
            </a:r>
            <a:endParaRPr lang="cs-CZ" sz="2400" i="1" dirty="0" smtClean="0"/>
          </a:p>
          <a:p>
            <a:pPr>
              <a:spcAft>
                <a:spcPts val="1200"/>
              </a:spcAft>
            </a:pPr>
            <a:r>
              <a:rPr lang="cs-CZ" altLang="cs-CZ" sz="2400" dirty="0" smtClean="0"/>
              <a:t>figurky, tzv. </a:t>
            </a:r>
            <a:r>
              <a:rPr lang="cs-CZ" altLang="cs-CZ" sz="2400" i="1" dirty="0" err="1" smtClean="0"/>
              <a:t>kolossoi</a:t>
            </a:r>
            <a:endParaRPr lang="cs-CZ" altLang="cs-CZ" sz="2400" i="1" dirty="0" smtClean="0"/>
          </a:p>
          <a:p>
            <a:pPr>
              <a:spcAft>
                <a:spcPts val="1200"/>
              </a:spcAft>
            </a:pPr>
            <a:r>
              <a:rPr lang="cs-CZ" altLang="cs-CZ" sz="2400" dirty="0" smtClean="0"/>
              <a:t>magické gemy</a:t>
            </a:r>
            <a:endParaRPr lang="cs-CZ" altLang="cs-CZ" sz="2400" i="1" dirty="0" smtClean="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024" t="17276" r="16394"/>
          <a:stretch/>
        </p:blipFill>
        <p:spPr bwMode="auto">
          <a:xfrm>
            <a:off x="5796136" y="3447766"/>
            <a:ext cx="3332663" cy="341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9676"/>
          <a:stretch/>
        </p:blipFill>
        <p:spPr bwMode="auto">
          <a:xfrm>
            <a:off x="400734" y="4777558"/>
            <a:ext cx="5108575" cy="196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970" y="0"/>
            <a:ext cx="2251030" cy="344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26" t="11165" r="7892" b="6332"/>
          <a:stretch/>
        </p:blipFill>
        <p:spPr bwMode="auto">
          <a:xfrm>
            <a:off x="3599892" y="3140968"/>
            <a:ext cx="1431177" cy="175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30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a:xfrm>
            <a:off x="251520" y="116632"/>
            <a:ext cx="3430017" cy="1318468"/>
          </a:xfrm>
          <a:solidFill>
            <a:schemeClr val="accent6">
              <a:lumMod val="20000"/>
              <a:lumOff val="80000"/>
            </a:schemeClr>
          </a:solidFill>
          <a:scene3d>
            <a:camera prst="orthographicFront"/>
            <a:lightRig rig="threePt" dir="t"/>
          </a:scene3d>
          <a:sp3d>
            <a:bevelT/>
          </a:sp3d>
        </p:spPr>
        <p:txBody>
          <a:bodyPr/>
          <a:lstStyle/>
          <a:p>
            <a:pPr eaLnBrk="1" hangingPunct="1"/>
            <a:r>
              <a:rPr lang="cs-CZ" altLang="cs-CZ" sz="2800" dirty="0" smtClean="0"/>
              <a:t>Defixe</a:t>
            </a:r>
            <a:r>
              <a:rPr lang="cs-CZ" altLang="cs-CZ" sz="2800" b="0" dirty="0" smtClean="0"/>
              <a:t> z nekropole z Říma, </a:t>
            </a:r>
            <a:r>
              <a:rPr lang="cs-CZ" altLang="cs-CZ" sz="2400" b="0" dirty="0"/>
              <a:t>v</a:t>
            </a:r>
            <a:r>
              <a:rPr lang="cs-CZ" altLang="cs-CZ" sz="2400" b="0" dirty="0" smtClean="0"/>
              <a:t>ia B. </a:t>
            </a:r>
            <a:r>
              <a:rPr lang="cs-CZ" altLang="cs-CZ" sz="2400" b="0" dirty="0" err="1" smtClean="0"/>
              <a:t>Bompiani</a:t>
            </a:r>
            <a:r>
              <a:rPr lang="cs-CZ" altLang="cs-CZ" sz="2400" b="0" dirty="0" smtClean="0"/>
              <a:t> (1./2. st. po Kr.)</a:t>
            </a:r>
          </a:p>
        </p:txBody>
      </p:sp>
      <p:sp>
        <p:nvSpPr>
          <p:cNvPr id="4" name="Zástupný symbol pro text 3"/>
          <p:cNvSpPr>
            <a:spLocks noGrp="1"/>
          </p:cNvSpPr>
          <p:nvPr>
            <p:ph type="body" sz="half" idx="2"/>
          </p:nvPr>
        </p:nvSpPr>
        <p:spPr>
          <a:xfrm>
            <a:off x="251520" y="1772816"/>
            <a:ext cx="3461851" cy="4320481"/>
          </a:xfrm>
        </p:spPr>
        <p:txBody>
          <a:bodyPr rtlCol="0">
            <a:noAutofit/>
          </a:bodyPr>
          <a:lstStyle/>
          <a:p>
            <a:pPr eaLnBrk="1" fontAlgn="auto" hangingPunct="1">
              <a:spcBef>
                <a:spcPts val="0"/>
              </a:spcBef>
              <a:spcAft>
                <a:spcPts val="0"/>
              </a:spcAft>
              <a:defRPr/>
            </a:pPr>
            <a:r>
              <a:rPr lang="cs-CZ" sz="2800" dirty="0" smtClean="0"/>
              <a:t>…vezmi </a:t>
            </a:r>
            <a:r>
              <a:rPr lang="cs-CZ" sz="2800" dirty="0"/>
              <a:t>olovo z vodovodní trubky na studenou vodu, udělej z něho destičku a napiš na ni bronzovým rydlem (následující kouzelná slova) a ulož ji </a:t>
            </a:r>
            <a:r>
              <a:rPr lang="cs-CZ" sz="2800" dirty="0" smtClean="0"/>
              <a:t>do hrobu k</a:t>
            </a:r>
            <a:r>
              <a:rPr lang="cs-CZ" sz="2800" dirty="0"/>
              <a:t> předčasně </a:t>
            </a:r>
            <a:r>
              <a:rPr lang="cs-CZ" sz="2800" dirty="0" smtClean="0"/>
              <a:t>zemřelému…</a:t>
            </a:r>
          </a:p>
          <a:p>
            <a:pPr algn="r">
              <a:spcBef>
                <a:spcPts val="0"/>
              </a:spcBef>
              <a:defRPr/>
            </a:pPr>
            <a:r>
              <a:rPr lang="cs-CZ" sz="2000" i="1" dirty="0">
                <a:cs typeface="Times New Roman" pitchFamily="18" charset="0"/>
              </a:rPr>
              <a:t>PGM</a:t>
            </a:r>
            <a:r>
              <a:rPr lang="cs-CZ" sz="2000" dirty="0">
                <a:cs typeface="Times New Roman" pitchFamily="18" charset="0"/>
              </a:rPr>
              <a:t> </a:t>
            </a:r>
            <a:r>
              <a:rPr lang="cs-CZ" sz="2000" dirty="0" smtClean="0">
                <a:cs typeface="Times New Roman" pitchFamily="18" charset="0"/>
              </a:rPr>
              <a:t>VII </a:t>
            </a:r>
            <a:r>
              <a:rPr lang="cs-CZ" sz="2000" dirty="0">
                <a:cs typeface="Times New Roman" pitchFamily="18" charset="0"/>
              </a:rPr>
              <a:t>397nn </a:t>
            </a:r>
          </a:p>
        </p:txBody>
      </p:sp>
      <p:pic>
        <p:nvPicPr>
          <p:cNvPr id="7172" name="Picture 2" descr="C:\Users\user\Documents\INDIV\Defixe (2)\defixehabi\budapest\obrbudap\cursetable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23928" y="188640"/>
            <a:ext cx="5112643" cy="6484937"/>
          </a:xfrm>
          <a:noFill/>
        </p:spPr>
      </p:pic>
    </p:spTree>
    <p:extLst>
      <p:ext uri="{BB962C8B-B14F-4D97-AF65-F5344CB8AC3E}">
        <p14:creationId xmlns:p14="http://schemas.microsoft.com/office/powerpoint/2010/main" val="3276358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03849" y="260350"/>
            <a:ext cx="5760639" cy="5256882"/>
          </a:xfrm>
        </p:spPr>
        <p:txBody>
          <a:bodyPr rtlCol="0">
            <a:noAutofit/>
          </a:bodyPr>
          <a:lstStyle/>
          <a:p>
            <a:pPr marL="0" indent="0">
              <a:buNone/>
            </a:pPr>
            <a:r>
              <a:rPr lang="cs-CZ" sz="2400" dirty="0"/>
              <a:t>„Vezmi </a:t>
            </a:r>
            <a:r>
              <a:rPr lang="cs-CZ" sz="2400" dirty="0">
                <a:solidFill>
                  <a:schemeClr val="accent2">
                    <a:lumMod val="75000"/>
                  </a:schemeClr>
                </a:solidFill>
              </a:rPr>
              <a:t>vosk (nebo hlínu)</a:t>
            </a:r>
            <a:r>
              <a:rPr lang="cs-CZ" sz="2400" dirty="0"/>
              <a:t> z hrnčířského kruhu a vytvaruj </a:t>
            </a:r>
            <a:r>
              <a:rPr lang="cs-CZ" sz="2400" dirty="0">
                <a:solidFill>
                  <a:schemeClr val="accent2">
                    <a:lumMod val="75000"/>
                  </a:schemeClr>
                </a:solidFill>
              </a:rPr>
              <a:t>dvě figurky, </a:t>
            </a:r>
            <a:r>
              <a:rPr lang="cs-CZ" sz="2400" dirty="0"/>
              <a:t>jednu mužskou a jednu ženskou. Muže udělej jako ozbrojeného Area s mečem v levé ruce, který tasí na její pravou klíční kost, </a:t>
            </a:r>
            <a:r>
              <a:rPr lang="cs-CZ" sz="2400" dirty="0">
                <a:solidFill>
                  <a:schemeClr val="accent2">
                    <a:lumMod val="75000"/>
                  </a:schemeClr>
                </a:solidFill>
              </a:rPr>
              <a:t>ona ale ať má ruce </a:t>
            </a:r>
            <a:r>
              <a:rPr lang="cs-CZ" sz="2400" dirty="0" smtClean="0">
                <a:solidFill>
                  <a:schemeClr val="accent2">
                    <a:lumMod val="75000"/>
                  </a:schemeClr>
                </a:solidFill>
              </a:rPr>
              <a:t>svázané za </a:t>
            </a:r>
            <a:r>
              <a:rPr lang="cs-CZ" sz="2400" dirty="0">
                <a:solidFill>
                  <a:schemeClr val="accent2">
                    <a:lumMod val="75000"/>
                  </a:schemeClr>
                </a:solidFill>
              </a:rPr>
              <a:t>zády a klečí na </a:t>
            </a:r>
            <a:r>
              <a:rPr lang="cs-CZ" sz="2400" dirty="0" smtClean="0">
                <a:solidFill>
                  <a:schemeClr val="accent2">
                    <a:lumMod val="75000"/>
                  </a:schemeClr>
                </a:solidFill>
              </a:rPr>
              <a:t>kolenou</a:t>
            </a:r>
            <a:r>
              <a:rPr lang="cs-CZ" sz="2400" dirty="0" smtClean="0"/>
              <a:t>….</a:t>
            </a:r>
            <a:r>
              <a:rPr lang="cs-CZ" sz="2400" dirty="0"/>
              <a:t> „Vezmi </a:t>
            </a:r>
            <a:r>
              <a:rPr lang="cs-CZ" sz="2400" dirty="0" smtClean="0"/>
              <a:t>13 </a:t>
            </a:r>
            <a:r>
              <a:rPr lang="cs-CZ" sz="2400" dirty="0"/>
              <a:t>bronzových jehel, zabodni jednu do </a:t>
            </a:r>
            <a:r>
              <a:rPr lang="cs-CZ" sz="2400" dirty="0" smtClean="0"/>
              <a:t>mozku [figurky</a:t>
            </a:r>
            <a:r>
              <a:rPr lang="cs-CZ" sz="2400" dirty="0"/>
              <a:t>] a přitom řekni: ,já ti </a:t>
            </a:r>
            <a:r>
              <a:rPr lang="cs-CZ" sz="2400" dirty="0" smtClean="0"/>
              <a:t>NN </a:t>
            </a:r>
            <a:r>
              <a:rPr lang="cs-CZ" sz="2400" dirty="0"/>
              <a:t>probodávám mozek‘, a dvě do uší a dvě do očí jednu do úst a dvě do břicha a jednu do rukou a dvě do pohlaví a dvě do chodidel a vždycky přitom řekni: </a:t>
            </a:r>
            <a:r>
              <a:rPr lang="cs-CZ" sz="2400" dirty="0">
                <a:solidFill>
                  <a:schemeClr val="accent2">
                    <a:lumMod val="75000"/>
                  </a:schemeClr>
                </a:solidFill>
              </a:rPr>
              <a:t>,probodávám tyto části těla NN, aby nemyslela na nikoho jiného než jen na mě NN‘.“</a:t>
            </a:r>
            <a:endParaRPr lang="cs-CZ" sz="2400" dirty="0">
              <a:latin typeface="Times New Roman" pitchFamily="18" charset="0"/>
              <a:cs typeface="Times New Roman" pitchFamily="18" charset="0"/>
            </a:endParaRPr>
          </a:p>
        </p:txBody>
      </p:sp>
      <p:sp>
        <p:nvSpPr>
          <p:cNvPr id="9220" name="Zástupný symbol pro text 3"/>
          <p:cNvSpPr>
            <a:spLocks noGrp="1"/>
          </p:cNvSpPr>
          <p:nvPr>
            <p:ph type="body" sz="half" idx="2"/>
          </p:nvPr>
        </p:nvSpPr>
        <p:spPr>
          <a:xfrm>
            <a:off x="323529" y="2216940"/>
            <a:ext cx="2520280" cy="3648256"/>
          </a:xfrm>
        </p:spPr>
        <p:txBody>
          <a:bodyPr/>
          <a:lstStyle/>
          <a:p>
            <a:pPr eaLnBrk="1" hangingPunct="1"/>
            <a:endParaRPr lang="cs-CZ" altLang="cs-CZ" dirty="0" smtClean="0"/>
          </a:p>
        </p:txBody>
      </p:sp>
      <p:pic>
        <p:nvPicPr>
          <p:cNvPr id="922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3" y="1556792"/>
            <a:ext cx="2808312" cy="430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251521" y="332656"/>
            <a:ext cx="2664296" cy="963488"/>
          </a:xfrm>
          <a:solidFill>
            <a:schemeClr val="bg2">
              <a:lumMod val="90000"/>
            </a:schemeClr>
          </a:solidFill>
          <a:scene3d>
            <a:camera prst="orthographicFront"/>
            <a:lightRig rig="threePt" dir="t"/>
          </a:scene3d>
          <a:sp3d>
            <a:bevelT/>
          </a:sp3d>
        </p:spPr>
        <p:txBody>
          <a:bodyPr/>
          <a:lstStyle/>
          <a:p>
            <a:r>
              <a:rPr lang="cs-CZ" sz="2800" b="0" dirty="0"/>
              <a:t>F</a:t>
            </a:r>
            <a:r>
              <a:rPr lang="cs-CZ" sz="2800" b="0" dirty="0" smtClean="0"/>
              <a:t>igurka z Egypta, </a:t>
            </a:r>
            <a:r>
              <a:rPr lang="cs-CZ" sz="2800" dirty="0" smtClean="0"/>
              <a:t/>
            </a:r>
            <a:br>
              <a:rPr lang="cs-CZ" sz="2800" dirty="0" smtClean="0"/>
            </a:br>
            <a:r>
              <a:rPr lang="cs-CZ" sz="2800" b="0" i="1" dirty="0" smtClean="0"/>
              <a:t>PGM</a:t>
            </a:r>
            <a:r>
              <a:rPr lang="cs-CZ" sz="2800" b="0" dirty="0" smtClean="0"/>
              <a:t> IV 298nn</a:t>
            </a:r>
            <a:endParaRPr lang="cs-CZ" sz="2800" b="0" dirty="0"/>
          </a:p>
        </p:txBody>
      </p:sp>
    </p:spTree>
    <p:extLst>
      <p:ext uri="{BB962C8B-B14F-4D97-AF65-F5344CB8AC3E}">
        <p14:creationId xmlns:p14="http://schemas.microsoft.com/office/powerpoint/2010/main" val="202103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heel(1)">
                                      <p:cBhvr>
                                        <p:cTn id="7" dur="2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a:xfrm>
            <a:off x="251520" y="274638"/>
            <a:ext cx="8712968" cy="1143000"/>
          </a:xfrm>
          <a:solidFill>
            <a:schemeClr val="accent3">
              <a:lumMod val="20000"/>
              <a:lumOff val="80000"/>
            </a:schemeClr>
          </a:solidFill>
        </p:spPr>
        <p:txBody>
          <a:bodyPr/>
          <a:lstStyle/>
          <a:p>
            <a:r>
              <a:rPr lang="cs-CZ" altLang="cs-CZ" sz="3200" b="1" dirty="0" err="1" smtClean="0"/>
              <a:t>Gemma</a:t>
            </a:r>
            <a:r>
              <a:rPr lang="cs-CZ" altLang="cs-CZ" sz="3200" dirty="0" smtClean="0"/>
              <a:t>: Vlevo </a:t>
            </a:r>
            <a:r>
              <a:rPr lang="de-DE" altLang="cs-CZ" sz="3200" dirty="0" err="1" smtClean="0"/>
              <a:t>Ps</a:t>
            </a:r>
            <a:r>
              <a:rPr lang="cs-CZ" altLang="cs-CZ" sz="3200" dirty="0" smtClean="0"/>
              <a:t>ý</a:t>
            </a:r>
            <a:r>
              <a:rPr lang="de-DE" altLang="cs-CZ" sz="3200" dirty="0" err="1" smtClean="0"/>
              <a:t>ch</a:t>
            </a:r>
            <a:r>
              <a:rPr lang="cs-CZ" altLang="cs-CZ" sz="3200" dirty="0" smtClean="0"/>
              <a:t>é</a:t>
            </a:r>
            <a:r>
              <a:rPr lang="cs-CZ" altLang="cs-CZ" sz="3200" dirty="0"/>
              <a:t> </a:t>
            </a:r>
            <a:r>
              <a:rPr lang="cs-CZ" altLang="cs-CZ" sz="3200" dirty="0" smtClean="0"/>
              <a:t>připoutaná ke sloupu, vpravo E</a:t>
            </a:r>
            <a:r>
              <a:rPr lang="de-DE" altLang="cs-CZ" sz="3200" dirty="0" smtClean="0"/>
              <a:t>r</a:t>
            </a:r>
            <a:r>
              <a:rPr lang="cs-CZ" altLang="cs-CZ" sz="3200" dirty="0" smtClean="0"/>
              <a:t>ó</a:t>
            </a:r>
            <a:r>
              <a:rPr lang="de-DE" altLang="cs-CZ" sz="3200" dirty="0" smtClean="0"/>
              <a:t>s</a:t>
            </a:r>
            <a:r>
              <a:rPr lang="cs-CZ" altLang="cs-CZ" sz="3200" dirty="0" smtClean="0"/>
              <a:t>,  </a:t>
            </a:r>
            <a:r>
              <a:rPr lang="cs-CZ" altLang="cs-CZ" sz="3200" dirty="0"/>
              <a:t>n</a:t>
            </a:r>
            <a:r>
              <a:rPr lang="cs-CZ" altLang="cs-CZ" sz="3200" dirty="0" smtClean="0"/>
              <a:t>ápis </a:t>
            </a:r>
            <a:r>
              <a:rPr lang="el-GR" sz="3200" dirty="0">
                <a:latin typeface="Times New Roman"/>
                <a:cs typeface="Times New Roman"/>
              </a:rPr>
              <a:t>δικαίως</a:t>
            </a:r>
            <a:r>
              <a:rPr lang="cs-CZ" sz="3200" dirty="0" smtClean="0"/>
              <a:t> </a:t>
            </a:r>
            <a:r>
              <a:rPr lang="de-DE" altLang="cs-CZ" sz="3200" dirty="0"/>
              <a:t>„</a:t>
            </a:r>
            <a:r>
              <a:rPr lang="cs-CZ" altLang="cs-CZ" sz="3200" dirty="0"/>
              <a:t>právem</a:t>
            </a:r>
            <a:r>
              <a:rPr lang="de-DE" altLang="cs-CZ" sz="3200" dirty="0"/>
              <a:t>“</a:t>
            </a:r>
            <a:r>
              <a:rPr lang="de-DE" altLang="cs-CZ" sz="2000" dirty="0"/>
              <a:t> </a:t>
            </a:r>
            <a:r>
              <a:rPr lang="cs-CZ" altLang="cs-CZ" sz="2000" dirty="0" smtClean="0"/>
              <a:t>(jaspis, </a:t>
            </a:r>
            <a:r>
              <a:rPr lang="cs-CZ" altLang="cs-CZ" sz="2000" dirty="0" err="1" smtClean="0"/>
              <a:t>CBd</a:t>
            </a:r>
            <a:r>
              <a:rPr lang="cs-CZ" altLang="cs-CZ" sz="2000" dirty="0" smtClean="0"/>
              <a:t> 1725</a:t>
            </a:r>
            <a:r>
              <a:rPr lang="cs-CZ" altLang="cs-CZ" sz="2400" dirty="0" smtClean="0"/>
              <a:t>)</a:t>
            </a:r>
            <a:endParaRPr lang="de-DE" altLang="cs-CZ" sz="2400" dirty="0" smtClean="0"/>
          </a:p>
        </p:txBody>
      </p:sp>
      <p:pic>
        <p:nvPicPr>
          <p:cNvPr id="2" name="Zástupný symbol pro obsah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850483"/>
            <a:ext cx="6192688" cy="4522845"/>
          </a:xfrm>
        </p:spPr>
      </p:pic>
    </p:spTree>
    <p:extLst>
      <p:ext uri="{BB962C8B-B14F-4D97-AF65-F5344CB8AC3E}">
        <p14:creationId xmlns:p14="http://schemas.microsoft.com/office/powerpoint/2010/main" val="1868763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4" y="1942228"/>
            <a:ext cx="7080626" cy="491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7690"/>
            <a:ext cx="6156176" cy="2792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201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16633"/>
            <a:ext cx="8784976" cy="1152128"/>
          </a:xfrm>
          <a:solidFill>
            <a:schemeClr val="accent6">
              <a:lumMod val="20000"/>
              <a:lumOff val="80000"/>
            </a:schemeClr>
          </a:solidFill>
          <a:scene3d>
            <a:camera prst="orthographicFront"/>
            <a:lightRig rig="threePt" dir="t"/>
          </a:scene3d>
          <a:sp3d>
            <a:bevelT/>
          </a:sp3d>
        </p:spPr>
        <p:txBody>
          <a:bodyPr/>
          <a:lstStyle/>
          <a:p>
            <a:pPr algn="l">
              <a:defRPr/>
            </a:pPr>
            <a:r>
              <a:rPr lang="cs-CZ" sz="3600" dirty="0" smtClean="0"/>
              <a:t>Tabulka s milostným kouzlem </a:t>
            </a:r>
            <a:r>
              <a:rPr lang="cs-CZ" sz="3200" dirty="0" smtClean="0"/>
              <a:t>(tzv. přiváděcí kouzlo) </a:t>
            </a:r>
            <a:r>
              <a:rPr lang="cs-CZ" sz="2800" dirty="0"/>
              <a:t>Kartágo (</a:t>
            </a:r>
            <a:r>
              <a:rPr lang="cs-CZ" sz="2800" dirty="0" smtClean="0"/>
              <a:t>Afrika) (2./3. stol. po Kr.)</a:t>
            </a:r>
            <a:endParaRPr lang="cs-CZ" sz="2800" dirty="0"/>
          </a:p>
        </p:txBody>
      </p:sp>
      <p:sp>
        <p:nvSpPr>
          <p:cNvPr id="9219" name="Zástupný symbol pro obsah 2"/>
          <p:cNvSpPr>
            <a:spLocks noGrp="1"/>
          </p:cNvSpPr>
          <p:nvPr>
            <p:ph idx="1"/>
          </p:nvPr>
        </p:nvSpPr>
        <p:spPr>
          <a:xfrm>
            <a:off x="251521" y="1412776"/>
            <a:ext cx="5824586" cy="5040560"/>
          </a:xfrm>
        </p:spPr>
        <p:txBody>
          <a:bodyPr>
            <a:normAutofit fontScale="92500"/>
          </a:bodyPr>
          <a:lstStyle/>
          <a:p>
            <a:pPr marL="0" indent="0">
              <a:spcBef>
                <a:spcPts val="300"/>
              </a:spcBef>
              <a:buNone/>
              <a:defRPr/>
            </a:pPr>
            <a:r>
              <a:rPr lang="cs-CZ" sz="2800" dirty="0" err="1" smtClean="0"/>
              <a:t>Kataxine</a:t>
            </a:r>
            <a:r>
              <a:rPr lang="cs-CZ" sz="2800" dirty="0"/>
              <a:t>, velký egyptský démone,</a:t>
            </a:r>
            <a:r>
              <a:rPr lang="cs-CZ" sz="2800" dirty="0">
                <a:solidFill>
                  <a:schemeClr val="accent2">
                    <a:lumMod val="75000"/>
                  </a:schemeClr>
                </a:solidFill>
              </a:rPr>
              <a:t>…</a:t>
            </a:r>
            <a:r>
              <a:rPr lang="cs-CZ" sz="2800" dirty="0"/>
              <a:t> </a:t>
            </a:r>
            <a:r>
              <a:rPr lang="cs-CZ" sz="2800" dirty="0">
                <a:solidFill>
                  <a:schemeClr val="accent2">
                    <a:lumMod val="75000"/>
                  </a:schemeClr>
                </a:solidFill>
              </a:rPr>
              <a:t>dej, ať nemůže spát, tak dlouho, dokud ke mně nepři­jde…</a:t>
            </a:r>
            <a:r>
              <a:rPr lang="cs-CZ" sz="2800" dirty="0"/>
              <a:t> </a:t>
            </a:r>
            <a:r>
              <a:rPr lang="cs-CZ" sz="2800" dirty="0">
                <a:solidFill>
                  <a:schemeClr val="accent2">
                    <a:lumMod val="75000"/>
                  </a:schemeClr>
                </a:solidFill>
              </a:rPr>
              <a:t>a nepotěší mě.</a:t>
            </a:r>
            <a:r>
              <a:rPr lang="cs-CZ" sz="2800" dirty="0"/>
              <a:t> </a:t>
            </a:r>
            <a:r>
              <a:rPr lang="cs-CZ" sz="2800" dirty="0" err="1"/>
              <a:t>Trabaxiane</a:t>
            </a:r>
            <a:r>
              <a:rPr lang="cs-CZ" sz="2800" dirty="0"/>
              <a:t> všemocný démone </a:t>
            </a:r>
            <a:r>
              <a:rPr lang="cs-CZ" sz="2800" dirty="0">
                <a:solidFill>
                  <a:schemeClr val="accent2">
                    <a:lumMod val="75000"/>
                  </a:schemeClr>
                </a:solidFill>
              </a:rPr>
              <a:t>přiveď [mi ji]… milující,</a:t>
            </a:r>
            <a:r>
              <a:rPr lang="cs-CZ" sz="2800" dirty="0"/>
              <a:t> </a:t>
            </a:r>
            <a:r>
              <a:rPr lang="cs-CZ" sz="2800" dirty="0">
                <a:solidFill>
                  <a:schemeClr val="accent2">
                    <a:lumMod val="75000"/>
                  </a:schemeClr>
                </a:solidFill>
              </a:rPr>
              <a:t>roztouženou a planoucí láskou ke mně. </a:t>
            </a:r>
            <a:r>
              <a:rPr lang="cs-CZ" sz="2800" dirty="0" err="1"/>
              <a:t>Nochthirife</a:t>
            </a:r>
            <a:r>
              <a:rPr lang="cs-CZ" sz="2800" dirty="0"/>
              <a:t>, démone nátlaku, </a:t>
            </a:r>
            <a:r>
              <a:rPr lang="cs-CZ" sz="2800" dirty="0">
                <a:solidFill>
                  <a:schemeClr val="accent2">
                    <a:lumMod val="75000"/>
                  </a:schemeClr>
                </a:solidFill>
              </a:rPr>
              <a:t>přinuť ji, aby se se mnou milovala.</a:t>
            </a:r>
            <a:r>
              <a:rPr lang="cs-CZ" sz="2800" dirty="0"/>
              <a:t> </a:t>
            </a:r>
            <a:r>
              <a:rPr lang="cs-CZ" sz="2800" dirty="0" err="1"/>
              <a:t>Bibirixi</a:t>
            </a:r>
            <a:r>
              <a:rPr lang="cs-CZ" sz="2800" dirty="0"/>
              <a:t>, nejsil­nější démone, </a:t>
            </a:r>
            <a:r>
              <a:rPr lang="cs-CZ" sz="2800" dirty="0">
                <a:solidFill>
                  <a:schemeClr val="accent2">
                    <a:lumMod val="75000"/>
                  </a:schemeClr>
                </a:solidFill>
              </a:rPr>
              <a:t>donuť ji a dožeň k tomu, aby ke mně přišla… </a:t>
            </a:r>
            <a:r>
              <a:rPr lang="cs-CZ" sz="2800" dirty="0"/>
              <a:t>milující, roztoužená a planoucí láskou ke mně. </a:t>
            </a:r>
            <a:r>
              <a:rPr lang="cs-CZ" sz="2800" dirty="0" err="1"/>
              <a:t>Rikourithe</a:t>
            </a:r>
            <a:r>
              <a:rPr lang="cs-CZ" sz="2800" dirty="0"/>
              <a:t>, </a:t>
            </a:r>
            <a:r>
              <a:rPr lang="cs-CZ" sz="2800" dirty="0" err="1"/>
              <a:t>velehbitý</a:t>
            </a:r>
            <a:r>
              <a:rPr lang="cs-CZ" sz="2800" dirty="0"/>
              <a:t> </a:t>
            </a:r>
            <a:r>
              <a:rPr lang="cs-CZ" sz="2800" dirty="0" smtClean="0"/>
              <a:t>démone, </a:t>
            </a:r>
            <a:r>
              <a:rPr lang="cs-CZ" sz="2800" dirty="0" smtClean="0">
                <a:solidFill>
                  <a:schemeClr val="accent2">
                    <a:lumMod val="75000"/>
                  </a:schemeClr>
                </a:solidFill>
              </a:rPr>
              <a:t>donuť </a:t>
            </a:r>
            <a:r>
              <a:rPr lang="cs-CZ" sz="2800" dirty="0">
                <a:solidFill>
                  <a:schemeClr val="accent2">
                    <a:lumMod val="75000"/>
                  </a:schemeClr>
                </a:solidFill>
              </a:rPr>
              <a:t>ji</a:t>
            </a:r>
            <a:r>
              <a:rPr lang="cs-CZ" sz="2800" dirty="0" smtClean="0">
                <a:solidFill>
                  <a:schemeClr val="accent2">
                    <a:lumMod val="75000"/>
                  </a:schemeClr>
                </a:solidFill>
              </a:rPr>
              <a:t>…, </a:t>
            </a:r>
            <a:r>
              <a:rPr lang="cs-CZ" sz="2800" dirty="0">
                <a:solidFill>
                  <a:schemeClr val="accent2">
                    <a:lumMod val="75000"/>
                  </a:schemeClr>
                </a:solidFill>
              </a:rPr>
              <a:t>aby mě milovala a spojila se se mnou, jak si přeji</a:t>
            </a:r>
            <a:r>
              <a:rPr lang="cs-CZ" sz="2800" dirty="0" smtClean="0">
                <a:solidFill>
                  <a:schemeClr val="accent2">
                    <a:lumMod val="75000"/>
                  </a:schemeClr>
                </a:solidFill>
              </a:rPr>
              <a:t>.</a:t>
            </a:r>
            <a:endParaRPr lang="cs-CZ" sz="2800" dirty="0">
              <a:solidFill>
                <a:schemeClr val="accent2">
                  <a:lumMod val="75000"/>
                </a:schemeClr>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107" y="1556792"/>
            <a:ext cx="294481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610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404664"/>
            <a:ext cx="8280920" cy="1846659"/>
          </a:xfrm>
          <a:prstGeom prst="rect">
            <a:avLst/>
          </a:prstGeom>
        </p:spPr>
        <p:txBody>
          <a:bodyPr wrap="square">
            <a:spAutoFit/>
          </a:bodyPr>
          <a:lstStyle/>
          <a:p>
            <a:r>
              <a:rPr lang="en-US" sz="2400" dirty="0"/>
              <a:t>This fringe hath </a:t>
            </a:r>
            <a:r>
              <a:rPr lang="en-US" sz="2400" dirty="0" err="1"/>
              <a:t>Delphis</a:t>
            </a:r>
            <a:r>
              <a:rPr lang="en-US" sz="2400" dirty="0"/>
              <a:t> lost from his cloak, and this now pluck I in pieces and fling away into the ravening flame. Woe’s me, remorseless Love! why hast clung to me thus, thou muddy leech, and drained my flesh of the red blood every drop</a:t>
            </a:r>
            <a:r>
              <a:rPr lang="en-US" sz="2400" dirty="0" smtClean="0"/>
              <a:t>?</a:t>
            </a:r>
            <a:endParaRPr lang="cs-CZ" sz="2400" dirty="0" smtClean="0"/>
          </a:p>
          <a:p>
            <a:pPr algn="r"/>
            <a:r>
              <a:rPr lang="cs-CZ" dirty="0" err="1" smtClean="0"/>
              <a:t>Theocritus</a:t>
            </a:r>
            <a:r>
              <a:rPr lang="cs-CZ" dirty="0" smtClean="0"/>
              <a:t>, </a:t>
            </a:r>
            <a:r>
              <a:rPr lang="cs-CZ" i="1" dirty="0" err="1" smtClean="0"/>
              <a:t>Idyll</a:t>
            </a:r>
            <a:r>
              <a:rPr lang="cs-CZ" dirty="0" smtClean="0"/>
              <a:t> 2</a:t>
            </a:r>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488" y="2564904"/>
            <a:ext cx="26670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6012160" y="5733256"/>
            <a:ext cx="1512168" cy="374948"/>
          </a:xfrm>
          <a:prstGeom prst="rect">
            <a:avLst/>
          </a:prstGeom>
          <a:noFill/>
        </p:spPr>
        <p:txBody>
          <a:bodyPr wrap="square" rtlCol="0">
            <a:spAutoFit/>
          </a:bodyPr>
          <a:lstStyle/>
          <a:p>
            <a:r>
              <a:rPr lang="cs-CZ" dirty="0" err="1" smtClean="0"/>
              <a:t>Hekaté</a:t>
            </a:r>
            <a:endParaRPr lang="cs-CZ" dirty="0"/>
          </a:p>
        </p:txBody>
      </p:sp>
    </p:spTree>
    <p:extLst>
      <p:ext uri="{BB962C8B-B14F-4D97-AF65-F5344CB8AC3E}">
        <p14:creationId xmlns:p14="http://schemas.microsoft.com/office/powerpoint/2010/main" val="177444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0"/>
            <a:ext cx="285750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8" y="0"/>
            <a:ext cx="298132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3201324"/>
            <a:ext cx="3966395" cy="3656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203848" y="332656"/>
            <a:ext cx="2736304" cy="369332"/>
          </a:xfrm>
          <a:prstGeom prst="rect">
            <a:avLst/>
          </a:prstGeom>
          <a:noFill/>
        </p:spPr>
        <p:txBody>
          <a:bodyPr wrap="square" rtlCol="0">
            <a:spAutoFit/>
          </a:bodyPr>
          <a:lstStyle/>
          <a:p>
            <a:pPr algn="ctr"/>
            <a:r>
              <a:rPr lang="cs-CZ" dirty="0" smtClean="0"/>
              <a:t>AFRODITA A EROS</a:t>
            </a:r>
            <a:endParaRPr lang="cs-CZ" dirty="0"/>
          </a:p>
        </p:txBody>
      </p:sp>
    </p:spTree>
    <p:extLst>
      <p:ext uri="{BB962C8B-B14F-4D97-AF65-F5344CB8AC3E}">
        <p14:creationId xmlns:p14="http://schemas.microsoft.com/office/powerpoint/2010/main" val="3923814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12738"/>
            <a:ext cx="9259888"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370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176" y="0"/>
            <a:ext cx="347662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449562" y="3536"/>
            <a:ext cx="4242893" cy="369332"/>
          </a:xfrm>
          <a:prstGeom prst="rect">
            <a:avLst/>
          </a:prstGeom>
        </p:spPr>
        <p:txBody>
          <a:bodyPr wrap="none">
            <a:spAutoFit/>
          </a:bodyPr>
          <a:lstStyle/>
          <a:p>
            <a:r>
              <a:rPr lang="en-US" dirty="0"/>
              <a:t>Jove and Semele (1695) by Sebastiano Ricci</a:t>
            </a:r>
            <a:endParaRPr lang="cs-CZ"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80928"/>
            <a:ext cx="5951695" cy="396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 y="2099875"/>
            <a:ext cx="5692455" cy="646331"/>
          </a:xfrm>
          <a:prstGeom prst="rect">
            <a:avLst/>
          </a:prstGeom>
        </p:spPr>
        <p:txBody>
          <a:bodyPr wrap="square">
            <a:spAutoFit/>
          </a:bodyPr>
          <a:lstStyle/>
          <a:p>
            <a:r>
              <a:rPr lang="en-US" dirty="0" err="1"/>
              <a:t>Iole</a:t>
            </a:r>
            <a:r>
              <a:rPr lang="en-US" dirty="0"/>
              <a:t> with Heracles in the house of </a:t>
            </a:r>
            <a:r>
              <a:rPr lang="en-US" dirty="0" err="1"/>
              <a:t>Eurytus</a:t>
            </a:r>
            <a:r>
              <a:rPr lang="en-US" dirty="0"/>
              <a:t>, as depicted on the 7th century </a:t>
            </a:r>
            <a:r>
              <a:rPr lang="en-US" dirty="0" err="1"/>
              <a:t>Eurytos</a:t>
            </a:r>
            <a:r>
              <a:rPr lang="en-US" dirty="0"/>
              <a:t> column-crater</a:t>
            </a:r>
            <a:endParaRPr lang="cs-CZ" dirty="0"/>
          </a:p>
        </p:txBody>
      </p:sp>
    </p:spTree>
    <p:extLst>
      <p:ext uri="{BB962C8B-B14F-4D97-AF65-F5344CB8AC3E}">
        <p14:creationId xmlns:p14="http://schemas.microsoft.com/office/powerpoint/2010/main" val="434354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5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0" y="6488668"/>
            <a:ext cx="3669659" cy="369332"/>
          </a:xfrm>
          <a:prstGeom prst="rect">
            <a:avLst/>
          </a:prstGeom>
        </p:spPr>
        <p:txBody>
          <a:bodyPr wrap="none">
            <a:spAutoFit/>
          </a:bodyPr>
          <a:lstStyle/>
          <a:p>
            <a:r>
              <a:rPr lang="en-US" dirty="0"/>
              <a:t>"Pan and </a:t>
            </a:r>
            <a:r>
              <a:rPr lang="en-US" dirty="0" smtClean="0"/>
              <a:t>Syrinx"</a:t>
            </a:r>
            <a:r>
              <a:rPr lang="cs-CZ" dirty="0" smtClean="0"/>
              <a:t>, </a:t>
            </a:r>
            <a:r>
              <a:rPr lang="en-US" dirty="0" smtClean="0"/>
              <a:t>Peter </a:t>
            </a:r>
            <a:r>
              <a:rPr lang="en-US" dirty="0"/>
              <a:t>Paul </a:t>
            </a:r>
            <a:r>
              <a:rPr lang="en-US" dirty="0" err="1" smtClean="0"/>
              <a:t>Reubens</a:t>
            </a:r>
            <a:endParaRPr lang="cs-CZ" dirty="0"/>
          </a:p>
        </p:txBody>
      </p:sp>
    </p:spTree>
    <p:extLst>
      <p:ext uri="{BB962C8B-B14F-4D97-AF65-F5344CB8AC3E}">
        <p14:creationId xmlns:p14="http://schemas.microsoft.com/office/powerpoint/2010/main" val="185407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 y="476673"/>
            <a:ext cx="908282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659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5" y="1195"/>
            <a:ext cx="8262343" cy="678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Přímá spojnice se šipkou 2"/>
          <p:cNvCxnSpPr/>
          <p:nvPr/>
        </p:nvCxnSpPr>
        <p:spPr>
          <a:xfrm flipH="1">
            <a:off x="1763688" y="2924944"/>
            <a:ext cx="432048" cy="201622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1979712" y="2420888"/>
            <a:ext cx="1800200" cy="369332"/>
          </a:xfrm>
          <a:prstGeom prst="rect">
            <a:avLst/>
          </a:prstGeom>
          <a:noFill/>
        </p:spPr>
        <p:txBody>
          <a:bodyPr wrap="square" rtlCol="0">
            <a:spAutoFit/>
          </a:bodyPr>
          <a:lstStyle/>
          <a:p>
            <a:r>
              <a:rPr lang="cs-CZ" dirty="0" err="1" smtClean="0">
                <a:solidFill>
                  <a:srgbClr val="FF0000"/>
                </a:solidFill>
              </a:rPr>
              <a:t>Mounichia</a:t>
            </a:r>
            <a:endParaRPr lang="cs-CZ" dirty="0">
              <a:solidFill>
                <a:srgbClr val="FF0000"/>
              </a:solidFill>
            </a:endParaRPr>
          </a:p>
        </p:txBody>
      </p:sp>
    </p:spTree>
    <p:extLst>
      <p:ext uri="{BB962C8B-B14F-4D97-AF65-F5344CB8AC3E}">
        <p14:creationId xmlns:p14="http://schemas.microsoft.com/office/powerpoint/2010/main" val="3881599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65"/>
          <a:stretch/>
        </p:blipFill>
        <p:spPr bwMode="auto">
          <a:xfrm>
            <a:off x="251520" y="-18321"/>
            <a:ext cx="8460432" cy="6876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457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878"/>
          <a:stretch/>
        </p:blipFill>
        <p:spPr bwMode="auto">
          <a:xfrm>
            <a:off x="0" y="25509"/>
            <a:ext cx="7058981" cy="392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649643"/>
            <a:ext cx="5436096" cy="3225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32807" y="6349390"/>
            <a:ext cx="3168352" cy="400110"/>
          </a:xfrm>
          <a:prstGeom prst="rect">
            <a:avLst/>
          </a:prstGeom>
          <a:noFill/>
        </p:spPr>
        <p:txBody>
          <a:bodyPr wrap="square" rtlCol="0">
            <a:spAutoFit/>
          </a:bodyPr>
          <a:lstStyle/>
          <a:p>
            <a:r>
              <a:rPr lang="cs-CZ" sz="2000" dirty="0" smtClean="0"/>
              <a:t>Přístav </a:t>
            </a:r>
            <a:r>
              <a:rPr lang="cs-CZ" sz="2000" dirty="0" err="1" smtClean="0"/>
              <a:t>Mounichia</a:t>
            </a:r>
            <a:r>
              <a:rPr lang="cs-CZ" sz="2000" dirty="0" smtClean="0"/>
              <a:t>, Atény</a:t>
            </a:r>
            <a:endParaRPr lang="cs-CZ" sz="2000" dirty="0"/>
          </a:p>
        </p:txBody>
      </p:sp>
    </p:spTree>
    <p:extLst>
      <p:ext uri="{BB962C8B-B14F-4D97-AF65-F5344CB8AC3E}">
        <p14:creationId xmlns:p14="http://schemas.microsoft.com/office/powerpoint/2010/main" val="426022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9563"/>
            <a:ext cx="7772400" cy="624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162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1" y="0"/>
            <a:ext cx="3117726" cy="244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382" y="0"/>
            <a:ext cx="22479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674371" y="23462"/>
            <a:ext cx="3362125" cy="646331"/>
          </a:xfrm>
          <a:prstGeom prst="rect">
            <a:avLst/>
          </a:prstGeom>
        </p:spPr>
        <p:txBody>
          <a:bodyPr wrap="square">
            <a:spAutoFit/>
          </a:bodyPr>
          <a:lstStyle/>
          <a:p>
            <a:r>
              <a:rPr lang="en-US" dirty="0"/>
              <a:t>Gold </a:t>
            </a:r>
            <a:r>
              <a:rPr lang="cs-CZ" dirty="0" smtClean="0"/>
              <a:t>signet </a:t>
            </a:r>
            <a:r>
              <a:rPr lang="en-US" dirty="0" smtClean="0"/>
              <a:t>ring</a:t>
            </a:r>
            <a:r>
              <a:rPr lang="cs-CZ" dirty="0" smtClean="0"/>
              <a:t>,</a:t>
            </a:r>
            <a:r>
              <a:rPr lang="en-US" dirty="0" smtClean="0"/>
              <a:t> </a:t>
            </a:r>
            <a:r>
              <a:rPr lang="en-US" dirty="0"/>
              <a:t>2nd century B.C. Greece</a:t>
            </a:r>
            <a:endParaRPr lang="cs-CZ" dirty="0"/>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5" y="1183436"/>
            <a:ext cx="3286125"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934718" y="6165502"/>
            <a:ext cx="1923157" cy="646331"/>
          </a:xfrm>
          <a:prstGeom prst="rect">
            <a:avLst/>
          </a:prstGeom>
        </p:spPr>
        <p:txBody>
          <a:bodyPr wrap="square">
            <a:spAutoFit/>
          </a:bodyPr>
          <a:lstStyle/>
          <a:p>
            <a:r>
              <a:rPr lang="en-US" dirty="0"/>
              <a:t>Greek signet ring, 1st century A.D.</a:t>
            </a:r>
            <a:endParaRPr lang="cs-CZ" dirty="0"/>
          </a:p>
        </p:txBody>
      </p:sp>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64397"/>
            <a:ext cx="3718996" cy="199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0396" y="4218066"/>
            <a:ext cx="3072889" cy="646331"/>
          </a:xfrm>
          <a:prstGeom prst="rect">
            <a:avLst/>
          </a:prstGeom>
        </p:spPr>
        <p:txBody>
          <a:bodyPr wrap="square">
            <a:spAutoFit/>
          </a:bodyPr>
          <a:lstStyle/>
          <a:p>
            <a:r>
              <a:rPr lang="cs-CZ" dirty="0" err="1" smtClean="0"/>
              <a:t>Greek</a:t>
            </a:r>
            <a:r>
              <a:rPr lang="cs-CZ" dirty="0" smtClean="0"/>
              <a:t> signet ring, 4th </a:t>
            </a:r>
            <a:r>
              <a:rPr lang="cs-CZ" dirty="0"/>
              <a:t>- 5th </a:t>
            </a:r>
            <a:r>
              <a:rPr lang="cs-CZ" dirty="0" err="1"/>
              <a:t>century</a:t>
            </a:r>
            <a:r>
              <a:rPr lang="cs-CZ" dirty="0"/>
              <a:t> B.C.</a:t>
            </a:r>
          </a:p>
        </p:txBody>
      </p:sp>
      <p:pic>
        <p:nvPicPr>
          <p:cNvPr id="512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3625025" y="2607059"/>
            <a:ext cx="1852613"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230593" y="2607059"/>
            <a:ext cx="3517914" cy="646331"/>
          </a:xfrm>
          <a:prstGeom prst="rect">
            <a:avLst/>
          </a:prstGeom>
        </p:spPr>
        <p:txBody>
          <a:bodyPr wrap="square">
            <a:spAutoFit/>
          </a:bodyPr>
          <a:lstStyle/>
          <a:p>
            <a:r>
              <a:rPr lang="en-US" dirty="0"/>
              <a:t>Ancient </a:t>
            </a:r>
            <a:r>
              <a:rPr lang="en-US" dirty="0" smtClean="0"/>
              <a:t>Greece</a:t>
            </a:r>
            <a:r>
              <a:rPr lang="cs-CZ" dirty="0" smtClean="0"/>
              <a:t>,</a:t>
            </a:r>
            <a:r>
              <a:rPr lang="en-US" dirty="0" smtClean="0"/>
              <a:t> </a:t>
            </a:r>
            <a:r>
              <a:rPr lang="en-US" dirty="0" err="1"/>
              <a:t>Hellinistic</a:t>
            </a:r>
            <a:r>
              <a:rPr lang="en-US" dirty="0"/>
              <a:t>, c. 3rd-1st century </a:t>
            </a:r>
            <a:r>
              <a:rPr lang="en-US" dirty="0" smtClean="0"/>
              <a:t>BC</a:t>
            </a:r>
            <a:r>
              <a:rPr lang="cs-CZ" dirty="0" smtClean="0"/>
              <a:t>, bronze</a:t>
            </a:r>
            <a:endParaRPr lang="cs-CZ" dirty="0"/>
          </a:p>
        </p:txBody>
      </p:sp>
      <p:sp>
        <p:nvSpPr>
          <p:cNvPr id="6" name="Ovál 5"/>
          <p:cNvSpPr/>
          <p:nvPr/>
        </p:nvSpPr>
        <p:spPr>
          <a:xfrm>
            <a:off x="3167477" y="2247901"/>
            <a:ext cx="2767709" cy="260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09304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3857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2496418"/>
            <a:ext cx="424815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869438" y="3212976"/>
            <a:ext cx="4236842" cy="646331"/>
          </a:xfrm>
          <a:prstGeom prst="rect">
            <a:avLst/>
          </a:prstGeom>
        </p:spPr>
        <p:txBody>
          <a:bodyPr wrap="square">
            <a:spAutoFit/>
          </a:bodyPr>
          <a:lstStyle/>
          <a:p>
            <a:r>
              <a:rPr lang="en-US" dirty="0"/>
              <a:t>Writing with stylus and folding wax tablet. painter, </a:t>
            </a:r>
            <a:r>
              <a:rPr lang="en-US" dirty="0" err="1"/>
              <a:t>Douris</a:t>
            </a:r>
            <a:r>
              <a:rPr lang="en-US" dirty="0"/>
              <a:t>, ca 500 BC</a:t>
            </a:r>
            <a:endParaRPr lang="cs-CZ"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90" y="4221088"/>
            <a:ext cx="23431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667" y="0"/>
            <a:ext cx="5257333"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134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2" y="11468"/>
            <a:ext cx="3821776" cy="376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1468"/>
            <a:ext cx="5638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5597" t="19079" r="11492" b="10856"/>
          <a:stretch/>
        </p:blipFill>
        <p:spPr bwMode="auto">
          <a:xfrm>
            <a:off x="5277914" y="2616957"/>
            <a:ext cx="3835021" cy="424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2939" t="20589" r="23525" b="17643"/>
          <a:stretch/>
        </p:blipFill>
        <p:spPr bwMode="auto">
          <a:xfrm>
            <a:off x="849213" y="3632264"/>
            <a:ext cx="3753135" cy="322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923928" y="2780928"/>
            <a:ext cx="1353986" cy="523220"/>
          </a:xfrm>
          <a:prstGeom prst="rect">
            <a:avLst/>
          </a:prstGeom>
          <a:noFill/>
        </p:spPr>
        <p:txBody>
          <a:bodyPr wrap="square" rtlCol="0">
            <a:spAutoFit/>
          </a:bodyPr>
          <a:lstStyle/>
          <a:p>
            <a:r>
              <a:rPr lang="cs-CZ" sz="2800" b="1" dirty="0" smtClean="0"/>
              <a:t>v. 1005</a:t>
            </a:r>
            <a:endParaRPr lang="cs-CZ" sz="2800" b="1" dirty="0"/>
          </a:p>
        </p:txBody>
      </p:sp>
    </p:spTree>
    <p:extLst>
      <p:ext uri="{BB962C8B-B14F-4D97-AF65-F5344CB8AC3E}">
        <p14:creationId xmlns:p14="http://schemas.microsoft.com/office/powerpoint/2010/main" val="4158587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796136" y="116632"/>
            <a:ext cx="2796480" cy="646331"/>
          </a:xfrm>
          <a:prstGeom prst="rect">
            <a:avLst/>
          </a:prstGeom>
          <a:noFill/>
        </p:spPr>
        <p:txBody>
          <a:bodyPr wrap="square" rtlCol="0">
            <a:spAutoFit/>
          </a:bodyPr>
          <a:lstStyle/>
          <a:p>
            <a:r>
              <a:rPr lang="cs-CZ" dirty="0" err="1" smtClean="0"/>
              <a:t>Afrodisias</a:t>
            </a:r>
            <a:r>
              <a:rPr lang="cs-CZ" dirty="0" smtClean="0"/>
              <a:t>, </a:t>
            </a:r>
            <a:r>
              <a:rPr lang="cs-CZ" dirty="0" err="1" smtClean="0"/>
              <a:t>Kárie</a:t>
            </a:r>
            <a:r>
              <a:rPr lang="cs-CZ" dirty="0" smtClean="0"/>
              <a:t> (dnes Turecko)</a:t>
            </a:r>
            <a:endParaRPr lang="cs-CZ"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4350"/>
            <a:ext cx="59817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 y="-11790"/>
            <a:ext cx="5795349" cy="4346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093" y="1230022"/>
            <a:ext cx="3341874" cy="309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342" y="4595812"/>
            <a:ext cx="261937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408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3" y="-11147"/>
            <a:ext cx="5035277" cy="608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5" y="2797692"/>
            <a:ext cx="4124325"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752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8" y="933450"/>
            <a:ext cx="694372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9256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12738"/>
            <a:ext cx="9259888"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523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077" y="0"/>
            <a:ext cx="79613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065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076" y="3492191"/>
            <a:ext cx="5222924" cy="334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0" y="0"/>
            <a:ext cx="4473214" cy="6186309"/>
          </a:xfrm>
          <a:prstGeom prst="rect">
            <a:avLst/>
          </a:prstGeom>
          <a:solidFill>
            <a:schemeClr val="tx2">
              <a:lumMod val="20000"/>
              <a:lumOff val="80000"/>
            </a:schemeClr>
          </a:solidFill>
        </p:spPr>
        <p:txBody>
          <a:bodyPr wrap="square">
            <a:spAutoFit/>
          </a:bodyPr>
          <a:lstStyle/>
          <a:p>
            <a:r>
              <a:rPr lang="cs-CZ" u="sng" dirty="0" smtClean="0"/>
              <a:t>Orfický hymnus na Smrt (</a:t>
            </a:r>
            <a:r>
              <a:rPr lang="cs-CZ" u="sng" dirty="0" err="1" smtClean="0"/>
              <a:t>Thanatos</a:t>
            </a:r>
            <a:r>
              <a:rPr lang="cs-CZ" u="sng" dirty="0" smtClean="0"/>
              <a:t>)</a:t>
            </a:r>
          </a:p>
          <a:p>
            <a:r>
              <a:rPr lang="en-US" b="1" dirty="0" smtClean="0"/>
              <a:t>To </a:t>
            </a:r>
            <a:r>
              <a:rPr lang="en-US" b="1" dirty="0"/>
              <a:t>Thanatos, Fumigation from </a:t>
            </a:r>
            <a:r>
              <a:rPr lang="en-US" b="1" dirty="0" smtClean="0"/>
              <a:t>Manna</a:t>
            </a:r>
            <a:endParaRPr lang="en-US" b="1" dirty="0"/>
          </a:p>
          <a:p>
            <a:endParaRPr lang="en-US" dirty="0"/>
          </a:p>
          <a:p>
            <a:r>
              <a:rPr lang="en-US" dirty="0" smtClean="0"/>
              <a:t>Hear </a:t>
            </a:r>
            <a:r>
              <a:rPr lang="en-US" dirty="0"/>
              <a:t>me, O Death, whose empire </a:t>
            </a:r>
            <a:r>
              <a:rPr lang="en-US" dirty="0" err="1"/>
              <a:t>unconfin'd</a:t>
            </a:r>
            <a:endParaRPr lang="en-US" dirty="0"/>
          </a:p>
          <a:p>
            <a:r>
              <a:rPr lang="en-US" dirty="0"/>
              <a:t>extends to mortal tribes of </a:t>
            </a:r>
            <a:r>
              <a:rPr lang="en-US" dirty="0" err="1"/>
              <a:t>ev'ry</a:t>
            </a:r>
            <a:r>
              <a:rPr lang="en-US" dirty="0"/>
              <a:t> kind.</a:t>
            </a:r>
          </a:p>
          <a:p>
            <a:r>
              <a:rPr lang="en-US" dirty="0"/>
              <a:t>On thee, the portion of our time depends,</a:t>
            </a:r>
          </a:p>
          <a:p>
            <a:r>
              <a:rPr lang="en-US" dirty="0"/>
              <a:t>whose absence lengthens life, whose presence ends.</a:t>
            </a:r>
          </a:p>
          <a:p>
            <a:endParaRPr lang="en-US" dirty="0"/>
          </a:p>
          <a:p>
            <a:r>
              <a:rPr lang="en-US" dirty="0"/>
              <a:t>Thy sleep perpetual bursts the vivid folds</a:t>
            </a:r>
          </a:p>
          <a:p>
            <a:r>
              <a:rPr lang="en-US" dirty="0"/>
              <a:t>by which the soul, attracting body holds :</a:t>
            </a:r>
          </a:p>
          <a:p>
            <a:r>
              <a:rPr lang="en-US" dirty="0"/>
              <a:t>common to all, of </a:t>
            </a:r>
            <a:r>
              <a:rPr lang="en-US" dirty="0" err="1"/>
              <a:t>ev'ry</a:t>
            </a:r>
            <a:r>
              <a:rPr lang="en-US" dirty="0"/>
              <a:t> sex and age,</a:t>
            </a:r>
          </a:p>
          <a:p>
            <a:r>
              <a:rPr lang="en-US" dirty="0"/>
              <a:t>for </a:t>
            </a:r>
            <a:r>
              <a:rPr lang="en-US" dirty="0" err="1"/>
              <a:t>nought</a:t>
            </a:r>
            <a:r>
              <a:rPr lang="en-US" dirty="0"/>
              <a:t> escapes thy all-destructive rage.</a:t>
            </a:r>
          </a:p>
          <a:p>
            <a:endParaRPr lang="en-US" dirty="0"/>
          </a:p>
          <a:p>
            <a:r>
              <a:rPr lang="en-US" dirty="0"/>
              <a:t>Not youth itself thy clemency can gain,</a:t>
            </a:r>
          </a:p>
          <a:p>
            <a:r>
              <a:rPr lang="en-US" dirty="0"/>
              <a:t>vigorous and strong, by thee untimely slain.</a:t>
            </a:r>
          </a:p>
          <a:p>
            <a:r>
              <a:rPr lang="en-US" dirty="0"/>
              <a:t>In thee the end of nature’s works is known,</a:t>
            </a:r>
          </a:p>
          <a:p>
            <a:r>
              <a:rPr lang="en-US" dirty="0"/>
              <a:t>in thee all judgment is absolved alone.</a:t>
            </a:r>
          </a:p>
          <a:p>
            <a:r>
              <a:rPr lang="en-US" dirty="0"/>
              <a:t>No suppliant arts thy dreadful rage control,</a:t>
            </a:r>
          </a:p>
          <a:p>
            <a:r>
              <a:rPr lang="en-US" dirty="0"/>
              <a:t>no vows revoke the purpose of thy soul.</a:t>
            </a:r>
          </a:p>
          <a:p>
            <a:r>
              <a:rPr lang="en-US" dirty="0"/>
              <a:t>O blessed power, regard my ardent prayer,</a:t>
            </a:r>
          </a:p>
          <a:p>
            <a:r>
              <a:rPr lang="en-US" dirty="0"/>
              <a:t>and human life to age abundant spare.</a:t>
            </a:r>
            <a:endParaRPr lang="cs-CZ"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28617"/>
            <a:ext cx="37719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572000" y="105397"/>
            <a:ext cx="4572000" cy="523220"/>
          </a:xfrm>
          <a:prstGeom prst="rect">
            <a:avLst/>
          </a:prstGeom>
        </p:spPr>
        <p:txBody>
          <a:bodyPr>
            <a:spAutoFit/>
          </a:bodyPr>
          <a:lstStyle/>
          <a:p>
            <a:pPr algn="ctr"/>
            <a:r>
              <a:rPr lang="en-US" sz="1400" dirty="0"/>
              <a:t>Thanatos Takes </a:t>
            </a:r>
            <a:r>
              <a:rPr lang="en-US" sz="1400" dirty="0" err="1"/>
              <a:t>Alkestis</a:t>
            </a:r>
            <a:r>
              <a:rPr lang="en-US" sz="1400" dirty="0"/>
              <a:t> (Attic Red Figure Vase, Attributed to the Amphitrite Painter)</a:t>
            </a:r>
            <a:endParaRPr lang="cs-CZ" sz="1400" dirty="0"/>
          </a:p>
        </p:txBody>
      </p:sp>
      <p:sp>
        <p:nvSpPr>
          <p:cNvPr id="4" name="Obdélník 3"/>
          <p:cNvSpPr/>
          <p:nvPr/>
        </p:nvSpPr>
        <p:spPr>
          <a:xfrm>
            <a:off x="0" y="6369992"/>
            <a:ext cx="4572000" cy="523220"/>
          </a:xfrm>
          <a:prstGeom prst="rect">
            <a:avLst/>
          </a:prstGeom>
        </p:spPr>
        <p:txBody>
          <a:bodyPr>
            <a:spAutoFit/>
          </a:bodyPr>
          <a:lstStyle/>
          <a:p>
            <a:pPr algn="ctr"/>
            <a:r>
              <a:rPr lang="en-US" sz="1400" dirty="0"/>
              <a:t>Hypnos (left) and Thanatos (right) carrying dead </a:t>
            </a:r>
            <a:r>
              <a:rPr lang="en-US" sz="1400" dirty="0" err="1"/>
              <a:t>Sarpedon</a:t>
            </a:r>
            <a:r>
              <a:rPr lang="en-US" sz="1400" dirty="0"/>
              <a:t>, while Hermes watches</a:t>
            </a:r>
            <a:endParaRPr lang="cs-CZ" sz="1400" dirty="0"/>
          </a:p>
        </p:txBody>
      </p:sp>
      <p:sp>
        <p:nvSpPr>
          <p:cNvPr id="5" name="Ovál 4"/>
          <p:cNvSpPr/>
          <p:nvPr/>
        </p:nvSpPr>
        <p:spPr>
          <a:xfrm>
            <a:off x="7524328" y="3693097"/>
            <a:ext cx="1440160" cy="2944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p:nvPr/>
        </p:nvSpPr>
        <p:spPr>
          <a:xfrm>
            <a:off x="4940424" y="519407"/>
            <a:ext cx="1440160" cy="2944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31949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1085850"/>
            <a:ext cx="8010525"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9185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850106"/>
          </a:xfrm>
        </p:spPr>
        <p:txBody>
          <a:bodyPr/>
          <a:lstStyle/>
          <a:p>
            <a:pPr eaLnBrk="1" hangingPunct="1"/>
            <a:r>
              <a:rPr lang="cs-CZ" altLang="cs-CZ" dirty="0" err="1" smtClean="0"/>
              <a:t>Mechane</a:t>
            </a:r>
            <a:endParaRPr lang="cs-CZ" altLang="cs-CZ" dirty="0" smtClean="0"/>
          </a:p>
        </p:txBody>
      </p:sp>
      <p:pic>
        <p:nvPicPr>
          <p:cNvPr id="67588" name="Picture 4" descr="méchan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025554"/>
            <a:ext cx="3649415" cy="376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780928"/>
            <a:ext cx="4344487" cy="286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5721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97349"/>
            <a:ext cx="7310412" cy="5428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2523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261042"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844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00" t="9074" r="8833" b="5370"/>
          <a:stretch/>
        </p:blipFill>
        <p:spPr bwMode="auto">
          <a:xfrm>
            <a:off x="4898574" y="1"/>
            <a:ext cx="4245426" cy="377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7677" b="9999"/>
          <a:stretch/>
        </p:blipFill>
        <p:spPr bwMode="auto">
          <a:xfrm>
            <a:off x="0" y="3762350"/>
            <a:ext cx="47625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24200"/>
          <a:stretch/>
        </p:blipFill>
        <p:spPr bwMode="auto">
          <a:xfrm>
            <a:off x="5220073" y="3771843"/>
            <a:ext cx="3923928" cy="3095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291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3101864" cy="523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692696"/>
            <a:ext cx="4184888" cy="523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318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89" y="1096963"/>
            <a:ext cx="56388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096963"/>
            <a:ext cx="23622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702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360280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212976"/>
            <a:ext cx="5194300" cy="348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60649"/>
            <a:ext cx="4617544" cy="346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812" y="3730047"/>
            <a:ext cx="351472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245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4915</TotalTime>
  <Words>616</Words>
  <Application>Microsoft Office PowerPoint</Application>
  <PresentationFormat>Předvádění na obrazovce (4:3)</PresentationFormat>
  <Paragraphs>61</Paragraphs>
  <Slides>40</Slides>
  <Notes>1</Notes>
  <HiddenSlides>0</HiddenSlides>
  <MMClips>0</MMClips>
  <ScaleCrop>false</ScaleCrop>
  <HeadingPairs>
    <vt:vector size="4" baseType="variant">
      <vt:variant>
        <vt:lpstr>Motiv</vt:lpstr>
      </vt:variant>
      <vt:variant>
        <vt:i4>1</vt:i4>
      </vt:variant>
      <vt:variant>
        <vt:lpstr>Nadpisy snímků</vt:lpstr>
      </vt:variant>
      <vt:variant>
        <vt:i4>40</vt:i4>
      </vt:variant>
    </vt:vector>
  </HeadingPairs>
  <TitlesOfParts>
    <vt:vector size="41" baseType="lpstr">
      <vt:lpstr>Motiv systému Office</vt:lpstr>
      <vt:lpstr>Prezentace aplikace PowerPoint</vt:lpstr>
      <vt:lpstr>Prezentace aplikace PowerPoint</vt:lpstr>
      <vt:lpstr>Prezentace aplikace PowerPoint</vt:lpstr>
      <vt:lpstr>Mechane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Antická milostná kouzla</vt:lpstr>
      <vt:lpstr>Defixe z nekropole z Říma, via B. Bompiani (1./2. st. po Kr.)</vt:lpstr>
      <vt:lpstr>Figurka z Egypta,  PGM IV 298nn</vt:lpstr>
      <vt:lpstr>Gemma: Vlevo Psýché připoutaná ke sloupu, vpravo Erós,  nápis δικαίως „právem“ (jaspis, CBd 1725)</vt:lpstr>
      <vt:lpstr>Tabulka s milostným kouzlem (tzv. přiváděcí kouzlo) Kartágo (Afrika) (2./3. stol. po Kr.)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Eliška</dc:creator>
  <cp:lastModifiedBy>Eliška</cp:lastModifiedBy>
  <cp:revision>38</cp:revision>
  <dcterms:created xsi:type="dcterms:W3CDTF">2016-03-05T17:15:44Z</dcterms:created>
  <dcterms:modified xsi:type="dcterms:W3CDTF">2016-05-11T08:10:17Z</dcterms:modified>
</cp:coreProperties>
</file>