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74" r:id="rId3"/>
    <p:sldId id="273" r:id="rId4"/>
    <p:sldId id="257" r:id="rId5"/>
    <p:sldId id="265" r:id="rId6"/>
    <p:sldId id="266" r:id="rId7"/>
    <p:sldId id="261" r:id="rId8"/>
    <p:sldId id="262" r:id="rId9"/>
    <p:sldId id="263" r:id="rId10"/>
    <p:sldId id="264" r:id="rId11"/>
    <p:sldId id="260" r:id="rId1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-7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33526-E2DE-4137-8A84-F548EF8E110A}" type="datetimeFigureOut">
              <a:rPr lang="cs-CZ" smtClean="0"/>
              <a:t>18.5.2016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66C88D-4360-47D0-A5B8-1A2C97BC022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1609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B1FAB-62BE-4958-B0BB-88B9C7A61E58}" type="datetime1">
              <a:rPr lang="cs-CZ" smtClean="0"/>
              <a:t>18.5.2016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C4E1F-D3F4-4DCD-801C-A4439441AB54}" type="datetime1">
              <a:rPr lang="cs-CZ" smtClean="0"/>
              <a:t>18.5.2016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135A0-407C-40D8-8C35-22365868CA1F}" type="datetime1">
              <a:rPr lang="cs-CZ" smtClean="0"/>
              <a:t>18.5.2016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D01BA-3096-4C3C-BFB3-A4EA96706AF0}" type="datetime1">
              <a:rPr lang="cs-CZ" smtClean="0"/>
              <a:t>18.5.2016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A0032-74F7-4C2E-9A08-14FC69F8ABF8}" type="datetime1">
              <a:rPr lang="cs-CZ" smtClean="0"/>
              <a:t>18.5.2016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BDF73-A207-4D3E-B6CC-C9ACD1B816F4}" type="datetime1">
              <a:rPr lang="cs-CZ" smtClean="0"/>
              <a:t>18.5.2016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13E7-640C-4EBB-8CEB-2EF0B9303DA1}" type="datetime1">
              <a:rPr lang="cs-CZ" smtClean="0"/>
              <a:t>18.5.2016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356AC-52A7-42D7-A6E7-20E6ADFF4536}" type="datetime1">
              <a:rPr lang="cs-CZ" smtClean="0"/>
              <a:t>18.5.2016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61597-5821-4626-9386-A11192B4EA92}" type="datetime1">
              <a:rPr lang="cs-CZ" smtClean="0"/>
              <a:t>18.5.2016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6ACD5-7563-4AE0-99A1-FAE3769B42BC}" type="datetime1">
              <a:rPr lang="cs-CZ" smtClean="0"/>
              <a:t>18.5.2016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23F0F-0C35-4757-B96B-E0263B285E1A}" type="datetime1">
              <a:rPr lang="cs-CZ" smtClean="0"/>
              <a:t>18.5.2016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9BFE8-A3BE-4104-8FDE-947580A01C97}" type="datetime1">
              <a:rPr lang="cs-CZ" smtClean="0"/>
              <a:t>18.5.2016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sz="3600" cap="small" dirty="0" smtClean="0">
                <a:latin typeface="Cambria" panose="02040503050406030204" pitchFamily="18" charset="0"/>
              </a:rPr>
              <a:t>Muzeum </a:t>
            </a:r>
            <a:r>
              <a:rPr lang="cs-CZ" sz="3600" cap="small" dirty="0" smtClean="0">
                <a:latin typeface="Cambria" panose="02040503050406030204" pitchFamily="18" charset="0"/>
              </a:rPr>
              <a:t>ve 21. </a:t>
            </a:r>
            <a:r>
              <a:rPr lang="cs-CZ" sz="3600" cap="small" dirty="0" smtClean="0">
                <a:latin typeface="Cambria" panose="02040503050406030204" pitchFamily="18" charset="0"/>
              </a:rPr>
              <a:t>století</a:t>
            </a:r>
            <a:endParaRPr lang="cs-CZ" sz="2800" cap="small" dirty="0">
              <a:latin typeface="Cambria" panose="020405030504060302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sz="1600" dirty="0" smtClean="0">
                <a:latin typeface="Cambria" panose="02040503050406030204" pitchFamily="18" charset="0"/>
              </a:rPr>
              <a:t>ESB070 (18. 5. 2016)</a:t>
            </a:r>
            <a:endParaRPr lang="cs-CZ" sz="1600" dirty="0" smtClean="0">
              <a:latin typeface="Cambria" panose="02040503050406030204" pitchFamily="18" charset="0"/>
            </a:endParaRPr>
          </a:p>
          <a:p>
            <a:pPr algn="l"/>
            <a:endParaRPr lang="cs-CZ" sz="1600" dirty="0">
              <a:latin typeface="Cambria" panose="020405030504060302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45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778098"/>
          </a:xfrm>
        </p:spPr>
        <p:txBody>
          <a:bodyPr>
            <a:noAutofit/>
          </a:bodyPr>
          <a:lstStyle/>
          <a:p>
            <a:pPr lvl="0" algn="l">
              <a:spcBef>
                <a:spcPct val="20000"/>
              </a:spcBef>
            </a:pPr>
            <a:r>
              <a:rPr lang="cs-CZ" sz="2200" b="1" cap="small" dirty="0" smtClean="0">
                <a:latin typeface="Cambria" panose="02040503050406030204" pitchFamily="18" charset="0"/>
              </a:rPr>
              <a:t/>
            </a:r>
            <a:br>
              <a:rPr lang="cs-CZ" sz="2200" b="1" cap="small" dirty="0" smtClean="0">
                <a:latin typeface="Cambria" panose="02040503050406030204" pitchFamily="18" charset="0"/>
              </a:rPr>
            </a:br>
            <a:r>
              <a:rPr lang="cs-CZ" sz="2200" b="1" cap="small" dirty="0" smtClean="0">
                <a:latin typeface="Cambria" panose="02040503050406030204" pitchFamily="18" charset="0"/>
              </a:rPr>
              <a:t>IV</a:t>
            </a:r>
            <a:r>
              <a:rPr lang="cs-CZ" sz="2200" cap="small" dirty="0" smtClean="0">
                <a:latin typeface="Cambria" panose="02040503050406030204" pitchFamily="18" charset="0"/>
              </a:rPr>
              <a:t> </a:t>
            </a:r>
            <a:r>
              <a:rPr lang="cs-CZ" sz="2200" cap="small" dirty="0" smtClean="0">
                <a:latin typeface="Cambria" panose="02040503050406030204" pitchFamily="18" charset="0"/>
              </a:rPr>
              <a:t>Nové </a:t>
            </a:r>
            <a:r>
              <a:rPr lang="cs-CZ" sz="2200" cap="small" dirty="0" smtClean="0">
                <a:latin typeface="Cambria" panose="02040503050406030204" pitchFamily="18" charset="0"/>
              </a:rPr>
              <a:t>muzeum</a:t>
            </a:r>
            <a:r>
              <a:rPr lang="cs-CZ" sz="2200" cap="small" dirty="0" smtClean="0">
                <a:latin typeface="Cambria" panose="02040503050406030204" pitchFamily="18" charset="0"/>
              </a:rPr>
              <a:t>: </a:t>
            </a:r>
            <a:r>
              <a:rPr lang="cs-CZ" sz="2200" cap="small" dirty="0">
                <a:latin typeface="Cambria" panose="02040503050406030204" pitchFamily="18" charset="0"/>
              </a:rPr>
              <a:t>proces a </a:t>
            </a:r>
            <a:r>
              <a:rPr lang="cs-CZ" sz="2200" cap="small" dirty="0" smtClean="0">
                <a:latin typeface="Cambria" panose="02040503050406030204" pitchFamily="18" charset="0"/>
              </a:rPr>
              <a:t>zkušenost</a:t>
            </a:r>
            <a:br>
              <a:rPr lang="cs-CZ" sz="2200" cap="small" dirty="0" smtClean="0">
                <a:latin typeface="Cambria" panose="02040503050406030204" pitchFamily="18" charset="0"/>
              </a:rPr>
            </a:br>
            <a:r>
              <a:rPr lang="cs-CZ" sz="2200" cap="small" dirty="0" smtClean="0">
                <a:latin typeface="Cambria" panose="02040503050406030204" pitchFamily="18" charset="0"/>
              </a:rPr>
              <a:t>     </a:t>
            </a:r>
            <a:endParaRPr lang="cs-CZ" sz="2200" b="1" cap="small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cs-CZ" sz="2000" b="1" dirty="0" smtClean="0">
                <a:latin typeface="Cambria" panose="02040503050406030204" pitchFamily="18" charset="0"/>
              </a:rPr>
              <a:t>Expozice</a:t>
            </a:r>
            <a:r>
              <a:rPr lang="cs-CZ" sz="2000" dirty="0" smtClean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cs-CZ" sz="2000" dirty="0" smtClean="0">
                <a:latin typeface="Cambria" panose="02040503050406030204" pitchFamily="18" charset="0"/>
              </a:rPr>
              <a:t>simuluje </a:t>
            </a:r>
            <a:r>
              <a:rPr lang="cs-CZ" sz="2000" dirty="0" smtClean="0">
                <a:latin typeface="Cambria" panose="02040503050406030204" pitchFamily="18" charset="0"/>
              </a:rPr>
              <a:t>„živou </a:t>
            </a:r>
            <a:r>
              <a:rPr lang="cs-CZ" sz="2000" dirty="0" smtClean="0">
                <a:latin typeface="Cambria" panose="02040503050406030204" pitchFamily="18" charset="0"/>
              </a:rPr>
              <a:t>zkušenost“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cs-CZ" sz="2000" dirty="0" smtClean="0">
                <a:latin typeface="Cambria" panose="02040503050406030204" pitchFamily="18" charset="0"/>
              </a:rPr>
              <a:t>je </a:t>
            </a:r>
            <a:r>
              <a:rPr lang="cs-CZ" sz="2000" dirty="0" smtClean="0">
                <a:latin typeface="Cambria" panose="02040503050406030204" pitchFamily="18" charset="0"/>
              </a:rPr>
              <a:t>otevřená a </a:t>
            </a:r>
            <a:r>
              <a:rPr lang="cs-CZ" sz="2000" dirty="0" smtClean="0">
                <a:latin typeface="Cambria" panose="02040503050406030204" pitchFamily="18" charset="0"/>
              </a:rPr>
              <a:t>sdílená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cs-CZ" sz="2000" dirty="0" smtClean="0">
                <a:latin typeface="Cambria" panose="02040503050406030204" pitchFamily="18" charset="0"/>
              </a:rPr>
              <a:t>předpokládá </a:t>
            </a:r>
            <a:r>
              <a:rPr lang="cs-CZ" sz="2000" dirty="0" smtClean="0">
                <a:latin typeface="Cambria" panose="02040503050406030204" pitchFamily="18" charset="0"/>
              </a:rPr>
              <a:t>aktivní </a:t>
            </a:r>
            <a:r>
              <a:rPr lang="cs-CZ" sz="2000" dirty="0" smtClean="0">
                <a:latin typeface="Cambria" panose="02040503050406030204" pitchFamily="18" charset="0"/>
              </a:rPr>
              <a:t>zásahy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cs-CZ" sz="2000" dirty="0" smtClean="0">
                <a:latin typeface="Cambria" panose="02040503050406030204" pitchFamily="18" charset="0"/>
              </a:rPr>
              <a:t>je </a:t>
            </a:r>
            <a:r>
              <a:rPr lang="cs-CZ" sz="2000" dirty="0" smtClean="0">
                <a:latin typeface="Cambria" panose="02040503050406030204" pitchFamily="18" charset="0"/>
              </a:rPr>
              <a:t>jednou z mnoha aktivit, které se neomezují na oblast výtvarného umění či dějin umění (vizuální </a:t>
            </a:r>
            <a:r>
              <a:rPr lang="cs-CZ" sz="2000" dirty="0" smtClean="0">
                <a:latin typeface="Cambria" panose="02040503050406030204" pitchFamily="18" charset="0"/>
              </a:rPr>
              <a:t>kultura)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cs-CZ" sz="2000" dirty="0" smtClean="0">
                <a:latin typeface="Cambria" panose="02040503050406030204" pitchFamily="18" charset="0"/>
              </a:rPr>
              <a:t>→</a:t>
            </a:r>
            <a:endParaRPr lang="cs-CZ" sz="2000" dirty="0" smtClean="0">
              <a:latin typeface="Cambria" panose="02040503050406030204" pitchFamily="18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cs-CZ" sz="2000" dirty="0" smtClean="0">
                <a:latin typeface="Cambria" panose="02040503050406030204" pitchFamily="18" charset="0"/>
              </a:rPr>
              <a:t>Vědění není celistvé a jednolité, ale </a:t>
            </a:r>
            <a:r>
              <a:rPr lang="cs-CZ" sz="2000" b="1" dirty="0" smtClean="0">
                <a:latin typeface="Cambria" panose="02040503050406030204" pitchFamily="18" charset="0"/>
              </a:rPr>
              <a:t>fragmentární</a:t>
            </a:r>
            <a:r>
              <a:rPr lang="cs-CZ" sz="2000" dirty="0" smtClean="0">
                <a:latin typeface="Cambria" panose="02040503050406030204" pitchFamily="18" charset="0"/>
              </a:rPr>
              <a:t> a </a:t>
            </a:r>
            <a:r>
              <a:rPr lang="cs-CZ" sz="2000" b="1" dirty="0" smtClean="0">
                <a:latin typeface="Cambria" panose="02040503050406030204" pitchFamily="18" charset="0"/>
              </a:rPr>
              <a:t>mnohočetné</a:t>
            </a:r>
          </a:p>
          <a:p>
            <a:pPr marL="0" indent="0">
              <a:lnSpc>
                <a:spcPct val="150000"/>
              </a:lnSpc>
              <a:buNone/>
            </a:pPr>
            <a:endParaRPr lang="cs-CZ" sz="2000" dirty="0" smtClean="0">
              <a:latin typeface="Cambria" panose="02040503050406030204" pitchFamily="18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endParaRPr lang="cs-CZ" sz="2000" dirty="0" smtClean="0">
              <a:latin typeface="Cambria" panose="020405030504060302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211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1865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cs-CZ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20888"/>
            <a:ext cx="7943330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981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2</a:t>
            </a:fld>
            <a:endParaRPr lang="cs-CZ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0"/>
            <a:ext cx="1061555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283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l">
              <a:spcBef>
                <a:spcPct val="20000"/>
              </a:spcBef>
            </a:pPr>
            <a:r>
              <a:rPr lang="cs-CZ" sz="2200" b="1" cap="small" dirty="0" smtClean="0">
                <a:latin typeface="Cambria" panose="02040503050406030204" pitchFamily="18" charset="0"/>
              </a:rPr>
              <a:t/>
            </a:r>
            <a:br>
              <a:rPr lang="cs-CZ" sz="2200" b="1" cap="small" dirty="0" smtClean="0">
                <a:latin typeface="Cambria" panose="02040503050406030204" pitchFamily="18" charset="0"/>
              </a:rPr>
            </a:br>
            <a:r>
              <a:rPr lang="cs-CZ" sz="2200" b="1" cap="small" dirty="0" smtClean="0">
                <a:latin typeface="Cambria" panose="02040503050406030204" pitchFamily="18" charset="0"/>
              </a:rPr>
              <a:t>I</a:t>
            </a:r>
            <a:r>
              <a:rPr lang="cs-CZ" sz="2200" cap="small" dirty="0" smtClean="0">
                <a:latin typeface="Cambria" panose="02040503050406030204" pitchFamily="18" charset="0"/>
              </a:rPr>
              <a:t> </a:t>
            </a:r>
            <a:r>
              <a:rPr lang="cs-CZ" sz="2200" cap="small" dirty="0" smtClean="0">
                <a:latin typeface="Cambria" panose="02040503050406030204" pitchFamily="18" charset="0"/>
              </a:rPr>
              <a:t>Akademie/ </a:t>
            </a:r>
            <a:r>
              <a:rPr lang="cs-CZ" sz="2200" cap="small" dirty="0" err="1" smtClean="0">
                <a:latin typeface="Cambria" panose="02040503050406030204" pitchFamily="18" charset="0"/>
              </a:rPr>
              <a:t>Músaion</a:t>
            </a:r>
            <a:r>
              <a:rPr lang="cs-CZ" sz="2200" cap="small" dirty="0" smtClean="0">
                <a:latin typeface="Cambria" panose="02040503050406030204" pitchFamily="18" charset="0"/>
              </a:rPr>
              <a:t>/ </a:t>
            </a:r>
            <a:r>
              <a:rPr lang="cs-CZ" sz="2200" cap="small" dirty="0" err="1" smtClean="0">
                <a:latin typeface="Cambria" panose="02040503050406030204" pitchFamily="18" charset="0"/>
              </a:rPr>
              <a:t>Lykeion</a:t>
            </a:r>
            <a:r>
              <a:rPr lang="cs-CZ" sz="2200" cap="small" dirty="0">
                <a:latin typeface="Cambria" panose="02040503050406030204" pitchFamily="18" charset="0"/>
              </a:rPr>
              <a:t/>
            </a:r>
            <a:br>
              <a:rPr lang="cs-CZ" sz="2200" cap="small" dirty="0">
                <a:latin typeface="Cambria" panose="02040503050406030204" pitchFamily="18" charset="0"/>
              </a:rPr>
            </a:br>
            <a:endParaRPr lang="cs-CZ" sz="2200" b="1" cap="small" dirty="0">
              <a:latin typeface="Cambria" panose="020405030504060302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cs-CZ" sz="2000" dirty="0" err="1" smtClean="0">
                <a:latin typeface="Cambria" panose="02040503050406030204" pitchFamily="18" charset="0"/>
              </a:rPr>
              <a:t>Universitas</a:t>
            </a:r>
            <a:r>
              <a:rPr lang="cs-CZ" sz="2000" dirty="0" smtClean="0">
                <a:latin typeface="Cambria" panose="02040503050406030204" pitchFamily="18" charset="0"/>
              </a:rPr>
              <a:t> – úplné poznání – společenství vzdělaných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cs-CZ" sz="2000" dirty="0" smtClean="0">
                <a:latin typeface="Cambria" panose="02040503050406030204" pitchFamily="18" charset="0"/>
              </a:rPr>
              <a:t>knihovny, studovny, badatelny, zahrady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cs-CZ" sz="2000" dirty="0" smtClean="0">
                <a:latin typeface="Cambria" panose="02040503050406030204" pitchFamily="18" charset="0"/>
              </a:rPr>
              <a:t>systém centrální správy a péče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cs-CZ" sz="2000" dirty="0" smtClean="0">
                <a:latin typeface="Cambria" panose="02040503050406030204" pitchFamily="18" charset="0"/>
              </a:rPr>
              <a:t>společenská role – vzdělávání</a:t>
            </a:r>
          </a:p>
          <a:p>
            <a:pPr>
              <a:lnSpc>
                <a:spcPct val="150000"/>
              </a:lnSpc>
              <a:buFontTx/>
              <a:buChar char="-"/>
            </a:pPr>
            <a:endParaRPr lang="cs-CZ" sz="2000" dirty="0">
              <a:latin typeface="Cambria" panose="02040503050406030204" pitchFamily="18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cs-CZ" sz="2000" dirty="0" smtClean="0">
                <a:latin typeface="Cambria" panose="02040503050406030204" pitchFamily="18" charset="0"/>
              </a:rPr>
              <a:t>→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cs-CZ" sz="2000" dirty="0">
                <a:latin typeface="Cambria" panose="02040503050406030204" pitchFamily="18" charset="0"/>
              </a:rPr>
              <a:t>u</a:t>
            </a:r>
            <a:r>
              <a:rPr lang="cs-CZ" sz="2000" dirty="0" smtClean="0">
                <a:latin typeface="Cambria" panose="02040503050406030204" pitchFamily="18" charset="0"/>
              </a:rPr>
              <a:t>niverzálně humanistický projekt</a:t>
            </a:r>
            <a:endParaRPr lang="cs-CZ" sz="2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57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l">
              <a:spcBef>
                <a:spcPct val="20000"/>
              </a:spcBef>
            </a:pPr>
            <a:r>
              <a:rPr lang="cs-CZ" sz="2200" cap="small" dirty="0" err="1" smtClean="0"/>
              <a:t>Wunderkammer</a:t>
            </a:r>
            <a:r>
              <a:rPr lang="cs-CZ" sz="2200" cap="small" dirty="0" smtClean="0"/>
              <a:t>: univerzum</a:t>
            </a:r>
            <a:endParaRPr lang="cs-CZ" sz="2200" cap="small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892"/>
            <a:ext cx="9144000" cy="7271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857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l">
              <a:spcBef>
                <a:spcPct val="20000"/>
              </a:spcBef>
            </a:pPr>
            <a:r>
              <a:rPr lang="cs-CZ" sz="2200" b="1" cap="small" dirty="0" smtClean="0">
                <a:latin typeface="Cambria" panose="02040503050406030204" pitchFamily="18" charset="0"/>
              </a:rPr>
              <a:t/>
            </a:r>
            <a:br>
              <a:rPr lang="cs-CZ" sz="2200" b="1" cap="small" dirty="0" smtClean="0">
                <a:latin typeface="Cambria" panose="02040503050406030204" pitchFamily="18" charset="0"/>
              </a:rPr>
            </a:br>
            <a:r>
              <a:rPr lang="cs-CZ" sz="2200" b="1" cap="small" dirty="0" smtClean="0">
                <a:latin typeface="Cambria" panose="02040503050406030204" pitchFamily="18" charset="0"/>
              </a:rPr>
              <a:t>II</a:t>
            </a:r>
            <a:r>
              <a:rPr lang="cs-CZ" sz="2200" cap="small" dirty="0" smtClean="0">
                <a:latin typeface="Cambria" panose="02040503050406030204" pitchFamily="18" charset="0"/>
              </a:rPr>
              <a:t> </a:t>
            </a:r>
            <a:r>
              <a:rPr lang="cs-CZ" sz="2200" cap="small" dirty="0" err="1" smtClean="0">
                <a:latin typeface="Cambria" panose="02040503050406030204" pitchFamily="18" charset="0"/>
              </a:rPr>
              <a:t>Wunderkammer</a:t>
            </a:r>
            <a:r>
              <a:rPr lang="cs-CZ" sz="2200" cap="small" dirty="0" smtClean="0">
                <a:latin typeface="Cambria" panose="02040503050406030204" pitchFamily="18" charset="0"/>
              </a:rPr>
              <a:t>/ </a:t>
            </a:r>
            <a:r>
              <a:rPr lang="cs-CZ" sz="2200" cap="small" dirty="0" err="1" smtClean="0">
                <a:latin typeface="Cambria" panose="02040503050406030204" pitchFamily="18" charset="0"/>
              </a:rPr>
              <a:t>Kunstkammer</a:t>
            </a:r>
            <a:r>
              <a:rPr lang="cs-CZ" sz="2200" cap="small" dirty="0" smtClean="0">
                <a:latin typeface="Cambria" panose="02040503050406030204" pitchFamily="18" charset="0"/>
              </a:rPr>
              <a:t>: Universum</a:t>
            </a:r>
            <a:br>
              <a:rPr lang="cs-CZ" sz="2200" cap="small" dirty="0" smtClean="0">
                <a:latin typeface="Cambria" panose="02040503050406030204" pitchFamily="18" charset="0"/>
              </a:rPr>
            </a:br>
            <a:endParaRPr lang="cs-CZ" sz="2200" b="1" cap="small" dirty="0">
              <a:latin typeface="Cambria" panose="020405030504060302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785395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cs-CZ" sz="2000" dirty="0" smtClean="0">
                <a:latin typeface="Cambria" panose="02040503050406030204" pitchFamily="18" charset="0"/>
              </a:rPr>
              <a:t>Systematická </a:t>
            </a:r>
            <a:r>
              <a:rPr lang="cs-CZ" sz="2000" dirty="0" smtClean="0">
                <a:latin typeface="Cambria" panose="02040503050406030204" pitchFamily="18" charset="0"/>
              </a:rPr>
              <a:t>(nikoli analytická) praxe → </a:t>
            </a:r>
            <a:r>
              <a:rPr lang="cs-CZ" sz="2000" b="1" dirty="0" smtClean="0">
                <a:latin typeface="Cambria" panose="02040503050406030204" pitchFamily="18" charset="0"/>
              </a:rPr>
              <a:t>mikrokosmos</a:t>
            </a:r>
            <a:r>
              <a:rPr lang="cs-CZ" sz="2000" dirty="0" smtClean="0">
                <a:latin typeface="Cambria" panose="02040503050406030204" pitchFamily="18" charset="0"/>
              </a:rPr>
              <a:t>: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cs-CZ" sz="2000" dirty="0" err="1" smtClean="0">
                <a:latin typeface="Cambria" panose="02040503050406030204" pitchFamily="18" charset="0"/>
              </a:rPr>
              <a:t>naturalia</a:t>
            </a:r>
            <a:r>
              <a:rPr lang="cs-CZ" sz="2000" dirty="0" smtClean="0">
                <a:latin typeface="Cambria" panose="02040503050406030204" pitchFamily="18" charset="0"/>
              </a:rPr>
              <a:t>  </a:t>
            </a:r>
            <a:endParaRPr lang="cs-CZ" sz="2000" dirty="0" smtClean="0">
              <a:latin typeface="Cambria" panose="02040503050406030204" pitchFamily="18" charset="0"/>
            </a:endParaRP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cs-CZ" sz="2000" dirty="0" err="1" smtClean="0">
                <a:latin typeface="Cambria" panose="02040503050406030204" pitchFamily="18" charset="0"/>
              </a:rPr>
              <a:t>artificialia</a:t>
            </a:r>
            <a:r>
              <a:rPr lang="cs-CZ" sz="2000" dirty="0" smtClean="0">
                <a:latin typeface="Cambria" panose="02040503050406030204" pitchFamily="18" charset="0"/>
              </a:rPr>
              <a:t> 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cs-CZ" sz="2000" dirty="0">
                <a:latin typeface="Cambria" panose="02040503050406030204" pitchFamily="18" charset="0"/>
              </a:rPr>
              <a:t>měřící </a:t>
            </a:r>
            <a:r>
              <a:rPr lang="cs-CZ" sz="2000" dirty="0" smtClean="0">
                <a:latin typeface="Cambria" panose="02040503050406030204" pitchFamily="18" charset="0"/>
              </a:rPr>
              <a:t>nástroje</a:t>
            </a:r>
            <a:endParaRPr lang="cs-CZ" sz="2000" i="1" dirty="0" smtClean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cs-CZ" sz="2000" dirty="0" smtClean="0">
                <a:latin typeface="Cambria" panose="02040503050406030204" pitchFamily="18" charset="0"/>
              </a:rPr>
              <a:t>→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cs-CZ" sz="2000" dirty="0" smtClean="0">
                <a:latin typeface="Cambria" panose="02040503050406030204" pitchFamily="18" charset="0"/>
              </a:rPr>
              <a:t>Člověk-loutkoherec v centru univerza</a:t>
            </a:r>
            <a:r>
              <a:rPr lang="cs-CZ" sz="2000" dirty="0">
                <a:latin typeface="Cambria" panose="02040503050406030204" pitchFamily="18" charset="0"/>
              </a:rPr>
              <a:t> </a:t>
            </a:r>
            <a:r>
              <a:rPr lang="cs-CZ" sz="2000" dirty="0" smtClean="0">
                <a:latin typeface="Cambria" panose="02040503050406030204" pitchFamily="18" charset="0"/>
              </a:rPr>
              <a:t>v rituálně-magickém </a:t>
            </a:r>
            <a:r>
              <a:rPr lang="cs-CZ" sz="2000" dirty="0" smtClean="0">
                <a:latin typeface="Cambria" panose="02040503050406030204" pitchFamily="18" charset="0"/>
              </a:rPr>
              <a:t>smyslu</a:t>
            </a:r>
            <a:endParaRPr lang="cs-CZ" sz="2000" dirty="0" smtClean="0">
              <a:latin typeface="Cambria" panose="020405030504060302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578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6</a:t>
            </a:fld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C:\Users\barborka\Downloads\MMU_Trojlodí - boční lo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0"/>
            <a:ext cx="10328076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30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l">
              <a:spcBef>
                <a:spcPct val="20000"/>
              </a:spcBef>
            </a:pPr>
            <a:r>
              <a:rPr lang="cs-CZ" sz="2200" b="1" cap="small" dirty="0" smtClean="0">
                <a:latin typeface="Cambria" panose="02040503050406030204" pitchFamily="18" charset="0"/>
              </a:rPr>
              <a:t/>
            </a:r>
            <a:br>
              <a:rPr lang="cs-CZ" sz="2200" b="1" cap="small" dirty="0" smtClean="0">
                <a:latin typeface="Cambria" panose="02040503050406030204" pitchFamily="18" charset="0"/>
              </a:rPr>
            </a:br>
            <a:r>
              <a:rPr lang="cs-CZ" sz="2200" b="1" cap="small" dirty="0" smtClean="0">
                <a:latin typeface="Cambria" panose="02040503050406030204" pitchFamily="18" charset="0"/>
              </a:rPr>
              <a:t>III </a:t>
            </a:r>
            <a:r>
              <a:rPr lang="cs-CZ" sz="2200" cap="small" dirty="0" smtClean="0">
                <a:latin typeface="Cambria" panose="02040503050406030204" pitchFamily="18" charset="0"/>
              </a:rPr>
              <a:t>Moderní muzeum</a:t>
            </a:r>
            <a:r>
              <a:rPr lang="cs-CZ" sz="2200" cap="small" dirty="0">
                <a:latin typeface="Cambria" panose="02040503050406030204" pitchFamily="18" charset="0"/>
              </a:rPr>
              <a:t>: </a:t>
            </a:r>
            <a:r>
              <a:rPr lang="cs-CZ" sz="2200" cap="small" dirty="0" smtClean="0">
                <a:latin typeface="Cambria" panose="02040503050406030204" pitchFamily="18" charset="0"/>
              </a:rPr>
              <a:t>budova</a:t>
            </a:r>
            <a:br>
              <a:rPr lang="cs-CZ" sz="2200" cap="small" dirty="0" smtClean="0">
                <a:latin typeface="Cambria" panose="02040503050406030204" pitchFamily="18" charset="0"/>
              </a:rPr>
            </a:br>
            <a:r>
              <a:rPr lang="cs-CZ" sz="2200" cap="small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cs-CZ" sz="2200" cap="small" dirty="0" smtClean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   </a:t>
            </a:r>
            <a:endParaRPr lang="cs-CZ" sz="2200" b="1" cap="small" dirty="0">
              <a:latin typeface="Cambria" panose="020405030504060302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Tx/>
              <a:buChar char="-"/>
            </a:pPr>
            <a:r>
              <a:rPr lang="cs-CZ" sz="2000" dirty="0" err="1" smtClean="0">
                <a:latin typeface="Cambria" panose="02040503050406030204" pitchFamily="18" charset="0"/>
              </a:rPr>
              <a:t>socio</a:t>
            </a:r>
            <a:r>
              <a:rPr lang="cs-CZ" sz="2000" dirty="0" smtClean="0">
                <a:latin typeface="Cambria" panose="02040503050406030204" pitchFamily="18" charset="0"/>
              </a:rPr>
              <a:t>-kulturní role </a:t>
            </a:r>
            <a:r>
              <a:rPr lang="cs-CZ" sz="2000" dirty="0" smtClean="0">
                <a:latin typeface="Cambria" panose="02040503050406030204" pitchFamily="18" charset="0"/>
              </a:rPr>
              <a:t>muzea</a:t>
            </a:r>
            <a:endParaRPr lang="cs-CZ" sz="2000" i="1" dirty="0" smtClean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cs-CZ" sz="2000" dirty="0" smtClean="0">
                <a:latin typeface="Cambria" panose="02040503050406030204" pitchFamily="18" charset="0"/>
              </a:rPr>
              <a:t>správné vidění </a:t>
            </a:r>
            <a:r>
              <a:rPr lang="cs-CZ" sz="2000" dirty="0" smtClean="0">
                <a:latin typeface="Cambria" panose="02040503050406030204" pitchFamily="18" charset="0"/>
              </a:rPr>
              <a:t>světa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cs-CZ" sz="2000" dirty="0" smtClean="0">
                <a:latin typeface="Cambria" panose="02040503050406030204" pitchFamily="18" charset="0"/>
              </a:rPr>
              <a:t>interpretace </a:t>
            </a:r>
            <a:r>
              <a:rPr lang="cs-CZ" sz="2000" dirty="0" smtClean="0">
                <a:latin typeface="Cambria" panose="02040503050406030204" pitchFamily="18" charset="0"/>
              </a:rPr>
              <a:t>a </a:t>
            </a:r>
            <a:r>
              <a:rPr lang="cs-CZ" sz="2000" dirty="0" err="1" smtClean="0">
                <a:latin typeface="Cambria" panose="02040503050406030204" pitchFamily="18" charset="0"/>
              </a:rPr>
              <a:t>defamiliarizace</a:t>
            </a:r>
            <a:endParaRPr lang="cs-CZ" sz="2000" i="1" dirty="0" smtClean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cs-CZ" sz="2000" dirty="0" smtClean="0">
                <a:latin typeface="Cambria" panose="02040503050406030204" pitchFamily="18" charset="0"/>
              </a:rPr>
              <a:t>systematizovaná </a:t>
            </a:r>
            <a:r>
              <a:rPr lang="cs-CZ" sz="2000" dirty="0" smtClean="0">
                <a:latin typeface="Cambria" panose="02040503050406030204" pitchFamily="18" charset="0"/>
              </a:rPr>
              <a:t>zkušenost</a:t>
            </a:r>
            <a:endParaRPr lang="cs-CZ" sz="2000" i="1" dirty="0" smtClean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cs-CZ" sz="2000" dirty="0" smtClean="0">
                <a:latin typeface="Cambria" panose="02040503050406030204" pitchFamily="18" charset="0"/>
              </a:rPr>
              <a:t>→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cs-CZ" sz="2000" b="1" dirty="0" smtClean="0">
                <a:latin typeface="Cambria" panose="02040503050406030204" pitchFamily="18" charset="0"/>
              </a:rPr>
              <a:t>kumulace</a:t>
            </a:r>
            <a:r>
              <a:rPr lang="cs-CZ" sz="2000" dirty="0" smtClean="0">
                <a:latin typeface="Cambria" panose="02040503050406030204" pitchFamily="18" charset="0"/>
              </a:rPr>
              <a:t> a </a:t>
            </a:r>
            <a:r>
              <a:rPr lang="cs-CZ" sz="2000" b="1" dirty="0" smtClean="0">
                <a:latin typeface="Cambria" panose="02040503050406030204" pitchFamily="18" charset="0"/>
              </a:rPr>
              <a:t>kategorizace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cs-CZ" sz="2000" dirty="0" smtClean="0">
                <a:latin typeface="Cambria" panose="02040503050406030204" pitchFamily="18" charset="0"/>
              </a:rPr>
              <a:t>definiční </a:t>
            </a:r>
            <a:r>
              <a:rPr lang="cs-CZ" sz="2000" dirty="0" smtClean="0">
                <a:latin typeface="Cambria" panose="02040503050406030204" pitchFamily="18" charset="0"/>
              </a:rPr>
              <a:t>princip: </a:t>
            </a:r>
            <a:r>
              <a:rPr lang="cs-CZ" sz="2000" b="1" dirty="0" smtClean="0">
                <a:latin typeface="Cambria" panose="02040503050406030204" pitchFamily="18" charset="0"/>
              </a:rPr>
              <a:t>výlučnost</a:t>
            </a:r>
            <a:endParaRPr lang="cs-CZ" sz="2000" i="1" dirty="0" smtClean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cs-CZ" sz="2000" b="1" dirty="0" smtClean="0">
                <a:latin typeface="Cambria" panose="02040503050406030204" pitchFamily="18" charset="0"/>
              </a:rPr>
              <a:t>závazek</a:t>
            </a:r>
            <a:r>
              <a:rPr lang="cs-CZ" sz="2000" dirty="0" smtClean="0">
                <a:latin typeface="Cambria" panose="02040503050406030204" pitchFamily="18" charset="0"/>
              </a:rPr>
              <a:t> a </a:t>
            </a:r>
            <a:r>
              <a:rPr lang="cs-CZ" sz="2000" b="1" dirty="0" smtClean="0">
                <a:latin typeface="Cambria" panose="02040503050406030204" pitchFamily="18" charset="0"/>
              </a:rPr>
              <a:t>kontemplace</a:t>
            </a:r>
            <a:endParaRPr lang="cs-CZ" sz="2000" i="1" dirty="0" smtClean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cs-CZ" sz="2000" dirty="0" smtClean="0">
                <a:latin typeface="Cambria" panose="02040503050406030204" pitchFamily="18" charset="0"/>
              </a:rPr>
              <a:t>zkušenost </a:t>
            </a:r>
            <a:r>
              <a:rPr lang="cs-CZ" sz="2000" b="1" dirty="0" smtClean="0">
                <a:latin typeface="Cambria" panose="02040503050406030204" pitchFamily="18" charset="0"/>
              </a:rPr>
              <a:t>originálu</a:t>
            </a:r>
            <a:endParaRPr lang="cs-CZ" sz="2000" i="1" dirty="0" smtClean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endParaRPr lang="cs-CZ" sz="2000" b="1" dirty="0" smtClean="0">
              <a:latin typeface="Cambria" panose="02040503050406030204" pitchFamily="18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endParaRPr lang="cs-CZ" sz="2000" b="1" dirty="0" smtClean="0">
              <a:latin typeface="Cambria" panose="02040503050406030204" pitchFamily="18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endParaRPr lang="cs-CZ" sz="2000" dirty="0" smtClean="0">
              <a:latin typeface="Cambria" panose="020405030504060302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439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l">
              <a:spcBef>
                <a:spcPct val="20000"/>
              </a:spcBef>
            </a:pPr>
            <a:endParaRPr lang="cs-CZ" sz="2200" cap="small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4973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endParaRPr lang="cs-CZ" sz="20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691" y="1368191"/>
            <a:ext cx="3524250" cy="249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12776"/>
            <a:ext cx="3919537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162" y="4005064"/>
            <a:ext cx="3597275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63107"/>
            <a:ext cx="4127500" cy="236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439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21469"/>
            <a:ext cx="271557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488" y="1124744"/>
            <a:ext cx="3097213" cy="493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33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764</TotalTime>
  <Words>143</Words>
  <Application>Microsoft Office PowerPoint</Application>
  <PresentationFormat>Předvádění na obrazovce (4:3)</PresentationFormat>
  <Paragraphs>48</Paragraphs>
  <Slides>11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2" baseType="lpstr">
      <vt:lpstr>Motiv sady Office</vt:lpstr>
      <vt:lpstr>Muzeum ve 21. století</vt:lpstr>
      <vt:lpstr>Prezentace aplikace PowerPoint</vt:lpstr>
      <vt:lpstr> I Akademie/ Músaion/ Lykeion </vt:lpstr>
      <vt:lpstr>Wunderkammer: univerzum</vt:lpstr>
      <vt:lpstr> II Wunderkammer/ Kunstkammer: Universum </vt:lpstr>
      <vt:lpstr>Prezentace aplikace PowerPoint</vt:lpstr>
      <vt:lpstr> III Moderní muzeum: budova     </vt:lpstr>
      <vt:lpstr>Prezentace aplikace PowerPoint</vt:lpstr>
      <vt:lpstr>Prezentace aplikace PowerPoint</vt:lpstr>
      <vt:lpstr> IV Nové muzeum: proces a zkušenost      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barborka</dc:creator>
  <cp:lastModifiedBy>barborka</cp:lastModifiedBy>
  <cp:revision>31</cp:revision>
  <dcterms:created xsi:type="dcterms:W3CDTF">2016-04-02T14:06:35Z</dcterms:created>
  <dcterms:modified xsi:type="dcterms:W3CDTF">2016-05-18T09:05:01Z</dcterms:modified>
</cp:coreProperties>
</file>