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8" r:id="rId17"/>
    <p:sldId id="277" r:id="rId18"/>
    <p:sldId id="279" r:id="rId19"/>
    <p:sldId id="280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15. 3. 2016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h</a:t>
            </a:r>
            <a:r>
              <a:rPr lang="sk-SK" b="1" dirty="0" smtClean="0"/>
              <a:t>istorická pamäť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 smtClean="0">
                <a:latin typeface="+mj-lt"/>
              </a:rPr>
              <a:t>Eva </a:t>
            </a:r>
            <a:r>
              <a:rPr lang="sk-SK" b="1" dirty="0" err="1" smtClean="0">
                <a:latin typeface="+mj-lt"/>
              </a:rPr>
              <a:t>Šipöczová</a:t>
            </a:r>
            <a:endParaRPr lang="sk-SK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181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dirty="0">
                <a:latin typeface="+mj-lt"/>
              </a:rPr>
              <a:t>z</a:t>
            </a:r>
            <a:r>
              <a:rPr lang="sk-SK" dirty="0" smtClean="0">
                <a:latin typeface="+mj-lt"/>
              </a:rPr>
              <a:t>mena paradigmy v dejepisectve dala podnet k záujmu o historickú pamäť</a:t>
            </a:r>
          </a:p>
          <a:p>
            <a:pPr marL="0" indent="0" algn="ctr">
              <a:buNone/>
            </a:pPr>
            <a:endParaRPr lang="sk-SK" dirty="0">
              <a:latin typeface="+mj-lt"/>
            </a:endParaRPr>
          </a:p>
          <a:p>
            <a:pPr marL="0" indent="0" algn="ctr">
              <a:buNone/>
            </a:pPr>
            <a:r>
              <a:rPr lang="sk-SK" dirty="0">
                <a:latin typeface="+mj-lt"/>
              </a:rPr>
              <a:t>t</a:t>
            </a:r>
            <a:r>
              <a:rPr lang="sk-SK" dirty="0" smtClean="0">
                <a:latin typeface="+mj-lt"/>
              </a:rPr>
              <a:t>á sa postupne stala predmetom záujmu filozofie, sociológie, sociálnej a kultúrnej antropológie, geografie, etnológie...</a:t>
            </a:r>
          </a:p>
        </p:txBody>
      </p:sp>
    </p:spTree>
    <p:extLst>
      <p:ext uri="{BB962C8B-B14F-4D97-AF65-F5344CB8AC3E}">
        <p14:creationId xmlns:p14="http://schemas.microsoft.com/office/powerpoint/2010/main" val="207124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>
                <a:latin typeface="+mj-lt"/>
              </a:rPr>
              <a:t>Literatúra:</a:t>
            </a:r>
          </a:p>
          <a:p>
            <a:pPr marL="0" indent="0">
              <a:buNone/>
            </a:pPr>
            <a:r>
              <a:rPr lang="sk-SK" dirty="0">
                <a:latin typeface="+mj-lt"/>
              </a:rPr>
              <a:t>BURKE, Peter. </a:t>
            </a:r>
            <a:r>
              <a:rPr lang="sk-SK" i="1" dirty="0" err="1">
                <a:latin typeface="+mj-lt"/>
              </a:rPr>
              <a:t>Co</a:t>
            </a:r>
            <a:r>
              <a:rPr lang="sk-SK" i="1" dirty="0">
                <a:latin typeface="+mj-lt"/>
              </a:rPr>
              <a:t> je </a:t>
            </a:r>
            <a:r>
              <a:rPr lang="sk-SK" i="1" dirty="0" err="1">
                <a:latin typeface="+mj-lt"/>
              </a:rPr>
              <a:t>kulturní</a:t>
            </a:r>
            <a:r>
              <a:rPr lang="sk-SK" i="1" dirty="0">
                <a:latin typeface="+mj-lt"/>
              </a:rPr>
              <a:t> </a:t>
            </a:r>
            <a:r>
              <a:rPr lang="sk-SK" i="1" dirty="0" err="1">
                <a:latin typeface="+mj-lt"/>
              </a:rPr>
              <a:t>historie</a:t>
            </a:r>
            <a:r>
              <a:rPr lang="sk-SK" i="1" dirty="0">
                <a:latin typeface="+mj-lt"/>
              </a:rPr>
              <a:t>?</a:t>
            </a:r>
            <a:r>
              <a:rPr lang="sk-SK" dirty="0">
                <a:latin typeface="+mj-lt"/>
              </a:rPr>
              <a:t>. </a:t>
            </a:r>
            <a:r>
              <a:rPr lang="sk-SK" dirty="0" err="1">
                <a:latin typeface="+mj-lt"/>
              </a:rPr>
              <a:t>První</a:t>
            </a:r>
            <a:r>
              <a:rPr lang="sk-SK" dirty="0">
                <a:latin typeface="+mj-lt"/>
              </a:rPr>
              <a:t> </a:t>
            </a:r>
            <a:r>
              <a:rPr lang="sk-SK" dirty="0" err="1">
                <a:latin typeface="+mj-lt"/>
              </a:rPr>
              <a:t>vydání</a:t>
            </a:r>
            <a:r>
              <a:rPr lang="sk-SK" dirty="0">
                <a:latin typeface="+mj-lt"/>
              </a:rPr>
              <a:t> v </a:t>
            </a:r>
            <a:r>
              <a:rPr lang="sk-SK" dirty="0" err="1">
                <a:latin typeface="+mj-lt"/>
              </a:rPr>
              <a:t>českém</a:t>
            </a:r>
            <a:r>
              <a:rPr lang="sk-SK" dirty="0">
                <a:latin typeface="+mj-lt"/>
              </a:rPr>
              <a:t> </a:t>
            </a:r>
            <a:r>
              <a:rPr lang="sk-SK" dirty="0" err="1">
                <a:latin typeface="+mj-lt"/>
              </a:rPr>
              <a:t>jazyce</a:t>
            </a:r>
            <a:r>
              <a:rPr lang="sk-SK" dirty="0">
                <a:latin typeface="+mj-lt"/>
              </a:rPr>
              <a:t>. Praha: </a:t>
            </a:r>
            <a:r>
              <a:rPr lang="sk-SK" dirty="0" err="1">
                <a:latin typeface="+mj-lt"/>
              </a:rPr>
              <a:t>Dokořán</a:t>
            </a:r>
            <a:r>
              <a:rPr lang="sk-SK" dirty="0">
                <a:latin typeface="+mj-lt"/>
              </a:rPr>
              <a:t>, </a:t>
            </a:r>
            <a:r>
              <a:rPr lang="sk-SK" dirty="0" smtClean="0">
                <a:latin typeface="+mj-lt"/>
              </a:rPr>
              <a:t>2011.</a:t>
            </a:r>
          </a:p>
          <a:p>
            <a:pPr marL="0" indent="0">
              <a:buNone/>
            </a:pPr>
            <a:endParaRPr lang="sk-SK" dirty="0">
              <a:latin typeface="+mj-lt"/>
            </a:endParaRPr>
          </a:p>
          <a:p>
            <a:pPr marL="0" indent="0">
              <a:buNone/>
            </a:pPr>
            <a:r>
              <a:rPr lang="sk-SK" dirty="0">
                <a:latin typeface="+mj-lt"/>
              </a:rPr>
              <a:t>BURKE, Peter. </a:t>
            </a:r>
            <a:r>
              <a:rPr lang="sk-SK" i="1" dirty="0" err="1">
                <a:latin typeface="+mj-lt"/>
              </a:rPr>
              <a:t>Francouzská</a:t>
            </a:r>
            <a:r>
              <a:rPr lang="sk-SK" i="1" dirty="0">
                <a:latin typeface="+mj-lt"/>
              </a:rPr>
              <a:t> </a:t>
            </a:r>
            <a:r>
              <a:rPr lang="sk-SK" i="1" dirty="0" err="1">
                <a:latin typeface="+mj-lt"/>
              </a:rPr>
              <a:t>revoluce</a:t>
            </a:r>
            <a:r>
              <a:rPr lang="sk-SK" i="1" dirty="0">
                <a:latin typeface="+mj-lt"/>
              </a:rPr>
              <a:t> v </a:t>
            </a:r>
            <a:r>
              <a:rPr lang="sk-SK" i="1" dirty="0" err="1">
                <a:latin typeface="+mj-lt"/>
              </a:rPr>
              <a:t>dějepisectví</a:t>
            </a:r>
            <a:r>
              <a:rPr lang="sk-SK" i="1" dirty="0">
                <a:latin typeface="+mj-lt"/>
              </a:rPr>
              <a:t>: škola </a:t>
            </a:r>
            <a:r>
              <a:rPr lang="sk-SK" i="1" dirty="0" err="1">
                <a:latin typeface="+mj-lt"/>
              </a:rPr>
              <a:t>Annales</a:t>
            </a:r>
            <a:r>
              <a:rPr lang="sk-SK" i="1" dirty="0">
                <a:latin typeface="+mj-lt"/>
              </a:rPr>
              <a:t> (1929-1989)</a:t>
            </a:r>
            <a:r>
              <a:rPr lang="sk-SK" dirty="0">
                <a:latin typeface="+mj-lt"/>
              </a:rPr>
              <a:t>. Vyd. 1. Praha: </a:t>
            </a:r>
            <a:r>
              <a:rPr lang="sk-SK" dirty="0" err="1">
                <a:latin typeface="+mj-lt"/>
              </a:rPr>
              <a:t>Lidové</a:t>
            </a:r>
            <a:r>
              <a:rPr lang="sk-SK" dirty="0">
                <a:latin typeface="+mj-lt"/>
              </a:rPr>
              <a:t> noviny, </a:t>
            </a:r>
            <a:r>
              <a:rPr lang="sk-SK" dirty="0" smtClean="0">
                <a:latin typeface="+mj-lt"/>
              </a:rPr>
              <a:t>2004.</a:t>
            </a:r>
            <a:endParaRPr lang="sk-SK" dirty="0">
              <a:latin typeface="+mj-lt"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1683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pamäť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 err="1" smtClean="0">
                <a:latin typeface="+mj-lt"/>
              </a:rPr>
              <a:t>Le</a:t>
            </a:r>
            <a:r>
              <a:rPr lang="sk-SK" dirty="0" smtClean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Goff</a:t>
            </a:r>
            <a:r>
              <a:rPr lang="sk-SK" dirty="0" smtClean="0">
                <a:latin typeface="+mj-lt"/>
              </a:rPr>
              <a:t>:</a:t>
            </a:r>
          </a:p>
          <a:p>
            <a:pPr marL="0" indent="0" algn="just">
              <a:buNone/>
            </a:pPr>
            <a:r>
              <a:rPr lang="sk-SK" dirty="0" smtClean="0">
                <a:latin typeface="+mj-lt"/>
              </a:rPr>
              <a:t>„... </a:t>
            </a:r>
            <a:r>
              <a:rPr lang="sk-SK" dirty="0" err="1">
                <a:latin typeface="+mj-lt"/>
              </a:rPr>
              <a:t>vlastnictví</a:t>
            </a:r>
            <a:r>
              <a:rPr lang="sk-SK" dirty="0">
                <a:latin typeface="+mj-lt"/>
              </a:rPr>
              <a:t>, </a:t>
            </a:r>
            <a:r>
              <a:rPr lang="sk-SK" dirty="0" err="1">
                <a:latin typeface="+mj-lt"/>
              </a:rPr>
              <a:t>které</a:t>
            </a:r>
            <a:r>
              <a:rPr lang="sk-SK" dirty="0">
                <a:latin typeface="+mj-lt"/>
              </a:rPr>
              <a:t> </a:t>
            </a:r>
            <a:r>
              <a:rPr lang="sk-SK" dirty="0" err="1">
                <a:latin typeface="+mj-lt"/>
              </a:rPr>
              <a:t>uchovává</a:t>
            </a:r>
            <a:r>
              <a:rPr lang="sk-SK" dirty="0">
                <a:latin typeface="+mj-lt"/>
              </a:rPr>
              <a:t> určité </a:t>
            </a:r>
            <a:r>
              <a:rPr lang="sk-SK" dirty="0" err="1">
                <a:latin typeface="+mj-lt"/>
              </a:rPr>
              <a:t>informace</a:t>
            </a:r>
            <a:r>
              <a:rPr lang="sk-SK" dirty="0">
                <a:latin typeface="+mj-lt"/>
              </a:rPr>
              <a:t>, odkazuje </a:t>
            </a:r>
            <a:r>
              <a:rPr lang="sk-SK" dirty="0" err="1">
                <a:latin typeface="+mj-lt"/>
              </a:rPr>
              <a:t>tedy</a:t>
            </a:r>
            <a:r>
              <a:rPr lang="sk-SK" dirty="0">
                <a:latin typeface="+mj-lt"/>
              </a:rPr>
              <a:t> k určitému </a:t>
            </a:r>
            <a:r>
              <a:rPr lang="sk-SK" dirty="0" err="1">
                <a:latin typeface="+mj-lt"/>
              </a:rPr>
              <a:t>souboru</a:t>
            </a:r>
            <a:r>
              <a:rPr lang="sk-SK" dirty="0">
                <a:latin typeface="+mj-lt"/>
              </a:rPr>
              <a:t> psychických </a:t>
            </a:r>
            <a:r>
              <a:rPr lang="sk-SK" dirty="0" err="1">
                <a:latin typeface="+mj-lt"/>
              </a:rPr>
              <a:t>funkcí</a:t>
            </a:r>
            <a:r>
              <a:rPr lang="sk-SK" dirty="0">
                <a:latin typeface="+mj-lt"/>
              </a:rPr>
              <a:t>, </a:t>
            </a:r>
            <a:r>
              <a:rPr lang="sk-SK" dirty="0" err="1">
                <a:latin typeface="+mj-lt"/>
              </a:rPr>
              <a:t>díky</a:t>
            </a:r>
            <a:r>
              <a:rPr lang="sk-SK" dirty="0">
                <a:latin typeface="+mj-lt"/>
              </a:rPr>
              <a:t> </a:t>
            </a:r>
            <a:r>
              <a:rPr lang="sk-SK" dirty="0" err="1">
                <a:latin typeface="+mj-lt"/>
              </a:rPr>
              <a:t>kterým</a:t>
            </a:r>
            <a:r>
              <a:rPr lang="sk-SK" dirty="0">
                <a:latin typeface="+mj-lt"/>
              </a:rPr>
              <a:t> je človek </a:t>
            </a:r>
            <a:r>
              <a:rPr lang="sk-SK" dirty="0" err="1">
                <a:latin typeface="+mj-lt"/>
              </a:rPr>
              <a:t>schopen</a:t>
            </a:r>
            <a:r>
              <a:rPr lang="sk-SK" dirty="0">
                <a:latin typeface="+mj-lt"/>
              </a:rPr>
              <a:t> </a:t>
            </a:r>
            <a:r>
              <a:rPr lang="sk-SK" dirty="0" err="1">
                <a:latin typeface="+mj-lt"/>
              </a:rPr>
              <a:t>obnovovat</a:t>
            </a:r>
            <a:r>
              <a:rPr lang="sk-SK" dirty="0">
                <a:latin typeface="+mj-lt"/>
              </a:rPr>
              <a:t> </a:t>
            </a:r>
            <a:r>
              <a:rPr lang="sk-SK" dirty="0" err="1">
                <a:latin typeface="+mj-lt"/>
              </a:rPr>
              <a:t>své</a:t>
            </a:r>
            <a:r>
              <a:rPr lang="sk-SK" dirty="0">
                <a:latin typeface="+mj-lt"/>
              </a:rPr>
              <a:t> minulé pocity nebo </a:t>
            </a:r>
            <a:r>
              <a:rPr lang="sk-SK" dirty="0" err="1">
                <a:latin typeface="+mj-lt"/>
              </a:rPr>
              <a:t>informace</a:t>
            </a:r>
            <a:r>
              <a:rPr lang="sk-SK" dirty="0">
                <a:latin typeface="+mj-lt"/>
              </a:rPr>
              <a:t>...“ </a:t>
            </a:r>
          </a:p>
        </p:txBody>
      </p:sp>
    </p:spTree>
    <p:extLst>
      <p:ext uri="{BB962C8B-B14F-4D97-AF65-F5344CB8AC3E}">
        <p14:creationId xmlns:p14="http://schemas.microsoft.com/office/powerpoint/2010/main" val="86321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>
                <a:latin typeface="+mj-lt"/>
              </a:rPr>
              <a:t>b</a:t>
            </a:r>
            <a:r>
              <a:rPr lang="sk-SK" dirty="0" smtClean="0">
                <a:latin typeface="+mj-lt"/>
              </a:rPr>
              <a:t>iologické a psychologické vlastnosti pamäte</a:t>
            </a:r>
          </a:p>
          <a:p>
            <a:pPr marL="0" indent="0">
              <a:buNone/>
            </a:pPr>
            <a:endParaRPr lang="sk-SK" dirty="0">
              <a:latin typeface="+mj-lt"/>
            </a:endParaRPr>
          </a:p>
          <a:p>
            <a:pPr marL="0" indent="0">
              <a:buNone/>
            </a:pPr>
            <a:r>
              <a:rPr lang="sk-SK" dirty="0" smtClean="0">
                <a:latin typeface="+mj-lt"/>
              </a:rPr>
              <a:t>Dlhodobá pamäť:</a:t>
            </a:r>
          </a:p>
          <a:p>
            <a:pPr lvl="1">
              <a:buFontTx/>
              <a:buChar char="-"/>
            </a:pPr>
            <a:r>
              <a:rPr lang="sk-SK" dirty="0" smtClean="0">
                <a:latin typeface="+mj-lt"/>
              </a:rPr>
              <a:t>epizodická</a:t>
            </a:r>
          </a:p>
          <a:p>
            <a:pPr lvl="1">
              <a:buFontTx/>
              <a:buChar char="-"/>
            </a:pPr>
            <a:r>
              <a:rPr lang="sk-SK" dirty="0" smtClean="0">
                <a:latin typeface="+mj-lt"/>
              </a:rPr>
              <a:t>sémantická</a:t>
            </a:r>
          </a:p>
          <a:p>
            <a:pPr marL="0" indent="0">
              <a:buNone/>
            </a:pPr>
            <a:endParaRPr lang="sk-SK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281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r>
              <a:rPr lang="sk-SK" dirty="0" smtClean="0">
                <a:latin typeface="+mj-lt"/>
              </a:rPr>
              <a:t>uchovávanie</a:t>
            </a:r>
            <a:endParaRPr lang="sk-SK" dirty="0">
              <a:latin typeface="+mj-lt"/>
            </a:endParaRPr>
          </a:p>
          <a:p>
            <a:pPr marL="0" indent="0" algn="ctr">
              <a:buNone/>
            </a:pPr>
            <a:r>
              <a:rPr lang="sk-SK" dirty="0" err="1" smtClean="0">
                <a:latin typeface="+mj-lt"/>
              </a:rPr>
              <a:t>vs</a:t>
            </a:r>
            <a:r>
              <a:rPr lang="sk-SK" dirty="0" smtClean="0">
                <a:latin typeface="+mj-lt"/>
              </a:rPr>
              <a:t>.</a:t>
            </a:r>
            <a:endParaRPr lang="sk-SK" dirty="0">
              <a:latin typeface="+mj-lt"/>
            </a:endParaRPr>
          </a:p>
          <a:p>
            <a:pPr marL="0" indent="0" algn="ctr">
              <a:buNone/>
            </a:pPr>
            <a:r>
              <a:rPr lang="sk-SK" dirty="0" smtClean="0">
                <a:latin typeface="+mj-lt"/>
              </a:rPr>
              <a:t>zabúdanie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8250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dirty="0">
                <a:latin typeface="+mj-lt"/>
              </a:rPr>
              <a:t>p</a:t>
            </a:r>
            <a:r>
              <a:rPr lang="sk-SK" dirty="0" smtClean="0">
                <a:latin typeface="+mj-lt"/>
              </a:rPr>
              <a:t>redpoklady uvedomenia si minulosti</a:t>
            </a:r>
          </a:p>
          <a:p>
            <a:pPr marL="0" indent="0" algn="ctr">
              <a:buNone/>
            </a:pPr>
            <a:r>
              <a:rPr lang="sk-SK" dirty="0" smtClean="0">
                <a:latin typeface="+mj-lt"/>
              </a:rPr>
              <a:t>(podľa J. </a:t>
            </a:r>
            <a:r>
              <a:rPr lang="sk-SK" dirty="0" err="1" smtClean="0">
                <a:latin typeface="+mj-lt"/>
              </a:rPr>
              <a:t>Assmanna</a:t>
            </a:r>
            <a:r>
              <a:rPr lang="sk-SK" dirty="0" smtClean="0">
                <a:latin typeface="+mj-lt"/>
              </a:rPr>
              <a:t>)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082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teoretické východiská</a:t>
            </a:r>
            <a:endParaRPr lang="sk-SK" b="1" dirty="0"/>
          </a:p>
        </p:txBody>
      </p:sp>
      <p:sp>
        <p:nvSpPr>
          <p:cNvPr id="5" name="Obdĺžnik 4"/>
          <p:cNvSpPr/>
          <p:nvPr/>
        </p:nvSpPr>
        <p:spPr>
          <a:xfrm>
            <a:off x="5652120" y="4676215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err="1"/>
              <a:t>Jan</a:t>
            </a:r>
            <a:r>
              <a:rPr lang="sk-SK" dirty="0"/>
              <a:t> </a:t>
            </a:r>
            <a:r>
              <a:rPr lang="sk-SK" dirty="0" err="1" smtClean="0"/>
              <a:t>Assmann</a:t>
            </a:r>
            <a:r>
              <a:rPr lang="sk-SK" dirty="0" smtClean="0"/>
              <a:t>.</a:t>
            </a:r>
            <a:endParaRPr lang="sk-SK" dirty="0" smtClean="0"/>
          </a:p>
        </p:txBody>
      </p:sp>
      <p:sp>
        <p:nvSpPr>
          <p:cNvPr id="7" name="Obdĺžnik 6"/>
          <p:cNvSpPr/>
          <p:nvPr/>
        </p:nvSpPr>
        <p:spPr>
          <a:xfrm>
            <a:off x="434542" y="4799484"/>
            <a:ext cx="20955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err="1"/>
              <a:t>Maurice</a:t>
            </a:r>
            <a:r>
              <a:rPr lang="sk-SK" dirty="0"/>
              <a:t> </a:t>
            </a:r>
            <a:r>
              <a:rPr lang="sk-SK" dirty="0" err="1"/>
              <a:t>Halbwachs</a:t>
            </a:r>
            <a:r>
              <a:rPr lang="sk-SK" dirty="0"/>
              <a:t>. </a:t>
            </a:r>
            <a:endParaRPr lang="sk-SK" sz="1000" dirty="0" smtClean="0"/>
          </a:p>
        </p:txBody>
      </p:sp>
      <p:sp>
        <p:nvSpPr>
          <p:cNvPr id="10" name="Obdĺžnik 9"/>
          <p:cNvSpPr/>
          <p:nvPr/>
        </p:nvSpPr>
        <p:spPr>
          <a:xfrm>
            <a:off x="2571759" y="4169691"/>
            <a:ext cx="30803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err="1"/>
              <a:t>Pierre</a:t>
            </a:r>
            <a:r>
              <a:rPr lang="sk-SK" dirty="0"/>
              <a:t> </a:t>
            </a:r>
            <a:r>
              <a:rPr lang="sk-SK" dirty="0" err="1" smtClean="0"/>
              <a:t>Norra</a:t>
            </a:r>
            <a:r>
              <a:rPr lang="sk-SK" dirty="0" smtClean="0"/>
              <a:t>.</a:t>
            </a:r>
            <a:endParaRPr lang="sk-SK" dirty="0" smtClean="0"/>
          </a:p>
        </p:txBody>
      </p:sp>
      <p:sp>
        <p:nvSpPr>
          <p:cNvPr id="11" name="BlokTextu 10"/>
          <p:cNvSpPr txBox="1"/>
          <p:nvPr/>
        </p:nvSpPr>
        <p:spPr>
          <a:xfrm>
            <a:off x="2747964" y="6003774"/>
            <a:ext cx="6201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/>
              <a:t>... J. </a:t>
            </a:r>
            <a:r>
              <a:rPr lang="sk-SK" sz="2400" dirty="0" err="1" smtClean="0"/>
              <a:t>Le</a:t>
            </a:r>
            <a:r>
              <a:rPr lang="sk-SK" sz="2400" dirty="0" smtClean="0"/>
              <a:t> </a:t>
            </a:r>
            <a:r>
              <a:rPr lang="sk-SK" sz="2400" dirty="0" err="1" smtClean="0"/>
              <a:t>Goff</a:t>
            </a:r>
            <a:r>
              <a:rPr lang="sk-SK" sz="2400" dirty="0" smtClean="0"/>
              <a:t>, C. </a:t>
            </a:r>
            <a:r>
              <a:rPr lang="sk-SK" sz="2400" dirty="0" err="1" smtClean="0"/>
              <a:t>Lévi-Strauss</a:t>
            </a:r>
            <a:r>
              <a:rPr lang="sk-SK" sz="2400" dirty="0" smtClean="0"/>
              <a:t>, P. </a:t>
            </a:r>
            <a:r>
              <a:rPr lang="sk-SK" sz="2400" dirty="0" err="1" smtClean="0"/>
              <a:t>Burke</a:t>
            </a:r>
            <a:r>
              <a:rPr lang="sk-SK" sz="2400" dirty="0" smtClean="0"/>
              <a:t>  a ďalší. </a:t>
            </a:r>
            <a:endParaRPr lang="sk-SK" sz="2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71600" y="1600201"/>
            <a:ext cx="7715200" cy="1396752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2277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b="1" dirty="0" smtClean="0">
                <a:ea typeface="Arial Unicode MS" pitchFamily="34" charset="-128"/>
                <a:cs typeface="Times New Roman" pitchFamily="18" charset="0"/>
              </a:rPr>
              <a:t>kolektívna</a:t>
            </a:r>
            <a:endParaRPr lang="sk-SK" b="1" dirty="0"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9589"/>
            <a:ext cx="3610744" cy="3763627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0488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</a:t>
            </a:r>
            <a:r>
              <a:rPr lang="sk-SK" dirty="0" smtClean="0"/>
              <a:t>amäť, identita a tvorba národov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26086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p</a:t>
            </a:r>
            <a:r>
              <a:rPr lang="sk-SK" b="1" dirty="0" smtClean="0"/>
              <a:t>amäť a moc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268761"/>
            <a:ext cx="5616624" cy="19442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400" dirty="0" smtClean="0">
                <a:latin typeface="+mj-lt"/>
              </a:rPr>
              <a:t>(alebo prečo bola socha T. G. Masaryka v Bratislave osadená až v roku 2010, prečo je tá Štefánikova v nadživotnej veľkosti a čo s tým má spoločné Mária Terézia, A. Hitler a Maďari)</a:t>
            </a:r>
          </a:p>
        </p:txBody>
      </p:sp>
    </p:spTree>
    <p:extLst>
      <p:ext uri="{BB962C8B-B14F-4D97-AF65-F5344CB8AC3E}">
        <p14:creationId xmlns:p14="http://schemas.microsoft.com/office/powerpoint/2010/main" val="1072403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výučba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>
                <a:latin typeface="+mj-lt"/>
              </a:rPr>
              <a:t>Sedem prednášok:</a:t>
            </a:r>
          </a:p>
          <a:p>
            <a:pPr marL="0" indent="0">
              <a:buNone/>
            </a:pPr>
            <a:r>
              <a:rPr lang="sk-SK" dirty="0" smtClean="0">
                <a:latin typeface="+mj-lt"/>
              </a:rPr>
              <a:t>25.2., 10.3., 24.3., 7.4., 21.4., 5.5., 19.5.</a:t>
            </a:r>
          </a:p>
          <a:p>
            <a:pPr marL="0" indent="0">
              <a:buNone/>
            </a:pPr>
            <a:endParaRPr lang="sk-SK" dirty="0">
              <a:latin typeface="+mj-lt"/>
            </a:endParaRPr>
          </a:p>
          <a:p>
            <a:pPr marL="0" indent="0">
              <a:buNone/>
            </a:pPr>
            <a:r>
              <a:rPr lang="sk-SK" dirty="0" smtClean="0">
                <a:latin typeface="+mj-lt"/>
              </a:rPr>
              <a:t>Od 14.10 do 15.45</a:t>
            </a:r>
          </a:p>
          <a:p>
            <a:pPr marL="0" indent="0">
              <a:buNone/>
            </a:pPr>
            <a:endParaRPr lang="sk-SK" dirty="0">
              <a:latin typeface="+mj-lt"/>
            </a:endParaRPr>
          </a:p>
          <a:p>
            <a:pPr marL="0" indent="0">
              <a:buNone/>
            </a:pPr>
            <a:r>
              <a:rPr lang="sk-SK" dirty="0" smtClean="0">
                <a:latin typeface="+mj-lt"/>
              </a:rPr>
              <a:t>(žiaden štátny sviatok)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0580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6416" y="274638"/>
            <a:ext cx="370384" cy="994122"/>
          </a:xfrm>
        </p:spPr>
        <p:txBody>
          <a:bodyPr/>
          <a:lstStyle/>
          <a:p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274638"/>
            <a:ext cx="396044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k-SK" sz="4000" b="1" dirty="0" smtClean="0">
                <a:ea typeface="Arial Unicode MS" pitchFamily="34" charset="-128"/>
                <a:cs typeface="Times New Roman" pitchFamily="18" charset="0"/>
              </a:rPr>
              <a:t>individuálna</a:t>
            </a:r>
            <a:endParaRPr lang="sk-SK" sz="4000" b="1" dirty="0"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251521" y="5157192"/>
            <a:ext cx="40324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Projekt </a:t>
            </a:r>
            <a:r>
              <a:rPr lang="sk-SK" b="1" i="1" dirty="0" smtClean="0"/>
              <a:t>Partizáni</a:t>
            </a:r>
            <a:r>
              <a:rPr lang="sk-SK" b="1" dirty="0" smtClean="0"/>
              <a:t> slovenského fotografa </a:t>
            </a:r>
            <a:r>
              <a:rPr lang="sk-SK" b="1" dirty="0" err="1" smtClean="0"/>
              <a:t>Šymona</a:t>
            </a:r>
            <a:r>
              <a:rPr lang="sk-SK" b="1" dirty="0" smtClean="0"/>
              <a:t> </a:t>
            </a:r>
            <a:r>
              <a:rPr lang="sk-SK" b="1" dirty="0" err="1" smtClean="0"/>
              <a:t>Klinama</a:t>
            </a:r>
            <a:r>
              <a:rPr lang="sk-SK" b="1" dirty="0" smtClean="0"/>
              <a:t>. </a:t>
            </a:r>
          </a:p>
          <a:p>
            <a:r>
              <a:rPr lang="sk-SK" dirty="0" smtClean="0"/>
              <a:t>Portréty účastníkov Slovenského národného povstania vylepuje vo verejnom priestore.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485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nositeľ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>
                <a:latin typeface="+mj-lt"/>
              </a:rPr>
              <a:t>j</a:t>
            </a:r>
            <a:r>
              <a:rPr lang="sk-SK" dirty="0" smtClean="0">
                <a:latin typeface="+mj-lt"/>
              </a:rPr>
              <a:t>ednotlivci a malé sociálne skupiny </a:t>
            </a:r>
          </a:p>
          <a:p>
            <a:pPr marL="0" indent="0">
              <a:buNone/>
            </a:pPr>
            <a:endParaRPr lang="sk-SK" dirty="0">
              <a:latin typeface="+mj-lt"/>
            </a:endParaRPr>
          </a:p>
          <a:p>
            <a:pPr marL="0" indent="0">
              <a:buNone/>
            </a:pPr>
            <a:r>
              <a:rPr lang="sk-SK" dirty="0" smtClean="0">
                <a:latin typeface="+mj-lt"/>
              </a:rPr>
              <a:t>tvorba historickej pamäte</a:t>
            </a:r>
          </a:p>
          <a:p>
            <a:pPr lvl="1">
              <a:buFontTx/>
              <a:buChar char="-"/>
            </a:pPr>
            <a:r>
              <a:rPr lang="sk-SK" dirty="0" smtClean="0">
                <a:latin typeface="+mj-lt"/>
              </a:rPr>
              <a:t>inštitucionálne</a:t>
            </a:r>
          </a:p>
          <a:p>
            <a:pPr lvl="1">
              <a:buFontTx/>
              <a:buChar char="-"/>
            </a:pPr>
            <a:r>
              <a:rPr lang="sk-SK" dirty="0" smtClean="0">
                <a:latin typeface="+mj-lt"/>
              </a:rPr>
              <a:t>neinštitucionálne</a:t>
            </a:r>
          </a:p>
          <a:p>
            <a:pPr marL="0" indent="0">
              <a:buNone/>
            </a:pP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694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procesy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>
                <a:latin typeface="+mj-lt"/>
              </a:rPr>
              <a:t>Historická pamäť sa:</a:t>
            </a:r>
          </a:p>
          <a:p>
            <a:pPr lvl="1">
              <a:buFontTx/>
              <a:buChar char="-"/>
            </a:pPr>
            <a:r>
              <a:rPr lang="sk-SK" dirty="0" smtClean="0">
                <a:latin typeface="+mj-lt"/>
              </a:rPr>
              <a:t>tvorí</a:t>
            </a:r>
          </a:p>
          <a:p>
            <a:pPr lvl="1">
              <a:buFontTx/>
              <a:buChar char="-"/>
            </a:pPr>
            <a:r>
              <a:rPr lang="sk-SK" dirty="0" smtClean="0">
                <a:latin typeface="+mj-lt"/>
              </a:rPr>
              <a:t>ovplyvňuje</a:t>
            </a:r>
          </a:p>
          <a:p>
            <a:pPr lvl="1">
              <a:buFontTx/>
              <a:buChar char="-"/>
            </a:pPr>
            <a:r>
              <a:rPr lang="sk-SK" dirty="0" err="1" smtClean="0">
                <a:latin typeface="+mj-lt"/>
              </a:rPr>
              <a:t>reinterpretuje</a:t>
            </a:r>
            <a:endParaRPr lang="sk-SK" dirty="0" smtClean="0">
              <a:latin typeface="+mj-lt"/>
            </a:endParaRPr>
          </a:p>
          <a:p>
            <a:pPr lvl="1">
              <a:buFontTx/>
              <a:buChar char="-"/>
            </a:pPr>
            <a:r>
              <a:rPr lang="sk-SK" dirty="0" smtClean="0">
                <a:latin typeface="+mj-lt"/>
              </a:rPr>
              <a:t>upevňuje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19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funkcie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latin typeface="+mj-lt"/>
              </a:rPr>
              <a:t>Sociálne</a:t>
            </a:r>
          </a:p>
          <a:p>
            <a:r>
              <a:rPr lang="sk-SK" dirty="0" smtClean="0">
                <a:latin typeface="+mj-lt"/>
              </a:rPr>
              <a:t>Socializačné</a:t>
            </a:r>
          </a:p>
          <a:p>
            <a:r>
              <a:rPr lang="sk-SK" dirty="0" smtClean="0">
                <a:latin typeface="+mj-lt"/>
              </a:rPr>
              <a:t>Komunikačné</a:t>
            </a:r>
          </a:p>
          <a:p>
            <a:r>
              <a:rPr lang="sk-SK" dirty="0" smtClean="0">
                <a:latin typeface="+mj-lt"/>
              </a:rPr>
              <a:t>Informačné</a:t>
            </a:r>
          </a:p>
          <a:p>
            <a:r>
              <a:rPr lang="sk-SK" dirty="0" smtClean="0">
                <a:latin typeface="+mj-lt"/>
              </a:rPr>
              <a:t>Psychologické</a:t>
            </a:r>
          </a:p>
          <a:p>
            <a:pPr marL="0" indent="0">
              <a:buNone/>
            </a:pPr>
            <a:r>
              <a:rPr lang="sk-SK" dirty="0" smtClean="0">
                <a:latin typeface="+mj-lt"/>
              </a:rPr>
              <a:t>.....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474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Otázky?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dirty="0" smtClean="0">
                <a:latin typeface="+mj-lt"/>
              </a:rPr>
              <a:t>Ďakujem a príjemný deň!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374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ukončenie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dirty="0">
                <a:latin typeface="+mj-lt"/>
              </a:rPr>
              <a:t>ú</a:t>
            </a:r>
            <a:r>
              <a:rPr lang="sk-SK" dirty="0" smtClean="0">
                <a:latin typeface="+mj-lt"/>
              </a:rPr>
              <a:t>časť na prednáškach</a:t>
            </a:r>
          </a:p>
          <a:p>
            <a:pPr marL="0" indent="0">
              <a:buNone/>
            </a:pPr>
            <a:endParaRPr lang="sk-SK" dirty="0">
              <a:latin typeface="+mj-lt"/>
            </a:endParaRPr>
          </a:p>
          <a:p>
            <a:pPr marL="0" indent="0">
              <a:buNone/>
            </a:pPr>
            <a:r>
              <a:rPr lang="sk-SK" dirty="0">
                <a:latin typeface="+mj-lt"/>
              </a:rPr>
              <a:t>s</a:t>
            </a:r>
            <a:r>
              <a:rPr lang="sk-SK" dirty="0" smtClean="0">
                <a:latin typeface="+mj-lt"/>
              </a:rPr>
              <a:t>amostatne vypracovať a samostatne odovzdať minimálne 4 z 5 priebežných zadaní do </a:t>
            </a:r>
            <a:r>
              <a:rPr lang="sk-SK" dirty="0" err="1">
                <a:latin typeface="+mj-lt"/>
              </a:rPr>
              <a:t>O</a:t>
            </a:r>
            <a:r>
              <a:rPr lang="sk-SK" dirty="0" err="1" smtClean="0">
                <a:latin typeface="+mj-lt"/>
              </a:rPr>
              <a:t>devzdárny</a:t>
            </a:r>
            <a:r>
              <a:rPr lang="sk-SK" dirty="0" smtClean="0">
                <a:latin typeface="+mj-lt"/>
              </a:rPr>
              <a:t> v </a:t>
            </a:r>
            <a:r>
              <a:rPr lang="sk-SK" dirty="0" err="1" smtClean="0">
                <a:latin typeface="+mj-lt"/>
              </a:rPr>
              <a:t>ISe</a:t>
            </a:r>
            <a:r>
              <a:rPr lang="sk-SK" dirty="0" smtClean="0">
                <a:latin typeface="+mj-lt"/>
              </a:rPr>
              <a:t> a to v stanovenom termíne</a:t>
            </a:r>
          </a:p>
          <a:p>
            <a:pPr marL="0" indent="0">
              <a:buNone/>
            </a:pPr>
            <a:endParaRPr lang="sk-SK" dirty="0">
              <a:latin typeface="+mj-lt"/>
            </a:endParaRPr>
          </a:p>
          <a:p>
            <a:pPr marL="0" indent="0">
              <a:buNone/>
            </a:pPr>
            <a:r>
              <a:rPr lang="sk-SK" dirty="0">
                <a:latin typeface="+mj-lt"/>
              </a:rPr>
              <a:t>s</a:t>
            </a:r>
            <a:r>
              <a:rPr lang="sk-SK" dirty="0" smtClean="0">
                <a:latin typeface="+mj-lt"/>
              </a:rPr>
              <a:t>kúška (pre úspešné absolvovanie min. 50% bodov)</a:t>
            </a:r>
          </a:p>
          <a:p>
            <a:pPr marL="0" indent="0">
              <a:buNone/>
            </a:pPr>
            <a:endParaRPr lang="sk-SK" dirty="0">
              <a:latin typeface="+mj-lt"/>
            </a:endParaRPr>
          </a:p>
          <a:p>
            <a:pPr marL="0" indent="0">
              <a:buNone/>
            </a:pPr>
            <a:r>
              <a:rPr lang="sk-SK" dirty="0" smtClean="0">
                <a:latin typeface="+mj-lt"/>
              </a:rPr>
              <a:t>aktivita na prednáškach a odovzdanie všetkých zadaní budú zohľadnené v prípade hraničných známok 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084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zádrheľ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k-SK" dirty="0" smtClean="0">
              <a:latin typeface="+mj-lt"/>
            </a:endParaRPr>
          </a:p>
          <a:p>
            <a:pPr marL="0" indent="0" algn="ctr">
              <a:buNone/>
            </a:pPr>
            <a:r>
              <a:rPr lang="sk-SK" dirty="0" smtClean="0">
                <a:latin typeface="+mj-lt"/>
              </a:rPr>
              <a:t>Akékoľvek komplikácie sú riešiteľné a rada vyjdem v ústrety, ale musím o nich vedieť dopredu, respektíve hneď ako sú aktuálne.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802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dirty="0" smtClean="0">
                <a:latin typeface="+mj-lt"/>
              </a:rPr>
              <a:t>To očakávam ja.</a:t>
            </a:r>
          </a:p>
          <a:p>
            <a:pPr marL="0" indent="0" algn="ctr">
              <a:buNone/>
            </a:pPr>
            <a:endParaRPr lang="sk-SK" dirty="0" smtClean="0">
              <a:latin typeface="+mj-lt"/>
            </a:endParaRPr>
          </a:p>
          <a:p>
            <a:pPr marL="0" indent="0" algn="ctr">
              <a:buNone/>
            </a:pPr>
            <a:endParaRPr lang="sk-SK" dirty="0" smtClean="0">
              <a:latin typeface="+mj-lt"/>
            </a:endParaRPr>
          </a:p>
          <a:p>
            <a:pPr marL="0" indent="0" algn="ctr">
              <a:buNone/>
            </a:pPr>
            <a:r>
              <a:rPr lang="sk-SK" sz="4400" b="1" dirty="0" smtClean="0">
                <a:latin typeface="+mj-lt"/>
              </a:rPr>
              <a:t>Čo očakávate vy?</a:t>
            </a:r>
            <a:endParaRPr lang="sk-SK" sz="4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278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Minulosť, dejiny, história a pamäť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k-SK" dirty="0" smtClean="0">
              <a:latin typeface="+mj-lt"/>
            </a:endParaRPr>
          </a:p>
          <a:p>
            <a:pPr marL="0" indent="0" algn="ctr">
              <a:buNone/>
            </a:pPr>
            <a:endParaRPr lang="sk-SK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822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Od veľkých k malým dejinám a historickej pamäti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sk-SK" dirty="0" smtClean="0">
                <a:latin typeface="+mj-lt"/>
              </a:rPr>
              <a:t>História – záujem o veľké dejiny</a:t>
            </a:r>
          </a:p>
          <a:p>
            <a:r>
              <a:rPr lang="sk-SK" dirty="0" smtClean="0">
                <a:latin typeface="+mj-lt"/>
              </a:rPr>
              <a:t>Východiská </a:t>
            </a:r>
            <a:r>
              <a:rPr lang="sk-SK" dirty="0">
                <a:latin typeface="+mj-lt"/>
              </a:rPr>
              <a:t>zmeny paradigmy v </a:t>
            </a:r>
            <a:r>
              <a:rPr lang="sk-SK" dirty="0" smtClean="0">
                <a:latin typeface="+mj-lt"/>
              </a:rPr>
              <a:t>dejepisectve:</a:t>
            </a:r>
          </a:p>
          <a:p>
            <a:pPr lvl="1"/>
            <a:r>
              <a:rPr lang="sk-SK" dirty="0" err="1" smtClean="0">
                <a:latin typeface="+mj-lt"/>
              </a:rPr>
              <a:t>Osvietenectvo</a:t>
            </a:r>
            <a:endParaRPr lang="sk-SK" dirty="0">
              <a:latin typeface="+mj-lt"/>
            </a:endParaRPr>
          </a:p>
          <a:p>
            <a:pPr lvl="1"/>
            <a:r>
              <a:rPr lang="sk-SK" dirty="0" smtClean="0">
                <a:latin typeface="+mj-lt"/>
              </a:rPr>
              <a:t>Francúzska revolúcia a formovanie moderných národov (nacionalizmus)</a:t>
            </a:r>
          </a:p>
          <a:p>
            <a:pPr lvl="1"/>
            <a:r>
              <a:rPr lang="sk-SK" dirty="0" smtClean="0">
                <a:latin typeface="+mj-lt"/>
              </a:rPr>
              <a:t>Formovanie vied ako sociálna a kultúrna antropológia, etnológia</a:t>
            </a:r>
          </a:p>
          <a:p>
            <a:pPr lvl="1"/>
            <a:r>
              <a:rPr lang="sk-SK" dirty="0" smtClean="0">
                <a:latin typeface="+mj-lt"/>
              </a:rPr>
              <a:t>Prelom 19. a 20. storočia – prvé historické práce mimo politických dejín</a:t>
            </a:r>
          </a:p>
          <a:p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705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Škola </a:t>
            </a:r>
            <a:r>
              <a:rPr lang="sk-SK" b="1" dirty="0" err="1" smtClean="0"/>
              <a:t>Annales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dirty="0" smtClean="0">
                <a:latin typeface="+mj-lt"/>
              </a:rPr>
              <a:t>Zmena paradigmy!</a:t>
            </a:r>
          </a:p>
          <a:p>
            <a:pPr marL="0" indent="0" algn="ctr">
              <a:buNone/>
            </a:pPr>
            <a:endParaRPr lang="sk-SK" dirty="0">
              <a:latin typeface="+mj-lt"/>
            </a:endParaRPr>
          </a:p>
          <a:p>
            <a:pPr marL="0" indent="0" algn="ctr">
              <a:buNone/>
            </a:pPr>
            <a:r>
              <a:rPr lang="sk-SK" dirty="0" err="1">
                <a:latin typeface="+mj-lt"/>
              </a:rPr>
              <a:t>Lucien</a:t>
            </a:r>
            <a:r>
              <a:rPr lang="sk-SK" dirty="0">
                <a:latin typeface="+mj-lt"/>
              </a:rPr>
              <a:t> </a:t>
            </a:r>
            <a:r>
              <a:rPr lang="sk-SK" dirty="0" err="1">
                <a:latin typeface="+mj-lt"/>
              </a:rPr>
              <a:t>Febvre</a:t>
            </a:r>
            <a:r>
              <a:rPr lang="sk-SK" dirty="0">
                <a:latin typeface="+mj-lt"/>
              </a:rPr>
              <a:t> a </a:t>
            </a:r>
            <a:r>
              <a:rPr lang="sk-SK" dirty="0" err="1">
                <a:latin typeface="+mj-lt"/>
              </a:rPr>
              <a:t>Marc</a:t>
            </a:r>
            <a:r>
              <a:rPr lang="sk-SK" dirty="0">
                <a:latin typeface="+mj-lt"/>
              </a:rPr>
              <a:t> </a:t>
            </a:r>
            <a:r>
              <a:rPr lang="sk-SK" dirty="0" err="1" smtClean="0">
                <a:latin typeface="+mj-lt"/>
              </a:rPr>
              <a:t>Bloch</a:t>
            </a:r>
            <a:endParaRPr lang="sk-SK" dirty="0" smtClean="0">
              <a:latin typeface="+mj-lt"/>
            </a:endParaRPr>
          </a:p>
          <a:p>
            <a:pPr marL="0" indent="0" algn="ctr">
              <a:buNone/>
            </a:pPr>
            <a:endParaRPr lang="sk-SK" dirty="0">
              <a:latin typeface="+mj-lt"/>
            </a:endParaRPr>
          </a:p>
          <a:p>
            <a:pPr marL="0" indent="0" algn="ctr">
              <a:buNone/>
            </a:pPr>
            <a:r>
              <a:rPr lang="sk-SK" dirty="0" smtClean="0">
                <a:latin typeface="+mj-lt"/>
              </a:rPr>
              <a:t>30. roky 20. storočia</a:t>
            </a:r>
          </a:p>
          <a:p>
            <a:pPr marL="0" indent="0" algn="ctr">
              <a:buNone/>
            </a:pPr>
            <a:endParaRPr lang="sk-SK" dirty="0">
              <a:latin typeface="+mj-lt"/>
            </a:endParaRPr>
          </a:p>
          <a:p>
            <a:pPr marL="0" indent="0" algn="ctr">
              <a:buNone/>
            </a:pPr>
            <a:r>
              <a:rPr lang="sk-SK" dirty="0" smtClean="0">
                <a:latin typeface="+mj-lt"/>
              </a:rPr>
              <a:t>Francúzsko</a:t>
            </a:r>
            <a:endParaRPr lang="sk-SK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64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v</a:t>
            </a:r>
            <a:r>
              <a:rPr lang="sk-SK" b="1" dirty="0" smtClean="0"/>
              <a:t>eľké a malé dejiny</a:t>
            </a:r>
            <a:endParaRPr lang="sk-SK" b="1" dirty="0"/>
          </a:p>
        </p:txBody>
      </p:sp>
      <p:sp>
        <p:nvSpPr>
          <p:cNvPr id="6" name="Šípka doprava 5"/>
          <p:cNvSpPr/>
          <p:nvPr/>
        </p:nvSpPr>
        <p:spPr>
          <a:xfrm>
            <a:off x="3779912" y="3284984"/>
            <a:ext cx="1584176" cy="64807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4114800" cy="3540464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4555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, klasic. ver.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</TotalTime>
  <Words>438</Words>
  <Application>Microsoft Office PowerPoint</Application>
  <PresentationFormat>Prezentácia na obrazovke (4:3)</PresentationFormat>
  <Paragraphs>94</Paragraphs>
  <Slides>24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5" baseType="lpstr">
      <vt:lpstr>Motív Office</vt:lpstr>
      <vt:lpstr>historická pamäť</vt:lpstr>
      <vt:lpstr>výučba</vt:lpstr>
      <vt:lpstr>ukončenie</vt:lpstr>
      <vt:lpstr>zádrheľ</vt:lpstr>
      <vt:lpstr>Prezentácia programu PowerPoint</vt:lpstr>
      <vt:lpstr>Minulosť, dejiny, história a pamäť</vt:lpstr>
      <vt:lpstr>Od veľkých k malým dejinám a historickej pamäti</vt:lpstr>
      <vt:lpstr>Škola Annales</vt:lpstr>
      <vt:lpstr>veľké a malé dejiny</vt:lpstr>
      <vt:lpstr>Prezentácia programu PowerPoint</vt:lpstr>
      <vt:lpstr>Prezentácia programu PowerPoint</vt:lpstr>
      <vt:lpstr>pamäť</vt:lpstr>
      <vt:lpstr>Prezentácia programu PowerPoint</vt:lpstr>
      <vt:lpstr>Prezentácia programu PowerPoint</vt:lpstr>
      <vt:lpstr>Prezentácia programu PowerPoint</vt:lpstr>
      <vt:lpstr>teoretické východiská</vt:lpstr>
      <vt:lpstr>Prezentácia programu PowerPoint</vt:lpstr>
      <vt:lpstr>pamäť, identita a tvorba národov</vt:lpstr>
      <vt:lpstr>pamäť a moc</vt:lpstr>
      <vt:lpstr>Prezentácia programu PowerPoint</vt:lpstr>
      <vt:lpstr>nositeľ</vt:lpstr>
      <vt:lpstr>procesy</vt:lpstr>
      <vt:lpstr>funkcie</vt:lpstr>
      <vt:lpstr>Otázky?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Historická pamäť</dc:title>
  <dc:creator>Evka</dc:creator>
  <cp:lastModifiedBy>EŠ</cp:lastModifiedBy>
  <cp:revision>38</cp:revision>
  <dcterms:created xsi:type="dcterms:W3CDTF">2016-02-05T12:47:32Z</dcterms:created>
  <dcterms:modified xsi:type="dcterms:W3CDTF">2016-03-15T14:41:06Z</dcterms:modified>
</cp:coreProperties>
</file>