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73" r:id="rId10"/>
    <p:sldId id="265" r:id="rId11"/>
    <p:sldId id="270" r:id="rId12"/>
    <p:sldId id="264" r:id="rId13"/>
    <p:sldId id="266" r:id="rId14"/>
    <p:sldId id="267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3479F-0B6C-4715-8F61-EBC1FBD7E911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8B5E-EC34-429F-BD75-45C2DE3654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40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8B5E-EC34-429F-BD75-45C2DE3654D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3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 1 - úvaha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399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Rozsah – 2–3 normostrany</a:t>
            </a:r>
          </a:p>
          <a:p>
            <a:pPr marL="0" indent="0">
              <a:buNone/>
            </a:pPr>
            <a:r>
              <a:rPr lang="sk-SK" sz="2000" dirty="0"/>
              <a:t>Odovzdať do </a:t>
            </a:r>
            <a:r>
              <a:rPr lang="sk-SK" sz="2000" dirty="0" err="1"/>
              <a:t>odevzdárny</a:t>
            </a:r>
            <a:r>
              <a:rPr lang="sk-SK" sz="2000" dirty="0"/>
              <a:t> v </a:t>
            </a:r>
            <a:r>
              <a:rPr lang="sk-SK" sz="2000" dirty="0" err="1"/>
              <a:t>ISe</a:t>
            </a:r>
            <a:r>
              <a:rPr lang="sk-SK" sz="2000" dirty="0"/>
              <a:t> do 22. 3. </a:t>
            </a:r>
            <a:r>
              <a:rPr lang="sk-SK" sz="2000" dirty="0" smtClean="0"/>
              <a:t>2016</a:t>
            </a:r>
            <a:endParaRPr lang="sk-SK" sz="1800" b="1" dirty="0" smtClean="0"/>
          </a:p>
          <a:p>
            <a:pPr marL="0" indent="0" algn="ctr">
              <a:buNone/>
            </a:pPr>
            <a:r>
              <a:rPr lang="sk-SK" sz="2800" b="1" dirty="0" smtClean="0"/>
              <a:t>„</a:t>
            </a:r>
            <a:r>
              <a:rPr lang="sk-SK" sz="2800" b="1" dirty="0"/>
              <a:t>Poučenie z </a:t>
            </a:r>
            <a:r>
              <a:rPr lang="sk-SK" sz="2800" b="1" dirty="0" smtClean="0"/>
              <a:t>minulosti“</a:t>
            </a:r>
          </a:p>
          <a:p>
            <a:pPr marL="0" indent="0" algn="ctr">
              <a:buNone/>
            </a:pPr>
            <a:r>
              <a:rPr lang="sk-SK" sz="2800" b="1" dirty="0" smtClean="0"/>
              <a:t>Môžeme sa z minulosti poučiť</a:t>
            </a:r>
            <a:r>
              <a:rPr lang="sk-SK" sz="2800" b="1" dirty="0"/>
              <a:t>, alebo sa jedná len o ilúziu? </a:t>
            </a:r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33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Maurice</a:t>
            </a:r>
            <a:r>
              <a:rPr lang="sk-SK" dirty="0"/>
              <a:t> </a:t>
            </a:r>
            <a:r>
              <a:rPr lang="sk-SK" dirty="0" err="1"/>
              <a:t>Halbwachs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Pamäť </a:t>
            </a:r>
            <a:r>
              <a:rPr lang="sk-SK" dirty="0" err="1" smtClean="0"/>
              <a:t>vs</a:t>
            </a:r>
            <a:r>
              <a:rPr lang="sk-SK" dirty="0" smtClean="0"/>
              <a:t>. história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Čas a priestor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LITERATÚRA: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HALBWACHS, </a:t>
            </a:r>
            <a:r>
              <a:rPr lang="sk-SK" dirty="0" err="1"/>
              <a:t>Maurice</a:t>
            </a:r>
            <a:r>
              <a:rPr lang="sk-SK" dirty="0"/>
              <a:t>, </a:t>
            </a:r>
            <a:r>
              <a:rPr lang="sk-SK" dirty="0" err="1"/>
              <a:t>Gérard</a:t>
            </a:r>
            <a:r>
              <a:rPr lang="sk-SK" dirty="0"/>
              <a:t> NAMER a </a:t>
            </a:r>
            <a:r>
              <a:rPr lang="sk-SK" dirty="0" err="1"/>
              <a:t>Marie</a:t>
            </a:r>
            <a:r>
              <a:rPr lang="sk-SK" dirty="0"/>
              <a:t> JAISSON. </a:t>
            </a:r>
            <a:r>
              <a:rPr lang="sk-SK" i="1" dirty="0" err="1"/>
              <a:t>Kolektivní</a:t>
            </a:r>
            <a:r>
              <a:rPr lang="sk-SK" i="1" dirty="0"/>
              <a:t> </a:t>
            </a:r>
            <a:r>
              <a:rPr lang="sk-SK" i="1" dirty="0" err="1"/>
              <a:t>paměť</a:t>
            </a:r>
            <a:r>
              <a:rPr lang="sk-SK" dirty="0"/>
              <a:t>. </a:t>
            </a:r>
            <a:r>
              <a:rPr lang="sk-SK" dirty="0" err="1"/>
              <a:t>Vydání</a:t>
            </a:r>
            <a:r>
              <a:rPr lang="sk-SK" dirty="0"/>
              <a:t> </a:t>
            </a:r>
            <a:r>
              <a:rPr lang="sk-SK" dirty="0" err="1"/>
              <a:t>první</a:t>
            </a:r>
            <a:r>
              <a:rPr lang="sk-SK" dirty="0"/>
              <a:t>. Praha: Sociologické </a:t>
            </a:r>
            <a:r>
              <a:rPr lang="sk-SK" dirty="0" err="1"/>
              <a:t>nakladatelství</a:t>
            </a:r>
            <a:r>
              <a:rPr lang="sk-SK" dirty="0"/>
              <a:t>, </a:t>
            </a:r>
            <a:r>
              <a:rPr lang="sk-SK" dirty="0" smtClean="0"/>
              <a:t>2009</a:t>
            </a:r>
          </a:p>
          <a:p>
            <a:pPr marL="0" indent="0">
              <a:buNone/>
            </a:pPr>
            <a:r>
              <a:rPr lang="sk-SK" dirty="0" smtClean="0"/>
              <a:t>ÚEE: 1-1789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46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Claude</a:t>
            </a:r>
            <a:r>
              <a:rPr lang="sk-SK" dirty="0"/>
              <a:t> </a:t>
            </a:r>
            <a:r>
              <a:rPr lang="sk-SK" dirty="0" err="1"/>
              <a:t>Lévi-Strauss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sk-SK" dirty="0" smtClean="0"/>
              <a:t>Francúzsky etnológ, sociálny antropológ</a:t>
            </a:r>
          </a:p>
          <a:p>
            <a:r>
              <a:rPr lang="sk-SK" dirty="0" smtClean="0"/>
              <a:t>1908 – 2009</a:t>
            </a:r>
          </a:p>
          <a:p>
            <a:endParaRPr lang="sk-SK" dirty="0" smtClean="0"/>
          </a:p>
          <a:p>
            <a:r>
              <a:rPr lang="sk-SK" dirty="0" smtClean="0"/>
              <a:t>Chladné a horúce spoločnosti (chladné a horké)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5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Pierre</a:t>
            </a:r>
            <a:r>
              <a:rPr lang="sk-SK" dirty="0" smtClean="0"/>
              <a:t> Nora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62088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Francúzsky historik</a:t>
            </a:r>
          </a:p>
          <a:p>
            <a:r>
              <a:rPr lang="sk-SK" dirty="0" smtClean="0"/>
              <a:t>1931</a:t>
            </a:r>
          </a:p>
          <a:p>
            <a:r>
              <a:rPr lang="sk-SK" dirty="0" smtClean="0"/>
              <a:t>Inšpirácia od </a:t>
            </a:r>
            <a:r>
              <a:rPr lang="sk-SK" dirty="0" err="1" smtClean="0"/>
              <a:t>Bergsona</a:t>
            </a:r>
            <a:r>
              <a:rPr lang="sk-SK" dirty="0" smtClean="0"/>
              <a:t>, </a:t>
            </a:r>
            <a:r>
              <a:rPr lang="sk-SK" dirty="0" err="1" smtClean="0"/>
              <a:t>Halbwachsa</a:t>
            </a:r>
            <a:r>
              <a:rPr lang="sk-SK" dirty="0" smtClean="0"/>
              <a:t>, </a:t>
            </a:r>
            <a:r>
              <a:rPr lang="sk-SK" dirty="0" err="1" smtClean="0"/>
              <a:t>Freuda</a:t>
            </a:r>
            <a:endParaRPr lang="sk-SK" dirty="0" smtClean="0"/>
          </a:p>
          <a:p>
            <a:r>
              <a:rPr lang="sk-SK" dirty="0" smtClean="0"/>
              <a:t>Projekt </a:t>
            </a:r>
            <a:r>
              <a:rPr lang="sk-SK" i="1" dirty="0" smtClean="0"/>
              <a:t>Miesta pamäti</a:t>
            </a:r>
          </a:p>
          <a:p>
            <a:pPr lvl="1"/>
            <a:r>
              <a:rPr lang="sk-SK" dirty="0" smtClean="0"/>
              <a:t>Pamäť </a:t>
            </a:r>
            <a:r>
              <a:rPr lang="sk-SK" dirty="0" err="1" smtClean="0"/>
              <a:t>vs</a:t>
            </a:r>
            <a:r>
              <a:rPr lang="sk-SK" dirty="0" smtClean="0"/>
              <a:t>. história </a:t>
            </a:r>
          </a:p>
          <a:p>
            <a:pPr lvl="1"/>
            <a:r>
              <a:rPr lang="sk-SK" dirty="0" smtClean="0"/>
              <a:t>Pamäť uchvátená históriou</a:t>
            </a:r>
            <a:endParaRPr lang="sk-SK" dirty="0"/>
          </a:p>
          <a:p>
            <a:pPr marL="457200" lvl="1" indent="0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8432"/>
            <a:ext cx="427487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3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Aleida</a:t>
            </a:r>
            <a:r>
              <a:rPr lang="sk-SK" dirty="0" smtClean="0"/>
              <a:t> a </a:t>
            </a:r>
            <a:r>
              <a:rPr lang="sk-SK" dirty="0" err="1" smtClean="0"/>
              <a:t>Jan</a:t>
            </a:r>
            <a:r>
              <a:rPr lang="sk-SK" dirty="0" smtClean="0"/>
              <a:t> </a:t>
            </a:r>
            <a:r>
              <a:rPr lang="sk-SK" dirty="0" err="1" smtClean="0"/>
              <a:t>Assmann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A. </a:t>
            </a:r>
            <a:r>
              <a:rPr lang="sk-SK" dirty="0" err="1" smtClean="0"/>
              <a:t>Assmann</a:t>
            </a:r>
            <a:r>
              <a:rPr lang="sk-SK" dirty="0" smtClean="0"/>
              <a:t> (1947) – egyptológia, sociálne štúdiá, literatúra</a:t>
            </a:r>
          </a:p>
          <a:p>
            <a:r>
              <a:rPr lang="sk-SK" dirty="0" smtClean="0"/>
              <a:t>J. </a:t>
            </a:r>
            <a:r>
              <a:rPr lang="sk-SK" dirty="0" err="1" smtClean="0"/>
              <a:t>Assmann</a:t>
            </a:r>
            <a:r>
              <a:rPr lang="sk-SK" dirty="0" smtClean="0"/>
              <a:t> (1938) – egyptológ</a:t>
            </a:r>
          </a:p>
          <a:p>
            <a:endParaRPr lang="sk-SK" dirty="0"/>
          </a:p>
          <a:p>
            <a:r>
              <a:rPr lang="sk-SK" dirty="0" smtClean="0"/>
              <a:t>Kultúra spomínania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2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Jan</a:t>
            </a:r>
            <a:r>
              <a:rPr lang="sk-SK" dirty="0" smtClean="0"/>
              <a:t> </a:t>
            </a:r>
            <a:r>
              <a:rPr lang="sk-SK" dirty="0" err="1"/>
              <a:t>Assmann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Problematika </a:t>
            </a:r>
            <a:r>
              <a:rPr lang="sk-SK" u="sng" dirty="0" smtClean="0"/>
              <a:t>média</a:t>
            </a:r>
            <a:r>
              <a:rPr lang="sk-SK" dirty="0" smtClean="0"/>
              <a:t> prenášajúceho pamäť</a:t>
            </a:r>
          </a:p>
          <a:p>
            <a:pPr marL="0" indent="0">
              <a:buNone/>
            </a:pPr>
            <a:r>
              <a:rPr lang="sk-SK" dirty="0" smtClean="0"/>
              <a:t>	(písmo)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pPr lvl="1"/>
            <a:r>
              <a:rPr lang="sk-SK" dirty="0" err="1" smtClean="0"/>
              <a:t>Mimetická</a:t>
            </a:r>
            <a:r>
              <a:rPr lang="sk-SK" dirty="0" smtClean="0"/>
              <a:t> pamäť</a:t>
            </a:r>
          </a:p>
          <a:p>
            <a:pPr lvl="1"/>
            <a:r>
              <a:rPr lang="sk-SK" dirty="0" smtClean="0"/>
              <a:t>Pamäť vecí</a:t>
            </a:r>
          </a:p>
          <a:p>
            <a:pPr lvl="1"/>
            <a:r>
              <a:rPr lang="sk-SK" dirty="0" smtClean="0"/>
              <a:t>Komunikatívna pamäť</a:t>
            </a:r>
          </a:p>
          <a:p>
            <a:pPr lvl="1"/>
            <a:r>
              <a:rPr lang="sk-SK" dirty="0" smtClean="0"/>
              <a:t>Kultúrna pamäť</a:t>
            </a:r>
            <a:endParaRPr lang="sk-SK" dirty="0"/>
          </a:p>
          <a:p>
            <a:pPr marL="4572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76079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Aleida</a:t>
            </a:r>
            <a:r>
              <a:rPr lang="sk-SK" dirty="0"/>
              <a:t> a </a:t>
            </a:r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Assmann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Komunikatívna pamäť</a:t>
            </a:r>
          </a:p>
          <a:p>
            <a:r>
              <a:rPr lang="sk-SK" dirty="0" smtClean="0"/>
              <a:t>Kultúrna pamäť</a:t>
            </a:r>
          </a:p>
          <a:p>
            <a:r>
              <a:rPr lang="sk-SK" dirty="0" smtClean="0"/>
              <a:t>Politická pamäť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2932658"/>
            <a:ext cx="5292079" cy="39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Aleida</a:t>
            </a:r>
            <a:r>
              <a:rPr lang="sk-SK" dirty="0"/>
              <a:t> a </a:t>
            </a:r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Assmann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Figúry spomínania</a:t>
            </a:r>
          </a:p>
          <a:p>
            <a:pPr lvl="1"/>
            <a:r>
              <a:rPr lang="sk-SK" dirty="0"/>
              <a:t>Č</a:t>
            </a:r>
            <a:r>
              <a:rPr lang="sk-SK" dirty="0" smtClean="0"/>
              <a:t>as a priestor</a:t>
            </a:r>
          </a:p>
          <a:p>
            <a:pPr lvl="1"/>
            <a:r>
              <a:rPr lang="sk-SK" dirty="0" smtClean="0"/>
              <a:t>Vzťah ku skupine</a:t>
            </a:r>
          </a:p>
          <a:p>
            <a:pPr lvl="1"/>
            <a:r>
              <a:rPr lang="sk-SK" dirty="0" err="1" smtClean="0"/>
              <a:t>Rekonštruktivita</a:t>
            </a:r>
            <a:r>
              <a:rPr lang="sk-SK" dirty="0" smtClean="0"/>
              <a:t> </a:t>
            </a:r>
          </a:p>
          <a:p>
            <a:pPr marL="457200" lvl="1" indent="0">
              <a:buNone/>
            </a:pPr>
            <a:endParaRPr lang="sk-SK" dirty="0" smtClean="0"/>
          </a:p>
          <a:p>
            <a:pPr marL="457200" lvl="1" indent="0">
              <a:buNone/>
            </a:pPr>
            <a:r>
              <a:rPr lang="sk-SK" u="sng" dirty="0"/>
              <a:t>LITERATÚRA</a:t>
            </a:r>
            <a:r>
              <a:rPr lang="sk-SK" u="sng" dirty="0" smtClean="0"/>
              <a:t>:</a:t>
            </a:r>
          </a:p>
          <a:p>
            <a:pPr marL="457200" lvl="1" indent="0">
              <a:buNone/>
            </a:pPr>
            <a:r>
              <a:rPr lang="sk-SK" dirty="0"/>
              <a:t>ASSMANN, </a:t>
            </a:r>
            <a:r>
              <a:rPr lang="sk-SK" dirty="0" err="1"/>
              <a:t>Jan</a:t>
            </a:r>
            <a:r>
              <a:rPr lang="sk-SK" dirty="0"/>
              <a:t>. </a:t>
            </a:r>
            <a:r>
              <a:rPr lang="sk-SK" i="1" dirty="0" err="1"/>
              <a:t>Kultura</a:t>
            </a:r>
            <a:r>
              <a:rPr lang="sk-SK" i="1" dirty="0"/>
              <a:t> a </a:t>
            </a:r>
            <a:r>
              <a:rPr lang="sk-SK" i="1" dirty="0" err="1"/>
              <a:t>paměť</a:t>
            </a:r>
            <a:r>
              <a:rPr lang="sk-SK" i="1" dirty="0"/>
              <a:t>: písmo, </a:t>
            </a:r>
            <a:r>
              <a:rPr lang="sk-SK" i="1" dirty="0" err="1"/>
              <a:t>vzpomínka</a:t>
            </a:r>
            <a:r>
              <a:rPr lang="sk-SK" i="1" dirty="0"/>
              <a:t> a politická identita v rozvinutých </a:t>
            </a:r>
            <a:r>
              <a:rPr lang="sk-SK" i="1" dirty="0" err="1"/>
              <a:t>kulturách</a:t>
            </a:r>
            <a:r>
              <a:rPr lang="sk-SK" i="1" dirty="0"/>
              <a:t> </a:t>
            </a:r>
            <a:r>
              <a:rPr lang="sk-SK" i="1" dirty="0" err="1"/>
              <a:t>starověku</a:t>
            </a:r>
            <a:r>
              <a:rPr lang="sk-SK" dirty="0"/>
              <a:t>. Vyd. 1. Praha: </a:t>
            </a:r>
            <a:r>
              <a:rPr lang="sk-SK" dirty="0" err="1"/>
              <a:t>Prostor</a:t>
            </a:r>
            <a:r>
              <a:rPr lang="sk-SK" dirty="0"/>
              <a:t>, 2001</a:t>
            </a:r>
            <a:endParaRPr lang="sk-SK" u="sng" dirty="0"/>
          </a:p>
          <a:p>
            <a:pPr marL="457200" lvl="1" indent="0">
              <a:buNone/>
            </a:pPr>
            <a:r>
              <a:rPr lang="sk-SK" dirty="0" smtClean="0"/>
              <a:t>ÚEE: </a:t>
            </a:r>
            <a:r>
              <a:rPr lang="sk-SK" dirty="0"/>
              <a:t>1-1341</a:t>
            </a:r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203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Paul </a:t>
            </a:r>
            <a:r>
              <a:rPr lang="sk-SK" dirty="0" err="1"/>
              <a:t>Ricœur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Francúzsky filozof</a:t>
            </a:r>
          </a:p>
          <a:p>
            <a:r>
              <a:rPr lang="sk-SK" dirty="0" smtClean="0"/>
              <a:t>1913-2005</a:t>
            </a:r>
          </a:p>
          <a:p>
            <a:endParaRPr lang="sk-SK" dirty="0"/>
          </a:p>
          <a:p>
            <a:r>
              <a:rPr lang="sk-SK" dirty="0" smtClean="0"/>
              <a:t>Pamäť </a:t>
            </a:r>
            <a:r>
              <a:rPr lang="sk-SK" dirty="0" err="1" smtClean="0"/>
              <a:t>vs</a:t>
            </a:r>
            <a:r>
              <a:rPr lang="sk-SK" dirty="0" smtClean="0"/>
              <a:t>. história</a:t>
            </a:r>
          </a:p>
          <a:p>
            <a:endParaRPr lang="sk-SK" dirty="0"/>
          </a:p>
          <a:p>
            <a:r>
              <a:rPr lang="sk-SK" dirty="0" smtClean="0"/>
              <a:t>Práca pamäti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69" y="3155079"/>
            <a:ext cx="4957629" cy="37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Elena </a:t>
            </a:r>
            <a:r>
              <a:rPr lang="sk-SK" dirty="0" err="1"/>
              <a:t>Esposito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Talianska sociologička</a:t>
            </a:r>
          </a:p>
          <a:p>
            <a:r>
              <a:rPr lang="sk-SK" dirty="0" smtClean="0"/>
              <a:t>1960</a:t>
            </a:r>
          </a:p>
          <a:p>
            <a:endParaRPr lang="sk-SK" dirty="0"/>
          </a:p>
          <a:p>
            <a:r>
              <a:rPr lang="sk-SK" dirty="0" smtClean="0"/>
              <a:t>Sociálne zabúdanie</a:t>
            </a:r>
          </a:p>
          <a:p>
            <a:r>
              <a:rPr lang="sk-SK" dirty="0" smtClean="0"/>
              <a:t>Fázy pamäte (</a:t>
            </a:r>
            <a:r>
              <a:rPr lang="sk-SK" dirty="0" err="1" smtClean="0"/>
              <a:t>neo</a:t>
            </a:r>
            <a:r>
              <a:rPr lang="sk-SK" dirty="0" err="1"/>
              <a:t>-</a:t>
            </a:r>
            <a:r>
              <a:rPr lang="sk-SK" dirty="0" err="1" smtClean="0"/>
              <a:t>evolucionistický</a:t>
            </a:r>
            <a:r>
              <a:rPr lang="sk-SK" dirty="0" smtClean="0"/>
              <a:t> prístup)</a:t>
            </a:r>
          </a:p>
          <a:p>
            <a:pPr lvl="1"/>
            <a:r>
              <a:rPr lang="sk-SK" dirty="0" err="1" smtClean="0"/>
              <a:t>Divinatorická</a:t>
            </a:r>
            <a:r>
              <a:rPr lang="sk-SK" dirty="0" smtClean="0"/>
              <a:t> pamäť</a:t>
            </a:r>
          </a:p>
          <a:p>
            <a:pPr lvl="1"/>
            <a:r>
              <a:rPr lang="sk-SK" dirty="0" smtClean="0"/>
              <a:t>Rétorická pamäť</a:t>
            </a:r>
          </a:p>
          <a:p>
            <a:pPr lvl="1"/>
            <a:r>
              <a:rPr lang="sk-SK" dirty="0" smtClean="0"/>
              <a:t>Pamäť ako kultúra</a:t>
            </a:r>
          </a:p>
          <a:p>
            <a:pPr lvl="1"/>
            <a:r>
              <a:rPr lang="sk-SK" dirty="0" smtClean="0"/>
              <a:t>Pamäť ako sieť</a:t>
            </a:r>
          </a:p>
        </p:txBody>
      </p:sp>
    </p:spTree>
    <p:extLst>
      <p:ext uri="{BB962C8B-B14F-4D97-AF65-F5344CB8AC3E}">
        <p14:creationId xmlns:p14="http://schemas.microsoft.com/office/powerpoint/2010/main" val="137332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Teoretické východiská vedeckého záujmu o historickú pamäť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10. 3. 2014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18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Univerzálny kultúrny princíp </a:t>
            </a:r>
          </a:p>
          <a:p>
            <a:r>
              <a:rPr lang="sk-SK" dirty="0" smtClean="0"/>
              <a:t>Kultúrne a historicky premenlivá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8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Henri</a:t>
            </a:r>
            <a:r>
              <a:rPr lang="sk-SK" dirty="0" smtClean="0"/>
              <a:t> </a:t>
            </a:r>
            <a:r>
              <a:rPr lang="sk-SK" dirty="0" err="1" smtClean="0"/>
              <a:t>Bergson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Francúzsky filozof – filozofia života</a:t>
            </a:r>
          </a:p>
          <a:p>
            <a:r>
              <a:rPr lang="sk-SK" dirty="0" smtClean="0"/>
              <a:t>1959 - 1941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9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Émile</a:t>
            </a:r>
            <a:r>
              <a:rPr lang="sk-SK" dirty="0"/>
              <a:t> </a:t>
            </a:r>
            <a:r>
              <a:rPr lang="sk-SK" dirty="0" err="1"/>
              <a:t>Durkheim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sk-SK" dirty="0" smtClean="0"/>
              <a:t>Francúzsky sociológ</a:t>
            </a:r>
          </a:p>
          <a:p>
            <a:r>
              <a:rPr lang="sk-SK" dirty="0" smtClean="0"/>
              <a:t>1858-1917</a:t>
            </a:r>
          </a:p>
          <a:p>
            <a:endParaRPr lang="sk-SK" dirty="0"/>
          </a:p>
          <a:p>
            <a:r>
              <a:rPr lang="sk-SK" dirty="0" smtClean="0"/>
              <a:t>Sociálne fakty existujú nezávisle o jedinca, súčasťou jedinca sa stávajú bez jeho vôle.</a:t>
            </a:r>
          </a:p>
          <a:p>
            <a:r>
              <a:rPr lang="sk-SK" dirty="0" smtClean="0"/>
              <a:t>Kolektívne vedomie</a:t>
            </a:r>
          </a:p>
        </p:txBody>
      </p:sp>
    </p:spTree>
    <p:extLst>
      <p:ext uri="{BB962C8B-B14F-4D97-AF65-F5344CB8AC3E}">
        <p14:creationId xmlns:p14="http://schemas.microsoft.com/office/powerpoint/2010/main" val="14753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Maurice</a:t>
            </a:r>
            <a:r>
              <a:rPr lang="sk-SK" dirty="0"/>
              <a:t> </a:t>
            </a:r>
            <a:r>
              <a:rPr lang="sk-SK" dirty="0" err="1"/>
              <a:t>Halbwachs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65104"/>
          </a:xfrm>
        </p:spPr>
        <p:txBody>
          <a:bodyPr/>
          <a:lstStyle/>
          <a:p>
            <a:r>
              <a:rPr lang="sk-SK" dirty="0" smtClean="0"/>
              <a:t>Francúzsky filozof a sociológ</a:t>
            </a:r>
          </a:p>
          <a:p>
            <a:r>
              <a:rPr lang="sk-SK" dirty="0" smtClean="0"/>
              <a:t>1877 – 1945</a:t>
            </a:r>
          </a:p>
          <a:p>
            <a:endParaRPr lang="sk-SK" dirty="0" smtClean="0"/>
          </a:p>
          <a:p>
            <a:r>
              <a:rPr lang="sk-SK" dirty="0" smtClean="0"/>
              <a:t>Sociálne konštruktivistické pojatie Pamäte</a:t>
            </a:r>
          </a:p>
          <a:p>
            <a:r>
              <a:rPr lang="sk-SK" dirty="0" smtClean="0"/>
              <a:t>Sociálny rámec pamäte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67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Maurice</a:t>
            </a:r>
            <a:r>
              <a:rPr lang="sk-SK" dirty="0"/>
              <a:t> </a:t>
            </a:r>
            <a:r>
              <a:rPr lang="sk-SK" dirty="0" err="1"/>
              <a:t>Halbwachs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Kolektívna pamäť </a:t>
            </a:r>
          </a:p>
          <a:p>
            <a:r>
              <a:rPr lang="sk-SK" dirty="0" smtClean="0"/>
              <a:t>Sociálne rámce pamäte</a:t>
            </a:r>
          </a:p>
          <a:p>
            <a:r>
              <a:rPr lang="sk-SK" dirty="0" smtClean="0"/>
              <a:t>Jedinec a skupina </a:t>
            </a:r>
            <a:r>
              <a:rPr lang="sk-SK" dirty="0"/>
              <a:t>(historická pamäť a autobiografická pamäť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Kolektívna pamäť:</a:t>
            </a:r>
          </a:p>
          <a:p>
            <a:pPr lvl="1"/>
            <a:r>
              <a:rPr lang="sk-SK" dirty="0" smtClean="0"/>
              <a:t>Rodiny</a:t>
            </a:r>
          </a:p>
          <a:p>
            <a:pPr lvl="1"/>
            <a:r>
              <a:rPr lang="sk-SK" dirty="0" smtClean="0"/>
              <a:t>Sociálnej triedy</a:t>
            </a:r>
          </a:p>
          <a:p>
            <a:pPr lvl="1"/>
            <a:r>
              <a:rPr lang="sk-SK" dirty="0" smtClean="0"/>
              <a:t>Globálnej spoločnosti</a:t>
            </a:r>
          </a:p>
          <a:p>
            <a:pPr lvl="1"/>
            <a:r>
              <a:rPr lang="sk-SK" dirty="0" smtClean="0"/>
              <a:t>Náboženskej spoločnosti</a:t>
            </a:r>
          </a:p>
        </p:txBody>
      </p:sp>
    </p:spTree>
    <p:extLst>
      <p:ext uri="{BB962C8B-B14F-4D97-AF65-F5344CB8AC3E}">
        <p14:creationId xmlns:p14="http://schemas.microsoft.com/office/powerpoint/2010/main" val="525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5" y="0"/>
            <a:ext cx="3933056" cy="3933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851920" y="6119336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Prebraté z: http</a:t>
            </a:r>
            <a:r>
              <a:rPr lang="sk-SK" sz="1400" dirty="0"/>
              <a:t>://media-cdn.tripadvisor.com/media/photo-s/01/6f/86/7d/golgotha-overlooks-a.jpg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20329"/>
            <a:ext cx="4283968" cy="5711957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3" y="2780928"/>
            <a:ext cx="5244075" cy="393305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2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288</Words>
  <Application>Microsoft Office PowerPoint</Application>
  <PresentationFormat>Prezentácia na obrazovke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Zadanie 1 - úvaha</vt:lpstr>
      <vt:lpstr>Teoretické východiská vedeckého záujmu o historickú pamäť</vt:lpstr>
      <vt:lpstr>Prezentácia programu PowerPoint</vt:lpstr>
      <vt:lpstr>Henri Bergson</vt:lpstr>
      <vt:lpstr>Émile Durkheim</vt:lpstr>
      <vt:lpstr>Maurice Halbwachs</vt:lpstr>
      <vt:lpstr>Maurice Halbwachs</vt:lpstr>
      <vt:lpstr>Prezentácia programu PowerPoint</vt:lpstr>
      <vt:lpstr>Prezentácia programu PowerPoint</vt:lpstr>
      <vt:lpstr>Maurice Halbwachs</vt:lpstr>
      <vt:lpstr>Claude Lévi-Strauss</vt:lpstr>
      <vt:lpstr>Pierre Nora</vt:lpstr>
      <vt:lpstr>Aleida a Jan Assmann</vt:lpstr>
      <vt:lpstr>Jan Assmann</vt:lpstr>
      <vt:lpstr>Aleida a Jan Assmann</vt:lpstr>
      <vt:lpstr>Aleida a Jan Assmann</vt:lpstr>
      <vt:lpstr>Paul Ricœur </vt:lpstr>
      <vt:lpstr>Elena Esposito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Teoretické východiská štúdia historickej pamäte</dc:title>
  <dc:creator>Evka</dc:creator>
  <cp:lastModifiedBy>EŠ</cp:lastModifiedBy>
  <cp:revision>33</cp:revision>
  <dcterms:created xsi:type="dcterms:W3CDTF">2016-03-07T12:21:03Z</dcterms:created>
  <dcterms:modified xsi:type="dcterms:W3CDTF">2016-04-08T07:00:21Z</dcterms:modified>
</cp:coreProperties>
</file>