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8" r:id="rId5"/>
    <p:sldId id="259" r:id="rId6"/>
    <p:sldId id="262" r:id="rId7"/>
    <p:sldId id="267" r:id="rId8"/>
    <p:sldId id="261" r:id="rId9"/>
    <p:sldId id="260" r:id="rId10"/>
    <p:sldId id="263" r:id="rId11"/>
    <p:sldId id="264" r:id="rId12"/>
    <p:sldId id="266" r:id="rId13"/>
    <p:sldId id="265" r:id="rId1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7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8. 4. 2016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8. 4. 2016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8. 4. 2016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8. 4. 2016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8. 4. 2016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8. 4. 2016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8. 4. 2016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8. 4. 2016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8. 4. 2016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8. 4. 2016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8. 4. 2016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2E2F3-A957-4897-AE39-228CC061DCDB}" type="datetimeFigureOut">
              <a:rPr lang="sk-SK" smtClean="0"/>
              <a:t>8. 4. 2016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hooty.sk/frky/sme-2002.html?page_id=156&amp;img_id=403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Zadanie 2 – práca s textom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dirty="0" err="1" smtClean="0"/>
              <a:t>Kubišová</a:t>
            </a:r>
            <a:r>
              <a:rPr lang="sk-SK" dirty="0" smtClean="0"/>
              <a:t>, Zuzana: </a:t>
            </a:r>
            <a:r>
              <a:rPr lang="sk-SK" dirty="0" err="1" smtClean="0"/>
              <a:t>Kolektivní</a:t>
            </a:r>
            <a:r>
              <a:rPr lang="sk-SK" dirty="0" smtClean="0"/>
              <a:t> </a:t>
            </a:r>
            <a:r>
              <a:rPr lang="sk-SK" dirty="0" err="1" smtClean="0"/>
              <a:t>paměť</a:t>
            </a:r>
            <a:r>
              <a:rPr lang="sk-SK" dirty="0" smtClean="0"/>
              <a:t> a národní identita. In: </a:t>
            </a:r>
            <a:r>
              <a:rPr lang="sk-SK" dirty="0" err="1" smtClean="0"/>
              <a:t>Maslowski</a:t>
            </a:r>
            <a:r>
              <a:rPr lang="sk-SK" dirty="0" smtClean="0"/>
              <a:t> </a:t>
            </a:r>
            <a:r>
              <a:rPr lang="sk-SK" dirty="0" err="1" smtClean="0"/>
              <a:t>Nicolas</a:t>
            </a:r>
            <a:r>
              <a:rPr lang="sk-SK" dirty="0" smtClean="0"/>
              <a:t> – </a:t>
            </a:r>
            <a:r>
              <a:rPr lang="sk-SK" dirty="0" err="1" smtClean="0"/>
              <a:t>Šubrt</a:t>
            </a:r>
            <a:r>
              <a:rPr lang="sk-SK" dirty="0" smtClean="0"/>
              <a:t>, </a:t>
            </a:r>
            <a:r>
              <a:rPr lang="sk-SK" dirty="0" err="1" smtClean="0"/>
              <a:t>Jiří</a:t>
            </a:r>
            <a:r>
              <a:rPr lang="sk-SK" dirty="0" smtClean="0"/>
              <a:t>: </a:t>
            </a:r>
            <a:r>
              <a:rPr lang="sk-SK" i="1" dirty="0" err="1" smtClean="0"/>
              <a:t>Kolektivní</a:t>
            </a:r>
            <a:r>
              <a:rPr lang="sk-SK" i="1" dirty="0" smtClean="0"/>
              <a:t> </a:t>
            </a:r>
            <a:r>
              <a:rPr lang="sk-SK" i="1" dirty="0" err="1" smtClean="0"/>
              <a:t>paměť</a:t>
            </a:r>
            <a:r>
              <a:rPr lang="sk-SK" i="1" dirty="0" smtClean="0"/>
              <a:t>. K teoretickým </a:t>
            </a:r>
            <a:r>
              <a:rPr lang="sk-SK" i="1" dirty="0" err="1" smtClean="0"/>
              <a:t>otázkám</a:t>
            </a:r>
            <a:r>
              <a:rPr lang="sk-SK" dirty="0" smtClean="0"/>
              <a:t>. Praha: </a:t>
            </a:r>
            <a:r>
              <a:rPr lang="sk-SK" dirty="0" err="1" smtClean="0"/>
              <a:t>Karolinum</a:t>
            </a:r>
            <a:r>
              <a:rPr lang="sk-SK" dirty="0" smtClean="0"/>
              <a:t> 2014, s. 82-111.</a:t>
            </a:r>
          </a:p>
          <a:p>
            <a:r>
              <a:rPr lang="sk-SK" u="sng" dirty="0" smtClean="0"/>
              <a:t>Prečítať strany 98-111.</a:t>
            </a:r>
          </a:p>
          <a:p>
            <a:r>
              <a:rPr lang="sk-SK" dirty="0" smtClean="0"/>
              <a:t>Odpovedať na otázky (viď študijné materiály)</a:t>
            </a:r>
          </a:p>
          <a:p>
            <a:r>
              <a:rPr lang="sk-SK" dirty="0" smtClean="0"/>
              <a:t>Otázky s vypracovanými odpoveďami odovzdať do príslušnej </a:t>
            </a:r>
            <a:r>
              <a:rPr lang="sk-SK" dirty="0" err="1" smtClean="0"/>
              <a:t>Odevzdárny</a:t>
            </a:r>
            <a:r>
              <a:rPr lang="sk-SK" dirty="0" smtClean="0"/>
              <a:t> v </a:t>
            </a:r>
            <a:r>
              <a:rPr lang="sk-SK" dirty="0" err="1" smtClean="0"/>
              <a:t>ISe</a:t>
            </a:r>
            <a:r>
              <a:rPr lang="sk-SK" dirty="0" smtClean="0"/>
              <a:t> do 5.4.2016 (do 23.59 hod)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0015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Vynaliezanie tradície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Eric</a:t>
            </a:r>
            <a:r>
              <a:rPr lang="sk-SK" dirty="0"/>
              <a:t> </a:t>
            </a:r>
            <a:r>
              <a:rPr lang="sk-SK" dirty="0" err="1"/>
              <a:t>Hobsbawm</a:t>
            </a:r>
            <a:r>
              <a:rPr lang="sk-SK" dirty="0"/>
              <a:t> a </a:t>
            </a:r>
            <a:r>
              <a:rPr lang="sk-SK" dirty="0" err="1"/>
              <a:t>Terence</a:t>
            </a:r>
            <a:r>
              <a:rPr lang="sk-SK" dirty="0"/>
              <a:t> </a:t>
            </a:r>
            <a:r>
              <a:rPr lang="sk-SK" dirty="0" err="1" smtClean="0"/>
              <a:t>Ranger</a:t>
            </a:r>
            <a:endParaRPr lang="sk-SK" dirty="0" smtClean="0"/>
          </a:p>
          <a:p>
            <a:pPr lvl="1"/>
            <a:r>
              <a:rPr lang="sk-SK" dirty="0" smtClean="0"/>
              <a:t>Publikácia </a:t>
            </a:r>
            <a:r>
              <a:rPr lang="sk-SK" i="1" dirty="0" err="1" smtClean="0"/>
              <a:t>The</a:t>
            </a:r>
            <a:r>
              <a:rPr lang="sk-SK" i="1" dirty="0" smtClean="0"/>
              <a:t> </a:t>
            </a:r>
            <a:r>
              <a:rPr lang="sk-SK" i="1" dirty="0" err="1"/>
              <a:t>Invention</a:t>
            </a:r>
            <a:r>
              <a:rPr lang="sk-SK" i="1" dirty="0"/>
              <a:t> </a:t>
            </a:r>
            <a:r>
              <a:rPr lang="sk-SK" i="1" dirty="0" err="1"/>
              <a:t>of</a:t>
            </a:r>
            <a:r>
              <a:rPr lang="sk-SK" i="1" dirty="0"/>
              <a:t> </a:t>
            </a:r>
            <a:r>
              <a:rPr lang="sk-SK" i="1" dirty="0" err="1" smtClean="0"/>
              <a:t>Tradition</a:t>
            </a:r>
            <a:r>
              <a:rPr lang="sk-SK" dirty="0" smtClean="0"/>
              <a:t>, 1983</a:t>
            </a:r>
          </a:p>
          <a:p>
            <a:pPr lvl="1"/>
            <a:r>
              <a:rPr lang="sk-SK" dirty="0" smtClean="0"/>
              <a:t>Základné dôvody vynaliezania tradície</a:t>
            </a:r>
            <a:endParaRPr lang="sk-SK" dirty="0"/>
          </a:p>
          <a:p>
            <a:r>
              <a:rPr lang="sk-SK" dirty="0" smtClean="0"/>
              <a:t>Tradičné </a:t>
            </a:r>
            <a:r>
              <a:rPr lang="sk-SK" dirty="0" err="1" smtClean="0"/>
              <a:t>vs</a:t>
            </a:r>
            <a:r>
              <a:rPr lang="sk-SK" dirty="0" smtClean="0"/>
              <a:t>. moderné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9997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Mentálne obrazy a stereotypy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Mentálny obraz</a:t>
            </a:r>
          </a:p>
          <a:p>
            <a:r>
              <a:rPr lang="sk-SK" dirty="0" smtClean="0"/>
              <a:t>Stereotyp</a:t>
            </a:r>
          </a:p>
          <a:p>
            <a:pPr lvl="1"/>
            <a:r>
              <a:rPr lang="sk-SK" dirty="0" smtClean="0"/>
              <a:t>Auto- a </a:t>
            </a:r>
            <a:r>
              <a:rPr lang="sk-SK" dirty="0" err="1" smtClean="0"/>
              <a:t>hetero-stereotypy</a:t>
            </a:r>
            <a:endParaRPr lang="sk-SK" dirty="0" smtClean="0"/>
          </a:p>
          <a:p>
            <a:pPr lvl="1"/>
            <a:r>
              <a:rPr lang="sk-SK" dirty="0" smtClean="0"/>
              <a:t>Hodnotový náboj stereotypov</a:t>
            </a:r>
          </a:p>
          <a:p>
            <a:pPr lvl="1"/>
            <a:endParaRPr lang="sk-SK" dirty="0"/>
          </a:p>
          <a:p>
            <a:pPr marL="514350" indent="-457200"/>
            <a:r>
              <a:rPr lang="sk-SK" dirty="0" smtClean="0"/>
              <a:t>Mentálne obrazy, identita a historická pamäť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5247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Pozitívne a negatívne príklady upevňovania národnej identity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1049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Výber literatúry k téme:</a:t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/>
              <a:t>BAUMAN, </a:t>
            </a:r>
            <a:r>
              <a:rPr lang="sk-SK" dirty="0" err="1"/>
              <a:t>Zygmunt</a:t>
            </a:r>
            <a:r>
              <a:rPr lang="sk-SK" dirty="0"/>
              <a:t>. </a:t>
            </a:r>
            <a:r>
              <a:rPr lang="sk-SK" i="1" dirty="0" err="1"/>
              <a:t>Modernita</a:t>
            </a:r>
            <a:r>
              <a:rPr lang="sk-SK" i="1" dirty="0"/>
              <a:t> a </a:t>
            </a:r>
            <a:r>
              <a:rPr lang="sk-SK" i="1" dirty="0" err="1"/>
              <a:t>holocaust</a:t>
            </a:r>
            <a:r>
              <a:rPr lang="sk-SK" dirty="0"/>
              <a:t>. 2. vyd. Praha: Sociologické </a:t>
            </a:r>
            <a:r>
              <a:rPr lang="sk-SK" dirty="0" err="1"/>
              <a:t>nakladatelství</a:t>
            </a:r>
            <a:r>
              <a:rPr lang="sk-SK" dirty="0"/>
              <a:t>, 2010</a:t>
            </a:r>
            <a:r>
              <a:rPr lang="sk-SK" dirty="0" smtClean="0"/>
              <a:t>.</a:t>
            </a:r>
          </a:p>
          <a:p>
            <a:r>
              <a:rPr lang="sk-SK" dirty="0" smtClean="0"/>
              <a:t>HOLÝ</a:t>
            </a:r>
            <a:r>
              <a:rPr lang="sk-SK" dirty="0"/>
              <a:t>, Ladislav. </a:t>
            </a:r>
            <a:r>
              <a:rPr lang="sk-SK" i="1" dirty="0"/>
              <a:t>Malý český </a:t>
            </a:r>
            <a:r>
              <a:rPr lang="sk-SK" i="1" dirty="0" err="1"/>
              <a:t>člověk</a:t>
            </a:r>
            <a:r>
              <a:rPr lang="sk-SK" i="1" dirty="0"/>
              <a:t> a </a:t>
            </a:r>
            <a:r>
              <a:rPr lang="sk-SK" i="1" dirty="0" err="1"/>
              <a:t>skvělý</a:t>
            </a:r>
            <a:r>
              <a:rPr lang="sk-SK" i="1" dirty="0"/>
              <a:t> český národ: národní identita a postkomunistická </a:t>
            </a:r>
            <a:r>
              <a:rPr lang="sk-SK" i="1" dirty="0" err="1"/>
              <a:t>transformace</a:t>
            </a:r>
            <a:r>
              <a:rPr lang="sk-SK" i="1" dirty="0"/>
              <a:t> </a:t>
            </a:r>
            <a:r>
              <a:rPr lang="sk-SK" i="1" dirty="0" err="1"/>
              <a:t>společnosti</a:t>
            </a:r>
            <a:r>
              <a:rPr lang="sk-SK" dirty="0"/>
              <a:t>. </a:t>
            </a:r>
            <a:r>
              <a:rPr lang="sk-SK" dirty="0" smtClean="0"/>
              <a:t>Praha</a:t>
            </a:r>
            <a:r>
              <a:rPr lang="sk-SK" dirty="0"/>
              <a:t>: Sociologické </a:t>
            </a:r>
            <a:r>
              <a:rPr lang="sk-SK" dirty="0" err="1"/>
              <a:t>nakladatelství</a:t>
            </a:r>
            <a:r>
              <a:rPr lang="sk-SK" dirty="0"/>
              <a:t>, 2010</a:t>
            </a:r>
            <a:r>
              <a:rPr lang="sk-SK" dirty="0" smtClean="0"/>
              <a:t>.</a:t>
            </a:r>
          </a:p>
          <a:p>
            <a:r>
              <a:rPr lang="sk-SK" dirty="0"/>
              <a:t>MASLOWSKI, </a:t>
            </a:r>
            <a:r>
              <a:rPr lang="sk-SK" dirty="0" err="1"/>
              <a:t>Nicolas</a:t>
            </a:r>
            <a:r>
              <a:rPr lang="sk-SK" dirty="0"/>
              <a:t> a </a:t>
            </a:r>
            <a:r>
              <a:rPr lang="sk-SK" dirty="0" err="1"/>
              <a:t>Jiří</a:t>
            </a:r>
            <a:r>
              <a:rPr lang="sk-SK" dirty="0"/>
              <a:t> ŠUBRT. </a:t>
            </a:r>
            <a:r>
              <a:rPr lang="sk-SK" i="1" dirty="0" err="1"/>
              <a:t>Kolektivní</a:t>
            </a:r>
            <a:r>
              <a:rPr lang="sk-SK" i="1" dirty="0"/>
              <a:t> </a:t>
            </a:r>
            <a:r>
              <a:rPr lang="sk-SK" i="1" dirty="0" err="1"/>
              <a:t>paměť</a:t>
            </a:r>
            <a:r>
              <a:rPr lang="sk-SK" i="1" dirty="0"/>
              <a:t>: k teoretickým </a:t>
            </a:r>
            <a:r>
              <a:rPr lang="sk-SK" i="1" dirty="0" err="1"/>
              <a:t>otázkám</a:t>
            </a:r>
            <a:r>
              <a:rPr lang="sk-SK" dirty="0" smtClean="0"/>
              <a:t>. Praha</a:t>
            </a:r>
            <a:r>
              <a:rPr lang="sk-SK" dirty="0"/>
              <a:t>: </a:t>
            </a:r>
            <a:r>
              <a:rPr lang="sk-SK" dirty="0" err="1"/>
              <a:t>Karolinum</a:t>
            </a:r>
            <a:r>
              <a:rPr lang="sk-SK" dirty="0"/>
              <a:t>, 2014</a:t>
            </a:r>
            <a:r>
              <a:rPr lang="sk-SK" dirty="0" smtClean="0"/>
              <a:t>.</a:t>
            </a:r>
          </a:p>
          <a:p>
            <a:r>
              <a:rPr lang="sk-SK" dirty="0"/>
              <a:t>GELLNER, Ernest </a:t>
            </a:r>
            <a:r>
              <a:rPr lang="sk-SK" dirty="0" err="1"/>
              <a:t>André</a:t>
            </a:r>
            <a:r>
              <a:rPr lang="sk-SK" dirty="0"/>
              <a:t>. </a:t>
            </a:r>
            <a:r>
              <a:rPr lang="sk-SK" i="1" dirty="0"/>
              <a:t>Národy a </a:t>
            </a:r>
            <a:r>
              <a:rPr lang="sk-SK" i="1" dirty="0" err="1"/>
              <a:t>nacionalismus</a:t>
            </a:r>
            <a:r>
              <a:rPr lang="sk-SK" dirty="0"/>
              <a:t>. Praha: </a:t>
            </a:r>
            <a:r>
              <a:rPr lang="sk-SK" dirty="0" err="1"/>
              <a:t>Hříbal</a:t>
            </a:r>
            <a:r>
              <a:rPr lang="sk-SK" dirty="0"/>
              <a:t>, 1993.</a:t>
            </a:r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0135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Moderné národy a historická pamäť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5096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7524328" y="228919"/>
            <a:ext cx="1162472" cy="45719"/>
          </a:xfrm>
        </p:spPr>
        <p:txBody>
          <a:bodyPr>
            <a:normAutofit fontScale="90000"/>
          </a:bodyPr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k-SK" i="1" dirty="0"/>
              <a:t>Zomrel starý Žid, prišiel do neba a tam ho zapisuje sv. Peter, alebo Mojžiš, neviem, ktorý svätý ich tam má na starosti v </a:t>
            </a:r>
            <a:r>
              <a:rPr lang="sk-SK" i="1" dirty="0" smtClean="0"/>
              <a:t>súčasnosti.</a:t>
            </a:r>
          </a:p>
          <a:p>
            <a:pPr marL="0" indent="0">
              <a:buNone/>
            </a:pPr>
            <a:r>
              <a:rPr lang="sk-SK" i="1" dirty="0" smtClean="0"/>
              <a:t>Hovorí</a:t>
            </a:r>
            <a:r>
              <a:rPr lang="sk-SK" i="1" dirty="0"/>
              <a:t>: „No, kde si sa narodil?“</a:t>
            </a:r>
            <a:endParaRPr lang="sk-SK" dirty="0"/>
          </a:p>
          <a:p>
            <a:pPr marL="0" indent="0">
              <a:buNone/>
            </a:pPr>
            <a:r>
              <a:rPr lang="sk-SK" i="1" dirty="0"/>
              <a:t>Hovorí: „V </a:t>
            </a:r>
            <a:r>
              <a:rPr lang="sk-SK" i="1" dirty="0" err="1"/>
              <a:t>Rakúsko-Uhorsku</a:t>
            </a:r>
            <a:r>
              <a:rPr lang="sk-SK" i="1" dirty="0"/>
              <a:t>.“</a:t>
            </a:r>
            <a:endParaRPr lang="sk-SK" dirty="0"/>
          </a:p>
          <a:p>
            <a:pPr marL="0" indent="0">
              <a:buNone/>
            </a:pPr>
            <a:r>
              <a:rPr lang="sk-SK" i="1" dirty="0"/>
              <a:t>„Kde si chodil do školy?“</a:t>
            </a:r>
            <a:endParaRPr lang="sk-SK" dirty="0"/>
          </a:p>
          <a:p>
            <a:pPr marL="0" indent="0">
              <a:buNone/>
            </a:pPr>
            <a:r>
              <a:rPr lang="sk-SK" i="1" dirty="0"/>
              <a:t>„V Československu.“</a:t>
            </a:r>
            <a:endParaRPr lang="sk-SK" dirty="0"/>
          </a:p>
          <a:p>
            <a:pPr marL="0" indent="0">
              <a:buNone/>
            </a:pPr>
            <a:r>
              <a:rPr lang="sk-SK" i="1" dirty="0"/>
              <a:t>„Kde si bol na vojne“</a:t>
            </a:r>
            <a:endParaRPr lang="sk-SK" dirty="0"/>
          </a:p>
          <a:p>
            <a:pPr marL="0" indent="0">
              <a:buNone/>
            </a:pPr>
            <a:r>
              <a:rPr lang="sk-SK" i="1" dirty="0"/>
              <a:t>„No v Maďarsku.“</a:t>
            </a:r>
            <a:endParaRPr lang="sk-SK" dirty="0"/>
          </a:p>
          <a:p>
            <a:pPr marL="0" indent="0">
              <a:buNone/>
            </a:pPr>
            <a:r>
              <a:rPr lang="sk-SK" i="1" dirty="0"/>
              <a:t>„A kde si sa ženil“</a:t>
            </a:r>
            <a:endParaRPr lang="sk-SK" dirty="0"/>
          </a:p>
          <a:p>
            <a:pPr marL="0" indent="0">
              <a:buNone/>
            </a:pPr>
            <a:r>
              <a:rPr lang="sk-SK" i="1" dirty="0"/>
              <a:t>„Hovorím na Ukrajine.“</a:t>
            </a:r>
            <a:endParaRPr lang="sk-SK" dirty="0"/>
          </a:p>
          <a:p>
            <a:pPr marL="0" indent="0">
              <a:buNone/>
            </a:pPr>
            <a:r>
              <a:rPr lang="sk-SK" i="1" dirty="0"/>
              <a:t>„A kde si zomrel?“</a:t>
            </a:r>
            <a:endParaRPr lang="sk-SK" dirty="0"/>
          </a:p>
          <a:p>
            <a:pPr marL="0" indent="0">
              <a:buNone/>
            </a:pPr>
            <a:r>
              <a:rPr lang="sk-SK" i="1" dirty="0"/>
              <a:t>„V Sovietskom zväze.“</a:t>
            </a:r>
            <a:endParaRPr lang="sk-SK" dirty="0"/>
          </a:p>
          <a:p>
            <a:pPr marL="0" indent="0">
              <a:buNone/>
            </a:pPr>
            <a:r>
              <a:rPr lang="sk-SK" i="1" dirty="0"/>
              <a:t>Tak si tak pre seba zamrmle: „Typický Žid, večne len cestuje.“</a:t>
            </a:r>
            <a:endParaRPr lang="sk-SK" dirty="0"/>
          </a:p>
          <a:p>
            <a:pPr marL="0" indent="0">
              <a:buNone/>
            </a:pPr>
            <a:r>
              <a:rPr lang="sk-SK" i="1" dirty="0"/>
              <a:t>A on hovorí: „Ja som sa celý život nepohol z Užhorodu!“ </a:t>
            </a:r>
            <a:endParaRPr lang="sk-SK" dirty="0"/>
          </a:p>
          <a:p>
            <a:pPr marL="0" indent="0" algn="r">
              <a:buNone/>
            </a:pPr>
            <a:endParaRPr lang="sk-SK" dirty="0" smtClean="0"/>
          </a:p>
          <a:p>
            <a:pPr marL="0" indent="0" algn="r">
              <a:buNone/>
            </a:pPr>
            <a:r>
              <a:rPr lang="sk-SK" dirty="0" smtClean="0"/>
              <a:t>pán Dominik, </a:t>
            </a:r>
            <a:r>
              <a:rPr lang="sk-SK" dirty="0" err="1"/>
              <a:t>nar</a:t>
            </a:r>
            <a:r>
              <a:rPr lang="sk-SK" dirty="0"/>
              <a:t>. 1955, SR, 13. 4 . </a:t>
            </a:r>
            <a:r>
              <a:rPr lang="sk-SK" dirty="0" smtClean="0"/>
              <a:t>2015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3166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Formovanie moderných národov</a:t>
            </a:r>
            <a:endParaRPr lang="sk-SK" dirty="0"/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1412776"/>
            <a:ext cx="3223555" cy="4525963"/>
          </a:xfrm>
        </p:spPr>
      </p:pic>
      <p:sp>
        <p:nvSpPr>
          <p:cNvPr id="5" name="Obdĺžnik 4"/>
          <p:cNvSpPr/>
          <p:nvPr/>
        </p:nvSpPr>
        <p:spPr>
          <a:xfrm>
            <a:off x="5580112" y="6021288"/>
            <a:ext cx="3275856" cy="648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i="1" dirty="0" smtClean="0"/>
              <a:t>„A keby...“ </a:t>
            </a:r>
            <a:r>
              <a:rPr lang="sk-SK" dirty="0" smtClean="0"/>
              <a:t>Mlynské nivy, 21.3.2016, Bratislava</a:t>
            </a:r>
            <a:endParaRPr lang="sk-SK" dirty="0"/>
          </a:p>
        </p:txBody>
      </p:sp>
      <p:sp>
        <p:nvSpPr>
          <p:cNvPr id="7" name="BlokTextu 6"/>
          <p:cNvSpPr txBox="1"/>
          <p:nvPr/>
        </p:nvSpPr>
        <p:spPr>
          <a:xfrm>
            <a:off x="683568" y="1445349"/>
            <a:ext cx="46085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 smtClean="0"/>
              <a:t>Od Francúzskej revolúcie po koniec 1. svetovej vojny</a:t>
            </a: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72761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k-SK" dirty="0"/>
              <a:t>„</a:t>
            </a:r>
            <a:r>
              <a:rPr lang="sk-SK" dirty="0" err="1"/>
              <a:t>Historie</a:t>
            </a:r>
            <a:r>
              <a:rPr lang="sk-SK" dirty="0"/>
              <a:t> je </a:t>
            </a:r>
            <a:r>
              <a:rPr lang="sk-SK" dirty="0" err="1"/>
              <a:t>posvátná</a:t>
            </a:r>
            <a:r>
              <a:rPr lang="sk-SK" dirty="0"/>
              <a:t>, </a:t>
            </a:r>
            <a:r>
              <a:rPr lang="sk-SK" dirty="0" err="1"/>
              <a:t>protože</a:t>
            </a:r>
            <a:r>
              <a:rPr lang="sk-SK" dirty="0"/>
              <a:t> národ je </a:t>
            </a:r>
            <a:r>
              <a:rPr lang="sk-SK" dirty="0" err="1"/>
              <a:t>posvátný</a:t>
            </a:r>
            <a:r>
              <a:rPr lang="sk-SK" dirty="0"/>
              <a:t>. </a:t>
            </a:r>
            <a:r>
              <a:rPr lang="sk-SK" dirty="0" err="1"/>
              <a:t>Prostřednictvím</a:t>
            </a:r>
            <a:r>
              <a:rPr lang="sk-SK" dirty="0"/>
              <a:t> národa </a:t>
            </a:r>
            <a:r>
              <a:rPr lang="sk-SK" dirty="0" err="1"/>
              <a:t>se</a:t>
            </a:r>
            <a:r>
              <a:rPr lang="sk-SK" dirty="0"/>
              <a:t> naše pamäť </a:t>
            </a:r>
            <a:r>
              <a:rPr lang="sk-SK" dirty="0" err="1"/>
              <a:t>udržela</a:t>
            </a:r>
            <a:r>
              <a:rPr lang="sk-SK" dirty="0"/>
              <a:t> v oblasti </a:t>
            </a:r>
            <a:r>
              <a:rPr lang="sk-SK" dirty="0" err="1"/>
              <a:t>posvátna</a:t>
            </a:r>
            <a:r>
              <a:rPr lang="sk-SK" dirty="0" smtClean="0"/>
              <a:t>.“</a:t>
            </a:r>
          </a:p>
          <a:p>
            <a:pPr marL="0" indent="0" algn="r">
              <a:buNone/>
            </a:pPr>
            <a:r>
              <a:rPr lang="sk-SK" dirty="0" err="1" smtClean="0"/>
              <a:t>Pierre</a:t>
            </a:r>
            <a:r>
              <a:rPr lang="sk-SK" dirty="0" smtClean="0"/>
              <a:t> Nora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4135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Historická pamäť a moderné národy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Historické </a:t>
            </a:r>
            <a:r>
              <a:rPr lang="sk-SK" dirty="0" err="1" smtClean="0"/>
              <a:t>vs</a:t>
            </a:r>
            <a:r>
              <a:rPr lang="sk-SK" dirty="0" smtClean="0"/>
              <a:t>. nehistorické národy</a:t>
            </a:r>
          </a:p>
          <a:p>
            <a:r>
              <a:rPr lang="sk-SK" dirty="0" err="1" smtClean="0"/>
              <a:t>Národotvorné</a:t>
            </a:r>
            <a:r>
              <a:rPr lang="sk-SK" dirty="0" smtClean="0"/>
              <a:t> argumenty</a:t>
            </a:r>
            <a:endParaRPr lang="sk-SK" dirty="0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2644612"/>
            <a:ext cx="3779912" cy="4227589"/>
          </a:xfrm>
          <a:prstGeom prst="rect">
            <a:avLst/>
          </a:prstGeom>
        </p:spPr>
      </p:pic>
      <p:sp>
        <p:nvSpPr>
          <p:cNvPr id="6" name="Obdĺžnik 5"/>
          <p:cNvSpPr/>
          <p:nvPr/>
        </p:nvSpPr>
        <p:spPr>
          <a:xfrm>
            <a:off x="792088" y="593467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k-SK" dirty="0" smtClean="0"/>
              <a:t>„</a:t>
            </a:r>
            <a:r>
              <a:rPr lang="sk-SK" dirty="0" err="1" smtClean="0"/>
              <a:t>Ať</a:t>
            </a:r>
            <a:r>
              <a:rPr lang="sk-SK" dirty="0" smtClean="0"/>
              <a:t> bude </a:t>
            </a:r>
            <a:r>
              <a:rPr lang="sk-SK" dirty="0" err="1" smtClean="0"/>
              <a:t>Čechům</a:t>
            </a:r>
            <a:r>
              <a:rPr lang="sk-SK" dirty="0" smtClean="0"/>
              <a:t> </a:t>
            </a:r>
            <a:r>
              <a:rPr lang="sk-SK" dirty="0" err="1" smtClean="0"/>
              <a:t>nejhůř</a:t>
            </a:r>
            <a:r>
              <a:rPr lang="sk-SK" dirty="0" smtClean="0"/>
              <a:t>, </a:t>
            </a:r>
            <a:r>
              <a:rPr lang="sk-SK" dirty="0" err="1" smtClean="0"/>
              <a:t>vyjede</a:t>
            </a:r>
            <a:r>
              <a:rPr lang="sk-SK" dirty="0" smtClean="0"/>
              <a:t> z </a:t>
            </a:r>
            <a:r>
              <a:rPr lang="sk-SK" dirty="0" err="1" smtClean="0"/>
              <a:t>Blaníku</a:t>
            </a:r>
            <a:r>
              <a:rPr lang="sk-SK" dirty="0" smtClean="0"/>
              <a:t> </a:t>
            </a:r>
            <a:r>
              <a:rPr lang="sk-SK" dirty="0" err="1" smtClean="0"/>
              <a:t>svatý</a:t>
            </a:r>
            <a:r>
              <a:rPr lang="sk-SK" dirty="0" smtClean="0"/>
              <a:t> Václav, v čele </a:t>
            </a:r>
            <a:r>
              <a:rPr lang="sk-SK" dirty="0" err="1" smtClean="0"/>
              <a:t>nákladního</a:t>
            </a:r>
            <a:r>
              <a:rPr lang="sk-SK" dirty="0" smtClean="0"/>
              <a:t> vlaku s uhlím.“</a:t>
            </a:r>
            <a:br>
              <a:rPr lang="sk-SK" dirty="0" smtClean="0"/>
            </a:br>
            <a:r>
              <a:rPr lang="sk-SK" dirty="0" smtClean="0"/>
              <a:t>Roháč, r. 2., č. 4, 23. 1. 1946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8181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Národnosť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dirty="0" err="1" smtClean="0"/>
              <a:t>Primordialistický</a:t>
            </a:r>
            <a:r>
              <a:rPr lang="sk-SK" dirty="0" smtClean="0"/>
              <a:t> prístup</a:t>
            </a:r>
          </a:p>
          <a:p>
            <a:pPr marL="0" indent="0">
              <a:buNone/>
            </a:pPr>
            <a:r>
              <a:rPr lang="sk-SK" dirty="0" smtClean="0"/>
              <a:t>Modernistický prístup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0934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I</a:t>
            </a:r>
            <a:r>
              <a:rPr lang="sk-SK" dirty="0" smtClean="0"/>
              <a:t>dentita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Určenie jedinca ku kolektívnej entite (rod, kmeň, etnikum, národnosť, národ... iné)</a:t>
            </a:r>
          </a:p>
          <a:p>
            <a:r>
              <a:rPr lang="sk-SK" dirty="0" err="1" smtClean="0"/>
              <a:t>Anthony</a:t>
            </a:r>
            <a:r>
              <a:rPr lang="sk-SK" dirty="0" smtClean="0"/>
              <a:t> </a:t>
            </a:r>
            <a:r>
              <a:rPr lang="sk-SK" dirty="0" err="1" smtClean="0"/>
              <a:t>Smith</a:t>
            </a:r>
            <a:r>
              <a:rPr lang="sk-SK" dirty="0" smtClean="0"/>
              <a:t> – etnická identita ako základ pre národnú identitu</a:t>
            </a:r>
          </a:p>
          <a:p>
            <a:pPr lvl="1"/>
            <a:r>
              <a:rPr lang="sk-SK" dirty="0" smtClean="0"/>
              <a:t>Základné procesy nutné k vzniku kolektívnej identity</a:t>
            </a:r>
          </a:p>
          <a:p>
            <a:pPr marL="514350" indent="-457200"/>
            <a:r>
              <a:rPr lang="sk-SK" dirty="0" smtClean="0"/>
              <a:t>Etnická/národná </a:t>
            </a:r>
            <a:r>
              <a:rPr lang="sk-SK" dirty="0"/>
              <a:t>identita a historická pamäť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4918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Nacionalizmus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Rôzne hodnotové roviny pojmu</a:t>
            </a:r>
          </a:p>
          <a:p>
            <a:endParaRPr lang="sk-SK" dirty="0"/>
          </a:p>
        </p:txBody>
      </p:sp>
      <p:sp>
        <p:nvSpPr>
          <p:cNvPr id="5" name="Obdĺžnik 4"/>
          <p:cNvSpPr/>
          <p:nvPr/>
        </p:nvSpPr>
        <p:spPr>
          <a:xfrm>
            <a:off x="6732240" y="4509120"/>
            <a:ext cx="2286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 smtClean="0"/>
              <a:t>Martin </a:t>
            </a:r>
            <a:r>
              <a:rPr lang="sk-SK" dirty="0" err="1" smtClean="0"/>
              <a:t>Shooty</a:t>
            </a:r>
            <a:r>
              <a:rPr lang="sk-SK" dirty="0" smtClean="0"/>
              <a:t> </a:t>
            </a:r>
            <a:r>
              <a:rPr lang="sk-SK" dirty="0" err="1" smtClean="0"/>
              <a:t>Šútovec</a:t>
            </a:r>
            <a:endParaRPr lang="sk-SK" dirty="0"/>
          </a:p>
          <a:p>
            <a:r>
              <a:rPr lang="sk-SK" dirty="0" smtClean="0"/>
              <a:t>Dostupné z: </a:t>
            </a:r>
            <a:r>
              <a:rPr lang="sk-SK" dirty="0" smtClean="0">
                <a:hlinkClick r:id="rId2"/>
              </a:rPr>
              <a:t>http</a:t>
            </a:r>
            <a:r>
              <a:rPr lang="sk-SK" dirty="0">
                <a:hlinkClick r:id="rId2"/>
              </a:rPr>
              <a:t>://</a:t>
            </a:r>
            <a:r>
              <a:rPr lang="sk-SK" dirty="0" smtClean="0">
                <a:hlinkClick r:id="rId2"/>
              </a:rPr>
              <a:t>www.shooty.sk/frky/sme-2002.html?page_id=156&amp;img_id=4034</a:t>
            </a:r>
            <a:r>
              <a:rPr lang="sk-SK" dirty="0" smtClean="0"/>
              <a:t>, cit. 21.3.2016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3543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1378</TotalTime>
  <Words>478</Words>
  <Application>Microsoft Office PowerPoint</Application>
  <PresentationFormat>Prezentácia na obrazovke (4:3)</PresentationFormat>
  <Paragraphs>61</Paragraphs>
  <Slides>13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4" baseType="lpstr">
      <vt:lpstr>Motív Office</vt:lpstr>
      <vt:lpstr>Zadanie 2 – práca s textom</vt:lpstr>
      <vt:lpstr>Moderné národy a historická pamäť</vt:lpstr>
      <vt:lpstr>Prezentácia programu PowerPoint</vt:lpstr>
      <vt:lpstr>Formovanie moderných národov</vt:lpstr>
      <vt:lpstr>Prezentácia programu PowerPoint</vt:lpstr>
      <vt:lpstr>Historická pamäť a moderné národy</vt:lpstr>
      <vt:lpstr>Národnosť</vt:lpstr>
      <vt:lpstr>Identita</vt:lpstr>
      <vt:lpstr>Nacionalizmus</vt:lpstr>
      <vt:lpstr>Vynaliezanie tradície</vt:lpstr>
      <vt:lpstr>Mentálne obrazy a stereotypy</vt:lpstr>
      <vt:lpstr>Pozitívne a negatívne príklady upevňovania národnej identity</vt:lpstr>
      <vt:lpstr>Výber literatúry k téme: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Zadanie 2 – práca s textom</dc:title>
  <dc:creator>Evka</dc:creator>
  <cp:lastModifiedBy>EŠ</cp:lastModifiedBy>
  <cp:revision>28</cp:revision>
  <dcterms:created xsi:type="dcterms:W3CDTF">2016-03-20T08:23:40Z</dcterms:created>
  <dcterms:modified xsi:type="dcterms:W3CDTF">2016-04-08T07:00:59Z</dcterms:modified>
</cp:coreProperties>
</file>