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56" r:id="rId3"/>
    <p:sldId id="282" r:id="rId4"/>
    <p:sldId id="266" r:id="rId5"/>
    <p:sldId id="267" r:id="rId6"/>
    <p:sldId id="269" r:id="rId7"/>
    <p:sldId id="270" r:id="rId8"/>
    <p:sldId id="272" r:id="rId9"/>
    <p:sldId id="268" r:id="rId10"/>
    <p:sldId id="260" r:id="rId11"/>
    <p:sldId id="261" r:id="rId12"/>
    <p:sldId id="263" r:id="rId13"/>
    <p:sldId id="262" r:id="rId14"/>
    <p:sldId id="264" r:id="rId15"/>
    <p:sldId id="257" r:id="rId16"/>
    <p:sldId id="273" r:id="rId17"/>
    <p:sldId id="274" r:id="rId18"/>
    <p:sldId id="259" r:id="rId19"/>
    <p:sldId id="258" r:id="rId20"/>
    <p:sldId id="275" r:id="rId21"/>
    <p:sldId id="280" r:id="rId22"/>
    <p:sldId id="278" r:id="rId23"/>
    <p:sldId id="279" r:id="rId24"/>
    <p:sldId id="265" r:id="rId25"/>
    <p:sldId id="277" r:id="rId26"/>
    <p:sldId id="276" r:id="rId27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74" autoAdjust="0"/>
    <p:restoredTop sz="94660"/>
  </p:normalViewPr>
  <p:slideViewPr>
    <p:cSldViewPr>
      <p:cViewPr varScale="1">
        <p:scale>
          <a:sx n="70" d="100"/>
          <a:sy n="70" d="100"/>
        </p:scale>
        <p:origin x="-72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24. 5. 2016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24. 5. 2016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24. 5. 2016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24. 5. 2016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24. 5. 2016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24. 5. 2016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24. 5. 2016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24. 5. 2016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24. 5. 2016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24. 5. 2016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24. 5. 2016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24. 5. 2016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zlatyfond.sme.sk/dielo/1554/Medvecky_Sto-slovenskych-ludovych-balad-Historicke/4#ixzz45oTgJqMi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zlatyfond.sme.sk/dielo/1554/Medvecky_Sto-slovenskych-ludovych-balad-Historicke/4#ixzz45oURySEF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zlatyfond.sme.sk/dielo/1554/Medvecky_Sto-slovenskych-ludovych-balad-Historicke/4#ixzz45oYTO000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zlatyfond.sme.sk/dielo/1554/Medvecky_Sto-slovenskych-ludovych-balad-Historicke/4#ixzz45oUzwruf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encrypted-tbn2.gstatic.com/images?q=tbn:ANd9GcStqR0Ljvqqrkt_WttaYv2MTnZsacquTdNDaF3VSi6dXxEJsv3n" TargetMode="External"/><Relationship Id="rId2" Type="http://schemas.openxmlformats.org/officeDocument/2006/relationships/hyperlink" Target="https://tlacovespravy.files.wordpress.com/2012/01/danglar-jozef-gertli.jpg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mber-trail.cz/cz/fotky/programy/39.jpg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7667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5. </a:t>
            </a:r>
            <a:r>
              <a:rPr lang="sk-SK" dirty="0"/>
              <a:t>z</a:t>
            </a:r>
            <a:r>
              <a:rPr lang="sk-SK" dirty="0" smtClean="0"/>
              <a:t>adanie – osobný dokument a jeho príbeh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sk-SK" dirty="0" smtClean="0"/>
              <a:t>Spracovať osobný dokument rodinného príslušníka/príslušníčky  (min. o generáciu staršieho/ej) – napr. fotografia, povolávací list, výučný list, diplom, osobná korešpondencia, denník </a:t>
            </a:r>
            <a:r>
              <a:rPr lang="sk-SK" dirty="0" err="1" smtClean="0"/>
              <a:t>etc</a:t>
            </a:r>
            <a:r>
              <a:rPr lang="sk-SK" dirty="0" smtClean="0"/>
              <a:t>.</a:t>
            </a:r>
          </a:p>
          <a:p>
            <a:r>
              <a:rPr lang="sk-SK" dirty="0" smtClean="0"/>
              <a:t>Pasportizácia dokumentu (čo to je, kto vydal, kedy, popis)</a:t>
            </a:r>
          </a:p>
          <a:p>
            <a:r>
              <a:rPr lang="sk-SK" dirty="0" smtClean="0"/>
              <a:t>Osobný príbeh respondenta, ktorý sa viaže k danému dokumentu zaznamenať a dať do kontextu „veľkých“ udalostí (táto časť má mať rozsah 2-3 normostrany)</a:t>
            </a:r>
          </a:p>
          <a:p>
            <a:r>
              <a:rPr lang="sk-SK" dirty="0" smtClean="0"/>
              <a:t>Odovzdať do </a:t>
            </a:r>
            <a:r>
              <a:rPr lang="sk-SK" dirty="0" err="1" smtClean="0"/>
              <a:t>Odevzdávarny</a:t>
            </a:r>
            <a:r>
              <a:rPr lang="sk-SK" dirty="0" smtClean="0"/>
              <a:t> </a:t>
            </a:r>
            <a:r>
              <a:rPr lang="sk-SK" dirty="0" err="1" smtClean="0"/>
              <a:t>do</a:t>
            </a:r>
            <a:r>
              <a:rPr lang="sk-SK" dirty="0" smtClean="0"/>
              <a:t> 29.5.2016 (do 23.59)</a:t>
            </a:r>
          </a:p>
        </p:txBody>
      </p:sp>
    </p:spTree>
    <p:extLst>
      <p:ext uri="{BB962C8B-B14F-4D97-AF65-F5344CB8AC3E}">
        <p14:creationId xmlns:p14="http://schemas.microsoft.com/office/powerpoint/2010/main" val="2382153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O. </a:t>
            </a:r>
            <a:r>
              <a:rPr lang="sk-SK" dirty="0" err="1" smtClean="0"/>
              <a:t>Sirovátka</a:t>
            </a:r>
            <a:r>
              <a:rPr lang="sk-SK" dirty="0" smtClean="0"/>
              <a:t>: štylizácia dejín v slovesnom folklóre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V čase</a:t>
            </a:r>
          </a:p>
          <a:p>
            <a:endParaRPr lang="sk-SK" dirty="0" smtClean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457200" lvl="1" indent="0" algn="r">
              <a:buNone/>
            </a:pPr>
            <a:r>
              <a:rPr lang="sk-SK" dirty="0" smtClean="0"/>
              <a:t>„Rabovali </a:t>
            </a:r>
            <a:r>
              <a:rPr lang="sk-SK" dirty="0"/>
              <a:t>Turci až do Bielej Hory,</a:t>
            </a:r>
            <a:br>
              <a:rPr lang="sk-SK" dirty="0"/>
            </a:br>
            <a:r>
              <a:rPr lang="sk-SK" dirty="0"/>
              <a:t>zvolenskej </a:t>
            </a:r>
            <a:r>
              <a:rPr lang="sk-SK" dirty="0" err="1"/>
              <a:t>rychtárky</a:t>
            </a:r>
            <a:r>
              <a:rPr lang="sk-SK" dirty="0"/>
              <a:t> dve deti zajali</a:t>
            </a:r>
            <a:r>
              <a:rPr lang="sk-SK" dirty="0" smtClean="0"/>
              <a:t>....“</a:t>
            </a:r>
            <a:r>
              <a:rPr lang="sk-SK" dirty="0"/>
              <a:t/>
            </a:r>
            <a:br>
              <a:rPr lang="sk-SK" dirty="0"/>
            </a:br>
            <a:r>
              <a:rPr lang="sk-SK" sz="1600" dirty="0" smtClean="0"/>
              <a:t>Dostupné z: </a:t>
            </a:r>
            <a:r>
              <a:rPr lang="sk-SK" sz="1600" dirty="0" smtClean="0">
                <a:hlinkClick r:id="rId2"/>
              </a:rPr>
              <a:t>http</a:t>
            </a:r>
            <a:r>
              <a:rPr lang="sk-SK" sz="1600" dirty="0">
                <a:hlinkClick r:id="rId2"/>
              </a:rPr>
              <a:t>://</a:t>
            </a:r>
            <a:r>
              <a:rPr lang="sk-SK" sz="1600" dirty="0" smtClean="0">
                <a:hlinkClick r:id="rId2"/>
              </a:rPr>
              <a:t>zlatyfond.sme.sk/dielo/1554/Medvecky_Sto-slovenskych-ludovych-balad-Historicke/4#ixzz45oTgJqMi</a:t>
            </a:r>
            <a:r>
              <a:rPr lang="sk-SK" sz="1600" dirty="0" smtClean="0"/>
              <a:t>, 14. 4. 2016.</a:t>
            </a:r>
            <a:endParaRPr lang="sk-SK" sz="1600" dirty="0"/>
          </a:p>
        </p:txBody>
      </p:sp>
    </p:spTree>
    <p:extLst>
      <p:ext uri="{BB962C8B-B14F-4D97-AF65-F5344CB8AC3E}">
        <p14:creationId xmlns:p14="http://schemas.microsoft.com/office/powerpoint/2010/main" val="2227657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O. </a:t>
            </a:r>
            <a:r>
              <a:rPr lang="sk-SK" dirty="0" err="1"/>
              <a:t>Sirovátka</a:t>
            </a:r>
            <a:r>
              <a:rPr lang="sk-SK" dirty="0"/>
              <a:t>: štylizácia dejín v slovesnom folklóre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V téme</a:t>
            </a:r>
          </a:p>
          <a:p>
            <a:pPr marL="0" indent="0">
              <a:buNone/>
            </a:pPr>
            <a:endParaRPr lang="sk-SK" dirty="0" smtClean="0"/>
          </a:p>
          <a:p>
            <a:pPr marL="0" indent="0" algn="r">
              <a:buNone/>
            </a:pPr>
            <a:endParaRPr lang="sk-SK" dirty="0" smtClean="0"/>
          </a:p>
          <a:p>
            <a:pPr marL="0" indent="0" algn="r">
              <a:buNone/>
            </a:pPr>
            <a:endParaRPr lang="sk-SK" dirty="0" smtClean="0"/>
          </a:p>
          <a:p>
            <a:pPr marL="0" indent="0" algn="r">
              <a:buNone/>
            </a:pPr>
            <a:r>
              <a:rPr lang="sk-SK" dirty="0" smtClean="0"/>
              <a:t>„</a:t>
            </a:r>
            <a:r>
              <a:rPr lang="sk-SK" dirty="0" err="1" smtClean="0"/>
              <a:t>Šudy</a:t>
            </a:r>
            <a:r>
              <a:rPr lang="sk-SK" baseline="30000" dirty="0" smtClean="0"/>
              <a:t> </a:t>
            </a:r>
            <a:r>
              <a:rPr lang="sk-SK" dirty="0" smtClean="0"/>
              <a:t>Katarínku </a:t>
            </a:r>
            <a:r>
              <a:rPr lang="sk-SK" dirty="0"/>
              <a:t>do </a:t>
            </a:r>
            <a:r>
              <a:rPr lang="sk-SK" dirty="0" err="1"/>
              <a:t>hintova</a:t>
            </a:r>
            <a:r>
              <a:rPr lang="sk-SK" dirty="0"/>
              <a:t> dali,</a:t>
            </a:r>
            <a:br>
              <a:rPr lang="sk-SK" dirty="0"/>
            </a:br>
            <a:r>
              <a:rPr lang="sk-SK" dirty="0" err="1"/>
              <a:t>Šudy</a:t>
            </a:r>
            <a:r>
              <a:rPr lang="sk-SK" dirty="0"/>
              <a:t> Tomášeka pod koč uviazali</a:t>
            </a:r>
            <a:r>
              <a:rPr lang="sk-SK" dirty="0" smtClean="0"/>
              <a:t>.“</a:t>
            </a:r>
            <a:r>
              <a:rPr lang="sk-SK" dirty="0"/>
              <a:t/>
            </a:r>
            <a:br>
              <a:rPr lang="sk-SK" dirty="0"/>
            </a:br>
            <a:r>
              <a:rPr lang="sk-SK" sz="1700" dirty="0" smtClean="0"/>
              <a:t>Dostupné z: </a:t>
            </a:r>
            <a:r>
              <a:rPr lang="sk-SK" sz="1700" dirty="0" smtClean="0">
                <a:hlinkClick r:id="rId2"/>
              </a:rPr>
              <a:t>http</a:t>
            </a:r>
            <a:r>
              <a:rPr lang="sk-SK" sz="1700" dirty="0">
                <a:hlinkClick r:id="rId2"/>
              </a:rPr>
              <a:t>://</a:t>
            </a:r>
            <a:r>
              <a:rPr lang="sk-SK" sz="1700" dirty="0" smtClean="0">
                <a:hlinkClick r:id="rId2"/>
              </a:rPr>
              <a:t>zlatyfond.sme.sk/dielo/1554/Medvecky_Sto-slovenskych-ludovych-balad-Historicke/4#ixzz45oURySEF</a:t>
            </a:r>
            <a:r>
              <a:rPr lang="sk-SK" sz="1700" dirty="0" smtClean="0"/>
              <a:t>, 14. 4. 2016.</a:t>
            </a:r>
            <a:r>
              <a:rPr lang="sk-SK" sz="1700" dirty="0"/>
              <a:t/>
            </a:r>
            <a:br>
              <a:rPr lang="sk-SK" sz="1700" dirty="0"/>
            </a:br>
            <a:endParaRPr lang="sk-SK" sz="1700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771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V charaktere</a:t>
            </a:r>
          </a:p>
          <a:p>
            <a:pPr marL="0" indent="0">
              <a:buNone/>
            </a:pPr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 algn="r">
              <a:buNone/>
            </a:pPr>
            <a:r>
              <a:rPr lang="sk-SK" dirty="0" smtClean="0"/>
              <a:t>„V </a:t>
            </a:r>
            <a:r>
              <a:rPr lang="sk-SK" dirty="0"/>
              <a:t>izbe vám ja nedám, tam veľa hostí mám,</a:t>
            </a:r>
            <a:br>
              <a:rPr lang="sk-SK" dirty="0"/>
            </a:br>
            <a:r>
              <a:rPr lang="sk-SK" dirty="0"/>
              <a:t>v komore vám nedám, tam veľa striebra mám</a:t>
            </a:r>
            <a:r>
              <a:rPr lang="sk-SK" dirty="0" smtClean="0"/>
              <a:t>;</a:t>
            </a:r>
          </a:p>
          <a:p>
            <a:pPr marL="0" indent="0" algn="r">
              <a:buNone/>
            </a:pPr>
            <a:r>
              <a:rPr lang="sk-SK" dirty="0"/>
              <a:t>Dajte že nám, dajte, aspoň predo </a:t>
            </a:r>
            <a:r>
              <a:rPr lang="sk-SK" dirty="0" err="1"/>
              <a:t>dvercí</a:t>
            </a:r>
            <a:r>
              <a:rPr lang="sk-SK" dirty="0"/>
              <a:t>,</a:t>
            </a:r>
            <a:br>
              <a:rPr lang="sk-SK" dirty="0"/>
            </a:br>
            <a:r>
              <a:rPr lang="sk-SK" dirty="0"/>
              <a:t>aspoň predo </a:t>
            </a:r>
            <a:r>
              <a:rPr lang="sk-SK" dirty="0" err="1"/>
              <a:t>dvercí</a:t>
            </a:r>
            <a:r>
              <a:rPr lang="sk-SK" dirty="0"/>
              <a:t>, na hnilom </a:t>
            </a:r>
            <a:r>
              <a:rPr lang="sk-SK" dirty="0" err="1"/>
              <a:t>pazdercí</a:t>
            </a:r>
            <a:r>
              <a:rPr lang="sk-SK" dirty="0" smtClean="0"/>
              <a:t>.“</a:t>
            </a:r>
            <a:r>
              <a:rPr lang="sk-SK" dirty="0"/>
              <a:t/>
            </a:r>
            <a:br>
              <a:rPr lang="sk-SK" dirty="0"/>
            </a:br>
            <a:r>
              <a:rPr lang="sk-SK" sz="1700" dirty="0" smtClean="0"/>
              <a:t>Dostupné z: </a:t>
            </a:r>
            <a:r>
              <a:rPr lang="sk-SK" sz="1700" dirty="0" smtClean="0">
                <a:hlinkClick r:id="rId2"/>
              </a:rPr>
              <a:t>http</a:t>
            </a:r>
            <a:r>
              <a:rPr lang="sk-SK" sz="1700" dirty="0">
                <a:hlinkClick r:id="rId2"/>
              </a:rPr>
              <a:t>://</a:t>
            </a:r>
            <a:r>
              <a:rPr lang="sk-SK" sz="1700" dirty="0" smtClean="0">
                <a:hlinkClick r:id="rId2"/>
              </a:rPr>
              <a:t>zlatyfond.sme.sk/dielo/1554/Medvecky_Sto-slovenskych-ludovych-balad-Historicke/4#ixzz45oYTO000</a:t>
            </a:r>
            <a:r>
              <a:rPr lang="sk-SK" sz="1700" dirty="0" smtClean="0"/>
              <a:t>, 14. 4. 2016.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53011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O. </a:t>
            </a:r>
            <a:r>
              <a:rPr lang="sk-SK" dirty="0" err="1"/>
              <a:t>Sirovátka</a:t>
            </a:r>
            <a:r>
              <a:rPr lang="sk-SK" dirty="0"/>
              <a:t>: štylizácia dejín v slovesnom folklóre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V priestore</a:t>
            </a:r>
          </a:p>
          <a:p>
            <a:endParaRPr lang="sk-SK" dirty="0" smtClean="0"/>
          </a:p>
          <a:p>
            <a:endParaRPr lang="sk-SK" dirty="0"/>
          </a:p>
          <a:p>
            <a:pPr marL="0" indent="0">
              <a:buNone/>
            </a:pPr>
            <a:endParaRPr lang="sk-SK" dirty="0"/>
          </a:p>
          <a:p>
            <a:pPr marL="0" indent="0" algn="r">
              <a:buNone/>
            </a:pPr>
            <a:r>
              <a:rPr lang="sk-SK" dirty="0" smtClean="0"/>
              <a:t>„Domov </a:t>
            </a:r>
            <a:r>
              <a:rPr lang="sk-SK" dirty="0"/>
              <a:t>sestra moja, k tej našej materi,</a:t>
            </a:r>
            <a:br>
              <a:rPr lang="sk-SK" dirty="0"/>
            </a:br>
            <a:r>
              <a:rPr lang="sk-SK" dirty="0"/>
              <a:t>žeby som neumrel v tej tureckej zemi</a:t>
            </a:r>
            <a:r>
              <a:rPr lang="sk-SK" dirty="0" smtClean="0"/>
              <a:t>.“</a:t>
            </a:r>
            <a:r>
              <a:rPr lang="sk-SK" dirty="0"/>
              <a:t/>
            </a:r>
            <a:br>
              <a:rPr lang="sk-SK" dirty="0"/>
            </a:br>
            <a:r>
              <a:rPr lang="sk-SK" sz="1600" dirty="0" smtClean="0"/>
              <a:t>Dostupné z: </a:t>
            </a:r>
            <a:r>
              <a:rPr lang="sk-SK" sz="1600" dirty="0" smtClean="0">
                <a:hlinkClick r:id="rId2"/>
              </a:rPr>
              <a:t>http</a:t>
            </a:r>
            <a:r>
              <a:rPr lang="sk-SK" sz="1600" dirty="0">
                <a:hlinkClick r:id="rId2"/>
              </a:rPr>
              <a:t>://</a:t>
            </a:r>
            <a:r>
              <a:rPr lang="sk-SK" sz="1600" dirty="0" smtClean="0">
                <a:hlinkClick r:id="rId2"/>
              </a:rPr>
              <a:t>zlatyfond.sme.sk/dielo/1554/Medvecky_Sto-slovenskych-ludovych-balad-Historicke/4#ixzz45oUzwruf</a:t>
            </a:r>
            <a:r>
              <a:rPr lang="sk-SK" sz="1600" dirty="0" smtClean="0"/>
              <a:t>, 14. 4. 2016.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41687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 estetike:</a:t>
            </a:r>
            <a:endParaRPr lang="sk-SK" dirty="0"/>
          </a:p>
          <a:p>
            <a:pPr marL="0" indent="0">
              <a:buNone/>
            </a:pPr>
            <a:r>
              <a:rPr lang="sk-SK" smtClean="0"/>
              <a:t>(napríklad) Anonymného </a:t>
            </a:r>
            <a:r>
              <a:rPr lang="sk-SK" dirty="0" smtClean="0"/>
              <a:t>rozprávača strieda dialóg matky s deťmi.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034790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20. </a:t>
            </a:r>
            <a:r>
              <a:rPr lang="sk-SK" dirty="0"/>
              <a:t>s</a:t>
            </a:r>
            <a:r>
              <a:rPr lang="sk-SK" dirty="0" smtClean="0"/>
              <a:t>toročie v súčasnej prozaickej slovesnosti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711349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k-SK" dirty="0" err="1"/>
              <a:t>Příjde</a:t>
            </a:r>
            <a:r>
              <a:rPr lang="sk-SK" dirty="0"/>
              <a:t> babka po </a:t>
            </a:r>
            <a:r>
              <a:rPr lang="sk-SK" dirty="0" err="1"/>
              <a:t>letech</a:t>
            </a:r>
            <a:r>
              <a:rPr lang="sk-SK" dirty="0"/>
              <a:t> na národní výbor a </a:t>
            </a:r>
            <a:r>
              <a:rPr lang="sk-SK" dirty="0" err="1"/>
              <a:t>vztyčí</a:t>
            </a:r>
            <a:r>
              <a:rPr lang="sk-SK" dirty="0"/>
              <a:t> ruku a pozdraví</a:t>
            </a:r>
            <a:r>
              <a:rPr lang="sk-SK" dirty="0" smtClean="0"/>
              <a:t>: „</a:t>
            </a:r>
            <a:r>
              <a:rPr lang="sk-SK" dirty="0" err="1"/>
              <a:t>Heil</a:t>
            </a:r>
            <a:r>
              <a:rPr lang="sk-SK" dirty="0"/>
              <a:t> Hitler</a:t>
            </a:r>
            <a:r>
              <a:rPr lang="sk-SK" dirty="0" smtClean="0"/>
              <a:t>!“</a:t>
            </a:r>
          </a:p>
          <a:p>
            <a:pPr marL="0" indent="0">
              <a:buNone/>
            </a:pPr>
            <a:r>
              <a:rPr lang="sk-SK" dirty="0" smtClean="0"/>
              <a:t>Starosta </a:t>
            </a:r>
            <a:r>
              <a:rPr lang="sk-SK" dirty="0" err="1"/>
              <a:t>se</a:t>
            </a:r>
            <a:r>
              <a:rPr lang="sk-SK" dirty="0"/>
              <a:t> podiví a </a:t>
            </a:r>
            <a:r>
              <a:rPr lang="sk-SK" dirty="0" err="1"/>
              <a:t>povídá</a:t>
            </a:r>
            <a:r>
              <a:rPr lang="sk-SK" dirty="0"/>
              <a:t>: „</a:t>
            </a:r>
            <a:r>
              <a:rPr lang="sk-SK" dirty="0" err="1"/>
              <a:t>Babi</a:t>
            </a:r>
            <a:r>
              <a:rPr lang="sk-SK" dirty="0"/>
              <a:t> to </a:t>
            </a:r>
            <a:r>
              <a:rPr lang="sk-SK" dirty="0" err="1"/>
              <a:t>jste</a:t>
            </a:r>
            <a:r>
              <a:rPr lang="sk-SK" dirty="0"/>
              <a:t> si trochu </a:t>
            </a:r>
            <a:r>
              <a:rPr lang="sk-SK" dirty="0" err="1" smtClean="0"/>
              <a:t>spletla</a:t>
            </a:r>
            <a:r>
              <a:rPr lang="sk-SK" dirty="0"/>
              <a:t> </a:t>
            </a:r>
            <a:r>
              <a:rPr lang="sk-SK" dirty="0" smtClean="0"/>
              <a:t>dobu</a:t>
            </a:r>
            <a:r>
              <a:rPr lang="sk-SK" dirty="0"/>
              <a:t>, ne?“</a:t>
            </a:r>
          </a:p>
          <a:p>
            <a:pPr marL="0" indent="0">
              <a:buNone/>
            </a:pPr>
            <a:r>
              <a:rPr lang="pl-PL" dirty="0"/>
              <a:t>Babka na to: „Dobu možná, ale Vás ne</a:t>
            </a:r>
            <a:r>
              <a:rPr lang="pl-PL" dirty="0" smtClean="0"/>
              <a:t>!“</a:t>
            </a:r>
          </a:p>
          <a:p>
            <a:pPr marL="0" indent="0">
              <a:buNone/>
            </a:pPr>
            <a:endParaRPr lang="pl-PL" i="1" dirty="0" smtClean="0"/>
          </a:p>
          <a:p>
            <a:pPr marL="0" indent="0" algn="ctr">
              <a:buNone/>
            </a:pPr>
            <a:r>
              <a:rPr lang="pl-PL" i="1" dirty="0" smtClean="0">
                <a:latin typeface="Calibri"/>
              </a:rPr>
              <a:t>↘</a:t>
            </a:r>
            <a:endParaRPr lang="pl-PL" i="1" dirty="0"/>
          </a:p>
          <a:p>
            <a:pPr marL="0" indent="0">
              <a:buNone/>
            </a:pPr>
            <a:endParaRPr lang="pl-PL" i="1" dirty="0"/>
          </a:p>
          <a:p>
            <a:pPr marL="0" indent="0" algn="r">
              <a:buNone/>
            </a:pPr>
            <a:r>
              <a:rPr lang="sk-SK" dirty="0"/>
              <a:t>Príde babka na úrad a pozdraví úradníkovi</a:t>
            </a:r>
            <a:r>
              <a:rPr lang="sk-SK" dirty="0" smtClean="0"/>
              <a:t>:</a:t>
            </a:r>
          </a:p>
          <a:p>
            <a:pPr marL="0" indent="0" algn="r">
              <a:buNone/>
            </a:pPr>
            <a:r>
              <a:rPr lang="sk-SK" dirty="0" smtClean="0"/>
              <a:t>„</a:t>
            </a:r>
            <a:r>
              <a:rPr lang="sk-SK" dirty="0"/>
              <a:t>Česť práci súdruh!“</a:t>
            </a:r>
          </a:p>
          <a:p>
            <a:pPr marL="0" indent="0" algn="r">
              <a:buNone/>
            </a:pPr>
            <a:r>
              <a:rPr lang="sk-SK" dirty="0"/>
              <a:t>Úradník odpovedá: „Babička, vy ste si poplietli dobu?!?“</a:t>
            </a:r>
          </a:p>
          <a:p>
            <a:pPr marL="0" indent="0" algn="r">
              <a:buNone/>
            </a:pPr>
            <a:r>
              <a:rPr lang="pl-PL" dirty="0"/>
              <a:t>Babička odpovedá: „Dobu možno, ale teba, súdruh, nie!!!“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8069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Súčasné prozaické žánre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Vystupujúce ako nepravdivé</a:t>
            </a:r>
          </a:p>
          <a:p>
            <a:r>
              <a:rPr lang="sk-SK" dirty="0" smtClean="0"/>
              <a:t>Vystupujúce ako pravdivé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705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Čo a ako reflektujú?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Dianie, osobnosti, každodennosť, charakter doby (režim, ideológia...)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646316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sk-SK" i="1" dirty="0"/>
              <a:t>Masaryk: „Ty </a:t>
            </a:r>
            <a:r>
              <a:rPr lang="sk-SK" i="1" dirty="0" err="1"/>
              <a:t>krávo</a:t>
            </a:r>
            <a:r>
              <a:rPr lang="sk-SK" i="1" dirty="0"/>
              <a:t>, </a:t>
            </a:r>
            <a:r>
              <a:rPr lang="sk-SK" i="1" dirty="0" err="1"/>
              <a:t>mě</a:t>
            </a:r>
            <a:r>
              <a:rPr lang="sk-SK" i="1" dirty="0"/>
              <a:t> už z </a:t>
            </a:r>
            <a:r>
              <a:rPr lang="sk-SK" i="1" dirty="0" err="1"/>
              <a:t>těch</a:t>
            </a:r>
            <a:r>
              <a:rPr lang="sk-SK" i="1" dirty="0"/>
              <a:t> </a:t>
            </a:r>
            <a:r>
              <a:rPr lang="sk-SK" i="1" dirty="0" err="1"/>
              <a:t>ratanovejch</a:t>
            </a:r>
            <a:r>
              <a:rPr lang="sk-SK" i="1" dirty="0"/>
              <a:t> </a:t>
            </a:r>
            <a:r>
              <a:rPr lang="sk-SK" i="1" dirty="0" err="1"/>
              <a:t>křesel</a:t>
            </a:r>
            <a:r>
              <a:rPr lang="sk-SK" i="1" dirty="0"/>
              <a:t> bolí </a:t>
            </a:r>
            <a:r>
              <a:rPr lang="sk-SK" i="1" dirty="0" err="1"/>
              <a:t>prdel</a:t>
            </a:r>
            <a:r>
              <a:rPr lang="sk-SK" i="1" dirty="0"/>
              <a:t>, </a:t>
            </a:r>
            <a:r>
              <a:rPr lang="sk-SK" i="1" dirty="0" err="1"/>
              <a:t>seru</a:t>
            </a:r>
            <a:r>
              <a:rPr lang="sk-SK" i="1" dirty="0"/>
              <a:t> na </a:t>
            </a:r>
            <a:r>
              <a:rPr lang="sk-SK" i="1" dirty="0" smtClean="0"/>
              <a:t>to dneska</a:t>
            </a:r>
            <a:r>
              <a:rPr lang="sk-SK" i="1" dirty="0"/>
              <a:t>, </a:t>
            </a:r>
            <a:r>
              <a:rPr lang="sk-SK" i="1" dirty="0" err="1"/>
              <a:t>vole</a:t>
            </a:r>
            <a:r>
              <a:rPr lang="sk-SK" i="1" dirty="0"/>
              <a:t>.“</a:t>
            </a:r>
          </a:p>
          <a:p>
            <a:pPr marL="0" indent="0">
              <a:buNone/>
            </a:pPr>
            <a:r>
              <a:rPr lang="pl-PL" i="1" dirty="0"/>
              <a:t>Čapek: „Já už taky musím za psem, ty vole, jinak mi to tam zechčije a Olga </a:t>
            </a:r>
            <a:r>
              <a:rPr lang="pl-PL" i="1" dirty="0" smtClean="0"/>
              <a:t>se </a:t>
            </a:r>
            <a:r>
              <a:rPr lang="sk-SK" i="1" dirty="0" err="1" smtClean="0"/>
              <a:t>posere</a:t>
            </a:r>
            <a:r>
              <a:rPr lang="sk-SK" i="1" dirty="0" smtClean="0"/>
              <a:t>.“</a:t>
            </a:r>
          </a:p>
          <a:p>
            <a:pPr marL="0" indent="0">
              <a:buNone/>
            </a:pPr>
            <a:r>
              <a:rPr lang="sk-SK" i="1" dirty="0" smtClean="0"/>
              <a:t>Masaryk</a:t>
            </a:r>
            <a:r>
              <a:rPr lang="sk-SK" i="1" dirty="0"/>
              <a:t>: „Ty máš </a:t>
            </a:r>
            <a:r>
              <a:rPr lang="sk-SK" i="1" dirty="0" err="1"/>
              <a:t>čokla</a:t>
            </a:r>
            <a:r>
              <a:rPr lang="sk-SK" i="1" dirty="0"/>
              <a:t>, </a:t>
            </a:r>
            <a:r>
              <a:rPr lang="sk-SK" i="1" dirty="0" err="1"/>
              <a:t>vole</a:t>
            </a:r>
            <a:r>
              <a:rPr lang="sk-SK" i="1" dirty="0" smtClean="0"/>
              <a:t>?“</a:t>
            </a:r>
          </a:p>
          <a:p>
            <a:pPr marL="0" indent="0">
              <a:buNone/>
            </a:pPr>
            <a:r>
              <a:rPr lang="sk-SK" i="1" dirty="0" err="1" smtClean="0"/>
              <a:t>Čapek</a:t>
            </a:r>
            <a:r>
              <a:rPr lang="sk-SK" i="1" dirty="0"/>
              <a:t>: „</a:t>
            </a:r>
            <a:r>
              <a:rPr lang="sk-SK" i="1" dirty="0" err="1"/>
              <a:t>Jo</a:t>
            </a:r>
            <a:r>
              <a:rPr lang="sk-SK" i="1" dirty="0"/>
              <a:t>, píšu vo tom </a:t>
            </a:r>
            <a:r>
              <a:rPr lang="sk-SK" i="1" dirty="0" err="1"/>
              <a:t>takovou</a:t>
            </a:r>
            <a:r>
              <a:rPr lang="sk-SK" i="1" dirty="0"/>
              <a:t> </a:t>
            </a:r>
            <a:r>
              <a:rPr lang="sk-SK" i="1" dirty="0" err="1"/>
              <a:t>píčovinu</a:t>
            </a:r>
            <a:r>
              <a:rPr lang="sk-SK" i="1" dirty="0"/>
              <a:t> </a:t>
            </a:r>
            <a:r>
              <a:rPr lang="sk-SK" i="1" dirty="0" err="1"/>
              <a:t>pro</a:t>
            </a:r>
            <a:r>
              <a:rPr lang="sk-SK" i="1" dirty="0"/>
              <a:t> </a:t>
            </a:r>
            <a:r>
              <a:rPr lang="sk-SK" i="1" dirty="0" err="1"/>
              <a:t>fakany</a:t>
            </a:r>
            <a:r>
              <a:rPr lang="sk-SK" i="1" dirty="0"/>
              <a:t>.“</a:t>
            </a:r>
          </a:p>
          <a:p>
            <a:pPr marL="0" indent="0">
              <a:buNone/>
            </a:pPr>
            <a:r>
              <a:rPr lang="sk-SK" i="1" dirty="0"/>
              <a:t>Masaryk: „A kreslí ti to </a:t>
            </a:r>
            <a:r>
              <a:rPr lang="sk-SK" i="1" dirty="0" err="1"/>
              <a:t>brácha</a:t>
            </a:r>
            <a:r>
              <a:rPr lang="sk-SK" i="1" dirty="0"/>
              <a:t>, </a:t>
            </a:r>
            <a:r>
              <a:rPr lang="sk-SK" i="1" dirty="0" err="1"/>
              <a:t>jo</a:t>
            </a:r>
            <a:r>
              <a:rPr lang="sk-SK" i="1" dirty="0"/>
              <a:t>?“</a:t>
            </a:r>
          </a:p>
          <a:p>
            <a:pPr marL="0" indent="0">
              <a:buNone/>
            </a:pPr>
            <a:r>
              <a:rPr lang="sk-SK" i="1" dirty="0" err="1"/>
              <a:t>Čapek</a:t>
            </a:r>
            <a:r>
              <a:rPr lang="sk-SK" i="1" dirty="0"/>
              <a:t>: „</a:t>
            </a:r>
            <a:r>
              <a:rPr lang="sk-SK" i="1" dirty="0" err="1"/>
              <a:t>Bráchu</a:t>
            </a:r>
            <a:r>
              <a:rPr lang="sk-SK" i="1" dirty="0"/>
              <a:t> mrdám, </a:t>
            </a:r>
            <a:r>
              <a:rPr lang="sk-SK" i="1" dirty="0" err="1"/>
              <a:t>vole</a:t>
            </a:r>
            <a:r>
              <a:rPr lang="sk-SK" i="1" dirty="0"/>
              <a:t>, </a:t>
            </a:r>
            <a:r>
              <a:rPr lang="sk-SK" i="1" dirty="0" err="1"/>
              <a:t>čokla</a:t>
            </a:r>
            <a:r>
              <a:rPr lang="sk-SK" i="1" dirty="0"/>
              <a:t> </a:t>
            </a:r>
            <a:r>
              <a:rPr lang="sk-SK" i="1" dirty="0" err="1"/>
              <a:t>snad</a:t>
            </a:r>
            <a:r>
              <a:rPr lang="sk-SK" i="1" dirty="0"/>
              <a:t> </a:t>
            </a:r>
            <a:r>
              <a:rPr lang="sk-SK" i="1" dirty="0" err="1"/>
              <a:t>ještě</a:t>
            </a:r>
            <a:r>
              <a:rPr lang="sk-SK" i="1" dirty="0"/>
              <a:t> nakreslím, </a:t>
            </a:r>
            <a:r>
              <a:rPr lang="sk-SK" i="1" dirty="0" err="1"/>
              <a:t>né</a:t>
            </a:r>
            <a:r>
              <a:rPr lang="sk-SK" i="1" dirty="0"/>
              <a:t>?“</a:t>
            </a:r>
          </a:p>
          <a:p>
            <a:pPr marL="0" indent="0">
              <a:buNone/>
            </a:pPr>
            <a:r>
              <a:rPr lang="sk-SK" i="1" dirty="0"/>
              <a:t>Masaryk: „</a:t>
            </a:r>
            <a:r>
              <a:rPr lang="sk-SK" i="1" dirty="0" err="1"/>
              <a:t>Seš</a:t>
            </a:r>
            <a:r>
              <a:rPr lang="sk-SK" i="1" dirty="0"/>
              <a:t> </a:t>
            </a:r>
            <a:r>
              <a:rPr lang="sk-SK" i="1" dirty="0" err="1"/>
              <a:t>kretén</a:t>
            </a:r>
            <a:r>
              <a:rPr lang="sk-SK" i="1" dirty="0"/>
              <a:t>, </a:t>
            </a:r>
            <a:r>
              <a:rPr lang="sk-SK" i="1" dirty="0" err="1"/>
              <a:t>vole</a:t>
            </a:r>
            <a:r>
              <a:rPr lang="sk-SK" i="1" dirty="0"/>
              <a:t>...(</a:t>
            </a:r>
            <a:r>
              <a:rPr lang="sk-SK" i="1" dirty="0" err="1"/>
              <a:t>smích</a:t>
            </a:r>
            <a:r>
              <a:rPr lang="sk-SK" i="1" dirty="0" smtClean="0"/>
              <a:t>).“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357900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Osoby a obsadenie</a:t>
            </a:r>
            <a:endParaRPr lang="sk-SK" dirty="0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9029" y="1600200"/>
            <a:ext cx="4665941" cy="4525963"/>
          </a:xfrm>
        </p:spPr>
      </p:pic>
    </p:spTree>
    <p:extLst>
      <p:ext uri="{BB962C8B-B14F-4D97-AF65-F5344CB8AC3E}">
        <p14:creationId xmlns:p14="http://schemas.microsoft.com/office/powerpoint/2010/main" val="352512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k-SK" sz="5300" b="1" dirty="0" smtClean="0"/>
              <a:t>Kolektívna historická pamäť.</a:t>
            </a:r>
            <a:r>
              <a:rPr lang="sk-SK" b="1" dirty="0" smtClean="0"/>
              <a:t/>
            </a:r>
            <a:br>
              <a:rPr lang="sk-SK" b="1" dirty="0" smtClean="0"/>
            </a:br>
            <a:r>
              <a:rPr lang="sk-SK" b="1" dirty="0" err="1" smtClean="0"/>
              <a:t>Slovensnosť</a:t>
            </a:r>
            <a:r>
              <a:rPr lang="sk-SK" b="1" dirty="0" smtClean="0"/>
              <a:t> ako súčasť historickej pamäte</a:t>
            </a:r>
            <a:endParaRPr lang="sk-SK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959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Štylizácia minulosti v súčasných prozaických žánroch</a:t>
            </a:r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630" y="1772817"/>
            <a:ext cx="6836741" cy="3600078"/>
          </a:xfrm>
        </p:spPr>
      </p:pic>
    </p:spTree>
    <p:extLst>
      <p:ext uri="{BB962C8B-B14F-4D97-AF65-F5344CB8AC3E}">
        <p14:creationId xmlns:p14="http://schemas.microsoft.com/office/powerpoint/2010/main" val="85346389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Kto bola Ľuba </a:t>
            </a:r>
            <a:r>
              <a:rPr lang="sk-SK" dirty="0" err="1" smtClean="0"/>
              <a:t>Hermanová</a:t>
            </a:r>
            <a:r>
              <a:rPr lang="sk-SK" dirty="0" smtClean="0"/>
              <a:t>?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sk-SK" sz="2400" dirty="0"/>
              <a:t>A sfinga ukázala prstom.</a:t>
            </a:r>
          </a:p>
          <a:p>
            <a:pPr marL="0" indent="0">
              <a:buNone/>
            </a:pPr>
            <a:r>
              <a:rPr lang="sk-SK" sz="2400" dirty="0"/>
              <a:t>A </a:t>
            </a:r>
            <a:r>
              <a:rPr lang="sk-SK" sz="2400" dirty="0" err="1"/>
              <a:t>Reagan</a:t>
            </a:r>
            <a:r>
              <a:rPr lang="sk-SK" sz="2400" dirty="0"/>
              <a:t> sa </a:t>
            </a:r>
            <a:r>
              <a:rPr lang="sk-SK" sz="2400" dirty="0" smtClean="0"/>
              <a:t>pýta: „Ja?“ </a:t>
            </a:r>
            <a:endParaRPr lang="sk-SK" sz="2400" dirty="0"/>
          </a:p>
          <a:p>
            <a:pPr marL="0" indent="0">
              <a:buNone/>
            </a:pPr>
            <a:r>
              <a:rPr lang="sk-SK" sz="2400" dirty="0" smtClean="0"/>
              <a:t>„Nie“</a:t>
            </a:r>
            <a:endParaRPr lang="sk-SK" sz="2400" dirty="0"/>
          </a:p>
          <a:p>
            <a:pPr marL="0" indent="0">
              <a:buNone/>
            </a:pPr>
            <a:r>
              <a:rPr lang="sk-SK" sz="2400" dirty="0"/>
              <a:t>No dobre. Oddýchol si.</a:t>
            </a:r>
          </a:p>
          <a:p>
            <a:pPr marL="0" indent="0">
              <a:buNone/>
            </a:pPr>
            <a:r>
              <a:rPr lang="sk-SK" sz="2400" dirty="0"/>
              <a:t>Zas ukázala prsom a </a:t>
            </a:r>
            <a:r>
              <a:rPr lang="sk-SK" sz="2400" dirty="0" err="1"/>
              <a:t>Brežnev</a:t>
            </a:r>
            <a:r>
              <a:rPr lang="sk-SK" sz="2400" dirty="0"/>
              <a:t> sa pýta:</a:t>
            </a:r>
          </a:p>
          <a:p>
            <a:pPr marL="0" indent="0">
              <a:buNone/>
            </a:pPr>
            <a:r>
              <a:rPr lang="sk-SK" sz="2400" dirty="0" smtClean="0"/>
              <a:t>„Ja?“</a:t>
            </a:r>
            <a:endParaRPr lang="sk-SK" sz="2400" dirty="0"/>
          </a:p>
          <a:p>
            <a:pPr marL="0" indent="0">
              <a:buNone/>
            </a:pPr>
            <a:r>
              <a:rPr lang="sk-SK" sz="2400" dirty="0"/>
              <a:t>Oddýchol si, sfinga hovorí nie.</a:t>
            </a:r>
          </a:p>
          <a:p>
            <a:pPr marL="0" indent="0">
              <a:buNone/>
            </a:pPr>
            <a:r>
              <a:rPr lang="sk-SK" sz="2400" dirty="0"/>
              <a:t>A teraz Husák </a:t>
            </a:r>
            <a:r>
              <a:rPr lang="sk-SK" sz="2400" dirty="0" err="1" smtClean="0"/>
              <a:t>hovori</a:t>
            </a:r>
            <a:r>
              <a:rPr lang="sk-SK" sz="2400" dirty="0" smtClean="0"/>
              <a:t>: „Ja?“</a:t>
            </a:r>
            <a:endParaRPr lang="sk-SK" sz="2400" dirty="0"/>
          </a:p>
          <a:p>
            <a:pPr marL="0" indent="0">
              <a:buNone/>
            </a:pPr>
            <a:r>
              <a:rPr lang="sk-SK" sz="2400" dirty="0"/>
              <a:t>Sfinga pokývala. A Husák prišiel bližšie a sfinga povedala: </a:t>
            </a:r>
            <a:r>
              <a:rPr lang="sk-SK" sz="2400" dirty="0" smtClean="0"/>
              <a:t>„Pozdrav </a:t>
            </a:r>
            <a:r>
              <a:rPr lang="sk-SK" sz="2400" dirty="0"/>
              <a:t>Ľubu </a:t>
            </a:r>
            <a:r>
              <a:rPr lang="sk-SK" sz="2400" dirty="0" err="1"/>
              <a:t>Hermanovú</a:t>
            </a:r>
            <a:r>
              <a:rPr lang="sk-SK" sz="2400" dirty="0" smtClean="0"/>
              <a:t>.“</a:t>
            </a:r>
            <a:endParaRPr lang="sk-SK" sz="2400" dirty="0"/>
          </a:p>
        </p:txBody>
      </p:sp>
    </p:spTree>
    <p:extLst>
      <p:ext uri="{BB962C8B-B14F-4D97-AF65-F5344CB8AC3E}">
        <p14:creationId xmlns:p14="http://schemas.microsoft.com/office/powerpoint/2010/main" val="11695422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Politické/historické v súčasnej slovesnosti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Anekdota (</a:t>
            </a:r>
            <a:r>
              <a:rPr lang="sk-SK" dirty="0" err="1" smtClean="0"/>
              <a:t>Oldřich</a:t>
            </a:r>
            <a:r>
              <a:rPr lang="sk-SK" dirty="0" smtClean="0"/>
              <a:t> </a:t>
            </a:r>
            <a:r>
              <a:rPr lang="sk-SK" dirty="0" err="1" smtClean="0"/>
              <a:t>Sirovátka</a:t>
            </a:r>
            <a:r>
              <a:rPr lang="sk-SK" dirty="0" smtClean="0"/>
              <a:t>, Marta </a:t>
            </a:r>
            <a:r>
              <a:rPr lang="sk-SK" dirty="0" err="1" smtClean="0"/>
              <a:t>Šrámková</a:t>
            </a:r>
            <a:r>
              <a:rPr lang="sk-SK" dirty="0" smtClean="0"/>
              <a:t>, Dagmar </a:t>
            </a:r>
            <a:r>
              <a:rPr lang="sk-SK" dirty="0" err="1" smtClean="0"/>
              <a:t>Klímová</a:t>
            </a:r>
            <a:r>
              <a:rPr lang="sk-SK" dirty="0" smtClean="0"/>
              <a:t>)</a:t>
            </a:r>
          </a:p>
          <a:p>
            <a:r>
              <a:rPr lang="sk-SK" dirty="0" smtClean="0"/>
              <a:t>Fámy (</a:t>
            </a:r>
            <a:r>
              <a:rPr lang="sk-SK" dirty="0" err="1" smtClean="0"/>
              <a:t>Jean-Noël</a:t>
            </a:r>
            <a:r>
              <a:rPr lang="sk-SK" dirty="0" smtClean="0"/>
              <a:t> </a:t>
            </a:r>
            <a:r>
              <a:rPr lang="sk-SK" dirty="0" err="1" smtClean="0"/>
              <a:t>Kapferer</a:t>
            </a:r>
            <a:r>
              <a:rPr lang="sk-SK" dirty="0" smtClean="0"/>
              <a:t>)</a:t>
            </a:r>
          </a:p>
          <a:p>
            <a:r>
              <a:rPr lang="sk-SK" dirty="0" smtClean="0"/>
              <a:t>Konšpirácie (Zuzana </a:t>
            </a:r>
            <a:r>
              <a:rPr lang="sk-SK" dirty="0" err="1" smtClean="0"/>
              <a:t>Galiová-Panczová</a:t>
            </a:r>
            <a:r>
              <a:rPr lang="sk-SK" dirty="0" smtClean="0"/>
              <a:t>)</a:t>
            </a:r>
          </a:p>
          <a:p>
            <a:r>
              <a:rPr lang="sk-SK" dirty="0" smtClean="0"/>
              <a:t>Mestské povesti (</a:t>
            </a:r>
            <a:r>
              <a:rPr lang="sk-SK" dirty="0" err="1" smtClean="0"/>
              <a:t>Petr</a:t>
            </a:r>
            <a:r>
              <a:rPr lang="sk-SK" dirty="0" smtClean="0"/>
              <a:t> </a:t>
            </a:r>
            <a:r>
              <a:rPr lang="sk-SK" dirty="0" err="1" smtClean="0"/>
              <a:t>Janeček</a:t>
            </a:r>
            <a:r>
              <a:rPr lang="sk-SK" dirty="0" smtClean="0"/>
              <a:t>)</a:t>
            </a:r>
          </a:p>
          <a:p>
            <a:r>
              <a:rPr lang="sk-SK" dirty="0" err="1" smtClean="0"/>
              <a:t>Protofolklór</a:t>
            </a:r>
            <a:r>
              <a:rPr lang="sk-SK" dirty="0" smtClean="0"/>
              <a:t> (Bohuslav Beneš)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808658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4" name="Zástupný symbol obsah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223" y="1196752"/>
            <a:ext cx="6059553" cy="4525963"/>
          </a:xfrm>
        </p:spPr>
      </p:pic>
      <p:sp>
        <p:nvSpPr>
          <p:cNvPr id="5" name="Obdĺžnik 4"/>
          <p:cNvSpPr/>
          <p:nvPr/>
        </p:nvSpPr>
        <p:spPr>
          <a:xfrm>
            <a:off x="1547664" y="5744849"/>
            <a:ext cx="6048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 err="1" smtClean="0"/>
              <a:t>Zeminem</a:t>
            </a:r>
            <a:r>
              <a:rPr lang="sk-SK" dirty="0" smtClean="0"/>
              <a:t>. Trnavské mýto, Bratislava, apríl 2016.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391915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err="1"/>
              <a:t>Mýtizácia</a:t>
            </a:r>
            <a:r>
              <a:rPr lang="sk-SK" dirty="0"/>
              <a:t> osobností</a:t>
            </a:r>
          </a:p>
        </p:txBody>
      </p:sp>
      <p:sp>
        <p:nvSpPr>
          <p:cNvPr id="5" name="Obdĺžnik 4"/>
          <p:cNvSpPr/>
          <p:nvPr/>
        </p:nvSpPr>
        <p:spPr>
          <a:xfrm>
            <a:off x="827584" y="5157192"/>
            <a:ext cx="2808312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 smtClean="0"/>
              <a:t>Jozef </a:t>
            </a:r>
            <a:r>
              <a:rPr lang="sk-SK" dirty="0" err="1" smtClean="0"/>
              <a:t>Danglár</a:t>
            </a:r>
            <a:r>
              <a:rPr lang="sk-SK" dirty="0" smtClean="0"/>
              <a:t> </a:t>
            </a:r>
            <a:r>
              <a:rPr lang="sk-SK" dirty="0" err="1" smtClean="0"/>
              <a:t>Gertli</a:t>
            </a:r>
            <a:r>
              <a:rPr lang="sk-SK" dirty="0" smtClean="0"/>
              <a:t>: TGM.</a:t>
            </a:r>
          </a:p>
          <a:p>
            <a:r>
              <a:rPr lang="sk-SK" sz="1200" dirty="0" smtClean="0"/>
              <a:t>Dostupné z: </a:t>
            </a:r>
            <a:r>
              <a:rPr lang="sk-SK" sz="1200" dirty="0" smtClean="0">
                <a:hlinkClick r:id="rId2"/>
              </a:rPr>
              <a:t>https</a:t>
            </a:r>
            <a:r>
              <a:rPr lang="sk-SK" sz="1200" dirty="0">
                <a:hlinkClick r:id="rId2"/>
              </a:rPr>
              <a:t>://</a:t>
            </a:r>
            <a:r>
              <a:rPr lang="sk-SK" sz="1200" dirty="0" smtClean="0">
                <a:hlinkClick r:id="rId2"/>
              </a:rPr>
              <a:t>tlacovespravy.files.wordpress.com/2012/01/danglar-jozef-gertli.jpg</a:t>
            </a:r>
            <a:r>
              <a:rPr lang="sk-SK" sz="1200" dirty="0" smtClean="0"/>
              <a:t>, 17. 4.  2016</a:t>
            </a:r>
            <a:endParaRPr lang="sk-SK" sz="1200" dirty="0"/>
          </a:p>
        </p:txBody>
      </p:sp>
      <p:sp>
        <p:nvSpPr>
          <p:cNvPr id="7" name="Obdĺžnik 6"/>
          <p:cNvSpPr/>
          <p:nvPr/>
        </p:nvSpPr>
        <p:spPr>
          <a:xfrm>
            <a:off x="5580112" y="5217660"/>
            <a:ext cx="272611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k-SK" dirty="0" smtClean="0"/>
              <a:t>Jozef </a:t>
            </a:r>
            <a:r>
              <a:rPr lang="sk-SK" dirty="0" err="1" smtClean="0"/>
              <a:t>Danglár</a:t>
            </a:r>
            <a:r>
              <a:rPr lang="sk-SK" dirty="0" smtClean="0"/>
              <a:t> </a:t>
            </a:r>
            <a:r>
              <a:rPr lang="sk-SK" dirty="0" err="1" smtClean="0"/>
              <a:t>Gertli</a:t>
            </a:r>
            <a:r>
              <a:rPr lang="sk-SK" dirty="0" smtClean="0"/>
              <a:t>: Štefánik. </a:t>
            </a:r>
          </a:p>
          <a:p>
            <a:r>
              <a:rPr lang="sk-SK" sz="1200" dirty="0" smtClean="0"/>
              <a:t>Dostupné z: </a:t>
            </a:r>
            <a:r>
              <a:rPr lang="sk-SK" sz="1200" dirty="0" smtClean="0">
                <a:hlinkClick r:id="rId3"/>
              </a:rPr>
              <a:t>https</a:t>
            </a:r>
            <a:r>
              <a:rPr lang="sk-SK" sz="1200" dirty="0">
                <a:hlinkClick r:id="rId3"/>
              </a:rPr>
              <a:t>://</a:t>
            </a:r>
            <a:r>
              <a:rPr lang="sk-SK" sz="1200" dirty="0" smtClean="0">
                <a:hlinkClick r:id="rId3"/>
              </a:rPr>
              <a:t>encrypted-tbn2.gstatic.com/images?q=tbn:ANd9GcStqR0Ljvqqrkt_WttaYv2MTnZsacquTdNDaF3VSi6dXxEJsv3n</a:t>
            </a:r>
            <a:r>
              <a:rPr lang="sk-SK" sz="1200" dirty="0" smtClean="0"/>
              <a:t>, </a:t>
            </a:r>
            <a:r>
              <a:rPr lang="sk-SK" sz="1200" dirty="0"/>
              <a:t>17. 4.  </a:t>
            </a:r>
            <a:r>
              <a:rPr lang="sk-SK" sz="1200" dirty="0" smtClean="0"/>
              <a:t>2016</a:t>
            </a:r>
            <a:endParaRPr lang="sk-SK" sz="12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1"/>
            <a:ext cx="5626968" cy="3556992"/>
          </a:xfrm>
        </p:spPr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9678306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Mýtizácia</a:t>
            </a:r>
            <a:r>
              <a:rPr lang="sk-SK" dirty="0" smtClean="0"/>
              <a:t> osobností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M. </a:t>
            </a:r>
            <a:r>
              <a:rPr lang="sk-SK" dirty="0" err="1" smtClean="0"/>
              <a:t>Eliade</a:t>
            </a:r>
            <a:endParaRPr lang="sk-SK" dirty="0"/>
          </a:p>
          <a:p>
            <a:pPr lvl="1"/>
            <a:r>
              <a:rPr lang="sk-SK" dirty="0"/>
              <a:t>z</a:t>
            </a:r>
            <a:r>
              <a:rPr lang="sk-SK" dirty="0" smtClean="0"/>
              <a:t>vláštny pôvod hrdinu</a:t>
            </a:r>
          </a:p>
          <a:p>
            <a:pPr lvl="1"/>
            <a:r>
              <a:rPr lang="sk-SK" dirty="0"/>
              <a:t>d</a:t>
            </a:r>
            <a:r>
              <a:rPr lang="sk-SK" dirty="0" smtClean="0"/>
              <a:t>ieťa so zvláštnymi schopnosťami</a:t>
            </a:r>
          </a:p>
          <a:p>
            <a:pPr lvl="1"/>
            <a:r>
              <a:rPr lang="sk-SK" dirty="0"/>
              <a:t>nepriateľský/neschopnejší bratia</a:t>
            </a:r>
          </a:p>
          <a:p>
            <a:pPr lvl="1"/>
            <a:r>
              <a:rPr lang="sk-SK" dirty="0"/>
              <a:t>hrdinský boj</a:t>
            </a:r>
          </a:p>
          <a:p>
            <a:pPr lvl="1"/>
            <a:r>
              <a:rPr lang="sk-SK" dirty="0"/>
              <a:t>predvídanie smrti</a:t>
            </a:r>
          </a:p>
          <a:p>
            <a:pPr lvl="1"/>
            <a:r>
              <a:rPr lang="sk-SK" dirty="0"/>
              <a:t>družka alebo milenka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5240873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 err="1" smtClean="0"/>
              <a:t>Vanovičová</a:t>
            </a:r>
            <a:r>
              <a:rPr lang="sk-SK" dirty="0" smtClean="0"/>
              <a:t> Zora: </a:t>
            </a:r>
            <a:r>
              <a:rPr lang="sk-SK" i="1" dirty="0" smtClean="0"/>
              <a:t>Autorita symbolu.</a:t>
            </a:r>
            <a:r>
              <a:rPr lang="pt-BR" i="1" dirty="0"/>
              <a:t> </a:t>
            </a:r>
            <a:r>
              <a:rPr lang="pt-BR" dirty="0"/>
              <a:t>Bratislava: Ústav etnológie SAV, </a:t>
            </a:r>
            <a:r>
              <a:rPr lang="pt-BR" dirty="0" smtClean="0"/>
              <a:t>2014</a:t>
            </a:r>
            <a:r>
              <a:rPr lang="sk-SK" dirty="0" smtClean="0"/>
              <a:t>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665376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 err="1" smtClean="0"/>
              <a:t>Verbalizácia</a:t>
            </a:r>
            <a:r>
              <a:rPr lang="sk-SK" dirty="0" smtClean="0"/>
              <a:t> minulosti a jej interpretácia            na kolektívnej úrovni.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793777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Nositeľ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k-SK" dirty="0" smtClean="0"/>
              <a:t>Malá </a:t>
            </a:r>
            <a:r>
              <a:rPr lang="sk-SK" b="1" dirty="0" smtClean="0"/>
              <a:t>sociálna</a:t>
            </a:r>
            <a:r>
              <a:rPr lang="sk-SK" dirty="0" smtClean="0"/>
              <a:t> skupina:</a:t>
            </a:r>
          </a:p>
          <a:p>
            <a:pPr lvl="2" indent="-342900"/>
            <a:r>
              <a:rPr lang="sk-SK" dirty="0" err="1" smtClean="0"/>
              <a:t>Medziosobná</a:t>
            </a:r>
            <a:r>
              <a:rPr lang="sk-SK" dirty="0" smtClean="0"/>
              <a:t> </a:t>
            </a:r>
            <a:r>
              <a:rPr lang="sk-SK" dirty="0"/>
              <a:t>komunikácia</a:t>
            </a:r>
          </a:p>
          <a:p>
            <a:pPr lvl="2" indent="-342900"/>
            <a:r>
              <a:rPr lang="sk-SK" dirty="0"/>
              <a:t>Spoločné povedomie o skupine</a:t>
            </a:r>
          </a:p>
          <a:p>
            <a:pPr lvl="2" indent="-342900"/>
            <a:r>
              <a:rPr lang="sk-SK" dirty="0"/>
              <a:t>Skupina je založená na dôvere a pozitívnych emóciách </a:t>
            </a:r>
          </a:p>
          <a:p>
            <a:pPr lvl="2" indent="-342900"/>
            <a:r>
              <a:rPr lang="sk-SK" dirty="0"/>
              <a:t>Členovia majú spoločný základný obsah pamäte/povedomia – spoločný základný repertoár </a:t>
            </a:r>
          </a:p>
        </p:txBody>
      </p:sp>
    </p:spTree>
    <p:extLst>
      <p:ext uri="{BB962C8B-B14F-4D97-AF65-F5344CB8AC3E}">
        <p14:creationId xmlns:p14="http://schemas.microsoft.com/office/powerpoint/2010/main" val="291071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 smtClean="0"/>
              <a:t>Folklórna</a:t>
            </a:r>
            <a:r>
              <a:rPr lang="sk-SK" dirty="0" smtClean="0"/>
              <a:t> skupina (Alan </a:t>
            </a:r>
            <a:r>
              <a:rPr lang="sk-SK" dirty="0" err="1" smtClean="0"/>
              <a:t>Dundes</a:t>
            </a:r>
            <a:r>
              <a:rPr lang="sk-SK" dirty="0" smtClean="0"/>
              <a:t>):</a:t>
            </a:r>
          </a:p>
          <a:p>
            <a:pPr lvl="2"/>
            <a:r>
              <a:rPr lang="sk-SK" dirty="0" smtClean="0"/>
              <a:t>Skupina </a:t>
            </a:r>
            <a:r>
              <a:rPr lang="sk-SK" dirty="0"/>
              <a:t>pozostáva z dvoch alebo viacerých členov;</a:t>
            </a:r>
          </a:p>
          <a:p>
            <a:pPr lvl="2"/>
            <a:r>
              <a:rPr lang="sk-SK" dirty="0" smtClean="0"/>
              <a:t>členovia </a:t>
            </a:r>
            <a:r>
              <a:rPr lang="sk-SK" dirty="0"/>
              <a:t>majú spoločný znak;</a:t>
            </a:r>
          </a:p>
          <a:p>
            <a:pPr lvl="2"/>
            <a:r>
              <a:rPr lang="sk-SK" dirty="0" smtClean="0"/>
              <a:t>členovia </a:t>
            </a:r>
            <a:r>
              <a:rPr lang="sk-SK" dirty="0"/>
              <a:t>poznajú „spoločné jadro“ tradície;</a:t>
            </a:r>
          </a:p>
          <a:p>
            <a:pPr lvl="2"/>
            <a:r>
              <a:rPr lang="sk-SK" dirty="0" smtClean="0"/>
              <a:t>členovia </a:t>
            </a:r>
            <a:r>
              <a:rPr lang="sk-SK" dirty="0"/>
              <a:t>skupiny majú pocit spoločnej identity.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5497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Prenos sociálnej pamäte podľa             P. </a:t>
            </a:r>
            <a:r>
              <a:rPr lang="sk-SK" dirty="0" err="1" smtClean="0"/>
              <a:t>Burkeho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k-SK" dirty="0"/>
              <a:t>Ústna tradícia </a:t>
            </a:r>
            <a:endParaRPr lang="sk-SK" dirty="0" smtClean="0"/>
          </a:p>
          <a:p>
            <a:pPr lvl="0"/>
            <a:r>
              <a:rPr lang="sk-SK" dirty="0" smtClean="0"/>
              <a:t>Tradičná </a:t>
            </a:r>
            <a:r>
              <a:rPr lang="sk-SK" dirty="0"/>
              <a:t>historiografia </a:t>
            </a:r>
            <a:endParaRPr lang="sk-SK" dirty="0" smtClean="0"/>
          </a:p>
          <a:p>
            <a:pPr lvl="0"/>
            <a:r>
              <a:rPr lang="sk-SK" dirty="0" smtClean="0"/>
              <a:t>Obrazy </a:t>
            </a:r>
          </a:p>
          <a:p>
            <a:pPr lvl="0"/>
            <a:r>
              <a:rPr lang="sk-SK" dirty="0" smtClean="0"/>
              <a:t>Správanie</a:t>
            </a:r>
          </a:p>
          <a:p>
            <a:pPr lvl="0"/>
            <a:r>
              <a:rPr lang="sk-SK" dirty="0" smtClean="0"/>
              <a:t>Priestor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0484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Písmo </a:t>
            </a:r>
            <a:r>
              <a:rPr lang="sk-SK" dirty="0" err="1" smtClean="0"/>
              <a:t>vs</a:t>
            </a:r>
            <a:r>
              <a:rPr lang="sk-SK" dirty="0" smtClean="0"/>
              <a:t>. </a:t>
            </a:r>
            <a:r>
              <a:rPr lang="sk-SK" dirty="0" err="1" smtClean="0"/>
              <a:t>naratív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Spoločnosti bez písma</a:t>
            </a:r>
          </a:p>
          <a:p>
            <a:pPr lvl="1"/>
            <a:r>
              <a:rPr lang="sk-SK" dirty="0" smtClean="0"/>
              <a:t>Slovo ako autorita</a:t>
            </a:r>
          </a:p>
          <a:p>
            <a:endParaRPr lang="sk-SK" dirty="0"/>
          </a:p>
          <a:p>
            <a:r>
              <a:rPr lang="sk-SK" dirty="0" smtClean="0"/>
              <a:t>Spoločnosti písma</a:t>
            </a:r>
          </a:p>
          <a:p>
            <a:pPr lvl="1"/>
            <a:r>
              <a:rPr lang="sk-SK" dirty="0"/>
              <a:t> </a:t>
            </a:r>
            <a:r>
              <a:rPr lang="sk-SK" dirty="0" smtClean="0"/>
              <a:t>text ako autorita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925693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Folklór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Cyklus zvykov a sviatkov</a:t>
            </a:r>
          </a:p>
          <a:p>
            <a:pPr marL="0" indent="0">
              <a:buNone/>
            </a:pPr>
            <a:endParaRPr lang="sk-SK" dirty="0"/>
          </a:p>
        </p:txBody>
      </p:sp>
      <p:sp>
        <p:nvSpPr>
          <p:cNvPr id="5" name="Obdĺžnik 4"/>
          <p:cNvSpPr/>
          <p:nvPr/>
        </p:nvSpPr>
        <p:spPr>
          <a:xfrm>
            <a:off x="2083836" y="5733256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sk-SK" dirty="0" err="1" smtClean="0"/>
              <a:t>Jízda</a:t>
            </a:r>
            <a:r>
              <a:rPr lang="sk-SK" dirty="0" smtClean="0"/>
              <a:t> </a:t>
            </a:r>
            <a:r>
              <a:rPr lang="sk-SK" dirty="0" err="1" smtClean="0"/>
              <a:t>králů</a:t>
            </a:r>
            <a:endParaRPr lang="sk-SK" dirty="0" smtClean="0"/>
          </a:p>
          <a:p>
            <a:r>
              <a:rPr lang="sk-SK" sz="1200" dirty="0" smtClean="0"/>
              <a:t>Dostupné z: </a:t>
            </a:r>
            <a:r>
              <a:rPr lang="sk-SK" sz="1200" dirty="0" smtClean="0">
                <a:hlinkClick r:id="rId2"/>
              </a:rPr>
              <a:t>http</a:t>
            </a:r>
            <a:r>
              <a:rPr lang="sk-SK" sz="1200" dirty="0">
                <a:hlinkClick r:id="rId2"/>
              </a:rPr>
              <a:t>://</a:t>
            </a:r>
            <a:r>
              <a:rPr lang="sk-SK" sz="1200" dirty="0" smtClean="0">
                <a:hlinkClick r:id="rId2"/>
              </a:rPr>
              <a:t>www.amber-trail.cz/cz/fotky/programy/39.jpg</a:t>
            </a:r>
            <a:r>
              <a:rPr lang="sk-SK" sz="1200" dirty="0" smtClean="0"/>
              <a:t>,     17. 4. 2016.</a:t>
            </a:r>
            <a:endParaRPr lang="sk-SK" sz="1200" dirty="0"/>
          </a:p>
        </p:txBody>
      </p:sp>
    </p:spTree>
    <p:extLst>
      <p:ext uri="{BB962C8B-B14F-4D97-AF65-F5344CB8AC3E}">
        <p14:creationId xmlns:p14="http://schemas.microsoft.com/office/powerpoint/2010/main" val="2770717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Minulosť v prozaickej slovesnosti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sk-SK" dirty="0" smtClean="0"/>
              <a:t>To, čo daná spoločnosť považovala za dôležité</a:t>
            </a:r>
          </a:p>
          <a:p>
            <a:r>
              <a:rPr lang="sk-SK" dirty="0" smtClean="0"/>
              <a:t>Reflexia diania cez vlastnú optiku („zdola“, malé dejiny)</a:t>
            </a:r>
            <a:endParaRPr lang="sk-SK" dirty="0"/>
          </a:p>
          <a:p>
            <a:r>
              <a:rPr lang="sk-SK" dirty="0" smtClean="0"/>
              <a:t>Štylizácia</a:t>
            </a:r>
          </a:p>
          <a:p>
            <a:endParaRPr lang="sk-SK" dirty="0"/>
          </a:p>
          <a:p>
            <a:r>
              <a:rPr lang="sk-SK" dirty="0" smtClean="0"/>
              <a:t>Tradičná prozaická slovesnosť: Matej Korvín, turecké vpády, zbojnícka </a:t>
            </a:r>
            <a:r>
              <a:rPr lang="sk-SK" dirty="0" err="1" smtClean="0"/>
              <a:t>tématika</a:t>
            </a:r>
            <a:r>
              <a:rPr lang="sk-SK" dirty="0" smtClean="0"/>
              <a:t>, Jozef II., </a:t>
            </a:r>
            <a:r>
              <a:rPr lang="sk-SK" dirty="0" err="1" smtClean="0"/>
              <a:t>pobielohorské</a:t>
            </a:r>
            <a:r>
              <a:rPr lang="sk-SK" dirty="0" smtClean="0"/>
              <a:t> obdobie, vojny s Pruskom, Francúzskom, Švédskom, revolučné roky 1848/49...</a:t>
            </a:r>
          </a:p>
          <a:p>
            <a:r>
              <a:rPr lang="sk-SK" dirty="0" smtClean="0"/>
              <a:t>Migrujúce motívy 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8359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1078</TotalTime>
  <Words>761</Words>
  <Application>Microsoft Office PowerPoint</Application>
  <PresentationFormat>Prezentácia na obrazovke (4:3)</PresentationFormat>
  <Paragraphs>122</Paragraphs>
  <Slides>26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26</vt:i4>
      </vt:variant>
    </vt:vector>
  </HeadingPairs>
  <TitlesOfParts>
    <vt:vector size="27" baseType="lpstr">
      <vt:lpstr>Motív Office</vt:lpstr>
      <vt:lpstr>5. zadanie – osobný dokument a jeho príbeh</vt:lpstr>
      <vt:lpstr>Kolektívna historická pamäť. Slovensnosť ako súčasť historickej pamäte</vt:lpstr>
      <vt:lpstr>Prezentácia programu PowerPoint</vt:lpstr>
      <vt:lpstr>Nositeľ</vt:lpstr>
      <vt:lpstr>Prezentácia programu PowerPoint</vt:lpstr>
      <vt:lpstr>Prenos sociálnej pamäte podľa             P. Burkeho</vt:lpstr>
      <vt:lpstr>Písmo vs. naratív</vt:lpstr>
      <vt:lpstr>Folklór</vt:lpstr>
      <vt:lpstr>Minulosť v prozaickej slovesnosti</vt:lpstr>
      <vt:lpstr>O. Sirovátka: štylizácia dejín v slovesnom folklóre</vt:lpstr>
      <vt:lpstr>O. Sirovátka: štylizácia dejín v slovesnom folklóre</vt:lpstr>
      <vt:lpstr>Prezentácia programu PowerPoint</vt:lpstr>
      <vt:lpstr>O. Sirovátka: štylizácia dejín v slovesnom folklóre</vt:lpstr>
      <vt:lpstr>Prezentácia programu PowerPoint</vt:lpstr>
      <vt:lpstr>20. storočie v súčasnej prozaickej slovesnosti</vt:lpstr>
      <vt:lpstr>Súčasné prozaické žánre</vt:lpstr>
      <vt:lpstr>Čo a ako reflektujú?</vt:lpstr>
      <vt:lpstr>Prezentácia programu PowerPoint</vt:lpstr>
      <vt:lpstr>Osoby a obsadenie</vt:lpstr>
      <vt:lpstr>Štylizácia minulosti v súčasných prozaických žánroch</vt:lpstr>
      <vt:lpstr>Kto bola Ľuba Hermanová?</vt:lpstr>
      <vt:lpstr>Politické/historické v súčasnej slovesnosti</vt:lpstr>
      <vt:lpstr>Prezentácia programu PowerPoint</vt:lpstr>
      <vt:lpstr>Mýtizácia osobností</vt:lpstr>
      <vt:lpstr>Mýtizácia osobností</vt:lpstr>
      <vt:lpstr>Prezentácia programu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Kolektívna historická pamäť. Folklór ako súčasť a médium historickej pamäte</dc:title>
  <dc:creator>Evka</dc:creator>
  <cp:lastModifiedBy>EŠ</cp:lastModifiedBy>
  <cp:revision>31</cp:revision>
  <dcterms:created xsi:type="dcterms:W3CDTF">2016-04-14T14:09:50Z</dcterms:created>
  <dcterms:modified xsi:type="dcterms:W3CDTF">2016-05-24T14:49:14Z</dcterms:modified>
</cp:coreProperties>
</file>