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2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84" r:id="rId8"/>
    <p:sldId id="276" r:id="rId9"/>
    <p:sldId id="287" r:id="rId10"/>
    <p:sldId id="288" r:id="rId11"/>
    <p:sldId id="262" r:id="rId12"/>
    <p:sldId id="269" r:id="rId13"/>
    <p:sldId id="263" r:id="rId14"/>
    <p:sldId id="277" r:id="rId15"/>
    <p:sldId id="279" r:id="rId16"/>
    <p:sldId id="278" r:id="rId17"/>
    <p:sldId id="280" r:id="rId18"/>
    <p:sldId id="264" r:id="rId19"/>
    <p:sldId id="281" r:id="rId20"/>
    <p:sldId id="265" r:id="rId21"/>
    <p:sldId id="282" r:id="rId22"/>
    <p:sldId id="283" r:id="rId23"/>
    <p:sldId id="266" r:id="rId24"/>
    <p:sldId id="267" r:id="rId25"/>
    <p:sldId id="268" r:id="rId26"/>
    <p:sldId id="270" r:id="rId27"/>
    <p:sldId id="271" r:id="rId28"/>
    <p:sldId id="272" r:id="rId29"/>
    <p:sldId id="273" r:id="rId30"/>
    <p:sldId id="275" r:id="rId31"/>
    <p:sldId id="274" r:id="rId32"/>
    <p:sldId id="285" r:id="rId33"/>
    <p:sldId id="286" r:id="rId34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994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E1E8E-906F-49AC-80F4-BA513B220C2E}" type="datetimeFigureOut">
              <a:rPr lang="sk-SK" smtClean="0"/>
              <a:t>15. 5. 2016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9D3D86-479C-4CBD-A500-9D1EEBB9038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28988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D3D86-479C-4CBD-A500-9D1EEBB9038C}" type="slidenum">
              <a:rPr lang="sk-SK" smtClean="0"/>
              <a:t>26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58848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F92E2F3-A957-4897-AE39-228CC061DCDB}" type="datetimeFigureOut">
              <a:rPr lang="sk-SK" smtClean="0"/>
              <a:t>15. 5. 2016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15. 5. 2016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15. 5. 2016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15. 5. 2016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F92E2F3-A957-4897-AE39-228CC061DCDB}" type="datetimeFigureOut">
              <a:rPr lang="sk-SK" smtClean="0"/>
              <a:t>15. 5. 2016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15. 5. 2016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15. 5. 2016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F92E2F3-A957-4897-AE39-228CC061DCDB}" type="datetimeFigureOut">
              <a:rPr lang="sk-SK" smtClean="0"/>
              <a:t>15. 5. 2016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15. 5. 2016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F92E2F3-A957-4897-AE39-228CC061DCDB}" type="datetimeFigureOut">
              <a:rPr lang="sk-SK" smtClean="0"/>
              <a:t>15. 5. 2016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sk-SK" smtClean="0"/>
              <a:t>Upravte štýl predlohy textu.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F92E2F3-A957-4897-AE39-228CC061DCDB}" type="datetimeFigureOut">
              <a:rPr lang="sk-SK" smtClean="0"/>
              <a:t>15. 5. 2016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BF92E2F3-A957-4897-AE39-228CC061DCDB}" type="datetimeFigureOut">
              <a:rPr lang="sk-SK" smtClean="0"/>
              <a:t>15. 5. 2016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860032" y="5914864"/>
            <a:ext cx="3744416" cy="970520"/>
          </a:xfrm>
        </p:spPr>
        <p:txBody>
          <a:bodyPr>
            <a:normAutofit fontScale="92500"/>
          </a:bodyPr>
          <a:lstStyle/>
          <a:p>
            <a:r>
              <a:rPr lang="sk-SK" dirty="0" smtClean="0">
                <a:solidFill>
                  <a:srgbClr val="C00000"/>
                </a:solidFill>
              </a:rPr>
              <a:t>Ivana </a:t>
            </a:r>
            <a:r>
              <a:rPr lang="sk-SK" dirty="0" err="1" smtClean="0">
                <a:solidFill>
                  <a:srgbClr val="C00000"/>
                </a:solidFill>
              </a:rPr>
              <a:t>Šusterová</a:t>
            </a:r>
            <a:endParaRPr lang="sk-SK" dirty="0" smtClean="0">
              <a:solidFill>
                <a:srgbClr val="C00000"/>
              </a:solidFill>
            </a:endParaRPr>
          </a:p>
          <a:p>
            <a:r>
              <a:rPr lang="sk-SK" dirty="0" err="1">
                <a:solidFill>
                  <a:schemeClr val="tx1"/>
                </a:solidFill>
              </a:rPr>
              <a:t>i</a:t>
            </a:r>
            <a:r>
              <a:rPr lang="sk-SK" dirty="0" err="1" smtClean="0">
                <a:solidFill>
                  <a:schemeClr val="tx1"/>
                </a:solidFill>
              </a:rPr>
              <a:t>vana.susterova@savba.sk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67677" y="2420856"/>
            <a:ext cx="5120640" cy="2304288"/>
          </a:xfrm>
        </p:spPr>
        <p:txBody>
          <a:bodyPr>
            <a:normAutofit fontScale="90000"/>
          </a:bodyPr>
          <a:lstStyle/>
          <a:p>
            <a:pPr algn="ctr"/>
            <a:r>
              <a:rPr lang="sk-SK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ŽIVOT OLAŠSKÝCH RÓMOV</a:t>
            </a:r>
            <a:endParaRPr lang="sk-SK" sz="5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5683829"/>
            <a:ext cx="1080120" cy="1007962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477" y="307733"/>
            <a:ext cx="3237803" cy="215896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753" y="304135"/>
            <a:ext cx="1441711" cy="2162566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677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274320" y="260648"/>
            <a:ext cx="4513704" cy="626469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sz="2400" i="1" dirty="0">
                <a:solidFill>
                  <a:srgbClr val="C00000"/>
                </a:solidFill>
              </a:rPr>
              <a:t>„Poviem ti na rovinu pravdu. Prvý raz, druhý raz, keď si sem prišla, my sme sa vyprávali takto o tebe v súkromí. Mladé dievča, pekné dievča, školené dievča, </a:t>
            </a:r>
            <a:r>
              <a:rPr lang="sk-SK" sz="2400" i="1" dirty="0" err="1">
                <a:solidFill>
                  <a:srgbClr val="C00000"/>
                </a:solidFill>
              </a:rPr>
              <a:t>jako</a:t>
            </a:r>
            <a:r>
              <a:rPr lang="sk-SK" sz="2400" i="1" dirty="0">
                <a:solidFill>
                  <a:srgbClr val="C00000"/>
                </a:solidFill>
              </a:rPr>
              <a:t> študentka. No a prvý raz, druhý raz, ja som si dával dokopy svoj názor a postupom času moje </a:t>
            </a:r>
            <a:r>
              <a:rPr lang="sk-SK" sz="2400" i="1" dirty="0" err="1">
                <a:solidFill>
                  <a:srgbClr val="C00000"/>
                </a:solidFill>
              </a:rPr>
              <a:t>rozmýšlanie</a:t>
            </a:r>
            <a:r>
              <a:rPr lang="sk-SK" sz="2400" i="1" dirty="0">
                <a:solidFill>
                  <a:srgbClr val="C00000"/>
                </a:solidFill>
              </a:rPr>
              <a:t> došlo, že to je rozumné dievča. Veď tá nediskriminuje, či je to Cigáň, či to </a:t>
            </a:r>
            <a:r>
              <a:rPr lang="sk-SK" sz="2400" i="1" dirty="0" err="1">
                <a:solidFill>
                  <a:srgbClr val="C00000"/>
                </a:solidFill>
              </a:rPr>
              <a:t>neni</a:t>
            </a:r>
            <a:r>
              <a:rPr lang="sk-SK" sz="2400" i="1" dirty="0">
                <a:solidFill>
                  <a:srgbClr val="C00000"/>
                </a:solidFill>
              </a:rPr>
              <a:t> Cigáň. No a potom si zapadla medzi </a:t>
            </a:r>
            <a:r>
              <a:rPr lang="sk-SK" sz="2400" i="1" dirty="0" err="1">
                <a:solidFill>
                  <a:srgbClr val="C00000"/>
                </a:solidFill>
              </a:rPr>
              <a:t>nama</a:t>
            </a:r>
            <a:r>
              <a:rPr lang="sk-SK" sz="2400" i="1" dirty="0">
                <a:solidFill>
                  <a:srgbClr val="C00000"/>
                </a:solidFill>
              </a:rPr>
              <a:t>. To je ten rozum, to je ten prístup.“</a:t>
            </a:r>
          </a:p>
          <a:p>
            <a:pPr marL="0" indent="0" algn="just">
              <a:buNone/>
            </a:pPr>
            <a:r>
              <a:rPr lang="sk-SK" sz="2400" i="1" dirty="0">
                <a:solidFill>
                  <a:srgbClr val="C00000"/>
                </a:solidFill>
              </a:rPr>
              <a:t>„Aj s deťmi si sa hrala, s deťmi si bola kamarátka.“</a:t>
            </a:r>
            <a:endParaRPr lang="sk-SK" sz="2400" dirty="0">
              <a:solidFill>
                <a:srgbClr val="C00000"/>
              </a:solidFill>
            </a:endParaRPr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04664"/>
            <a:ext cx="2548880" cy="169925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912" y="2420888"/>
            <a:ext cx="2552916" cy="170194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437110"/>
            <a:ext cx="2548880" cy="1699253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286" y="415814"/>
            <a:ext cx="1167605" cy="168810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420888"/>
            <a:ext cx="1134629" cy="170194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670" y="4437111"/>
            <a:ext cx="1132835" cy="1699253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77227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C00000"/>
                </a:solidFill>
              </a:rPr>
              <a:t>OLAŠSKÍ RÓMOVIA – JAZYK</a:t>
            </a:r>
            <a:endParaRPr lang="sk-SK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k-SK" dirty="0" err="1" smtClean="0">
                <a:solidFill>
                  <a:schemeClr val="tx1"/>
                </a:solidFill>
              </a:rPr>
              <a:t>Olašský</a:t>
            </a:r>
            <a:r>
              <a:rPr lang="sk-SK" dirty="0" smtClean="0">
                <a:solidFill>
                  <a:schemeClr val="tx1"/>
                </a:solidFill>
              </a:rPr>
              <a:t> dialekt rómčiny</a:t>
            </a:r>
            <a:endParaRPr lang="sk-SK" dirty="0">
              <a:solidFill>
                <a:schemeClr val="tx1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2204864"/>
            <a:ext cx="8073205" cy="3816424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94460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C00000"/>
                </a:solidFill>
              </a:rPr>
              <a:t>OLAŠSKÍ RÓMOVIA </a:t>
            </a:r>
            <a:r>
              <a:rPr lang="sk-SK" dirty="0" smtClean="0">
                <a:solidFill>
                  <a:srgbClr val="C00000"/>
                </a:solidFill>
              </a:rPr>
              <a:t>– MENÁ A PRIEZVISKÁ</a:t>
            </a:r>
            <a:endParaRPr lang="sk-SK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1842520"/>
          </a:xfrm>
        </p:spPr>
        <p:txBody>
          <a:bodyPr/>
          <a:lstStyle/>
          <a:p>
            <a:pPr algn="just"/>
            <a:r>
              <a:rPr lang="sk-SK" sz="2400" dirty="0" smtClean="0">
                <a:solidFill>
                  <a:schemeClr val="tx1"/>
                </a:solidFill>
              </a:rPr>
              <a:t>Typické priezviská olašských Rómov:</a:t>
            </a:r>
          </a:p>
          <a:p>
            <a:pPr lvl="1" algn="just"/>
            <a:r>
              <a:rPr lang="sk-SK" sz="2400" dirty="0" smtClean="0">
                <a:solidFill>
                  <a:srgbClr val="C00000"/>
                </a:solidFill>
              </a:rPr>
              <a:t>Lakatoš, Stojka, </a:t>
            </a:r>
            <a:r>
              <a:rPr lang="sk-SK" sz="2400" dirty="0" err="1" smtClean="0">
                <a:solidFill>
                  <a:srgbClr val="C00000"/>
                </a:solidFill>
              </a:rPr>
              <a:t>Biháry</a:t>
            </a:r>
            <a:r>
              <a:rPr lang="sk-SK" sz="2400" dirty="0" smtClean="0">
                <a:solidFill>
                  <a:srgbClr val="C00000"/>
                </a:solidFill>
              </a:rPr>
              <a:t>, Kotlár, Rafael...</a:t>
            </a:r>
          </a:p>
          <a:p>
            <a:pPr lvl="1" algn="just"/>
            <a:endParaRPr lang="sk-SK" sz="2400" dirty="0">
              <a:solidFill>
                <a:srgbClr val="002060"/>
              </a:solidFill>
            </a:endParaRPr>
          </a:p>
          <a:p>
            <a:pPr marL="0" lvl="1" indent="171450" algn="just"/>
            <a:r>
              <a:rPr lang="sk-SK" sz="2400" dirty="0" smtClean="0">
                <a:solidFill>
                  <a:schemeClr val="tx1"/>
                </a:solidFill>
              </a:rPr>
              <a:t>Rómske mená a prezývky:</a:t>
            </a:r>
          </a:p>
          <a:p>
            <a:pPr marL="170752" lvl="1" indent="0" algn="just">
              <a:buNone/>
            </a:pPr>
            <a:endParaRPr lang="sk-SK" dirty="0">
              <a:solidFill>
                <a:srgbClr val="002060"/>
              </a:solidFill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323528" y="3250043"/>
            <a:ext cx="396044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just"/>
            <a:r>
              <a:rPr lang="sk-SK" sz="2000" dirty="0"/>
              <a:t>Mužské: </a:t>
            </a:r>
            <a:endParaRPr lang="sk-SK" sz="2000" dirty="0" smtClean="0"/>
          </a:p>
          <a:p>
            <a:pPr marL="0" lvl="2" algn="just"/>
            <a:r>
              <a:rPr lang="sk-SK" sz="2000" dirty="0" err="1" smtClean="0">
                <a:solidFill>
                  <a:srgbClr val="C00000"/>
                </a:solidFill>
              </a:rPr>
              <a:t>Bakro</a:t>
            </a:r>
            <a:r>
              <a:rPr lang="sk-SK" sz="2000" dirty="0">
                <a:solidFill>
                  <a:srgbClr val="C00000"/>
                </a:solidFill>
              </a:rPr>
              <a:t>, </a:t>
            </a:r>
            <a:r>
              <a:rPr lang="sk-SK" sz="2000" dirty="0" err="1" smtClean="0">
                <a:solidFill>
                  <a:srgbClr val="C00000"/>
                </a:solidFill>
              </a:rPr>
              <a:t>Berci</a:t>
            </a:r>
            <a:r>
              <a:rPr lang="sk-SK" sz="2000" dirty="0">
                <a:solidFill>
                  <a:srgbClr val="C00000"/>
                </a:solidFill>
              </a:rPr>
              <a:t>, </a:t>
            </a:r>
            <a:r>
              <a:rPr lang="sk-SK" sz="2000" dirty="0" err="1" smtClean="0">
                <a:solidFill>
                  <a:srgbClr val="C00000"/>
                </a:solidFill>
              </a:rPr>
              <a:t>Bogo</a:t>
            </a:r>
            <a:r>
              <a:rPr lang="sk-SK" sz="2000" dirty="0">
                <a:solidFill>
                  <a:srgbClr val="C00000"/>
                </a:solidFill>
              </a:rPr>
              <a:t>, </a:t>
            </a:r>
            <a:r>
              <a:rPr lang="sk-SK" sz="2000" dirty="0" err="1" smtClean="0">
                <a:solidFill>
                  <a:srgbClr val="C00000"/>
                </a:solidFill>
              </a:rPr>
              <a:t>Boška</a:t>
            </a:r>
            <a:r>
              <a:rPr lang="sk-SK" sz="2000" dirty="0">
                <a:solidFill>
                  <a:srgbClr val="C00000"/>
                </a:solidFill>
              </a:rPr>
              <a:t>, </a:t>
            </a:r>
            <a:r>
              <a:rPr lang="sk-SK" sz="2000" dirty="0" err="1" smtClean="0">
                <a:solidFill>
                  <a:srgbClr val="C00000"/>
                </a:solidFill>
              </a:rPr>
              <a:t>Citrom</a:t>
            </a:r>
            <a:r>
              <a:rPr lang="sk-SK" sz="2000" dirty="0">
                <a:solidFill>
                  <a:srgbClr val="C00000"/>
                </a:solidFill>
              </a:rPr>
              <a:t>, </a:t>
            </a:r>
            <a:r>
              <a:rPr lang="sk-SK" sz="2000" dirty="0" err="1" smtClean="0">
                <a:solidFill>
                  <a:srgbClr val="C00000"/>
                </a:solidFill>
              </a:rPr>
              <a:t>Dodo</a:t>
            </a:r>
            <a:r>
              <a:rPr lang="sk-SK" sz="2000" dirty="0">
                <a:solidFill>
                  <a:srgbClr val="C00000"/>
                </a:solidFill>
              </a:rPr>
              <a:t>, </a:t>
            </a:r>
            <a:r>
              <a:rPr lang="sk-SK" sz="2000" dirty="0" err="1" smtClean="0">
                <a:solidFill>
                  <a:srgbClr val="C00000"/>
                </a:solidFill>
              </a:rPr>
              <a:t>Ferkina</a:t>
            </a:r>
            <a:r>
              <a:rPr lang="sk-SK" sz="2000" dirty="0">
                <a:solidFill>
                  <a:srgbClr val="C00000"/>
                </a:solidFill>
              </a:rPr>
              <a:t>, </a:t>
            </a:r>
            <a:r>
              <a:rPr lang="sk-SK" sz="2000" dirty="0" err="1" smtClean="0">
                <a:solidFill>
                  <a:srgbClr val="C00000"/>
                </a:solidFill>
              </a:rPr>
              <a:t>Groufo</a:t>
            </a:r>
            <a:r>
              <a:rPr lang="sk-SK" sz="2000" dirty="0">
                <a:solidFill>
                  <a:srgbClr val="C00000"/>
                </a:solidFill>
              </a:rPr>
              <a:t>, Jarko, Jánoš, </a:t>
            </a:r>
            <a:r>
              <a:rPr lang="sk-SK" sz="2000" dirty="0" err="1">
                <a:solidFill>
                  <a:srgbClr val="C00000"/>
                </a:solidFill>
              </a:rPr>
              <a:t>Jendo</a:t>
            </a:r>
            <a:r>
              <a:rPr lang="sk-SK" sz="2000" dirty="0">
                <a:solidFill>
                  <a:srgbClr val="C00000"/>
                </a:solidFill>
              </a:rPr>
              <a:t>, Lacko, </a:t>
            </a:r>
            <a:r>
              <a:rPr lang="sk-SK" sz="2000" dirty="0" err="1">
                <a:solidFill>
                  <a:srgbClr val="C00000"/>
                </a:solidFill>
              </a:rPr>
              <a:t>Láslo</a:t>
            </a:r>
            <a:r>
              <a:rPr lang="sk-SK" sz="2000" dirty="0">
                <a:solidFill>
                  <a:srgbClr val="C00000"/>
                </a:solidFill>
              </a:rPr>
              <a:t>, Maco, </a:t>
            </a:r>
            <a:r>
              <a:rPr lang="sk-SK" sz="2000" dirty="0" err="1">
                <a:solidFill>
                  <a:srgbClr val="C00000"/>
                </a:solidFill>
              </a:rPr>
              <a:t>Mamuko</a:t>
            </a:r>
            <a:r>
              <a:rPr lang="sk-SK" sz="2000" dirty="0">
                <a:solidFill>
                  <a:srgbClr val="C00000"/>
                </a:solidFill>
              </a:rPr>
              <a:t>, Marci, </a:t>
            </a:r>
            <a:r>
              <a:rPr lang="sk-SK" sz="2000" dirty="0" err="1">
                <a:solidFill>
                  <a:srgbClr val="C00000"/>
                </a:solidFill>
              </a:rPr>
              <a:t>Miláň</a:t>
            </a:r>
            <a:r>
              <a:rPr lang="sk-SK" sz="2000" dirty="0">
                <a:solidFill>
                  <a:srgbClr val="C00000"/>
                </a:solidFill>
              </a:rPr>
              <a:t>, Vinco...</a:t>
            </a:r>
          </a:p>
          <a:p>
            <a:pPr algn="just"/>
            <a:endParaRPr lang="sk-SK" dirty="0"/>
          </a:p>
        </p:txBody>
      </p:sp>
      <p:sp>
        <p:nvSpPr>
          <p:cNvPr id="5" name="BlokTextu 4"/>
          <p:cNvSpPr txBox="1"/>
          <p:nvPr/>
        </p:nvSpPr>
        <p:spPr>
          <a:xfrm>
            <a:off x="4499992" y="3229233"/>
            <a:ext cx="42484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just"/>
            <a:r>
              <a:rPr lang="sk-SK" sz="2000" dirty="0"/>
              <a:t>Ženské: </a:t>
            </a:r>
            <a:endParaRPr lang="sk-SK" sz="2000" dirty="0" smtClean="0"/>
          </a:p>
          <a:p>
            <a:pPr marL="0" lvl="2" algn="just"/>
            <a:r>
              <a:rPr lang="sk-SK" sz="2000" dirty="0" smtClean="0">
                <a:solidFill>
                  <a:srgbClr val="C00000"/>
                </a:solidFill>
              </a:rPr>
              <a:t>Boja</a:t>
            </a:r>
            <a:r>
              <a:rPr lang="sk-SK" sz="2000" dirty="0">
                <a:solidFill>
                  <a:srgbClr val="C00000"/>
                </a:solidFill>
              </a:rPr>
              <a:t>, </a:t>
            </a:r>
            <a:r>
              <a:rPr lang="sk-SK" sz="2000" dirty="0" err="1">
                <a:solidFill>
                  <a:srgbClr val="C00000"/>
                </a:solidFill>
              </a:rPr>
              <a:t>Čaja</a:t>
            </a:r>
            <a:r>
              <a:rPr lang="sk-SK" sz="2000" dirty="0">
                <a:solidFill>
                  <a:srgbClr val="C00000"/>
                </a:solidFill>
              </a:rPr>
              <a:t>, </a:t>
            </a:r>
            <a:r>
              <a:rPr lang="sk-SK" sz="2000" dirty="0" err="1">
                <a:solidFill>
                  <a:srgbClr val="C00000"/>
                </a:solidFill>
              </a:rPr>
              <a:t>Falát</a:t>
            </a:r>
            <a:r>
              <a:rPr lang="sk-SK" sz="2000" dirty="0">
                <a:solidFill>
                  <a:srgbClr val="C00000"/>
                </a:solidFill>
              </a:rPr>
              <a:t>, </a:t>
            </a:r>
            <a:r>
              <a:rPr lang="sk-SK" sz="2000" dirty="0" err="1">
                <a:solidFill>
                  <a:srgbClr val="C00000"/>
                </a:solidFill>
              </a:rPr>
              <a:t>Givoj</a:t>
            </a:r>
            <a:r>
              <a:rPr lang="sk-SK" sz="2000" dirty="0">
                <a:solidFill>
                  <a:srgbClr val="C00000"/>
                </a:solidFill>
              </a:rPr>
              <a:t>, </a:t>
            </a:r>
            <a:r>
              <a:rPr lang="sk-SK" sz="2000" dirty="0" err="1">
                <a:solidFill>
                  <a:srgbClr val="C00000"/>
                </a:solidFill>
              </a:rPr>
              <a:t>Groufa</a:t>
            </a:r>
            <a:r>
              <a:rPr lang="sk-SK" sz="2000" dirty="0">
                <a:solidFill>
                  <a:srgbClr val="C00000"/>
                </a:solidFill>
              </a:rPr>
              <a:t>, Karolka, </a:t>
            </a:r>
            <a:r>
              <a:rPr lang="sk-SK" sz="2000" dirty="0" err="1">
                <a:solidFill>
                  <a:srgbClr val="C00000"/>
                </a:solidFill>
              </a:rPr>
              <a:t>Luluď</a:t>
            </a:r>
            <a:r>
              <a:rPr lang="sk-SK" sz="2000" dirty="0">
                <a:solidFill>
                  <a:srgbClr val="C00000"/>
                </a:solidFill>
              </a:rPr>
              <a:t>, </a:t>
            </a:r>
            <a:r>
              <a:rPr lang="sk-SK" sz="2000" dirty="0" err="1">
                <a:solidFill>
                  <a:srgbClr val="C00000"/>
                </a:solidFill>
              </a:rPr>
              <a:t>Manci</a:t>
            </a:r>
            <a:r>
              <a:rPr lang="sk-SK" sz="2000" dirty="0">
                <a:solidFill>
                  <a:srgbClr val="C00000"/>
                </a:solidFill>
              </a:rPr>
              <a:t>, Marika, </a:t>
            </a:r>
            <a:r>
              <a:rPr lang="sk-SK" sz="2000" dirty="0" err="1">
                <a:solidFill>
                  <a:srgbClr val="C00000"/>
                </a:solidFill>
              </a:rPr>
              <a:t>Melonka</a:t>
            </a:r>
            <a:r>
              <a:rPr lang="sk-SK" sz="2000" dirty="0">
                <a:solidFill>
                  <a:srgbClr val="C00000"/>
                </a:solidFill>
              </a:rPr>
              <a:t>, Mercedes, </a:t>
            </a:r>
            <a:r>
              <a:rPr lang="sk-SK" sz="2000" dirty="0" err="1">
                <a:solidFill>
                  <a:srgbClr val="C00000"/>
                </a:solidFill>
              </a:rPr>
              <a:t>Momáň</a:t>
            </a:r>
            <a:r>
              <a:rPr lang="sk-SK" sz="2000" dirty="0">
                <a:solidFill>
                  <a:srgbClr val="C00000"/>
                </a:solidFill>
              </a:rPr>
              <a:t>, </a:t>
            </a:r>
            <a:r>
              <a:rPr lang="sk-SK" sz="2000" dirty="0" err="1">
                <a:solidFill>
                  <a:srgbClr val="C00000"/>
                </a:solidFill>
              </a:rPr>
              <a:t>Mudra</a:t>
            </a:r>
            <a:r>
              <a:rPr lang="sk-SK" sz="2000" dirty="0">
                <a:solidFill>
                  <a:srgbClr val="C00000"/>
                </a:solidFill>
              </a:rPr>
              <a:t>, </a:t>
            </a:r>
            <a:r>
              <a:rPr lang="sk-SK" sz="2000" dirty="0" err="1">
                <a:solidFill>
                  <a:srgbClr val="C00000"/>
                </a:solidFill>
              </a:rPr>
              <a:t>Patrin</a:t>
            </a:r>
            <a:r>
              <a:rPr lang="sk-SK" sz="2000" dirty="0">
                <a:solidFill>
                  <a:srgbClr val="C00000"/>
                </a:solidFill>
              </a:rPr>
              <a:t>, Pinka, </a:t>
            </a:r>
            <a:r>
              <a:rPr lang="sk-SK" sz="2000" dirty="0" err="1">
                <a:solidFill>
                  <a:srgbClr val="C00000"/>
                </a:solidFill>
              </a:rPr>
              <a:t>Pirožka</a:t>
            </a:r>
            <a:r>
              <a:rPr lang="sk-SK" sz="2000" dirty="0">
                <a:solidFill>
                  <a:srgbClr val="C00000"/>
                </a:solidFill>
              </a:rPr>
              <a:t>, </a:t>
            </a:r>
            <a:r>
              <a:rPr lang="sk-SK" sz="2000" dirty="0" err="1">
                <a:solidFill>
                  <a:srgbClr val="C00000"/>
                </a:solidFill>
              </a:rPr>
              <a:t>Ribizla</a:t>
            </a:r>
            <a:r>
              <a:rPr lang="sk-SK" sz="2000" dirty="0">
                <a:solidFill>
                  <a:srgbClr val="C00000"/>
                </a:solidFill>
              </a:rPr>
              <a:t>, </a:t>
            </a:r>
            <a:r>
              <a:rPr lang="sk-SK" sz="2000" dirty="0" err="1">
                <a:solidFill>
                  <a:srgbClr val="C00000"/>
                </a:solidFill>
              </a:rPr>
              <a:t>Ráji</a:t>
            </a:r>
            <a:r>
              <a:rPr lang="sk-SK" sz="2000" dirty="0">
                <a:solidFill>
                  <a:srgbClr val="C00000"/>
                </a:solidFill>
              </a:rPr>
              <a:t>, </a:t>
            </a:r>
            <a:r>
              <a:rPr lang="sk-SK" sz="2000" dirty="0" err="1">
                <a:solidFill>
                  <a:srgbClr val="C00000"/>
                </a:solidFill>
              </a:rPr>
              <a:t>Róza</a:t>
            </a:r>
            <a:r>
              <a:rPr lang="sk-SK" sz="2000" dirty="0">
                <a:solidFill>
                  <a:srgbClr val="C00000"/>
                </a:solidFill>
              </a:rPr>
              <a:t>, </a:t>
            </a:r>
            <a:r>
              <a:rPr lang="sk-SK" sz="2000" dirty="0" err="1">
                <a:solidFill>
                  <a:srgbClr val="C00000"/>
                </a:solidFill>
              </a:rPr>
              <a:t>Sedra</a:t>
            </a:r>
            <a:r>
              <a:rPr lang="sk-SK" sz="2000" dirty="0">
                <a:solidFill>
                  <a:srgbClr val="C00000"/>
                </a:solidFill>
              </a:rPr>
              <a:t>...</a:t>
            </a:r>
          </a:p>
          <a:p>
            <a:pPr algn="just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510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C00000"/>
                </a:solidFill>
              </a:rPr>
              <a:t>OLAŠSKÍ </a:t>
            </a:r>
            <a:r>
              <a:rPr lang="sk-SK" dirty="0" smtClean="0">
                <a:solidFill>
                  <a:srgbClr val="C00000"/>
                </a:solidFill>
              </a:rPr>
              <a:t>RÓMOVIA – VÝZOR</a:t>
            </a:r>
            <a:endParaRPr lang="sk-SK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algn="just"/>
            <a:r>
              <a:rPr lang="sk-SK" sz="2400" dirty="0" smtClean="0">
                <a:solidFill>
                  <a:schemeClr val="tx1"/>
                </a:solidFill>
              </a:rPr>
              <a:t>Vzhľad – antropologické odlišnosti – svetlejšia pleť + ryšavé vlasy</a:t>
            </a:r>
          </a:p>
          <a:p>
            <a:pPr algn="just"/>
            <a:endParaRPr lang="sk-SK" sz="2400" dirty="0" smtClean="0">
              <a:solidFill>
                <a:schemeClr val="tx1"/>
              </a:solidFill>
            </a:endParaRPr>
          </a:p>
          <a:p>
            <a:pPr algn="just"/>
            <a:r>
              <a:rPr lang="sk-SK" sz="2400" dirty="0" smtClean="0">
                <a:solidFill>
                  <a:schemeClr val="tx1"/>
                </a:solidFill>
              </a:rPr>
              <a:t>Odev</a:t>
            </a:r>
          </a:p>
          <a:p>
            <a:pPr lvl="1" algn="just"/>
            <a:r>
              <a:rPr lang="sk-SK" sz="2400" dirty="0">
                <a:solidFill>
                  <a:schemeClr val="tx1"/>
                </a:solidFill>
              </a:rPr>
              <a:t>m</a:t>
            </a:r>
            <a:r>
              <a:rPr lang="sk-SK" sz="2400" dirty="0" smtClean="0">
                <a:solidFill>
                  <a:schemeClr val="tx1"/>
                </a:solidFill>
              </a:rPr>
              <a:t>uži: klobúk, palica</a:t>
            </a:r>
          </a:p>
          <a:p>
            <a:pPr marL="877824" lvl="5" indent="0" algn="just">
              <a:buNone/>
            </a:pPr>
            <a:r>
              <a:rPr lang="sk-SK" sz="2000" dirty="0" smtClean="0">
                <a:solidFill>
                  <a:srgbClr val="C00000"/>
                </a:solidFill>
              </a:rPr>
              <a:t>„Muž nosí na hlave klobúk a žena len šatku.“ </a:t>
            </a:r>
            <a:r>
              <a:rPr lang="sk-SK" sz="2000" dirty="0" smtClean="0">
                <a:solidFill>
                  <a:schemeClr val="tx1"/>
                </a:solidFill>
              </a:rPr>
              <a:t>(muž, 53 r.)</a:t>
            </a:r>
          </a:p>
          <a:p>
            <a:pPr lvl="1" algn="just"/>
            <a:r>
              <a:rPr lang="sk-SK" sz="2400" dirty="0">
                <a:solidFill>
                  <a:schemeClr val="tx1"/>
                </a:solidFill>
              </a:rPr>
              <a:t>ž</a:t>
            </a:r>
            <a:r>
              <a:rPr lang="sk-SK" sz="2400" dirty="0" smtClean="0">
                <a:solidFill>
                  <a:schemeClr val="tx1"/>
                </a:solidFill>
              </a:rPr>
              <a:t>eny: dlhé sukne, šatky</a:t>
            </a:r>
          </a:p>
          <a:p>
            <a:pPr marL="170752" lvl="1" indent="0" algn="just">
              <a:buNone/>
            </a:pPr>
            <a:r>
              <a:rPr lang="sk-SK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	</a:t>
            </a:r>
            <a:r>
              <a:rPr lang="de-DE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„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Dievča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pokal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 je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doma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 u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rodičov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tak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móže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mať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nohavice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. Ale u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nás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sk-SK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	</a:t>
            </a:r>
            <a:r>
              <a:rPr lang="de-DE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keď</a:t>
            </a:r>
            <a:r>
              <a:rPr lang="de-DE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už</a:t>
            </a:r>
            <a:r>
              <a:rPr lang="de-DE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sa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vydá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tak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fakticky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už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 je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žena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tak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už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jej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nedovolí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ani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manžel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sk-SK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	</a:t>
            </a:r>
            <a:r>
              <a:rPr lang="de-DE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ani</a:t>
            </a:r>
            <a:r>
              <a:rPr lang="de-DE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manželovi</a:t>
            </a:r>
            <a:r>
              <a:rPr lang="de-DE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rodičia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aby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nosívala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nohavice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. A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to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 z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jedného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prostého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sk-SK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	</a:t>
            </a:r>
            <a:r>
              <a:rPr lang="de-DE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dôvodu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lebo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žena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keď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má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nohavice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tak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 je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moc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vidieť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.“ </a:t>
            </a:r>
            <a:r>
              <a:rPr lang="de-DE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de-DE" dirty="0" err="1">
                <a:solidFill>
                  <a:schemeClr val="tx1"/>
                </a:solidFill>
                <a:cs typeface="Times New Roman" panose="02020603050405020304" pitchFamily="18" charset="0"/>
              </a:rPr>
              <a:t>muž</a:t>
            </a:r>
            <a:r>
              <a:rPr lang="de-DE" dirty="0">
                <a:solidFill>
                  <a:schemeClr val="tx1"/>
                </a:solidFill>
                <a:cs typeface="Times New Roman" panose="02020603050405020304" pitchFamily="18" charset="0"/>
              </a:rPr>
              <a:t>, 47 r</a:t>
            </a:r>
            <a:r>
              <a:rPr lang="de-DE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.)</a:t>
            </a:r>
            <a:endParaRPr lang="sk-SK" dirty="0" smtClean="0">
              <a:solidFill>
                <a:schemeClr val="tx1"/>
              </a:solidFill>
            </a:endParaRPr>
          </a:p>
          <a:p>
            <a:pPr lvl="1" algn="just"/>
            <a:r>
              <a:rPr lang="sk-SK" sz="2400" dirty="0" smtClean="0">
                <a:solidFill>
                  <a:schemeClr val="tx1"/>
                </a:solidFill>
              </a:rPr>
              <a:t>šperky</a:t>
            </a:r>
            <a:endParaRPr lang="sk-SK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11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C00000"/>
                </a:solidFill>
              </a:rPr>
              <a:t>OLAŠSKÍ RÓMOVIA – VÝZOR</a:t>
            </a:r>
            <a:endParaRPr lang="sk-SK" dirty="0">
              <a:solidFill>
                <a:srgbClr val="C00000"/>
              </a:solidFill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3240360" cy="4978655"/>
          </a:xfrm>
          <a:ln>
            <a:solidFill>
              <a:schemeClr val="tx2"/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027" y="1412776"/>
            <a:ext cx="3148389" cy="4968552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59893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C00000"/>
                </a:solidFill>
              </a:rPr>
              <a:t>OLAŠSKÍ RÓMOVIA – VÝZOR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56792"/>
            <a:ext cx="3168352" cy="4991716"/>
          </a:xfrm>
          <a:ln>
            <a:solidFill>
              <a:schemeClr val="tx2"/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475" y="1556792"/>
            <a:ext cx="3309933" cy="4968552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44881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C00000"/>
                </a:solidFill>
              </a:rPr>
              <a:t>OLAŠSKÍ RÓMOVIA – VÝZOR</a:t>
            </a:r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7" y="1298575"/>
            <a:ext cx="7405687" cy="4937125"/>
          </a:xfr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65617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C00000"/>
                </a:solidFill>
              </a:rPr>
              <a:t>OLAŠSKÍ RÓMOVIA – </a:t>
            </a:r>
            <a:r>
              <a:rPr lang="sk-SK" dirty="0" smtClean="0">
                <a:solidFill>
                  <a:srgbClr val="C00000"/>
                </a:solidFill>
              </a:rPr>
              <a:t>ŠPERKY</a:t>
            </a:r>
            <a:endParaRPr lang="sk-SK" dirty="0">
              <a:solidFill>
                <a:srgbClr val="C00000"/>
              </a:solidFill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8"/>
            <a:ext cx="3600399" cy="2427081"/>
          </a:xfr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031665"/>
            <a:ext cx="3636219" cy="240665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40768"/>
            <a:ext cx="3636219" cy="242832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31664"/>
            <a:ext cx="3628150" cy="24187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Zástupný symbol obsahu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7"/>
            <a:ext cx="3600399" cy="2427081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031664"/>
            <a:ext cx="3636219" cy="240665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40767"/>
            <a:ext cx="3636219" cy="2428322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91435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C00000"/>
                </a:solidFill>
              </a:rPr>
              <a:t>OLAŠSKÍ RÓMOVIA – BÝVANIE</a:t>
            </a:r>
            <a:endParaRPr lang="sk-SK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618384"/>
          </a:xfrm>
        </p:spPr>
        <p:txBody>
          <a:bodyPr/>
          <a:lstStyle/>
          <a:p>
            <a:r>
              <a:rPr lang="sk-SK" dirty="0" smtClean="0">
                <a:solidFill>
                  <a:schemeClr val="tx1"/>
                </a:solidFill>
              </a:rPr>
              <a:t>vozy ťahané koňmi          maringotky          domy</a:t>
            </a:r>
          </a:p>
        </p:txBody>
      </p:sp>
      <p:cxnSp>
        <p:nvCxnSpPr>
          <p:cNvPr id="7" name="Rovná spojovacia šípka 6"/>
          <p:cNvCxnSpPr/>
          <p:nvPr/>
        </p:nvCxnSpPr>
        <p:spPr>
          <a:xfrm>
            <a:off x="3002007" y="1523376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ovná spojovacia šípka 7"/>
          <p:cNvCxnSpPr/>
          <p:nvPr/>
        </p:nvCxnSpPr>
        <p:spPr>
          <a:xfrm>
            <a:off x="5004048" y="1523376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05" y="1916832"/>
            <a:ext cx="3341787" cy="208823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13867"/>
            <a:ext cx="3380099" cy="208823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41"/>
          <a:stretch/>
        </p:blipFill>
        <p:spPr>
          <a:xfrm>
            <a:off x="4716016" y="4149080"/>
            <a:ext cx="3380099" cy="250772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05" y="4149080"/>
            <a:ext cx="3341787" cy="2507722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05886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C00000"/>
                </a:solidFill>
              </a:rPr>
              <a:t>OLAŠSKÍ RÓMOVIA – BÝVANIE</a:t>
            </a:r>
            <a:endParaRPr lang="sk-SK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1482480"/>
          </a:xfrm>
        </p:spPr>
        <p:txBody>
          <a:bodyPr/>
          <a:lstStyle/>
          <a:p>
            <a:pPr marL="342900" indent="-342900" algn="just"/>
            <a:r>
              <a:rPr lang="sk-SK" dirty="0" smtClean="0">
                <a:solidFill>
                  <a:schemeClr val="tx1"/>
                </a:solidFill>
              </a:rPr>
              <a:t>Interiér</a:t>
            </a:r>
          </a:p>
          <a:p>
            <a:pPr lvl="1" algn="just"/>
            <a:r>
              <a:rPr lang="sk-SK" dirty="0" smtClean="0">
                <a:solidFill>
                  <a:schemeClr val="tx1"/>
                </a:solidFill>
              </a:rPr>
              <a:t>Reprezentatívna miestnosť</a:t>
            </a:r>
          </a:p>
          <a:p>
            <a:pPr lvl="1" algn="just"/>
            <a:r>
              <a:rPr lang="sk-SK" dirty="0" err="1" smtClean="0">
                <a:solidFill>
                  <a:schemeClr val="tx1"/>
                </a:solidFill>
              </a:rPr>
              <a:t>Zdobnosť</a:t>
            </a:r>
            <a:r>
              <a:rPr lang="sk-SK" dirty="0" smtClean="0">
                <a:solidFill>
                  <a:schemeClr val="tx1"/>
                </a:solidFill>
              </a:rPr>
              <a:t> (obrazy a sošky Ježiša Krista a svätých, fotografie, umelé kvety)         </a:t>
            </a:r>
            <a:endParaRPr lang="sk-SK" dirty="0">
              <a:solidFill>
                <a:schemeClr val="tx1"/>
              </a:solidFill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903943"/>
            <a:ext cx="5330750" cy="3549391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2894466"/>
            <a:ext cx="2372579" cy="3558869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02694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C00000"/>
                </a:solidFill>
              </a:rPr>
              <a:t>RÓMOVIA</a:t>
            </a:r>
            <a:endParaRPr lang="sk-SK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just">
              <a:spcBef>
                <a:spcPts val="700"/>
              </a:spcBef>
              <a:buClrTx/>
              <a:buNone/>
            </a:pPr>
            <a:r>
              <a:rPr lang="sk-SK" sz="2800" dirty="0" smtClean="0">
                <a:solidFill>
                  <a:srgbClr val="C00000"/>
                </a:solidFill>
              </a:rPr>
              <a:t>„</a:t>
            </a:r>
            <a:r>
              <a:rPr lang="sk-SK" sz="2800" dirty="0" err="1" smtClean="0">
                <a:solidFill>
                  <a:srgbClr val="C00000"/>
                </a:solidFill>
              </a:rPr>
              <a:t>Difrencujúcim</a:t>
            </a:r>
            <a:r>
              <a:rPr lang="sk-SK" sz="2800" dirty="0">
                <a:solidFill>
                  <a:srgbClr val="C00000"/>
                </a:solidFill>
              </a:rPr>
              <a:t> </a:t>
            </a:r>
            <a:r>
              <a:rPr lang="sk-SK" sz="2800" dirty="0" smtClean="0">
                <a:solidFill>
                  <a:srgbClr val="C00000"/>
                </a:solidFill>
              </a:rPr>
              <a:t>znakom </a:t>
            </a:r>
            <a:r>
              <a:rPr lang="de-DE" altLang="sk-SK" sz="2800" dirty="0" err="1" smtClean="0">
                <a:solidFill>
                  <a:srgbClr val="C00000"/>
                </a:solidFill>
                <a:cs typeface="Times New Roman" pitchFamily="16" charset="0"/>
              </a:rPr>
              <a:t>rómskych</a:t>
            </a:r>
            <a:r>
              <a:rPr lang="de-DE" altLang="sk-SK" sz="2800" dirty="0" smtClean="0">
                <a:solidFill>
                  <a:srgbClr val="C00000"/>
                </a:solidFill>
                <a:cs typeface="Times New Roman" pitchFamily="16" charset="0"/>
              </a:rPr>
              <a:t> </a:t>
            </a:r>
            <a:r>
              <a:rPr lang="de-DE" altLang="sk-SK" sz="2800" dirty="0" err="1">
                <a:solidFill>
                  <a:srgbClr val="C00000"/>
                </a:solidFill>
                <a:cs typeface="Times New Roman" pitchFamily="16" charset="0"/>
              </a:rPr>
              <a:t>spoločenstiev</a:t>
            </a:r>
            <a:r>
              <a:rPr lang="de-DE" altLang="sk-SK" sz="2800" dirty="0">
                <a:solidFill>
                  <a:srgbClr val="C00000"/>
                </a:solidFill>
                <a:cs typeface="Times New Roman" pitchFamily="16" charset="0"/>
              </a:rPr>
              <a:t> – </a:t>
            </a:r>
            <a:r>
              <a:rPr lang="de-DE" altLang="sk-SK" sz="2800" dirty="0" err="1">
                <a:solidFill>
                  <a:srgbClr val="C00000"/>
                </a:solidFill>
                <a:cs typeface="Times New Roman" pitchFamily="16" charset="0"/>
              </a:rPr>
              <a:t>skupín</a:t>
            </a:r>
            <a:r>
              <a:rPr lang="de-DE" altLang="sk-SK" sz="2800" dirty="0">
                <a:solidFill>
                  <a:srgbClr val="C00000"/>
                </a:solidFill>
                <a:cs typeface="Times New Roman" pitchFamily="16" charset="0"/>
              </a:rPr>
              <a:t> </a:t>
            </a:r>
            <a:r>
              <a:rPr lang="de-DE" altLang="sk-SK" sz="2800" dirty="0" smtClean="0">
                <a:solidFill>
                  <a:srgbClr val="C00000"/>
                </a:solidFill>
                <a:cs typeface="Times New Roman" pitchFamily="16" charset="0"/>
              </a:rPr>
              <a:t>je</a:t>
            </a:r>
            <a:r>
              <a:rPr lang="sk-SK" altLang="sk-SK" sz="2800" dirty="0" smtClean="0">
                <a:solidFill>
                  <a:srgbClr val="C00000"/>
                </a:solidFill>
                <a:cs typeface="Times New Roman" pitchFamily="16" charset="0"/>
              </a:rPr>
              <a:t> </a:t>
            </a:r>
            <a:r>
              <a:rPr lang="de-DE" altLang="sk-SK" sz="2800" dirty="0" err="1" smtClean="0">
                <a:solidFill>
                  <a:srgbClr val="C00000"/>
                </a:solidFill>
                <a:cs typeface="Times New Roman" pitchFamily="16" charset="0"/>
              </a:rPr>
              <a:t>skupinové</a:t>
            </a:r>
            <a:r>
              <a:rPr lang="de-DE" altLang="sk-SK" sz="2800" dirty="0" smtClean="0">
                <a:solidFill>
                  <a:srgbClr val="C00000"/>
                </a:solidFill>
                <a:cs typeface="Times New Roman" pitchFamily="16" charset="0"/>
              </a:rPr>
              <a:t> </a:t>
            </a:r>
            <a:r>
              <a:rPr lang="de-DE" altLang="sk-SK" sz="2800" dirty="0" err="1">
                <a:solidFill>
                  <a:srgbClr val="C00000"/>
                </a:solidFill>
                <a:cs typeface="Times New Roman" pitchFamily="16" charset="0"/>
              </a:rPr>
              <a:t>etnické</a:t>
            </a:r>
            <a:r>
              <a:rPr lang="de-DE" altLang="sk-SK" sz="2800" dirty="0">
                <a:solidFill>
                  <a:srgbClr val="C00000"/>
                </a:solidFill>
                <a:cs typeface="Times New Roman" pitchFamily="16" charset="0"/>
              </a:rPr>
              <a:t> </a:t>
            </a:r>
            <a:r>
              <a:rPr lang="de-DE" altLang="sk-SK" sz="2800" dirty="0" err="1">
                <a:solidFill>
                  <a:srgbClr val="C00000"/>
                </a:solidFill>
                <a:cs typeface="Times New Roman" pitchFamily="16" charset="0"/>
              </a:rPr>
              <a:t>povedomie</a:t>
            </a:r>
            <a:r>
              <a:rPr lang="de-DE" altLang="sk-SK" sz="2800" dirty="0">
                <a:solidFill>
                  <a:srgbClr val="C00000"/>
                </a:solidFill>
                <a:cs typeface="Times New Roman" pitchFamily="16" charset="0"/>
              </a:rPr>
              <a:t>, </a:t>
            </a:r>
            <a:r>
              <a:rPr lang="de-DE" altLang="sk-SK" sz="2800" dirty="0" err="1" smtClean="0">
                <a:solidFill>
                  <a:srgbClr val="C00000"/>
                </a:solidFill>
                <a:cs typeface="Times New Roman" pitchFamily="16" charset="0"/>
              </a:rPr>
              <a:t>používanie</a:t>
            </a:r>
            <a:r>
              <a:rPr lang="sk-SK" altLang="sk-SK" sz="2800" dirty="0">
                <a:solidFill>
                  <a:srgbClr val="C00000"/>
                </a:solidFill>
                <a:cs typeface="Times New Roman" pitchFamily="16" charset="0"/>
              </a:rPr>
              <a:t> </a:t>
            </a:r>
            <a:r>
              <a:rPr lang="de-DE" altLang="sk-SK" sz="2800" dirty="0" err="1" smtClean="0">
                <a:solidFill>
                  <a:srgbClr val="C00000"/>
                </a:solidFill>
                <a:cs typeface="Times New Roman" pitchFamily="16" charset="0"/>
              </a:rPr>
              <a:t>skupinového</a:t>
            </a:r>
            <a:r>
              <a:rPr lang="de-DE" altLang="sk-SK" sz="2800" dirty="0" smtClean="0">
                <a:solidFill>
                  <a:srgbClr val="C00000"/>
                </a:solidFill>
                <a:cs typeface="Times New Roman" pitchFamily="16" charset="0"/>
              </a:rPr>
              <a:t> </a:t>
            </a:r>
            <a:r>
              <a:rPr lang="de-DE" altLang="sk-SK" sz="2800" dirty="0" err="1">
                <a:solidFill>
                  <a:srgbClr val="C00000"/>
                </a:solidFill>
                <a:cs typeface="Times New Roman" pitchFamily="16" charset="0"/>
              </a:rPr>
              <a:t>jazyka</a:t>
            </a:r>
            <a:r>
              <a:rPr lang="de-DE" altLang="sk-SK" sz="2800" dirty="0">
                <a:solidFill>
                  <a:srgbClr val="C00000"/>
                </a:solidFill>
                <a:cs typeface="Times New Roman" pitchFamily="16" charset="0"/>
              </a:rPr>
              <a:t>, </a:t>
            </a:r>
            <a:r>
              <a:rPr lang="de-DE" altLang="sk-SK" sz="2800" dirty="0" err="1">
                <a:solidFill>
                  <a:srgbClr val="C00000"/>
                </a:solidFill>
                <a:cs typeface="Times New Roman" pitchFamily="16" charset="0"/>
              </a:rPr>
              <a:t>jednotný</a:t>
            </a:r>
            <a:r>
              <a:rPr lang="de-DE" altLang="sk-SK" sz="2800" dirty="0">
                <a:solidFill>
                  <a:srgbClr val="C00000"/>
                </a:solidFill>
                <a:cs typeface="Times New Roman" pitchFamily="16" charset="0"/>
              </a:rPr>
              <a:t> </a:t>
            </a:r>
            <a:r>
              <a:rPr lang="de-DE" altLang="sk-SK" sz="2800" dirty="0" err="1">
                <a:solidFill>
                  <a:srgbClr val="C00000"/>
                </a:solidFill>
                <a:cs typeface="Times New Roman" pitchFamily="16" charset="0"/>
              </a:rPr>
              <a:t>spôsob</a:t>
            </a:r>
            <a:r>
              <a:rPr lang="de-DE" altLang="sk-SK" sz="2800" dirty="0">
                <a:solidFill>
                  <a:srgbClr val="C00000"/>
                </a:solidFill>
                <a:cs typeface="Times New Roman" pitchFamily="16" charset="0"/>
              </a:rPr>
              <a:t> </a:t>
            </a:r>
            <a:r>
              <a:rPr lang="de-DE" altLang="sk-SK" sz="2800" dirty="0" err="1">
                <a:solidFill>
                  <a:srgbClr val="C00000"/>
                </a:solidFill>
                <a:cs typeface="Times New Roman" pitchFamily="16" charset="0"/>
              </a:rPr>
              <a:t>života</a:t>
            </a:r>
            <a:r>
              <a:rPr lang="de-DE" altLang="sk-SK" sz="2800" dirty="0">
                <a:solidFill>
                  <a:srgbClr val="C00000"/>
                </a:solidFill>
                <a:cs typeface="Times New Roman" pitchFamily="16" charset="0"/>
              </a:rPr>
              <a:t>, </a:t>
            </a:r>
            <a:r>
              <a:rPr lang="de-DE" altLang="sk-SK" sz="2800" dirty="0" err="1">
                <a:solidFill>
                  <a:srgbClr val="C00000"/>
                </a:solidFill>
                <a:cs typeface="Times New Roman" pitchFamily="16" charset="0"/>
              </a:rPr>
              <a:t>rovnaký</a:t>
            </a:r>
            <a:r>
              <a:rPr lang="de-DE" altLang="sk-SK" sz="2800" dirty="0">
                <a:solidFill>
                  <a:srgbClr val="C00000"/>
                </a:solidFill>
                <a:cs typeface="Times New Roman" pitchFamily="16" charset="0"/>
              </a:rPr>
              <a:t> </a:t>
            </a:r>
            <a:r>
              <a:rPr lang="de-DE" altLang="sk-SK" sz="2800" dirty="0" err="1" smtClean="0">
                <a:solidFill>
                  <a:srgbClr val="C00000"/>
                </a:solidFill>
                <a:cs typeface="Times New Roman" pitchFamily="16" charset="0"/>
              </a:rPr>
              <a:t>spôsob</a:t>
            </a:r>
            <a:r>
              <a:rPr lang="de-DE" altLang="sk-SK" sz="2800" dirty="0" smtClean="0">
                <a:solidFill>
                  <a:srgbClr val="C00000"/>
                </a:solidFill>
                <a:cs typeface="Times New Roman" pitchFamily="16" charset="0"/>
              </a:rPr>
              <a:t> </a:t>
            </a:r>
            <a:r>
              <a:rPr lang="de-DE" altLang="sk-SK" sz="2800" dirty="0" err="1">
                <a:solidFill>
                  <a:srgbClr val="C00000"/>
                </a:solidFill>
                <a:cs typeface="Times New Roman" pitchFamily="16" charset="0"/>
              </a:rPr>
              <a:t>obživy</a:t>
            </a:r>
            <a:r>
              <a:rPr lang="de-DE" altLang="sk-SK" sz="2800" dirty="0">
                <a:solidFill>
                  <a:srgbClr val="C00000"/>
                </a:solidFill>
                <a:cs typeface="Times New Roman" pitchFamily="16" charset="0"/>
              </a:rPr>
              <a:t>, </a:t>
            </a:r>
            <a:r>
              <a:rPr lang="de-DE" altLang="sk-SK" sz="2800" dirty="0" err="1">
                <a:solidFill>
                  <a:srgbClr val="C00000"/>
                </a:solidFill>
                <a:cs typeface="Times New Roman" pitchFamily="16" charset="0"/>
              </a:rPr>
              <a:t>samospráva</a:t>
            </a:r>
            <a:r>
              <a:rPr lang="de-DE" altLang="sk-SK" sz="2800" dirty="0">
                <a:solidFill>
                  <a:srgbClr val="C00000"/>
                </a:solidFill>
                <a:cs typeface="Times New Roman" pitchFamily="16" charset="0"/>
              </a:rPr>
              <a:t> a </a:t>
            </a:r>
            <a:r>
              <a:rPr lang="de-DE" altLang="sk-SK" sz="2800" dirty="0" err="1">
                <a:solidFill>
                  <a:srgbClr val="C00000"/>
                </a:solidFill>
                <a:cs typeface="Times New Roman" pitchFamily="16" charset="0"/>
              </a:rPr>
              <a:t>orgány</a:t>
            </a:r>
            <a:r>
              <a:rPr lang="de-DE" altLang="sk-SK" sz="2800" dirty="0">
                <a:solidFill>
                  <a:srgbClr val="C00000"/>
                </a:solidFill>
                <a:cs typeface="Times New Roman" pitchFamily="16" charset="0"/>
              </a:rPr>
              <a:t> </a:t>
            </a:r>
            <a:r>
              <a:rPr lang="de-DE" altLang="sk-SK" sz="2800" dirty="0" err="1">
                <a:solidFill>
                  <a:srgbClr val="C00000"/>
                </a:solidFill>
                <a:cs typeface="Times New Roman" pitchFamily="16" charset="0"/>
              </a:rPr>
              <a:t>moci</a:t>
            </a:r>
            <a:r>
              <a:rPr lang="de-DE" altLang="sk-SK" sz="2800" dirty="0">
                <a:solidFill>
                  <a:srgbClr val="C00000"/>
                </a:solidFill>
                <a:cs typeface="Times New Roman" pitchFamily="16" charset="0"/>
              </a:rPr>
              <a:t> v </a:t>
            </a:r>
            <a:r>
              <a:rPr lang="de-DE" altLang="sk-SK" sz="2800" dirty="0" err="1" smtClean="0">
                <a:solidFill>
                  <a:srgbClr val="C00000"/>
                </a:solidFill>
                <a:cs typeface="Times New Roman" pitchFamily="16" charset="0"/>
              </a:rPr>
              <a:t>skupine</a:t>
            </a:r>
            <a:r>
              <a:rPr lang="de-DE" altLang="sk-SK" sz="2800" dirty="0" smtClean="0">
                <a:solidFill>
                  <a:srgbClr val="C00000"/>
                </a:solidFill>
                <a:cs typeface="Times New Roman" pitchFamily="16" charset="0"/>
              </a:rPr>
              <a:t>,</a:t>
            </a:r>
            <a:r>
              <a:rPr lang="sk-SK" altLang="sk-SK" sz="2800" dirty="0" smtClean="0">
                <a:solidFill>
                  <a:srgbClr val="C00000"/>
                </a:solidFill>
                <a:cs typeface="Times New Roman" pitchFamily="16" charset="0"/>
              </a:rPr>
              <a:t> </a:t>
            </a:r>
            <a:r>
              <a:rPr lang="de-DE" altLang="sk-SK" sz="2800" dirty="0" err="1" smtClean="0">
                <a:solidFill>
                  <a:srgbClr val="C00000"/>
                </a:solidFill>
                <a:cs typeface="Times New Roman" pitchFamily="16" charset="0"/>
              </a:rPr>
              <a:t>rešpektovanie</a:t>
            </a:r>
            <a:r>
              <a:rPr lang="de-DE" altLang="sk-SK" sz="2800" dirty="0" smtClean="0">
                <a:solidFill>
                  <a:srgbClr val="C00000"/>
                </a:solidFill>
                <a:cs typeface="Times New Roman" pitchFamily="16" charset="0"/>
              </a:rPr>
              <a:t> </a:t>
            </a:r>
            <a:r>
              <a:rPr lang="de-DE" altLang="sk-SK" sz="2800" dirty="0" err="1">
                <a:solidFill>
                  <a:srgbClr val="C00000"/>
                </a:solidFill>
                <a:cs typeface="Times New Roman" pitchFamily="16" charset="0"/>
              </a:rPr>
              <a:t>izolovanosti</a:t>
            </a:r>
            <a:r>
              <a:rPr lang="de-DE" altLang="sk-SK" sz="2800" dirty="0">
                <a:solidFill>
                  <a:srgbClr val="C00000"/>
                </a:solidFill>
                <a:cs typeface="Times New Roman" pitchFamily="16" charset="0"/>
              </a:rPr>
              <a:t> </a:t>
            </a:r>
            <a:r>
              <a:rPr lang="de-DE" altLang="sk-SK" sz="2800" dirty="0" smtClean="0">
                <a:solidFill>
                  <a:srgbClr val="C00000"/>
                </a:solidFill>
                <a:cs typeface="Times New Roman" pitchFamily="16" charset="0"/>
              </a:rPr>
              <a:t>a</a:t>
            </a:r>
            <a:r>
              <a:rPr lang="sk-SK" altLang="sk-SK" sz="2800" dirty="0" smtClean="0">
                <a:solidFill>
                  <a:srgbClr val="C00000"/>
                </a:solidFill>
                <a:cs typeface="Times New Roman" pitchFamily="16" charset="0"/>
              </a:rPr>
              <a:t> </a:t>
            </a:r>
            <a:r>
              <a:rPr lang="de-DE" altLang="sk-SK" sz="2800" dirty="0" err="1" smtClean="0">
                <a:solidFill>
                  <a:srgbClr val="C00000"/>
                </a:solidFill>
                <a:cs typeface="Times New Roman" pitchFamily="16" charset="0"/>
              </a:rPr>
              <a:t>svojráznosti</a:t>
            </a:r>
            <a:r>
              <a:rPr lang="de-DE" altLang="sk-SK" sz="2800" dirty="0" smtClean="0">
                <a:solidFill>
                  <a:srgbClr val="C00000"/>
                </a:solidFill>
                <a:cs typeface="Times New Roman" pitchFamily="16" charset="0"/>
              </a:rPr>
              <a:t> </a:t>
            </a:r>
            <a:r>
              <a:rPr lang="de-DE" altLang="sk-SK" sz="2800" dirty="0" err="1">
                <a:solidFill>
                  <a:srgbClr val="C00000"/>
                </a:solidFill>
                <a:cs typeface="Times New Roman" pitchFamily="16" charset="0"/>
              </a:rPr>
              <a:t>iných</a:t>
            </a:r>
            <a:r>
              <a:rPr lang="de-DE" altLang="sk-SK" sz="2800" dirty="0">
                <a:solidFill>
                  <a:srgbClr val="C00000"/>
                </a:solidFill>
                <a:cs typeface="Times New Roman" pitchFamily="16" charset="0"/>
              </a:rPr>
              <a:t> </a:t>
            </a:r>
            <a:r>
              <a:rPr lang="de-DE" altLang="sk-SK" sz="2800" dirty="0" err="1">
                <a:solidFill>
                  <a:srgbClr val="C00000"/>
                </a:solidFill>
                <a:cs typeface="Times New Roman" pitchFamily="16" charset="0"/>
              </a:rPr>
              <a:t>skupín</a:t>
            </a:r>
            <a:r>
              <a:rPr lang="de-DE" altLang="sk-SK" sz="2800" dirty="0">
                <a:solidFill>
                  <a:srgbClr val="C00000"/>
                </a:solidFill>
                <a:cs typeface="Times New Roman" pitchFamily="16" charset="0"/>
              </a:rPr>
              <a:t>, </a:t>
            </a:r>
            <a:r>
              <a:rPr lang="de-DE" altLang="sk-SK" sz="2800" dirty="0" err="1" smtClean="0">
                <a:solidFill>
                  <a:srgbClr val="C00000"/>
                </a:solidFill>
                <a:cs typeface="Times New Roman" pitchFamily="16" charset="0"/>
              </a:rPr>
              <a:t>vnútorná</a:t>
            </a:r>
            <a:r>
              <a:rPr lang="de-DE" altLang="sk-SK" sz="2800" dirty="0" smtClean="0">
                <a:solidFill>
                  <a:srgbClr val="C00000"/>
                </a:solidFill>
                <a:cs typeface="Times New Roman" pitchFamily="16" charset="0"/>
              </a:rPr>
              <a:t> </a:t>
            </a:r>
            <a:r>
              <a:rPr lang="de-DE" altLang="sk-SK" sz="2800" dirty="0" err="1">
                <a:solidFill>
                  <a:srgbClr val="C00000"/>
                </a:solidFill>
                <a:cs typeface="Times New Roman" pitchFamily="16" charset="0"/>
              </a:rPr>
              <a:t>solidarita</a:t>
            </a:r>
            <a:r>
              <a:rPr lang="de-DE" altLang="sk-SK" sz="2800" dirty="0">
                <a:solidFill>
                  <a:srgbClr val="C00000"/>
                </a:solidFill>
                <a:cs typeface="Times New Roman" pitchFamily="16" charset="0"/>
              </a:rPr>
              <a:t> a </a:t>
            </a:r>
            <a:r>
              <a:rPr lang="de-DE" altLang="sk-SK" sz="2800" dirty="0" err="1">
                <a:solidFill>
                  <a:srgbClr val="C00000"/>
                </a:solidFill>
                <a:cs typeface="Times New Roman" pitchFamily="16" charset="0"/>
              </a:rPr>
              <a:t>vnútorné</a:t>
            </a:r>
            <a:r>
              <a:rPr lang="de-DE" altLang="sk-SK" sz="2800" dirty="0">
                <a:solidFill>
                  <a:srgbClr val="C00000"/>
                </a:solidFill>
                <a:cs typeface="Times New Roman" pitchFamily="16" charset="0"/>
              </a:rPr>
              <a:t> </a:t>
            </a:r>
            <a:r>
              <a:rPr lang="de-DE" altLang="sk-SK" sz="2800" dirty="0" err="1">
                <a:solidFill>
                  <a:srgbClr val="C00000"/>
                </a:solidFill>
                <a:cs typeface="Times New Roman" pitchFamily="16" charset="0"/>
              </a:rPr>
              <a:t>blízke</a:t>
            </a:r>
            <a:r>
              <a:rPr lang="de-DE" altLang="sk-SK" sz="2800" dirty="0">
                <a:solidFill>
                  <a:srgbClr val="C00000"/>
                </a:solidFill>
                <a:cs typeface="Times New Roman" pitchFamily="16" charset="0"/>
              </a:rPr>
              <a:t> </a:t>
            </a:r>
            <a:r>
              <a:rPr lang="de-DE" altLang="sk-SK" sz="2800" dirty="0" err="1">
                <a:solidFill>
                  <a:srgbClr val="C00000"/>
                </a:solidFill>
                <a:cs typeface="Times New Roman" pitchFamily="16" charset="0"/>
              </a:rPr>
              <a:t>priateľské</a:t>
            </a:r>
            <a:r>
              <a:rPr lang="de-DE" altLang="sk-SK" sz="2800" dirty="0">
                <a:solidFill>
                  <a:srgbClr val="C00000"/>
                </a:solidFill>
                <a:cs typeface="Times New Roman" pitchFamily="16" charset="0"/>
              </a:rPr>
              <a:t> </a:t>
            </a:r>
            <a:r>
              <a:rPr lang="de-DE" altLang="sk-SK" sz="2800" dirty="0" err="1" smtClean="0">
                <a:solidFill>
                  <a:srgbClr val="C00000"/>
                </a:solidFill>
                <a:cs typeface="Times New Roman" pitchFamily="16" charset="0"/>
              </a:rPr>
              <a:t>vzťahy</a:t>
            </a:r>
            <a:r>
              <a:rPr lang="de-DE" altLang="sk-SK" sz="2800" dirty="0" smtClean="0">
                <a:solidFill>
                  <a:srgbClr val="C00000"/>
                </a:solidFill>
                <a:cs typeface="Times New Roman" pitchFamily="16" charset="0"/>
              </a:rPr>
              <a:t>,</a:t>
            </a:r>
            <a:r>
              <a:rPr lang="sk-SK" altLang="sk-SK" sz="2800" dirty="0" smtClean="0">
                <a:solidFill>
                  <a:srgbClr val="C00000"/>
                </a:solidFill>
                <a:cs typeface="Times New Roman" pitchFamily="16" charset="0"/>
              </a:rPr>
              <a:t> </a:t>
            </a:r>
            <a:r>
              <a:rPr lang="de-DE" altLang="sk-SK" sz="2800" dirty="0" err="1" smtClean="0">
                <a:solidFill>
                  <a:srgbClr val="C00000"/>
                </a:solidFill>
                <a:cs typeface="Times New Roman" pitchFamily="16" charset="0"/>
              </a:rPr>
              <a:t>skupinové</a:t>
            </a:r>
            <a:r>
              <a:rPr lang="de-DE" altLang="sk-SK" sz="2800" dirty="0" smtClean="0">
                <a:solidFill>
                  <a:srgbClr val="C00000"/>
                </a:solidFill>
                <a:cs typeface="Times New Roman" pitchFamily="16" charset="0"/>
              </a:rPr>
              <a:t> </a:t>
            </a:r>
            <a:r>
              <a:rPr lang="de-DE" altLang="sk-SK" sz="2800" dirty="0" err="1">
                <a:solidFill>
                  <a:srgbClr val="C00000"/>
                </a:solidFill>
                <a:cs typeface="Times New Roman" pitchFamily="16" charset="0"/>
              </a:rPr>
              <a:t>normy</a:t>
            </a:r>
            <a:r>
              <a:rPr lang="de-DE" altLang="sk-SK" sz="2800" dirty="0">
                <a:solidFill>
                  <a:srgbClr val="C00000"/>
                </a:solidFill>
                <a:cs typeface="Times New Roman" pitchFamily="16" charset="0"/>
              </a:rPr>
              <a:t> a </a:t>
            </a:r>
            <a:r>
              <a:rPr lang="de-DE" altLang="sk-SK" sz="2800" dirty="0" err="1">
                <a:solidFill>
                  <a:srgbClr val="C00000"/>
                </a:solidFill>
                <a:cs typeface="Times New Roman" pitchFamily="16" charset="0"/>
              </a:rPr>
              <a:t>jednotné</a:t>
            </a:r>
            <a:r>
              <a:rPr lang="de-DE" altLang="sk-SK" sz="2800" dirty="0">
                <a:solidFill>
                  <a:srgbClr val="C00000"/>
                </a:solidFill>
                <a:cs typeface="Times New Roman" pitchFamily="16" charset="0"/>
              </a:rPr>
              <a:t> </a:t>
            </a:r>
            <a:r>
              <a:rPr lang="de-DE" altLang="sk-SK" sz="2800" dirty="0" err="1">
                <a:solidFill>
                  <a:srgbClr val="C00000"/>
                </a:solidFill>
                <a:cs typeface="Times New Roman" pitchFamily="16" charset="0"/>
              </a:rPr>
              <a:t>hodnotové</a:t>
            </a:r>
            <a:r>
              <a:rPr lang="de-DE" altLang="sk-SK" sz="2800" dirty="0">
                <a:solidFill>
                  <a:srgbClr val="C00000"/>
                </a:solidFill>
                <a:cs typeface="Times New Roman" pitchFamily="16" charset="0"/>
              </a:rPr>
              <a:t> </a:t>
            </a:r>
            <a:r>
              <a:rPr lang="de-DE" altLang="sk-SK" sz="2800" dirty="0" err="1">
                <a:solidFill>
                  <a:srgbClr val="C00000"/>
                </a:solidFill>
                <a:cs typeface="Times New Roman" pitchFamily="16" charset="0"/>
              </a:rPr>
              <a:t>orientácie</a:t>
            </a:r>
            <a:r>
              <a:rPr lang="de-DE" altLang="sk-SK" sz="2800" dirty="0">
                <a:solidFill>
                  <a:srgbClr val="C00000"/>
                </a:solidFill>
                <a:cs typeface="Times New Roman" pitchFamily="16" charset="0"/>
              </a:rPr>
              <a:t>“ </a:t>
            </a:r>
            <a:endParaRPr lang="sk-SK" altLang="sk-SK" sz="2800" dirty="0" smtClean="0">
              <a:solidFill>
                <a:srgbClr val="C00000"/>
              </a:solidFill>
              <a:cs typeface="Times New Roman" pitchFamily="16" charset="0"/>
            </a:endParaRPr>
          </a:p>
          <a:p>
            <a:pPr marL="0" indent="0" algn="just">
              <a:spcBef>
                <a:spcPts val="700"/>
              </a:spcBef>
              <a:buClrTx/>
              <a:buNone/>
            </a:pPr>
            <a:r>
              <a:rPr lang="de-DE" altLang="sk-SK" sz="2800" dirty="0" smtClean="0">
                <a:solidFill>
                  <a:schemeClr val="tx1"/>
                </a:solidFill>
                <a:cs typeface="Times New Roman" pitchFamily="16" charset="0"/>
              </a:rPr>
              <a:t>(</a:t>
            </a:r>
            <a:r>
              <a:rPr lang="de-DE" altLang="sk-SK" sz="2800" dirty="0" err="1">
                <a:solidFill>
                  <a:schemeClr val="tx1"/>
                </a:solidFill>
                <a:cs typeface="Times New Roman" pitchFamily="16" charset="0"/>
              </a:rPr>
              <a:t>Marušiaková</a:t>
            </a:r>
            <a:r>
              <a:rPr lang="de-DE" altLang="sk-SK" sz="2800" dirty="0">
                <a:solidFill>
                  <a:schemeClr val="tx1"/>
                </a:solidFill>
                <a:cs typeface="Times New Roman" pitchFamily="16" charset="0"/>
              </a:rPr>
              <a:t>, 1985, s. 703)</a:t>
            </a:r>
            <a:endParaRPr lang="sk-SK" altLang="sk-SK" sz="2800" dirty="0">
              <a:solidFill>
                <a:schemeClr val="tx1"/>
              </a:solidFill>
              <a:cs typeface="Times New Roman" pitchFamily="16" charset="0"/>
            </a:endParaRP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8984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C00000"/>
                </a:solidFill>
              </a:rPr>
              <a:t>OLAŠSKÍ </a:t>
            </a:r>
            <a:r>
              <a:rPr lang="sk-SK" dirty="0" smtClean="0">
                <a:solidFill>
                  <a:srgbClr val="C00000"/>
                </a:solidFill>
              </a:rPr>
              <a:t>RÓMOVIA – STRAVA</a:t>
            </a:r>
            <a:endParaRPr lang="sk-SK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just"/>
            <a:r>
              <a:rPr lang="sk-SK" sz="2400" dirty="0" smtClean="0">
                <a:solidFill>
                  <a:schemeClr val="tx1"/>
                </a:solidFill>
              </a:rPr>
              <a:t>Príprava jedál – čisto ženská doména</a:t>
            </a:r>
          </a:p>
          <a:p>
            <a:pPr marL="0" indent="0" algn="just">
              <a:buNone/>
            </a:pPr>
            <a:endParaRPr lang="sk-SK" sz="2400" dirty="0" smtClean="0">
              <a:solidFill>
                <a:schemeClr val="tx1"/>
              </a:solidFill>
            </a:endParaRPr>
          </a:p>
          <a:p>
            <a:pPr algn="just"/>
            <a:r>
              <a:rPr lang="sk-SK" sz="2400" dirty="0" smtClean="0">
                <a:solidFill>
                  <a:schemeClr val="tx1"/>
                </a:solidFill>
              </a:rPr>
              <a:t>Prevládajú mäsité pokrmy (počas sviatkov domáca hydina, sviatočné jedlo „cigánsky perkelt“ </a:t>
            </a:r>
            <a:r>
              <a:rPr lang="sk-SK" sz="2400" dirty="0" smtClean="0">
                <a:solidFill>
                  <a:srgbClr val="C00000"/>
                </a:solidFill>
              </a:rPr>
              <a:t>(</a:t>
            </a:r>
            <a:r>
              <a:rPr lang="sk-SK" sz="2400" i="1" dirty="0" err="1" smtClean="0">
                <a:solidFill>
                  <a:srgbClr val="C00000"/>
                </a:solidFill>
              </a:rPr>
              <a:t>perkelto</a:t>
            </a:r>
            <a:r>
              <a:rPr lang="sk-SK" sz="2400" dirty="0" smtClean="0">
                <a:solidFill>
                  <a:srgbClr val="C00000"/>
                </a:solidFill>
              </a:rPr>
              <a:t>)</a:t>
            </a:r>
            <a:r>
              <a:rPr lang="sk-SK" sz="2400" dirty="0" smtClean="0">
                <a:solidFill>
                  <a:schemeClr val="tx1"/>
                </a:solidFill>
              </a:rPr>
              <a:t>, pečienka, v súčasnosti vyprážané rezne)</a:t>
            </a:r>
          </a:p>
          <a:p>
            <a:pPr algn="just"/>
            <a:endParaRPr lang="sk-SK" sz="2400" dirty="0" smtClean="0">
              <a:solidFill>
                <a:srgbClr val="002060"/>
              </a:solidFill>
            </a:endParaRPr>
          </a:p>
          <a:p>
            <a:pPr algn="just"/>
            <a:r>
              <a:rPr lang="sk-SK" sz="2400" dirty="0" smtClean="0">
                <a:solidFill>
                  <a:schemeClr val="tx1"/>
                </a:solidFill>
              </a:rPr>
              <a:t>Sladké pokrmy: „</a:t>
            </a:r>
            <a:r>
              <a:rPr lang="sk-SK" sz="2400" dirty="0" err="1" smtClean="0">
                <a:solidFill>
                  <a:schemeClr val="tx1"/>
                </a:solidFill>
              </a:rPr>
              <a:t>párance</a:t>
            </a:r>
            <a:r>
              <a:rPr lang="sk-SK" sz="2400" dirty="0" smtClean="0">
                <a:solidFill>
                  <a:schemeClr val="tx1"/>
                </a:solidFill>
              </a:rPr>
              <a:t>“ </a:t>
            </a:r>
            <a:r>
              <a:rPr lang="sk-SK" sz="2400" dirty="0" smtClean="0">
                <a:solidFill>
                  <a:srgbClr val="C00000"/>
                </a:solidFill>
              </a:rPr>
              <a:t>(</a:t>
            </a:r>
            <a:r>
              <a:rPr lang="sk-SK" sz="2400" i="1" dirty="0" err="1" smtClean="0">
                <a:solidFill>
                  <a:srgbClr val="C00000"/>
                </a:solidFill>
              </a:rPr>
              <a:t>pharado</a:t>
            </a:r>
            <a:r>
              <a:rPr lang="sk-SK" sz="2400" i="1" dirty="0" smtClean="0">
                <a:solidFill>
                  <a:srgbClr val="C00000"/>
                </a:solidFill>
              </a:rPr>
              <a:t> </a:t>
            </a:r>
            <a:r>
              <a:rPr lang="sk-SK" sz="2400" i="1" dirty="0" err="1" smtClean="0">
                <a:solidFill>
                  <a:srgbClr val="C00000"/>
                </a:solidFill>
              </a:rPr>
              <a:t>chumer</a:t>
            </a:r>
            <a:r>
              <a:rPr lang="sk-SK" sz="2400" dirty="0" smtClean="0">
                <a:solidFill>
                  <a:srgbClr val="C00000"/>
                </a:solidFill>
              </a:rPr>
              <a:t>)</a:t>
            </a:r>
            <a:r>
              <a:rPr lang="sk-SK" sz="2400" dirty="0" smtClean="0">
                <a:solidFill>
                  <a:schemeClr val="tx1"/>
                </a:solidFill>
              </a:rPr>
              <a:t>, štrúdle, kysnuté koláče + deti veľa sladkostí</a:t>
            </a:r>
          </a:p>
          <a:p>
            <a:pPr marL="0" indent="0" algn="just">
              <a:buNone/>
            </a:pPr>
            <a:endParaRPr lang="sk-SK" sz="2400" dirty="0" smtClean="0">
              <a:solidFill>
                <a:schemeClr val="tx1"/>
              </a:solidFill>
            </a:endParaRPr>
          </a:p>
          <a:p>
            <a:pPr algn="just"/>
            <a:r>
              <a:rPr lang="sk-SK" sz="2400" dirty="0" smtClean="0">
                <a:solidFill>
                  <a:schemeClr val="tx1"/>
                </a:solidFill>
              </a:rPr>
              <a:t>Alkohol (počas osláv): v súčasnosti </a:t>
            </a:r>
            <a:r>
              <a:rPr lang="sk-SK" sz="2400" dirty="0" err="1" smtClean="0">
                <a:solidFill>
                  <a:schemeClr val="tx1"/>
                </a:solidFill>
              </a:rPr>
              <a:t>Hennessy</a:t>
            </a:r>
            <a:endParaRPr lang="sk-SK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51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C00000"/>
                </a:solidFill>
              </a:rPr>
              <a:t>OLAŠSKÍ RÓMOVIA – STRAVA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62" y="1298575"/>
            <a:ext cx="7406677" cy="4937125"/>
          </a:xfr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83451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C00000"/>
                </a:solidFill>
              </a:rPr>
              <a:t>OLAŠSKÍ RÓMOVIA – STRAVA</a:t>
            </a:r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38" y="1298575"/>
            <a:ext cx="7402724" cy="4937125"/>
          </a:xfr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7241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C00000"/>
                </a:solidFill>
              </a:rPr>
              <a:t>OLAŠSKÍ </a:t>
            </a:r>
            <a:r>
              <a:rPr lang="sk-SK" dirty="0" smtClean="0">
                <a:solidFill>
                  <a:srgbClr val="C00000"/>
                </a:solidFill>
              </a:rPr>
              <a:t>RÓMOVIA – VZDELANIE</a:t>
            </a:r>
            <a:endParaRPr lang="sk-SK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sk-SK" dirty="0" smtClean="0">
                <a:solidFill>
                  <a:schemeClr val="tx1"/>
                </a:solidFill>
              </a:rPr>
              <a:t>V živote Rómov je </a:t>
            </a:r>
            <a:r>
              <a:rPr lang="sk-SK" dirty="0">
                <a:solidFill>
                  <a:schemeClr val="tx1"/>
                </a:solidFill>
              </a:rPr>
              <a:t>dôležitá múdrosť – </a:t>
            </a:r>
            <a:r>
              <a:rPr lang="sk-SK" dirty="0" smtClean="0">
                <a:solidFill>
                  <a:schemeClr val="tx1"/>
                </a:solidFill>
              </a:rPr>
              <a:t>v </a:t>
            </a:r>
            <a:r>
              <a:rPr lang="sk-SK" dirty="0">
                <a:solidFill>
                  <a:schemeClr val="tx1"/>
                </a:solidFill>
              </a:rPr>
              <a:t>ponímaní olašských </a:t>
            </a:r>
            <a:r>
              <a:rPr lang="sk-SK" dirty="0" smtClean="0">
                <a:solidFill>
                  <a:schemeClr val="tx1"/>
                </a:solidFill>
              </a:rPr>
              <a:t>R. </a:t>
            </a:r>
            <a:r>
              <a:rPr lang="sk-SK" dirty="0">
                <a:solidFill>
                  <a:schemeClr val="tx1"/>
                </a:solidFill>
              </a:rPr>
              <a:t>je </a:t>
            </a:r>
            <a:r>
              <a:rPr lang="sk-SK" dirty="0" smtClean="0">
                <a:solidFill>
                  <a:schemeClr val="tx1"/>
                </a:solidFill>
              </a:rPr>
              <a:t>ale chápaná </a:t>
            </a:r>
            <a:r>
              <a:rPr lang="sk-SK" dirty="0">
                <a:solidFill>
                  <a:schemeClr val="tx1"/>
                </a:solidFill>
              </a:rPr>
              <a:t>inak ako v majoritnej </a:t>
            </a:r>
            <a:r>
              <a:rPr lang="sk-SK" dirty="0" smtClean="0">
                <a:solidFill>
                  <a:schemeClr val="tx1"/>
                </a:solidFill>
              </a:rPr>
              <a:t>spoločnosti a nespája sa so </a:t>
            </a:r>
            <a:r>
              <a:rPr lang="sk-SK" dirty="0">
                <a:solidFill>
                  <a:schemeClr val="tx1"/>
                </a:solidFill>
              </a:rPr>
              <a:t>školským vzdelaním – </a:t>
            </a:r>
            <a:r>
              <a:rPr lang="sk-SK" dirty="0" err="1" smtClean="0">
                <a:solidFill>
                  <a:schemeClr val="tx1"/>
                </a:solidFill>
              </a:rPr>
              <a:t>olašskí</a:t>
            </a:r>
            <a:r>
              <a:rPr lang="sk-SK" dirty="0" smtClean="0">
                <a:solidFill>
                  <a:schemeClr val="tx1"/>
                </a:solidFill>
              </a:rPr>
              <a:t> R. </a:t>
            </a:r>
            <a:r>
              <a:rPr lang="sk-SK" dirty="0">
                <a:solidFill>
                  <a:schemeClr val="tx1"/>
                </a:solidFill>
              </a:rPr>
              <a:t>sú v rámci komunity považovaní </a:t>
            </a:r>
            <a:r>
              <a:rPr lang="sk-SK" dirty="0" smtClean="0">
                <a:solidFill>
                  <a:schemeClr val="tx1"/>
                </a:solidFill>
              </a:rPr>
              <a:t>za múdrych, </a:t>
            </a:r>
            <a:r>
              <a:rPr lang="sk-SK" dirty="0">
                <a:solidFill>
                  <a:schemeClr val="tx1"/>
                </a:solidFill>
              </a:rPr>
              <a:t>keď žijú podľa </a:t>
            </a:r>
            <a:r>
              <a:rPr lang="sk-SK" dirty="0" smtClean="0">
                <a:solidFill>
                  <a:schemeClr val="tx1"/>
                </a:solidFill>
              </a:rPr>
              <a:t>vnútorných </a:t>
            </a:r>
            <a:r>
              <a:rPr lang="sk-SK" dirty="0">
                <a:solidFill>
                  <a:schemeClr val="tx1"/>
                </a:solidFill>
              </a:rPr>
              <a:t>nepísaných </a:t>
            </a:r>
            <a:r>
              <a:rPr lang="sk-SK" dirty="0" smtClean="0">
                <a:solidFill>
                  <a:schemeClr val="tx1"/>
                </a:solidFill>
              </a:rPr>
              <a:t>zákonov</a:t>
            </a:r>
          </a:p>
          <a:p>
            <a:pPr marL="0" indent="0" algn="just">
              <a:buNone/>
            </a:pPr>
            <a:r>
              <a:rPr lang="sk-SK" dirty="0" smtClean="0"/>
              <a:t>	</a:t>
            </a:r>
            <a:r>
              <a:rPr lang="sk-SK" dirty="0" smtClean="0">
                <a:solidFill>
                  <a:srgbClr val="C00000"/>
                </a:solidFill>
              </a:rPr>
              <a:t>„</a:t>
            </a:r>
            <a:r>
              <a:rPr lang="sk-SK" dirty="0">
                <a:solidFill>
                  <a:srgbClr val="C00000"/>
                </a:solidFill>
              </a:rPr>
              <a:t>Gadžovskému, to je </a:t>
            </a:r>
            <a:r>
              <a:rPr lang="sk-SK" dirty="0" err="1">
                <a:solidFill>
                  <a:srgbClr val="C00000"/>
                </a:solidFill>
              </a:rPr>
              <a:t>školnímu</a:t>
            </a:r>
            <a:r>
              <a:rPr lang="sk-SK" dirty="0">
                <a:solidFill>
                  <a:srgbClr val="C00000"/>
                </a:solidFill>
              </a:rPr>
              <a:t> </a:t>
            </a:r>
            <a:r>
              <a:rPr lang="sk-SK" dirty="0" err="1">
                <a:solidFill>
                  <a:srgbClr val="C00000"/>
                </a:solidFill>
              </a:rPr>
              <a:t>vzdělání</a:t>
            </a:r>
            <a:r>
              <a:rPr lang="sk-SK" dirty="0">
                <a:solidFill>
                  <a:srgbClr val="C00000"/>
                </a:solidFill>
              </a:rPr>
              <a:t>, </a:t>
            </a:r>
            <a:r>
              <a:rPr lang="sk-SK" dirty="0" err="1">
                <a:solidFill>
                  <a:srgbClr val="C00000"/>
                </a:solidFill>
              </a:rPr>
              <a:t>nepřipisují</a:t>
            </a:r>
            <a:r>
              <a:rPr lang="sk-SK" dirty="0">
                <a:solidFill>
                  <a:srgbClr val="C00000"/>
                </a:solidFill>
              </a:rPr>
              <a:t> </a:t>
            </a:r>
            <a:r>
              <a:rPr lang="sk-SK" dirty="0" err="1">
                <a:solidFill>
                  <a:srgbClr val="C00000"/>
                </a:solidFill>
              </a:rPr>
              <a:t>olašstí</a:t>
            </a:r>
            <a:r>
              <a:rPr lang="sk-SK" dirty="0">
                <a:solidFill>
                  <a:srgbClr val="C00000"/>
                </a:solidFill>
              </a:rPr>
              <a:t> </a:t>
            </a:r>
            <a:r>
              <a:rPr lang="sk-SK" dirty="0" smtClean="0">
                <a:solidFill>
                  <a:srgbClr val="C00000"/>
                </a:solidFill>
              </a:rPr>
              <a:t>	</a:t>
            </a:r>
            <a:r>
              <a:rPr lang="sk-SK" dirty="0" err="1" smtClean="0">
                <a:solidFill>
                  <a:srgbClr val="C00000"/>
                </a:solidFill>
              </a:rPr>
              <a:t>Romové</a:t>
            </a:r>
            <a:r>
              <a:rPr lang="sk-SK" dirty="0" smtClean="0">
                <a:solidFill>
                  <a:srgbClr val="C00000"/>
                </a:solidFill>
              </a:rPr>
              <a:t> </a:t>
            </a:r>
            <a:r>
              <a:rPr lang="sk-SK" dirty="0" err="1">
                <a:solidFill>
                  <a:srgbClr val="C00000"/>
                </a:solidFill>
              </a:rPr>
              <a:t>velkou</a:t>
            </a:r>
            <a:r>
              <a:rPr lang="sk-SK" dirty="0">
                <a:solidFill>
                  <a:srgbClr val="C00000"/>
                </a:solidFill>
              </a:rPr>
              <a:t> hodnotu. To neznamená, že </a:t>
            </a:r>
            <a:r>
              <a:rPr lang="sk-SK" dirty="0" err="1">
                <a:solidFill>
                  <a:srgbClr val="C00000"/>
                </a:solidFill>
              </a:rPr>
              <a:t>Romové</a:t>
            </a:r>
            <a:r>
              <a:rPr lang="sk-SK" dirty="0">
                <a:solidFill>
                  <a:srgbClr val="C00000"/>
                </a:solidFill>
              </a:rPr>
              <a:t> si </a:t>
            </a:r>
            <a:r>
              <a:rPr lang="sk-SK" dirty="0" smtClean="0">
                <a:solidFill>
                  <a:srgbClr val="C00000"/>
                </a:solidFill>
              </a:rPr>
              <a:t>	</a:t>
            </a:r>
            <a:r>
              <a:rPr lang="sk-SK" dirty="0" err="1" smtClean="0">
                <a:solidFill>
                  <a:srgbClr val="C00000"/>
                </a:solidFill>
              </a:rPr>
              <a:t>nepřejí</a:t>
            </a:r>
            <a:r>
              <a:rPr lang="sk-SK" dirty="0" smtClean="0">
                <a:solidFill>
                  <a:srgbClr val="C00000"/>
                </a:solidFill>
              </a:rPr>
              <a:t> </a:t>
            </a:r>
            <a:r>
              <a:rPr lang="sk-SK" dirty="0" err="1">
                <a:solidFill>
                  <a:srgbClr val="C00000"/>
                </a:solidFill>
              </a:rPr>
              <a:t>být</a:t>
            </a:r>
            <a:r>
              <a:rPr lang="sk-SK" dirty="0">
                <a:solidFill>
                  <a:srgbClr val="C00000"/>
                </a:solidFill>
              </a:rPr>
              <a:t> </a:t>
            </a:r>
            <a:r>
              <a:rPr lang="sk-SK" dirty="0" err="1">
                <a:solidFill>
                  <a:srgbClr val="C00000"/>
                </a:solidFill>
              </a:rPr>
              <a:t>moudří</a:t>
            </a:r>
            <a:r>
              <a:rPr lang="sk-SK" dirty="0">
                <a:solidFill>
                  <a:srgbClr val="C00000"/>
                </a:solidFill>
              </a:rPr>
              <a:t> a že </a:t>
            </a:r>
            <a:r>
              <a:rPr lang="sk-SK" dirty="0" err="1">
                <a:solidFill>
                  <a:srgbClr val="C00000"/>
                </a:solidFill>
              </a:rPr>
              <a:t>rodičům</a:t>
            </a:r>
            <a:r>
              <a:rPr lang="sk-SK" dirty="0">
                <a:solidFill>
                  <a:srgbClr val="C00000"/>
                </a:solidFill>
              </a:rPr>
              <a:t> je jedno, </a:t>
            </a:r>
            <a:r>
              <a:rPr lang="sk-SK" dirty="0" err="1">
                <a:solidFill>
                  <a:srgbClr val="C00000"/>
                </a:solidFill>
              </a:rPr>
              <a:t>zda</a:t>
            </a:r>
            <a:r>
              <a:rPr lang="sk-SK" dirty="0">
                <a:solidFill>
                  <a:srgbClr val="C00000"/>
                </a:solidFill>
              </a:rPr>
              <a:t> </a:t>
            </a:r>
            <a:r>
              <a:rPr lang="sk-SK" dirty="0" err="1">
                <a:solidFill>
                  <a:srgbClr val="C00000"/>
                </a:solidFill>
              </a:rPr>
              <a:t>jsou</a:t>
            </a:r>
            <a:r>
              <a:rPr lang="sk-SK" dirty="0">
                <a:solidFill>
                  <a:srgbClr val="C00000"/>
                </a:solidFill>
              </a:rPr>
              <a:t> </a:t>
            </a:r>
            <a:r>
              <a:rPr lang="sk-SK" dirty="0" err="1">
                <a:solidFill>
                  <a:srgbClr val="C00000"/>
                </a:solidFill>
              </a:rPr>
              <a:t>jejich</a:t>
            </a:r>
            <a:r>
              <a:rPr lang="sk-SK" dirty="0">
                <a:solidFill>
                  <a:srgbClr val="C00000"/>
                </a:solidFill>
              </a:rPr>
              <a:t> </a:t>
            </a:r>
            <a:r>
              <a:rPr lang="sk-SK" dirty="0" err="1">
                <a:solidFill>
                  <a:srgbClr val="C00000"/>
                </a:solidFill>
              </a:rPr>
              <a:t>děti</a:t>
            </a:r>
            <a:r>
              <a:rPr lang="sk-SK" dirty="0">
                <a:solidFill>
                  <a:srgbClr val="C00000"/>
                </a:solidFill>
              </a:rPr>
              <a:t> </a:t>
            </a:r>
            <a:r>
              <a:rPr lang="sk-SK" dirty="0" smtClean="0">
                <a:solidFill>
                  <a:srgbClr val="C00000"/>
                </a:solidFill>
              </a:rPr>
              <a:t>	</a:t>
            </a:r>
            <a:r>
              <a:rPr lang="sk-SK" dirty="0" err="1" smtClean="0">
                <a:solidFill>
                  <a:srgbClr val="C00000"/>
                </a:solidFill>
              </a:rPr>
              <a:t>hloupé</a:t>
            </a:r>
            <a:r>
              <a:rPr lang="sk-SK" dirty="0">
                <a:solidFill>
                  <a:srgbClr val="C00000"/>
                </a:solidFill>
              </a:rPr>
              <a:t>, či </a:t>
            </a:r>
            <a:r>
              <a:rPr lang="sk-SK" dirty="0" err="1">
                <a:solidFill>
                  <a:srgbClr val="C00000"/>
                </a:solidFill>
              </a:rPr>
              <a:t>nikoliv</a:t>
            </a:r>
            <a:r>
              <a:rPr lang="sk-SK" dirty="0">
                <a:solidFill>
                  <a:srgbClr val="C00000"/>
                </a:solidFill>
              </a:rPr>
              <a:t>. </a:t>
            </a:r>
            <a:r>
              <a:rPr lang="sk-SK" dirty="0" err="1">
                <a:solidFill>
                  <a:srgbClr val="C00000"/>
                </a:solidFill>
              </a:rPr>
              <a:t>Moudrost</a:t>
            </a:r>
            <a:r>
              <a:rPr lang="sk-SK" dirty="0">
                <a:solidFill>
                  <a:srgbClr val="C00000"/>
                </a:solidFill>
              </a:rPr>
              <a:t> je v </a:t>
            </a:r>
            <a:r>
              <a:rPr lang="sk-SK" dirty="0" err="1">
                <a:solidFill>
                  <a:srgbClr val="C00000"/>
                </a:solidFill>
              </a:rPr>
              <a:t>romské</a:t>
            </a:r>
            <a:r>
              <a:rPr lang="sk-SK" dirty="0">
                <a:solidFill>
                  <a:srgbClr val="C00000"/>
                </a:solidFill>
              </a:rPr>
              <a:t> </a:t>
            </a:r>
            <a:r>
              <a:rPr lang="sk-SK" dirty="0" err="1">
                <a:solidFill>
                  <a:srgbClr val="C00000"/>
                </a:solidFill>
              </a:rPr>
              <a:t>komunitě</a:t>
            </a:r>
            <a:r>
              <a:rPr lang="sk-SK" dirty="0">
                <a:solidFill>
                  <a:srgbClr val="C00000"/>
                </a:solidFill>
              </a:rPr>
              <a:t> </a:t>
            </a:r>
            <a:r>
              <a:rPr lang="sk-SK" dirty="0" err="1">
                <a:solidFill>
                  <a:srgbClr val="C00000"/>
                </a:solidFill>
              </a:rPr>
              <a:t>tradičně</a:t>
            </a:r>
            <a:r>
              <a:rPr lang="sk-SK" dirty="0">
                <a:solidFill>
                  <a:srgbClr val="C00000"/>
                </a:solidFill>
              </a:rPr>
              <a:t> </a:t>
            </a:r>
            <a:r>
              <a:rPr lang="sk-SK" dirty="0" smtClean="0">
                <a:solidFill>
                  <a:srgbClr val="C00000"/>
                </a:solidFill>
              </a:rPr>
              <a:t>	</a:t>
            </a:r>
            <a:r>
              <a:rPr lang="sk-SK" dirty="0" err="1" smtClean="0">
                <a:solidFill>
                  <a:srgbClr val="C00000"/>
                </a:solidFill>
              </a:rPr>
              <a:t>vysoce</a:t>
            </a:r>
            <a:r>
              <a:rPr lang="sk-SK" dirty="0" smtClean="0">
                <a:solidFill>
                  <a:srgbClr val="C00000"/>
                </a:solidFill>
              </a:rPr>
              <a:t> </a:t>
            </a:r>
            <a:r>
              <a:rPr lang="sk-SK" dirty="0" err="1" smtClean="0">
                <a:solidFill>
                  <a:srgbClr val="C00000"/>
                </a:solidFill>
              </a:rPr>
              <a:t>ceněna</a:t>
            </a:r>
            <a:r>
              <a:rPr lang="sk-SK" dirty="0">
                <a:solidFill>
                  <a:srgbClr val="C00000"/>
                </a:solidFill>
              </a:rPr>
              <a:t>, avšak </a:t>
            </a:r>
            <a:r>
              <a:rPr lang="sk-SK" dirty="0" err="1">
                <a:solidFill>
                  <a:srgbClr val="C00000"/>
                </a:solidFill>
              </a:rPr>
              <a:t>moudrost</a:t>
            </a:r>
            <a:r>
              <a:rPr lang="sk-SK" dirty="0">
                <a:solidFill>
                  <a:srgbClr val="C00000"/>
                </a:solidFill>
              </a:rPr>
              <a:t> </a:t>
            </a:r>
            <a:r>
              <a:rPr lang="sk-SK" dirty="0" err="1">
                <a:solidFill>
                  <a:srgbClr val="C00000"/>
                </a:solidFill>
              </a:rPr>
              <a:t>jinak</a:t>
            </a:r>
            <a:r>
              <a:rPr lang="sk-SK" dirty="0">
                <a:solidFill>
                  <a:srgbClr val="C00000"/>
                </a:solidFill>
              </a:rPr>
              <a:t> </a:t>
            </a:r>
            <a:r>
              <a:rPr lang="sk-SK" dirty="0" err="1">
                <a:solidFill>
                  <a:srgbClr val="C00000"/>
                </a:solidFill>
              </a:rPr>
              <a:t>získávaná</a:t>
            </a:r>
            <a:r>
              <a:rPr lang="sk-SK" dirty="0">
                <a:solidFill>
                  <a:srgbClr val="C00000"/>
                </a:solidFill>
              </a:rPr>
              <a:t> a </a:t>
            </a:r>
            <a:r>
              <a:rPr lang="sk-SK" dirty="0" err="1" smtClean="0">
                <a:solidFill>
                  <a:srgbClr val="C00000"/>
                </a:solidFill>
              </a:rPr>
              <a:t>jinak</a:t>
            </a:r>
            <a:r>
              <a:rPr lang="sk-SK" dirty="0" smtClean="0">
                <a:solidFill>
                  <a:srgbClr val="C00000"/>
                </a:solidFill>
              </a:rPr>
              <a:t> 	</a:t>
            </a:r>
            <a:r>
              <a:rPr lang="sk-SK" dirty="0" err="1" smtClean="0">
                <a:solidFill>
                  <a:srgbClr val="C00000"/>
                </a:solidFill>
              </a:rPr>
              <a:t>projevovaná</a:t>
            </a:r>
            <a:r>
              <a:rPr lang="sk-SK" dirty="0">
                <a:solidFill>
                  <a:srgbClr val="C00000"/>
                </a:solidFill>
              </a:rPr>
              <a:t>, </a:t>
            </a:r>
            <a:r>
              <a:rPr lang="sk-SK" dirty="0" err="1">
                <a:solidFill>
                  <a:srgbClr val="C00000"/>
                </a:solidFill>
              </a:rPr>
              <a:t>nežli</a:t>
            </a:r>
            <a:r>
              <a:rPr lang="sk-SK" dirty="0">
                <a:solidFill>
                  <a:srgbClr val="C00000"/>
                </a:solidFill>
              </a:rPr>
              <a:t> to, </a:t>
            </a:r>
            <a:r>
              <a:rPr lang="sk-SK" dirty="0" err="1">
                <a:solidFill>
                  <a:srgbClr val="C00000"/>
                </a:solidFill>
              </a:rPr>
              <a:t>co</a:t>
            </a:r>
            <a:r>
              <a:rPr lang="sk-SK" dirty="0">
                <a:solidFill>
                  <a:srgbClr val="C00000"/>
                </a:solidFill>
              </a:rPr>
              <a:t> gážové </a:t>
            </a:r>
            <a:r>
              <a:rPr lang="sk-SK" dirty="0" err="1">
                <a:solidFill>
                  <a:srgbClr val="C00000"/>
                </a:solidFill>
              </a:rPr>
              <a:t>nazývají</a:t>
            </a:r>
            <a:r>
              <a:rPr lang="sk-SK" dirty="0">
                <a:solidFill>
                  <a:srgbClr val="C00000"/>
                </a:solidFill>
              </a:rPr>
              <a:t> </a:t>
            </a:r>
            <a:r>
              <a:rPr lang="sk-SK" dirty="0" err="1">
                <a:solidFill>
                  <a:srgbClr val="C00000"/>
                </a:solidFill>
              </a:rPr>
              <a:t>vzděláním</a:t>
            </a:r>
            <a:r>
              <a:rPr lang="sk-SK" dirty="0">
                <a:solidFill>
                  <a:srgbClr val="C00000"/>
                </a:solidFill>
              </a:rPr>
              <a:t> nebo </a:t>
            </a:r>
            <a:r>
              <a:rPr lang="sk-SK" dirty="0" smtClean="0">
                <a:solidFill>
                  <a:srgbClr val="C00000"/>
                </a:solidFill>
              </a:rPr>
              <a:t>	</a:t>
            </a:r>
            <a:r>
              <a:rPr lang="sk-SK" dirty="0" err="1" smtClean="0">
                <a:solidFill>
                  <a:srgbClr val="C00000"/>
                </a:solidFill>
              </a:rPr>
              <a:t>vzdělaností</a:t>
            </a:r>
            <a:r>
              <a:rPr lang="sk-SK" dirty="0">
                <a:solidFill>
                  <a:srgbClr val="C00000"/>
                </a:solidFill>
              </a:rPr>
              <a:t>. </a:t>
            </a:r>
            <a:r>
              <a:rPr lang="sk-SK" dirty="0" err="1">
                <a:solidFill>
                  <a:srgbClr val="C00000"/>
                </a:solidFill>
              </a:rPr>
              <a:t>Moudrost</a:t>
            </a:r>
            <a:r>
              <a:rPr lang="sk-SK" dirty="0">
                <a:solidFill>
                  <a:srgbClr val="C00000"/>
                </a:solidFill>
              </a:rPr>
              <a:t> </a:t>
            </a:r>
            <a:r>
              <a:rPr lang="sk-SK" dirty="0" err="1">
                <a:solidFill>
                  <a:srgbClr val="C00000"/>
                </a:solidFill>
              </a:rPr>
              <a:t>se</a:t>
            </a:r>
            <a:r>
              <a:rPr lang="sk-SK" dirty="0">
                <a:solidFill>
                  <a:srgbClr val="C00000"/>
                </a:solidFill>
              </a:rPr>
              <a:t> v </a:t>
            </a:r>
            <a:r>
              <a:rPr lang="sk-SK" dirty="0" err="1">
                <a:solidFill>
                  <a:srgbClr val="C00000"/>
                </a:solidFill>
              </a:rPr>
              <a:t>romské</a:t>
            </a:r>
            <a:r>
              <a:rPr lang="sk-SK" dirty="0">
                <a:solidFill>
                  <a:srgbClr val="C00000"/>
                </a:solidFill>
              </a:rPr>
              <a:t> </a:t>
            </a:r>
            <a:r>
              <a:rPr lang="sk-SK" dirty="0" err="1">
                <a:solidFill>
                  <a:srgbClr val="C00000"/>
                </a:solidFill>
              </a:rPr>
              <a:t>komunitě</a:t>
            </a:r>
            <a:r>
              <a:rPr lang="sk-SK" dirty="0">
                <a:solidFill>
                  <a:srgbClr val="C00000"/>
                </a:solidFill>
              </a:rPr>
              <a:t> </a:t>
            </a:r>
            <a:r>
              <a:rPr lang="sk-SK" dirty="0" err="1">
                <a:solidFill>
                  <a:srgbClr val="C00000"/>
                </a:solidFill>
              </a:rPr>
              <a:t>předává</a:t>
            </a:r>
            <a:r>
              <a:rPr lang="sk-SK" dirty="0">
                <a:solidFill>
                  <a:srgbClr val="C00000"/>
                </a:solidFill>
              </a:rPr>
              <a:t> </a:t>
            </a:r>
            <a:r>
              <a:rPr lang="sk-SK" dirty="0" smtClean="0">
                <a:solidFill>
                  <a:srgbClr val="C00000"/>
                </a:solidFill>
              </a:rPr>
              <a:t>	</a:t>
            </a:r>
            <a:r>
              <a:rPr lang="sk-SK" dirty="0" err="1" smtClean="0">
                <a:solidFill>
                  <a:srgbClr val="C00000"/>
                </a:solidFill>
              </a:rPr>
              <a:t>prostřednictvím</a:t>
            </a:r>
            <a:r>
              <a:rPr lang="sk-SK" dirty="0" smtClean="0">
                <a:solidFill>
                  <a:srgbClr val="C00000"/>
                </a:solidFill>
              </a:rPr>
              <a:t> </a:t>
            </a:r>
            <a:r>
              <a:rPr lang="sk-SK" dirty="0" err="1">
                <a:solidFill>
                  <a:srgbClr val="C00000"/>
                </a:solidFill>
              </a:rPr>
              <a:t>vyprávění</a:t>
            </a:r>
            <a:r>
              <a:rPr lang="sk-SK" dirty="0">
                <a:solidFill>
                  <a:srgbClr val="C00000"/>
                </a:solidFill>
              </a:rPr>
              <a:t> o </a:t>
            </a:r>
            <a:r>
              <a:rPr lang="sk-SK" dirty="0" err="1">
                <a:solidFill>
                  <a:srgbClr val="C00000"/>
                </a:solidFill>
              </a:rPr>
              <a:t>zkušenostech</a:t>
            </a:r>
            <a:r>
              <a:rPr lang="sk-SK" dirty="0">
                <a:solidFill>
                  <a:srgbClr val="C00000"/>
                </a:solidFill>
              </a:rPr>
              <a:t> starších... Školní, </a:t>
            </a:r>
            <a:r>
              <a:rPr lang="sk-SK" dirty="0" smtClean="0">
                <a:solidFill>
                  <a:srgbClr val="C00000"/>
                </a:solidFill>
              </a:rPr>
              <a:t>	</a:t>
            </a:r>
            <a:r>
              <a:rPr lang="sk-SK" dirty="0" err="1" smtClean="0">
                <a:solidFill>
                  <a:srgbClr val="C00000"/>
                </a:solidFill>
              </a:rPr>
              <a:t>gážovská</a:t>
            </a:r>
            <a:r>
              <a:rPr lang="sk-SK" dirty="0" smtClean="0">
                <a:solidFill>
                  <a:srgbClr val="C00000"/>
                </a:solidFill>
              </a:rPr>
              <a:t> </a:t>
            </a:r>
            <a:r>
              <a:rPr lang="sk-SK" dirty="0" err="1">
                <a:solidFill>
                  <a:srgbClr val="C00000"/>
                </a:solidFill>
              </a:rPr>
              <a:t>vzdělanost</a:t>
            </a:r>
            <a:r>
              <a:rPr lang="sk-SK" dirty="0">
                <a:solidFill>
                  <a:srgbClr val="C00000"/>
                </a:solidFill>
              </a:rPr>
              <a:t> stojí na </a:t>
            </a:r>
            <a:r>
              <a:rPr lang="sk-SK" dirty="0" err="1">
                <a:solidFill>
                  <a:srgbClr val="C00000"/>
                </a:solidFill>
              </a:rPr>
              <a:t>hodnotovém</a:t>
            </a:r>
            <a:r>
              <a:rPr lang="sk-SK" dirty="0">
                <a:solidFill>
                  <a:srgbClr val="C00000"/>
                </a:solidFill>
              </a:rPr>
              <a:t> </a:t>
            </a:r>
            <a:r>
              <a:rPr lang="sk-SK" dirty="0" err="1">
                <a:solidFill>
                  <a:srgbClr val="C00000"/>
                </a:solidFill>
              </a:rPr>
              <a:t>řebříčku</a:t>
            </a:r>
            <a:r>
              <a:rPr lang="sk-SK" dirty="0">
                <a:solidFill>
                  <a:srgbClr val="C00000"/>
                </a:solidFill>
              </a:rPr>
              <a:t> u </a:t>
            </a:r>
            <a:r>
              <a:rPr lang="sk-SK" dirty="0" smtClean="0">
                <a:solidFill>
                  <a:srgbClr val="C00000"/>
                </a:solidFill>
              </a:rPr>
              <a:t>	olašských </a:t>
            </a:r>
            <a:r>
              <a:rPr lang="sk-SK" dirty="0" err="1">
                <a:solidFill>
                  <a:srgbClr val="C00000"/>
                </a:solidFill>
              </a:rPr>
              <a:t>Romů</a:t>
            </a:r>
            <a:r>
              <a:rPr lang="sk-SK" dirty="0">
                <a:solidFill>
                  <a:srgbClr val="C00000"/>
                </a:solidFill>
              </a:rPr>
              <a:t> </a:t>
            </a:r>
            <a:r>
              <a:rPr lang="sk-SK" dirty="0" err="1">
                <a:solidFill>
                  <a:srgbClr val="C00000"/>
                </a:solidFill>
              </a:rPr>
              <a:t>hluboko</a:t>
            </a:r>
            <a:r>
              <a:rPr lang="sk-SK" dirty="0">
                <a:solidFill>
                  <a:srgbClr val="C00000"/>
                </a:solidFill>
              </a:rPr>
              <a:t> pod </a:t>
            </a:r>
            <a:r>
              <a:rPr lang="sk-SK" dirty="0" err="1">
                <a:solidFill>
                  <a:srgbClr val="C00000"/>
                </a:solidFill>
              </a:rPr>
              <a:t>touhou</a:t>
            </a:r>
            <a:r>
              <a:rPr lang="sk-SK" dirty="0">
                <a:solidFill>
                  <a:srgbClr val="C00000"/>
                </a:solidFill>
              </a:rPr>
              <a:t> </a:t>
            </a:r>
            <a:r>
              <a:rPr lang="sk-SK" dirty="0" err="1">
                <a:solidFill>
                  <a:srgbClr val="C00000"/>
                </a:solidFill>
              </a:rPr>
              <a:t>získat</a:t>
            </a:r>
            <a:r>
              <a:rPr lang="sk-SK" dirty="0">
                <a:solidFill>
                  <a:srgbClr val="C00000"/>
                </a:solidFill>
              </a:rPr>
              <a:t> </a:t>
            </a:r>
            <a:r>
              <a:rPr lang="sk-SK" dirty="0" err="1">
                <a:solidFill>
                  <a:srgbClr val="C00000"/>
                </a:solidFill>
              </a:rPr>
              <a:t>co</a:t>
            </a:r>
            <a:r>
              <a:rPr lang="sk-SK" dirty="0">
                <a:solidFill>
                  <a:srgbClr val="C00000"/>
                </a:solidFill>
              </a:rPr>
              <a:t> </a:t>
            </a:r>
            <a:r>
              <a:rPr lang="sk-SK" dirty="0" err="1">
                <a:solidFill>
                  <a:srgbClr val="C00000"/>
                </a:solidFill>
              </a:rPr>
              <a:t>nejvíc</a:t>
            </a:r>
            <a:r>
              <a:rPr lang="sk-SK" dirty="0">
                <a:solidFill>
                  <a:srgbClr val="C00000"/>
                </a:solidFill>
              </a:rPr>
              <a:t> </a:t>
            </a:r>
            <a:r>
              <a:rPr lang="sk-SK" dirty="0" err="1">
                <a:solidFill>
                  <a:srgbClr val="C00000"/>
                </a:solidFill>
              </a:rPr>
              <a:t>peněz</a:t>
            </a:r>
            <a:r>
              <a:rPr lang="sk-SK" dirty="0">
                <a:solidFill>
                  <a:srgbClr val="C00000"/>
                </a:solidFill>
              </a:rPr>
              <a:t>“ </a:t>
            </a:r>
            <a:r>
              <a:rPr lang="sk-SK" dirty="0" smtClean="0">
                <a:solidFill>
                  <a:schemeClr val="tx1"/>
                </a:solidFill>
              </a:rPr>
              <a:t>	(</a:t>
            </a:r>
            <a:r>
              <a:rPr lang="sk-SK" dirty="0">
                <a:solidFill>
                  <a:schemeClr val="tx1"/>
                </a:solidFill>
              </a:rPr>
              <a:t>Lakatošová, 1994, s. 10</a:t>
            </a:r>
            <a:r>
              <a:rPr lang="sk-SK" dirty="0" smtClean="0">
                <a:solidFill>
                  <a:schemeClr val="tx1"/>
                </a:solidFill>
              </a:rPr>
              <a:t>).</a:t>
            </a:r>
          </a:p>
          <a:p>
            <a:pPr marL="0" indent="0" algn="just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8462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>
                <a:solidFill>
                  <a:srgbClr val="C00000"/>
                </a:solidFill>
              </a:rPr>
              <a:t>OLAŠSKÍ RÓMOVIA </a:t>
            </a:r>
            <a:r>
              <a:rPr lang="sk-SK" dirty="0" smtClean="0">
                <a:solidFill>
                  <a:srgbClr val="C00000"/>
                </a:solidFill>
              </a:rPr>
              <a:t>– PRÁCA, ZAMESTNANIE</a:t>
            </a:r>
            <a:endParaRPr lang="sk-SK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6457920" cy="5298904"/>
          </a:xfrm>
        </p:spPr>
        <p:txBody>
          <a:bodyPr>
            <a:normAutofit lnSpcReduction="10000"/>
          </a:bodyPr>
          <a:lstStyle/>
          <a:p>
            <a:pPr algn="just"/>
            <a:r>
              <a:rPr lang="sk-SK" dirty="0">
                <a:solidFill>
                  <a:schemeClr val="tx1"/>
                </a:solidFill>
              </a:rPr>
              <a:t>V období </a:t>
            </a:r>
            <a:r>
              <a:rPr lang="sk-SK" dirty="0" err="1">
                <a:solidFill>
                  <a:schemeClr val="tx1"/>
                </a:solidFill>
              </a:rPr>
              <a:t>nomádizmu</a:t>
            </a:r>
            <a:r>
              <a:rPr lang="sk-SK" dirty="0">
                <a:solidFill>
                  <a:schemeClr val="tx1"/>
                </a:solidFill>
              </a:rPr>
              <a:t> sa </a:t>
            </a:r>
            <a:r>
              <a:rPr lang="sk-SK" dirty="0" err="1">
                <a:solidFill>
                  <a:schemeClr val="tx1"/>
                </a:solidFill>
              </a:rPr>
              <a:t>olašskí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dirty="0" smtClean="0">
                <a:solidFill>
                  <a:schemeClr val="tx1"/>
                </a:solidFill>
              </a:rPr>
              <a:t>Rómovia </a:t>
            </a:r>
            <a:r>
              <a:rPr lang="sk-SK" dirty="0" err="1" smtClean="0">
                <a:solidFill>
                  <a:schemeClr val="tx1"/>
                </a:solidFill>
              </a:rPr>
              <a:t>Lovári</a:t>
            </a:r>
            <a:r>
              <a:rPr lang="sk-SK" dirty="0" smtClean="0">
                <a:solidFill>
                  <a:schemeClr val="tx1"/>
                </a:solidFill>
              </a:rPr>
              <a:t> </a:t>
            </a:r>
            <a:r>
              <a:rPr lang="sk-SK" dirty="0">
                <a:solidFill>
                  <a:schemeClr val="tx1"/>
                </a:solidFill>
              </a:rPr>
              <a:t>živili </a:t>
            </a:r>
            <a:r>
              <a:rPr lang="sk-SK" dirty="0" smtClean="0">
                <a:solidFill>
                  <a:schemeClr val="tx1"/>
                </a:solidFill>
              </a:rPr>
              <a:t>napr. obchodom – typické </a:t>
            </a:r>
            <a:r>
              <a:rPr lang="sk-SK" dirty="0">
                <a:solidFill>
                  <a:schemeClr val="tx1"/>
                </a:solidFill>
              </a:rPr>
              <a:t>bolo obchodovanie s koňmi, priekupníctvo, prípadne podomový </a:t>
            </a:r>
            <a:r>
              <a:rPr lang="sk-SK" dirty="0" smtClean="0">
                <a:solidFill>
                  <a:schemeClr val="tx1"/>
                </a:solidFill>
              </a:rPr>
              <a:t>predaj</a:t>
            </a:r>
          </a:p>
          <a:p>
            <a:pPr marL="0" indent="0" algn="just">
              <a:buNone/>
            </a:pPr>
            <a:endParaRPr lang="sk-SK" dirty="0" smtClean="0">
              <a:solidFill>
                <a:schemeClr val="tx1"/>
              </a:solidFill>
            </a:endParaRPr>
          </a:p>
          <a:p>
            <a:pPr algn="just"/>
            <a:r>
              <a:rPr lang="sk-SK" dirty="0" smtClean="0">
                <a:solidFill>
                  <a:schemeClr val="tx1"/>
                </a:solidFill>
              </a:rPr>
              <a:t> </a:t>
            </a:r>
            <a:r>
              <a:rPr lang="sk-SK" dirty="0">
                <a:solidFill>
                  <a:schemeClr val="tx1"/>
                </a:solidFill>
              </a:rPr>
              <a:t>Vykonávanie ťažkej fyzickej práce bolo pre nich znamením neúspešnosti a nedostatku mentálnych </a:t>
            </a:r>
            <a:r>
              <a:rPr lang="sk-SK" dirty="0" smtClean="0">
                <a:solidFill>
                  <a:schemeClr val="tx1"/>
                </a:solidFill>
              </a:rPr>
              <a:t>schopností – dodnes </a:t>
            </a:r>
            <a:r>
              <a:rPr lang="sk-SK" dirty="0">
                <a:solidFill>
                  <a:schemeClr val="tx1"/>
                </a:solidFill>
              </a:rPr>
              <a:t>je cenené získavanie finančných prostriedkov činnosťami, ktoré vyžadujú viac zapojiť </a:t>
            </a:r>
            <a:r>
              <a:rPr lang="sk-SK" dirty="0" smtClean="0">
                <a:solidFill>
                  <a:schemeClr val="tx1"/>
                </a:solidFill>
              </a:rPr>
              <a:t>myslenie – rôzne </a:t>
            </a:r>
            <a:r>
              <a:rPr lang="sk-SK" dirty="0">
                <a:solidFill>
                  <a:schemeClr val="tx1"/>
                </a:solidFill>
              </a:rPr>
              <a:t>obchodné </a:t>
            </a:r>
            <a:r>
              <a:rPr lang="sk-SK" dirty="0" smtClean="0">
                <a:solidFill>
                  <a:schemeClr val="tx1"/>
                </a:solidFill>
              </a:rPr>
              <a:t>aktivity</a:t>
            </a:r>
            <a:endParaRPr lang="sk-SK" dirty="0">
              <a:solidFill>
                <a:schemeClr val="tx1"/>
              </a:solidFill>
            </a:endParaRPr>
          </a:p>
          <a:p>
            <a:pPr marL="170752" lvl="1" indent="0" algn="just">
              <a:buNone/>
              <a:defRPr/>
            </a:pPr>
            <a:r>
              <a:rPr lang="sk-SK" sz="18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de-DE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„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Podľa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tej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tradície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živiteľ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rodiny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 je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chlap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. Ale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kto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sk-SK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	</a:t>
            </a:r>
            <a:r>
              <a:rPr lang="de-DE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by</a:t>
            </a:r>
            <a:r>
              <a:rPr lang="de-DE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jej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dal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aj</a:t>
            </a:r>
            <a:r>
              <a:rPr lang="sk-SK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zarobiť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? </a:t>
            </a:r>
            <a:r>
              <a:rPr lang="de-DE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Ani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my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chlapi</a:t>
            </a:r>
            <a:r>
              <a:rPr lang="de-DE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C00000"/>
                </a:solidFill>
                <a:cs typeface="Times New Roman" panose="02020603050405020304" pitchFamily="18" charset="0"/>
              </a:rPr>
              <a:t>nedostaneme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sk-SK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	</a:t>
            </a:r>
            <a:r>
              <a:rPr lang="de-DE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robotu</a:t>
            </a:r>
            <a:r>
              <a:rPr lang="de-DE" dirty="0">
                <a:solidFill>
                  <a:srgbClr val="C00000"/>
                </a:solidFill>
                <a:cs typeface="Times New Roman" panose="02020603050405020304" pitchFamily="18" charset="0"/>
              </a:rPr>
              <a:t>...“ </a:t>
            </a:r>
            <a:r>
              <a:rPr lang="de-DE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de-DE" dirty="0" err="1">
                <a:solidFill>
                  <a:schemeClr val="tx1"/>
                </a:solidFill>
                <a:cs typeface="Times New Roman" panose="02020603050405020304" pitchFamily="18" charset="0"/>
              </a:rPr>
              <a:t>muž</a:t>
            </a:r>
            <a:r>
              <a:rPr lang="de-DE" dirty="0">
                <a:solidFill>
                  <a:schemeClr val="tx1"/>
                </a:solidFill>
                <a:cs typeface="Times New Roman" panose="02020603050405020304" pitchFamily="18" charset="0"/>
              </a:rPr>
              <a:t>, 51 r</a:t>
            </a:r>
            <a:r>
              <a:rPr lang="de-DE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.)</a:t>
            </a:r>
            <a:endParaRPr lang="sk-SK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87313" indent="0" algn="just">
              <a:buNone/>
              <a:defRPr/>
            </a:pPr>
            <a:r>
              <a:rPr lang="sk-SK" sz="2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	</a:t>
            </a:r>
            <a:r>
              <a:rPr lang="de-DE" sz="2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„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Nechodíme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do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práce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aby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sme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stíhali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prať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sk-SK" sz="2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	</a:t>
            </a:r>
            <a:r>
              <a:rPr lang="de-DE" sz="20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variť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, na </a:t>
            </a:r>
            <a:r>
              <a:rPr lang="de-DE" sz="20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deti</a:t>
            </a:r>
            <a:r>
              <a:rPr lang="sk-SK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dať</a:t>
            </a:r>
            <a:r>
              <a:rPr lang="sk-SK" sz="2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pozor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.“ </a:t>
            </a:r>
            <a:r>
              <a:rPr lang="de-DE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de-DE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žena</a:t>
            </a:r>
            <a:r>
              <a:rPr lang="de-DE" sz="2000" dirty="0">
                <a:solidFill>
                  <a:schemeClr val="tx1"/>
                </a:solidFill>
                <a:cs typeface="Times New Roman" panose="02020603050405020304" pitchFamily="18" charset="0"/>
              </a:rPr>
              <a:t>, 51 </a:t>
            </a:r>
            <a:r>
              <a:rPr lang="de-DE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r</a:t>
            </a:r>
            <a:r>
              <a:rPr lang="sk-SK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.</a:t>
            </a:r>
            <a:r>
              <a:rPr lang="de-DE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)</a:t>
            </a:r>
            <a:endParaRPr lang="sk-SK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just"/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122488"/>
            <a:ext cx="1811618" cy="3042816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88069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C00000"/>
                </a:solidFill>
              </a:rPr>
              <a:t>OLAŠSKÍ RÓMOVIA – ÚCTA, RÓMSTVO</a:t>
            </a:r>
            <a:endParaRPr lang="sk-SK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just"/>
            <a:r>
              <a:rPr lang="sk-SK" dirty="0" smtClean="0">
                <a:solidFill>
                  <a:srgbClr val="C00000"/>
                </a:solidFill>
              </a:rPr>
              <a:t>ÚCTA</a:t>
            </a:r>
            <a:r>
              <a:rPr lang="sk-SK" dirty="0" smtClean="0"/>
              <a:t> </a:t>
            </a:r>
            <a:r>
              <a:rPr lang="sk-SK" dirty="0" smtClean="0">
                <a:solidFill>
                  <a:schemeClr val="tx1"/>
                </a:solidFill>
              </a:rPr>
              <a:t>– j</a:t>
            </a:r>
            <a:r>
              <a:rPr lang="de-DE" sz="2400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edna</a:t>
            </a:r>
            <a:r>
              <a:rPr lang="de-DE" sz="2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zo</a:t>
            </a:r>
            <a:r>
              <a:rPr lang="de-DE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zásad</a:t>
            </a:r>
            <a:r>
              <a:rPr lang="de-DE" sz="2400" dirty="0">
                <a:solidFill>
                  <a:schemeClr val="tx1"/>
                </a:solidFill>
                <a:cs typeface="Times New Roman" panose="02020603050405020304" pitchFamily="18" charset="0"/>
              </a:rPr>
              <a:t>, </a:t>
            </a:r>
            <a:r>
              <a:rPr lang="de-DE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hodnôt</a:t>
            </a:r>
            <a:r>
              <a:rPr lang="de-DE" sz="2400" dirty="0">
                <a:solidFill>
                  <a:schemeClr val="tx1"/>
                </a:solidFill>
                <a:cs typeface="Times New Roman" panose="02020603050405020304" pitchFamily="18" charset="0"/>
              </a:rPr>
              <a:t>, </a:t>
            </a:r>
            <a:r>
              <a:rPr lang="de-DE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ktorá</a:t>
            </a:r>
            <a:r>
              <a:rPr lang="de-DE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je </a:t>
            </a:r>
            <a:r>
              <a:rPr lang="de-DE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nevyhnutná</a:t>
            </a:r>
            <a:r>
              <a:rPr lang="de-DE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na </a:t>
            </a:r>
            <a:r>
              <a:rPr lang="de-DE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dodržanie</a:t>
            </a:r>
            <a:r>
              <a:rPr lang="de-DE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„</a:t>
            </a:r>
            <a:r>
              <a:rPr lang="de-DE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rómstva</a:t>
            </a:r>
            <a:r>
              <a:rPr lang="de-DE" sz="2400" dirty="0">
                <a:solidFill>
                  <a:schemeClr val="tx1"/>
                </a:solidFill>
                <a:cs typeface="Times New Roman" panose="02020603050405020304" pitchFamily="18" charset="0"/>
              </a:rPr>
              <a:t>“</a:t>
            </a:r>
            <a:r>
              <a:rPr lang="sk-SK" altLang="sk-SK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endParaRPr lang="sk-SK" altLang="sk-SK" sz="2400" b="1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just"/>
            <a:endParaRPr lang="sk-SK" sz="24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sk-SK" sz="24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RÓMSTVO</a:t>
            </a:r>
            <a:r>
              <a:rPr lang="sk-SK" sz="24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sk-SK" sz="2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– s</a:t>
            </a:r>
            <a:r>
              <a:rPr lang="de-DE" sz="2400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pôsob</a:t>
            </a:r>
            <a:r>
              <a:rPr lang="de-DE" sz="2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života</a:t>
            </a:r>
            <a:r>
              <a:rPr lang="de-DE" sz="2400" dirty="0">
                <a:solidFill>
                  <a:schemeClr val="tx1"/>
                </a:solidFill>
                <a:cs typeface="Times New Roman" panose="02020603050405020304" pitchFamily="18" charset="0"/>
              </a:rPr>
              <a:t>, </a:t>
            </a:r>
            <a:r>
              <a:rPr lang="de-DE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zásady</a:t>
            </a:r>
            <a:r>
              <a:rPr lang="de-DE" sz="2400" dirty="0">
                <a:solidFill>
                  <a:schemeClr val="tx1"/>
                </a:solidFill>
                <a:cs typeface="Times New Roman" panose="02020603050405020304" pitchFamily="18" charset="0"/>
              </a:rPr>
              <a:t>, </a:t>
            </a:r>
            <a:r>
              <a:rPr lang="de-DE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ktoré</a:t>
            </a:r>
            <a:r>
              <a:rPr lang="de-DE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olašskí</a:t>
            </a:r>
            <a:r>
              <a:rPr lang="de-DE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Rómovia</a:t>
            </a:r>
            <a:r>
              <a:rPr lang="de-DE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prebrali</a:t>
            </a:r>
            <a:r>
              <a:rPr lang="de-DE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od</a:t>
            </a:r>
            <a:r>
              <a:rPr lang="de-DE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svojich</a:t>
            </a:r>
            <a:r>
              <a:rPr lang="de-DE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predkov</a:t>
            </a:r>
            <a:r>
              <a:rPr lang="de-DE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a </a:t>
            </a:r>
            <a:r>
              <a:rPr lang="de-DE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naďalej</a:t>
            </a:r>
            <a:r>
              <a:rPr lang="de-DE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ich </a:t>
            </a:r>
            <a:r>
              <a:rPr lang="de-DE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dodržujú</a:t>
            </a:r>
            <a:r>
              <a:rPr lang="de-DE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a </a:t>
            </a:r>
            <a:r>
              <a:rPr lang="de-DE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podľa</a:t>
            </a:r>
            <a:r>
              <a:rPr lang="de-DE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nich</a:t>
            </a:r>
            <a:r>
              <a:rPr lang="de-DE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žijú</a:t>
            </a:r>
            <a:r>
              <a:rPr lang="de-DE" sz="2400" dirty="0">
                <a:solidFill>
                  <a:schemeClr val="tx1"/>
                </a:solidFill>
                <a:cs typeface="Times New Roman" panose="02020603050405020304" pitchFamily="18" charset="0"/>
              </a:rPr>
              <a:t>, </a:t>
            </a:r>
            <a:r>
              <a:rPr lang="de-DE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aby</a:t>
            </a:r>
            <a:r>
              <a:rPr lang="de-DE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ich </a:t>
            </a:r>
            <a:r>
              <a:rPr lang="de-DE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mohli</a:t>
            </a:r>
            <a:r>
              <a:rPr lang="de-DE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predať</a:t>
            </a:r>
            <a:r>
              <a:rPr lang="de-DE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ďalšej</a:t>
            </a:r>
            <a:r>
              <a:rPr lang="de-DE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generácii</a:t>
            </a:r>
            <a:r>
              <a:rPr lang="de-DE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sk-SK" sz="2400" dirty="0">
                <a:solidFill>
                  <a:schemeClr val="tx1"/>
                </a:solidFill>
                <a:cs typeface="Times New Roman" panose="02020603050405020304" pitchFamily="18" charset="0"/>
              </a:rPr>
              <a:t>– </a:t>
            </a:r>
            <a:r>
              <a:rPr lang="sk-SK" sz="2400" dirty="0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r>
              <a:rPr lang="de-DE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iečo</a:t>
            </a:r>
            <a:r>
              <a:rPr lang="de-DE" sz="2400" dirty="0">
                <a:solidFill>
                  <a:schemeClr val="tx1"/>
                </a:solidFill>
                <a:cs typeface="Times New Roman" panose="02020603050405020304" pitchFamily="18" charset="0"/>
              </a:rPr>
              <a:t>, </a:t>
            </a:r>
            <a:r>
              <a:rPr lang="de-DE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čo</a:t>
            </a:r>
            <a:r>
              <a:rPr lang="de-DE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robí</a:t>
            </a:r>
            <a:r>
              <a:rPr lang="de-DE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Róma</a:t>
            </a:r>
            <a:r>
              <a:rPr lang="de-DE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Rómom</a:t>
            </a:r>
            <a:endParaRPr lang="sk-SK" altLang="sk-SK" sz="24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just"/>
            <a:endParaRPr lang="sk-SK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78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>
                <a:solidFill>
                  <a:srgbClr val="C00000"/>
                </a:solidFill>
              </a:rPr>
              <a:t>OLAŠSKÍ RÓMOVIA – SOCIÁLNA ORGANIZÁCIA</a:t>
            </a:r>
            <a:endParaRPr lang="sk-SK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4801736" cy="4937760"/>
          </a:xfrm>
        </p:spPr>
        <p:txBody>
          <a:bodyPr/>
          <a:lstStyle/>
          <a:p>
            <a:r>
              <a:rPr lang="sk-SK" dirty="0" smtClean="0">
                <a:solidFill>
                  <a:schemeClr val="tx1"/>
                </a:solidFill>
              </a:rPr>
              <a:t>Silná sociálna kontrola</a:t>
            </a:r>
          </a:p>
          <a:p>
            <a:r>
              <a:rPr lang="sk-SK" i="1" dirty="0" err="1" smtClean="0">
                <a:solidFill>
                  <a:srgbClr val="C00000"/>
                </a:solidFill>
              </a:rPr>
              <a:t>Angluno</a:t>
            </a:r>
            <a:r>
              <a:rPr lang="sk-SK" i="1" dirty="0" smtClean="0">
                <a:solidFill>
                  <a:srgbClr val="C00000"/>
                </a:solidFill>
              </a:rPr>
              <a:t> </a:t>
            </a:r>
            <a:r>
              <a:rPr lang="sk-SK" i="1" dirty="0" err="1" smtClean="0">
                <a:solidFill>
                  <a:srgbClr val="C00000"/>
                </a:solidFill>
              </a:rPr>
              <a:t>Rom</a:t>
            </a:r>
            <a:r>
              <a:rPr lang="sk-SK" i="1" dirty="0" smtClean="0">
                <a:solidFill>
                  <a:srgbClr val="C00000"/>
                </a:solidFill>
              </a:rPr>
              <a:t> </a:t>
            </a:r>
            <a:r>
              <a:rPr lang="sk-SK" dirty="0" smtClean="0">
                <a:solidFill>
                  <a:schemeClr val="tx1"/>
                </a:solidFill>
              </a:rPr>
              <a:t>– pretrvávajúca funkciu vajdu</a:t>
            </a:r>
          </a:p>
          <a:p>
            <a:r>
              <a:rPr lang="sk-SK" i="1" dirty="0" err="1" smtClean="0">
                <a:solidFill>
                  <a:srgbClr val="C00000"/>
                </a:solidFill>
              </a:rPr>
              <a:t>Romáňi</a:t>
            </a:r>
            <a:r>
              <a:rPr lang="sk-SK" i="1" dirty="0" smtClean="0">
                <a:solidFill>
                  <a:srgbClr val="C00000"/>
                </a:solidFill>
              </a:rPr>
              <a:t> </a:t>
            </a:r>
            <a:r>
              <a:rPr lang="sk-SK" i="1" dirty="0" err="1" smtClean="0">
                <a:solidFill>
                  <a:srgbClr val="C00000"/>
                </a:solidFill>
              </a:rPr>
              <a:t>krísi</a:t>
            </a:r>
            <a:r>
              <a:rPr lang="sk-SK" i="1" dirty="0" smtClean="0">
                <a:solidFill>
                  <a:srgbClr val="C00000"/>
                </a:solidFill>
              </a:rPr>
              <a:t> </a:t>
            </a:r>
            <a:r>
              <a:rPr lang="sk-SK" dirty="0" smtClean="0">
                <a:solidFill>
                  <a:schemeClr val="tx1"/>
                </a:solidFill>
              </a:rPr>
              <a:t>– rómske súdy</a:t>
            </a:r>
            <a:endParaRPr lang="sk-SK" dirty="0">
              <a:solidFill>
                <a:schemeClr val="tx1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412776"/>
            <a:ext cx="3312368" cy="496855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269775"/>
            <a:ext cx="4283968" cy="3111553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32040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C00000"/>
                </a:solidFill>
              </a:rPr>
              <a:t>OLAŠSKÍ RÓMOVIA – RODINA </a:t>
            </a:r>
            <a:endParaRPr lang="sk-SK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just">
              <a:buClr>
                <a:srgbClr val="93A299"/>
              </a:buClr>
              <a:buNone/>
              <a:defRPr/>
            </a:pPr>
            <a:r>
              <a:rPr lang="de-DE" sz="24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„</a:t>
            </a:r>
            <a:r>
              <a:rPr lang="de-D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V </a:t>
            </a:r>
            <a:r>
              <a:rPr lang="de-DE" sz="24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rodinné</a:t>
            </a:r>
            <a:r>
              <a:rPr lang="de-D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pospolitosti</a:t>
            </a:r>
            <a:r>
              <a:rPr lang="de-D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měl</a:t>
            </a:r>
            <a:r>
              <a:rPr lang="de-D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každý</a:t>
            </a:r>
            <a:r>
              <a:rPr lang="de-D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své</a:t>
            </a:r>
            <a:r>
              <a:rPr lang="de-D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místo</a:t>
            </a:r>
            <a:r>
              <a:rPr lang="de-D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de-DE" sz="24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každý</a:t>
            </a:r>
            <a:r>
              <a:rPr lang="de-D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znal</a:t>
            </a:r>
            <a:r>
              <a:rPr lang="de-D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přesně</a:t>
            </a:r>
            <a:r>
              <a:rPr lang="de-D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svůj</a:t>
            </a:r>
            <a:r>
              <a:rPr lang="de-D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status</a:t>
            </a:r>
            <a:r>
              <a:rPr lang="de-DE" sz="24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a </a:t>
            </a:r>
            <a:r>
              <a:rPr lang="de-DE" sz="24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svou</a:t>
            </a:r>
            <a:r>
              <a:rPr lang="de-D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roli</a:t>
            </a:r>
            <a:r>
              <a:rPr lang="de-D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 a </a:t>
            </a:r>
            <a:r>
              <a:rPr lang="de-DE" sz="24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věděl</a:t>
            </a:r>
            <a:r>
              <a:rPr lang="de-D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de-DE" sz="24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co</a:t>
            </a:r>
            <a:r>
              <a:rPr lang="de-D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smí</a:t>
            </a:r>
            <a:r>
              <a:rPr lang="de-D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 a </a:t>
            </a:r>
            <a:r>
              <a:rPr lang="de-DE" sz="24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co</a:t>
            </a:r>
            <a:r>
              <a:rPr lang="de-D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nesmí</a:t>
            </a:r>
            <a:r>
              <a:rPr lang="de-D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. A </a:t>
            </a:r>
            <a:r>
              <a:rPr lang="de-DE" sz="24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ostatní</a:t>
            </a:r>
            <a:r>
              <a:rPr lang="de-D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mu</a:t>
            </a:r>
            <a:r>
              <a:rPr lang="de-D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to</a:t>
            </a:r>
            <a:r>
              <a:rPr lang="de-D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dennodenně</a:t>
            </a:r>
            <a:r>
              <a:rPr lang="de-DE" sz="24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připomínali</a:t>
            </a:r>
            <a:r>
              <a:rPr lang="de-D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způsoby</a:t>
            </a:r>
            <a:r>
              <a:rPr lang="sk-SK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zakotvenými</a:t>
            </a:r>
            <a:r>
              <a:rPr lang="de-D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ve</a:t>
            </a:r>
            <a:r>
              <a:rPr lang="de-D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formách</a:t>
            </a:r>
            <a:r>
              <a:rPr lang="de-D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verbální</a:t>
            </a:r>
            <a:r>
              <a:rPr lang="de-D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4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i </a:t>
            </a:r>
            <a:r>
              <a:rPr lang="de-DE" sz="24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mimoverbální</a:t>
            </a:r>
            <a:r>
              <a:rPr lang="de-D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kultury</a:t>
            </a:r>
            <a:r>
              <a:rPr lang="de-D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.</a:t>
            </a:r>
            <a:r>
              <a:rPr lang="sk-SK" sz="24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“</a:t>
            </a:r>
            <a:endParaRPr lang="sk-SK" sz="24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0" indent="0" algn="just">
              <a:buClr>
                <a:srgbClr val="93A299"/>
              </a:buClr>
              <a:buNone/>
              <a:defRPr/>
            </a:pPr>
            <a:r>
              <a:rPr lang="sk-SK" sz="2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de-DE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Hübschamnnová</a:t>
            </a:r>
            <a:r>
              <a:rPr lang="sk-SK" sz="2400" dirty="0">
                <a:solidFill>
                  <a:schemeClr val="tx1"/>
                </a:solidFill>
                <a:cs typeface="Times New Roman" panose="02020603050405020304" pitchFamily="18" charset="0"/>
              </a:rPr>
              <a:t>, </a:t>
            </a:r>
            <a:r>
              <a:rPr lang="de-DE" sz="2400" dirty="0">
                <a:solidFill>
                  <a:schemeClr val="tx1"/>
                </a:solidFill>
                <a:cs typeface="Times New Roman" panose="02020603050405020304" pitchFamily="18" charset="0"/>
              </a:rPr>
              <a:t>1996, s. 23)</a:t>
            </a:r>
            <a:endParaRPr lang="sk-SK" altLang="sk-SK" sz="24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000" y="4293096"/>
            <a:ext cx="3306464" cy="220430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293096"/>
            <a:ext cx="3306464" cy="220430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541" y="4293096"/>
            <a:ext cx="1469539" cy="2204309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15629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C00000"/>
                </a:solidFill>
              </a:rPr>
              <a:t>OLAŠSKÍ RÓMOVIA – RELIGIOZITA</a:t>
            </a:r>
            <a:endParaRPr lang="sk-SK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2994648"/>
          </a:xfrm>
        </p:spPr>
        <p:txBody>
          <a:bodyPr/>
          <a:lstStyle/>
          <a:p>
            <a:pPr algn="just"/>
            <a:r>
              <a:rPr lang="sk-SK" sz="2400" dirty="0" smtClean="0">
                <a:solidFill>
                  <a:schemeClr val="tx1"/>
                </a:solidFill>
              </a:rPr>
              <a:t>Zväčša preberanie vierovyznania podľa majority</a:t>
            </a:r>
          </a:p>
          <a:p>
            <a:pPr algn="just"/>
            <a:r>
              <a:rPr lang="sk-SK" sz="2400" dirty="0" smtClean="0">
                <a:solidFill>
                  <a:schemeClr val="tx1"/>
                </a:solidFill>
              </a:rPr>
              <a:t>Na Slovensku </a:t>
            </a:r>
            <a:r>
              <a:rPr lang="sk-SK" sz="2400" dirty="0" err="1" smtClean="0">
                <a:solidFill>
                  <a:schemeClr val="tx1"/>
                </a:solidFill>
              </a:rPr>
              <a:t>rímsko-kat</a:t>
            </a:r>
            <a:r>
              <a:rPr lang="sk-SK" sz="2400" dirty="0" smtClean="0">
                <a:solidFill>
                  <a:schemeClr val="tx1"/>
                </a:solidFill>
              </a:rPr>
              <a:t>.</a:t>
            </a:r>
            <a:endParaRPr lang="sk-SK" sz="24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sk-SK" dirty="0" smtClean="0"/>
              <a:t>	</a:t>
            </a:r>
            <a:r>
              <a:rPr lang="sk-SK" dirty="0" smtClean="0">
                <a:solidFill>
                  <a:srgbClr val="C00000"/>
                </a:solidFill>
              </a:rPr>
              <a:t>„</a:t>
            </a:r>
            <a:r>
              <a:rPr lang="sk-SK" dirty="0">
                <a:solidFill>
                  <a:srgbClr val="C00000"/>
                </a:solidFill>
              </a:rPr>
              <a:t>Každý, i malé dieťa, vám odpovie, že existuje Boh... Obrady </a:t>
            </a:r>
            <a:r>
              <a:rPr lang="sk-SK" dirty="0" smtClean="0">
                <a:solidFill>
                  <a:srgbClr val="C00000"/>
                </a:solidFill>
              </a:rPr>
              <a:t>	ich </a:t>
            </a:r>
            <a:r>
              <a:rPr lang="sk-SK" dirty="0">
                <a:solidFill>
                  <a:srgbClr val="C00000"/>
                </a:solidFill>
              </a:rPr>
              <a:t>však nezaujímajú, pre nich je dôležitý vnútorný vzťah k </a:t>
            </a:r>
            <a:r>
              <a:rPr lang="sk-SK" dirty="0" smtClean="0">
                <a:solidFill>
                  <a:srgbClr val="C00000"/>
                </a:solidFill>
              </a:rPr>
              <a:t>	Bohu</a:t>
            </a:r>
            <a:r>
              <a:rPr lang="sk-SK" dirty="0">
                <a:solidFill>
                  <a:srgbClr val="C00000"/>
                </a:solidFill>
              </a:rPr>
              <a:t>... Veria v posmrtný život, v to, že zomretí žijú podobným </a:t>
            </a:r>
            <a:r>
              <a:rPr lang="sk-SK" dirty="0" smtClean="0">
                <a:solidFill>
                  <a:srgbClr val="C00000"/>
                </a:solidFill>
              </a:rPr>
              <a:t>	spôsobom </a:t>
            </a:r>
            <a:r>
              <a:rPr lang="sk-SK" dirty="0">
                <a:solidFill>
                  <a:srgbClr val="C00000"/>
                </a:solidFill>
              </a:rPr>
              <a:t>ako živí, ale sú neviditeľní...“ </a:t>
            </a:r>
            <a:endParaRPr lang="sk-SK" dirty="0" smtClean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r>
              <a:rPr lang="sk-SK" dirty="0"/>
              <a:t>	</a:t>
            </a:r>
            <a:r>
              <a:rPr lang="sk-SK" dirty="0" smtClean="0">
                <a:solidFill>
                  <a:schemeClr val="tx1"/>
                </a:solidFill>
              </a:rPr>
              <a:t>(Lakatošová</a:t>
            </a:r>
            <a:r>
              <a:rPr lang="sk-SK" dirty="0">
                <a:solidFill>
                  <a:schemeClr val="tx1"/>
                </a:solidFill>
              </a:rPr>
              <a:t>, </a:t>
            </a:r>
            <a:r>
              <a:rPr lang="sk-SK" dirty="0" smtClean="0">
                <a:solidFill>
                  <a:schemeClr val="tx1"/>
                </a:solidFill>
              </a:rPr>
              <a:t>1994, </a:t>
            </a:r>
            <a:r>
              <a:rPr lang="sk-SK" dirty="0">
                <a:solidFill>
                  <a:schemeClr val="tx1"/>
                </a:solidFill>
              </a:rPr>
              <a:t>s. </a:t>
            </a:r>
            <a:r>
              <a:rPr lang="sk-SK" dirty="0" smtClean="0">
                <a:solidFill>
                  <a:schemeClr val="tx1"/>
                </a:solidFill>
              </a:rPr>
              <a:t>9)</a:t>
            </a:r>
            <a:endParaRPr lang="sk-SK" dirty="0">
              <a:solidFill>
                <a:schemeClr val="tx1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37112"/>
            <a:ext cx="1346086" cy="2020253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24" y="4420443"/>
            <a:ext cx="2743200" cy="205359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181" y="4410953"/>
            <a:ext cx="1381714" cy="2072571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410953"/>
            <a:ext cx="2063080" cy="206308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25622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>
                <a:solidFill>
                  <a:srgbClr val="C00000"/>
                </a:solidFill>
              </a:rPr>
              <a:t>OLAŠSKÍ RÓMOVIA – PIESNE, HUDBA, TANEC</a:t>
            </a:r>
            <a:endParaRPr lang="sk-SK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just"/>
            <a:r>
              <a:rPr lang="sk-SK" sz="2400" dirty="0" smtClean="0">
                <a:solidFill>
                  <a:schemeClr val="tx1"/>
                </a:solidFill>
              </a:rPr>
              <a:t>Piesne: pomalé / rýchle, tanečné</a:t>
            </a:r>
          </a:p>
          <a:p>
            <a:pPr algn="just"/>
            <a:endParaRPr lang="sk-SK" sz="2400" dirty="0">
              <a:solidFill>
                <a:schemeClr val="tx1"/>
              </a:solidFill>
            </a:endParaRPr>
          </a:p>
          <a:p>
            <a:pPr algn="just"/>
            <a:r>
              <a:rPr lang="sk-SK" sz="2400" dirty="0" smtClean="0">
                <a:solidFill>
                  <a:schemeClr val="tx1"/>
                </a:solidFill>
              </a:rPr>
              <a:t>Hudba: tradične bez </a:t>
            </a:r>
            <a:r>
              <a:rPr lang="sk-SK" sz="2400" dirty="0" err="1" smtClean="0">
                <a:solidFill>
                  <a:schemeClr val="tx1"/>
                </a:solidFill>
              </a:rPr>
              <a:t>doprovodu</a:t>
            </a:r>
            <a:r>
              <a:rPr lang="sk-SK" sz="2400" dirty="0" smtClean="0">
                <a:solidFill>
                  <a:schemeClr val="tx1"/>
                </a:solidFill>
              </a:rPr>
              <a:t> hudobných nástrojov – lúskanie, búchanie, tlieskanie...</a:t>
            </a:r>
          </a:p>
          <a:p>
            <a:pPr algn="just"/>
            <a:endParaRPr lang="sk-SK" sz="2400" dirty="0">
              <a:solidFill>
                <a:schemeClr val="tx1"/>
              </a:solidFill>
            </a:endParaRPr>
          </a:p>
          <a:p>
            <a:pPr algn="just"/>
            <a:r>
              <a:rPr lang="sk-SK" sz="2400" dirty="0" smtClean="0">
                <a:solidFill>
                  <a:schemeClr val="tx1"/>
                </a:solidFill>
              </a:rPr>
              <a:t>Tanec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581128"/>
            <a:ext cx="1229737" cy="1844823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757" y="4581128"/>
            <a:ext cx="2767235" cy="1844823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078" y="4581128"/>
            <a:ext cx="2767234" cy="1844823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527" y="4581128"/>
            <a:ext cx="1215937" cy="1825001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20317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C00000"/>
                </a:solidFill>
              </a:rPr>
              <a:t>DELENIE RÓMOV</a:t>
            </a:r>
            <a:endParaRPr lang="sk-SK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just"/>
            <a:r>
              <a:rPr lang="sk-SK" dirty="0" smtClean="0">
                <a:solidFill>
                  <a:schemeClr val="tx1"/>
                </a:solidFill>
              </a:rPr>
              <a:t>Vnútorné (</a:t>
            </a:r>
            <a:r>
              <a:rPr lang="sk-SK" dirty="0" err="1" smtClean="0">
                <a:solidFill>
                  <a:schemeClr val="tx1"/>
                </a:solidFill>
              </a:rPr>
              <a:t>emic</a:t>
            </a:r>
            <a:r>
              <a:rPr lang="sk-SK" dirty="0" smtClean="0">
                <a:solidFill>
                  <a:schemeClr val="tx1"/>
                </a:solidFill>
              </a:rPr>
              <a:t>)</a:t>
            </a:r>
          </a:p>
          <a:p>
            <a:pPr algn="just"/>
            <a:r>
              <a:rPr lang="sk-SK" dirty="0" smtClean="0">
                <a:solidFill>
                  <a:schemeClr val="tx1"/>
                </a:solidFill>
              </a:rPr>
              <a:t>Vonkajšie (</a:t>
            </a:r>
            <a:r>
              <a:rPr lang="sk-SK" dirty="0" err="1" smtClean="0">
                <a:solidFill>
                  <a:schemeClr val="tx1"/>
                </a:solidFill>
              </a:rPr>
              <a:t>etic</a:t>
            </a:r>
            <a:r>
              <a:rPr lang="sk-SK" dirty="0" smtClean="0">
                <a:solidFill>
                  <a:schemeClr val="tx1"/>
                </a:solidFill>
              </a:rPr>
              <a:t>)</a:t>
            </a:r>
          </a:p>
          <a:p>
            <a:pPr algn="just"/>
            <a:r>
              <a:rPr lang="sk-SK" dirty="0" smtClean="0">
                <a:solidFill>
                  <a:schemeClr val="tx1"/>
                </a:solidFill>
              </a:rPr>
              <a:t>Odborné (etnicko-jazykové)</a:t>
            </a:r>
          </a:p>
          <a:p>
            <a:pPr algn="just"/>
            <a:endParaRPr lang="sk-SK" dirty="0">
              <a:solidFill>
                <a:srgbClr val="002060"/>
              </a:solidFill>
            </a:endParaRPr>
          </a:p>
          <a:p>
            <a:pPr algn="just"/>
            <a:r>
              <a:rPr lang="sk-SK" sz="2800" dirty="0" err="1" smtClean="0">
                <a:solidFill>
                  <a:srgbClr val="C00000"/>
                </a:solidFill>
              </a:rPr>
              <a:t>Rumungri</a:t>
            </a:r>
            <a:r>
              <a:rPr lang="sk-SK" sz="2800" dirty="0" smtClean="0">
                <a:solidFill>
                  <a:srgbClr val="002060"/>
                </a:solidFill>
              </a:rPr>
              <a:t> </a:t>
            </a:r>
            <a:r>
              <a:rPr lang="sk-SK" sz="2800" dirty="0" smtClean="0">
                <a:solidFill>
                  <a:schemeClr val="tx1"/>
                </a:solidFill>
              </a:rPr>
              <a:t>(starousadlí R., dlhodobo usadení R.)</a:t>
            </a:r>
          </a:p>
          <a:p>
            <a:pPr algn="just"/>
            <a:r>
              <a:rPr lang="sk-SK" sz="2800" b="1" dirty="0" err="1" smtClean="0">
                <a:solidFill>
                  <a:srgbClr val="C00000"/>
                </a:solidFill>
              </a:rPr>
              <a:t>Olašskí</a:t>
            </a:r>
            <a:r>
              <a:rPr lang="sk-SK" sz="2800" b="1" dirty="0" smtClean="0">
                <a:solidFill>
                  <a:srgbClr val="C00000"/>
                </a:solidFill>
              </a:rPr>
              <a:t> Rómovia</a:t>
            </a:r>
            <a:r>
              <a:rPr lang="sk-SK" sz="2800" dirty="0" smtClean="0">
                <a:solidFill>
                  <a:srgbClr val="C00000"/>
                </a:solidFill>
              </a:rPr>
              <a:t> </a:t>
            </a:r>
            <a:r>
              <a:rPr lang="sk-SK" sz="2800" dirty="0" smtClean="0">
                <a:solidFill>
                  <a:schemeClr val="tx1"/>
                </a:solidFill>
              </a:rPr>
              <a:t>(valašskí R.)</a:t>
            </a:r>
          </a:p>
          <a:p>
            <a:pPr algn="just"/>
            <a:r>
              <a:rPr lang="sk-SK" sz="2800" dirty="0" err="1" smtClean="0">
                <a:solidFill>
                  <a:srgbClr val="C00000"/>
                </a:solidFill>
              </a:rPr>
              <a:t>Sinti</a:t>
            </a:r>
            <a:r>
              <a:rPr lang="sk-SK" sz="2800" dirty="0" smtClean="0">
                <a:solidFill>
                  <a:srgbClr val="C00000"/>
                </a:solidFill>
              </a:rPr>
              <a:t> </a:t>
            </a:r>
            <a:r>
              <a:rPr lang="sk-SK" sz="2800" dirty="0" smtClean="0">
                <a:solidFill>
                  <a:schemeClr val="tx1"/>
                </a:solidFill>
              </a:rPr>
              <a:t>(nemeckí R.)</a:t>
            </a:r>
          </a:p>
          <a:p>
            <a:pPr algn="just"/>
            <a:endParaRPr lang="sk-SK" dirty="0">
              <a:solidFill>
                <a:srgbClr val="002060"/>
              </a:solidFill>
            </a:endParaRPr>
          </a:p>
          <a:p>
            <a:pPr algn="just"/>
            <a:r>
              <a:rPr lang="sk-SK" dirty="0" err="1" smtClean="0">
                <a:solidFill>
                  <a:schemeClr val="tx1"/>
                </a:solidFill>
              </a:rPr>
              <a:t>Olašskí</a:t>
            </a:r>
            <a:r>
              <a:rPr lang="sk-SK" dirty="0" smtClean="0">
                <a:solidFill>
                  <a:schemeClr val="tx1"/>
                </a:solidFill>
              </a:rPr>
              <a:t> Rómovia sa delia na podskupiny (</a:t>
            </a:r>
            <a:r>
              <a:rPr lang="sk-SK" dirty="0" err="1" smtClean="0">
                <a:solidFill>
                  <a:schemeClr val="tx1"/>
                </a:solidFill>
              </a:rPr>
              <a:t>Lovári</a:t>
            </a:r>
            <a:r>
              <a:rPr lang="sk-SK" dirty="0" smtClean="0">
                <a:solidFill>
                  <a:schemeClr val="tx1"/>
                </a:solidFill>
              </a:rPr>
              <a:t>, </a:t>
            </a:r>
            <a:r>
              <a:rPr lang="sk-SK" dirty="0" err="1" smtClean="0">
                <a:solidFill>
                  <a:schemeClr val="tx1"/>
                </a:solidFill>
              </a:rPr>
              <a:t>Kalderaši</a:t>
            </a:r>
            <a:r>
              <a:rPr lang="sk-SK" dirty="0" smtClean="0">
                <a:solidFill>
                  <a:schemeClr val="tx1"/>
                </a:solidFill>
              </a:rPr>
              <a:t>, </a:t>
            </a:r>
            <a:r>
              <a:rPr lang="sk-SK" dirty="0" err="1" smtClean="0">
                <a:solidFill>
                  <a:schemeClr val="tx1"/>
                </a:solidFill>
              </a:rPr>
              <a:t>Drizdári</a:t>
            </a:r>
            <a:r>
              <a:rPr lang="sk-SK" dirty="0" smtClean="0">
                <a:solidFill>
                  <a:schemeClr val="tx1"/>
                </a:solidFill>
              </a:rPr>
              <a:t>, </a:t>
            </a:r>
            <a:r>
              <a:rPr lang="sk-SK" dirty="0" err="1" smtClean="0">
                <a:solidFill>
                  <a:schemeClr val="tx1"/>
                </a:solidFill>
              </a:rPr>
              <a:t>Mersari</a:t>
            </a:r>
            <a:r>
              <a:rPr lang="sk-SK" dirty="0" smtClean="0">
                <a:solidFill>
                  <a:schemeClr val="tx1"/>
                </a:solidFill>
              </a:rPr>
              <a:t>...) a tie na konkrétne rody (</a:t>
            </a:r>
            <a:r>
              <a:rPr lang="sk-SK" dirty="0" err="1" smtClean="0">
                <a:solidFill>
                  <a:schemeClr val="tx1"/>
                </a:solidFill>
              </a:rPr>
              <a:t>Ferkošti</a:t>
            </a:r>
            <a:r>
              <a:rPr lang="sk-SK" dirty="0" smtClean="0">
                <a:solidFill>
                  <a:schemeClr val="tx1"/>
                </a:solidFill>
              </a:rPr>
              <a:t>, </a:t>
            </a:r>
            <a:r>
              <a:rPr lang="sk-SK" dirty="0" err="1" smtClean="0">
                <a:solidFill>
                  <a:schemeClr val="tx1"/>
                </a:solidFill>
              </a:rPr>
              <a:t>Kurkešti</a:t>
            </a:r>
            <a:r>
              <a:rPr lang="sk-SK" dirty="0" smtClean="0">
                <a:solidFill>
                  <a:schemeClr val="tx1"/>
                </a:solidFill>
              </a:rPr>
              <a:t>...)</a:t>
            </a:r>
            <a:endParaRPr lang="sk-SK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24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C00000"/>
                </a:solidFill>
              </a:rPr>
              <a:t>MACO MAMUKO „</a:t>
            </a:r>
            <a:r>
              <a:rPr lang="sk-SK" dirty="0" err="1" smtClean="0">
                <a:solidFill>
                  <a:srgbClr val="C00000"/>
                </a:solidFill>
              </a:rPr>
              <a:t>Ande</a:t>
            </a:r>
            <a:r>
              <a:rPr lang="sk-SK" dirty="0" smtClean="0">
                <a:solidFill>
                  <a:srgbClr val="C00000"/>
                </a:solidFill>
              </a:rPr>
              <a:t> </a:t>
            </a:r>
            <a:r>
              <a:rPr lang="sk-SK" dirty="0" err="1" smtClean="0">
                <a:solidFill>
                  <a:srgbClr val="C00000"/>
                </a:solidFill>
              </a:rPr>
              <a:t>Pešta</a:t>
            </a:r>
            <a:r>
              <a:rPr lang="sk-SK" dirty="0" smtClean="0">
                <a:solidFill>
                  <a:srgbClr val="C00000"/>
                </a:solidFill>
              </a:rPr>
              <a:t> </a:t>
            </a:r>
            <a:r>
              <a:rPr lang="sk-SK" dirty="0" err="1" smtClean="0">
                <a:solidFill>
                  <a:srgbClr val="C00000"/>
                </a:solidFill>
              </a:rPr>
              <a:t>me</a:t>
            </a:r>
            <a:r>
              <a:rPr lang="sk-SK" dirty="0" smtClean="0">
                <a:solidFill>
                  <a:srgbClr val="C00000"/>
                </a:solidFill>
              </a:rPr>
              <a:t> </a:t>
            </a:r>
            <a:r>
              <a:rPr lang="sk-SK" dirty="0" err="1" smtClean="0">
                <a:solidFill>
                  <a:srgbClr val="C00000"/>
                </a:solidFill>
              </a:rPr>
              <a:t>phirav</a:t>
            </a:r>
            <a:r>
              <a:rPr lang="sk-SK" dirty="0" smtClean="0">
                <a:solidFill>
                  <a:srgbClr val="C00000"/>
                </a:solidFill>
              </a:rPr>
              <a:t>“</a:t>
            </a:r>
            <a:endParaRPr lang="sk-SK" dirty="0">
              <a:solidFill>
                <a:srgbClr val="C00000"/>
              </a:solidFill>
            </a:endParaRP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sz="quarter" idx="13"/>
          </p:nvPr>
        </p:nvSpPr>
        <p:spPr bwMode="auto">
          <a:xfrm>
            <a:off x="332616" y="1364188"/>
            <a:ext cx="8595360" cy="5377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noAutofit/>
          </a:bodyPr>
          <a:lstStyle>
            <a:lvl1pPr marL="358775" indent="-358775" eaLnBrk="0" hangingPunct="0">
              <a:spcBef>
                <a:spcPts val="600"/>
              </a:spcBef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2400">
                <a:solidFill>
                  <a:srgbClr val="454557"/>
                </a:solidFill>
                <a:latin typeface="Book Antiqua" pitchFamily="16" charset="0"/>
                <a:ea typeface="Microsoft YaHei" charset="-122"/>
              </a:defRPr>
            </a:lvl1pPr>
            <a:lvl2pPr eaLnBrk="0" hangingPunct="0">
              <a:spcBef>
                <a:spcPts val="550"/>
              </a:spcBef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2200">
                <a:solidFill>
                  <a:srgbClr val="454557"/>
                </a:solidFill>
                <a:latin typeface="Book Antiqua" pitchFamily="16" charset="0"/>
                <a:ea typeface="Microsoft YaHei" charset="-122"/>
              </a:defRPr>
            </a:lvl2pPr>
            <a:lvl3pPr eaLnBrk="0" hangingPunct="0">
              <a:spcBef>
                <a:spcPts val="500"/>
              </a:spcBef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2000">
                <a:solidFill>
                  <a:srgbClr val="454557"/>
                </a:solidFill>
                <a:latin typeface="Book Antiqua" pitchFamily="16" charset="0"/>
                <a:ea typeface="Microsoft YaHei" charset="-122"/>
              </a:defRPr>
            </a:lvl3pPr>
            <a:lvl4pPr eaLnBrk="0" hangingPunct="0">
              <a:spcBef>
                <a:spcPts val="450"/>
              </a:spcBef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>
                <a:solidFill>
                  <a:srgbClr val="454557"/>
                </a:solidFill>
                <a:latin typeface="Book Antiqua" pitchFamily="16" charset="0"/>
                <a:ea typeface="Microsoft YaHei" charset="-122"/>
              </a:defRPr>
            </a:lvl4pPr>
            <a:lvl5pPr eaLnBrk="0" hangingPunct="0">
              <a:spcBef>
                <a:spcPts val="400"/>
              </a:spcBef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1600">
                <a:solidFill>
                  <a:srgbClr val="454557"/>
                </a:solidFill>
                <a:latin typeface="Book Antiqua" pitchFamily="16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1600">
                <a:solidFill>
                  <a:srgbClr val="454557"/>
                </a:solidFill>
                <a:latin typeface="Book Antiqua" pitchFamily="16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1600">
                <a:solidFill>
                  <a:srgbClr val="454557"/>
                </a:solidFill>
                <a:latin typeface="Book Antiqua" pitchFamily="16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1600">
                <a:solidFill>
                  <a:srgbClr val="454557"/>
                </a:solidFill>
                <a:latin typeface="Book Antiqua" pitchFamily="16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1600">
                <a:solidFill>
                  <a:srgbClr val="454557"/>
                </a:solidFill>
                <a:latin typeface="Book Antiqua" pitchFamily="16" charset="0"/>
                <a:ea typeface="Microsoft YaHei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1. A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nde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pešta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me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phirav</a:t>
            </a:r>
            <a:r>
              <a:rPr lang="sk-SK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,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le but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louve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me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rodav</a:t>
            </a:r>
            <a:r>
              <a:rPr lang="sk-SK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,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kana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šefti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me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kerav</a:t>
            </a:r>
            <a:endParaRPr lang="sk-SK" altLang="sk-SK" sz="1800" dirty="0">
              <a:solidFill>
                <a:srgbClr val="C00000"/>
              </a:solidFill>
              <a:latin typeface="+mn-lt"/>
              <a:cs typeface="Times New Roman" pitchFamily="16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le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šejanca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žav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khelav</a:t>
            </a:r>
            <a:r>
              <a:rPr lang="sk-SK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sk-SK" altLang="sk-SK" sz="1800" dirty="0">
              <a:solidFill>
                <a:srgbClr val="C00000"/>
              </a:solidFill>
              <a:latin typeface="+mn-lt"/>
              <a:cs typeface="Times New Roman" pitchFamily="16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2. T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aj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jek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fogáši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me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kerav</a:t>
            </a:r>
            <a:endParaRPr lang="sk-SK" altLang="sk-SK" sz="1800" dirty="0">
              <a:solidFill>
                <a:srgbClr val="C00000"/>
              </a:solidFill>
              <a:latin typeface="+mn-lt"/>
              <a:cs typeface="Times New Roman" pitchFamily="16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p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ánž</a:t>
            </a:r>
            <a:r>
              <a:rPr lang="sk-SK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,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šov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</a:t>
            </a:r>
            <a:r>
              <a:rPr lang="de-DE" altLang="sk-SK" sz="1800" dirty="0" err="1" smtClean="0">
                <a:solidFill>
                  <a:srgbClr val="C00000"/>
                </a:solidFill>
                <a:latin typeface="+mn-lt"/>
                <a:cs typeface="Times New Roman" pitchFamily="16" charset="0"/>
              </a:rPr>
              <a:t>šela</a:t>
            </a:r>
            <a:r>
              <a:rPr lang="de-DE" altLang="sk-SK" sz="1800" dirty="0" smtClean="0">
                <a:solidFill>
                  <a:srgbClr val="C00000"/>
                </a:solidFill>
                <a:latin typeface="+mn-lt"/>
                <a:cs typeface="Times New Roman" pitchFamily="16" charset="0"/>
              </a:rPr>
              <a:t>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me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rodav</a:t>
            </a:r>
            <a:r>
              <a:rPr lang="sk-SK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,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p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ánž</a:t>
            </a:r>
            <a:r>
              <a:rPr lang="sk-SK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,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šov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šela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,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naj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but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louve</a:t>
            </a:r>
            <a:r>
              <a:rPr lang="sk-SK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,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le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šejanca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me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pijav</a:t>
            </a:r>
            <a:r>
              <a:rPr lang="sk-SK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sk-SK" altLang="sk-SK" sz="1800" dirty="0">
              <a:solidFill>
                <a:srgbClr val="C00000"/>
              </a:solidFill>
              <a:latin typeface="+mn-lt"/>
              <a:cs typeface="Times New Roman" pitchFamily="16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3. M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ercedesi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me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trádav</a:t>
            </a:r>
            <a:r>
              <a:rPr lang="sk-SK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,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ďíla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mange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me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mukav</a:t>
            </a:r>
            <a:r>
              <a:rPr lang="sk-SK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,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manca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bešen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le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šeja</a:t>
            </a:r>
            <a:endParaRPr lang="sk-SK" altLang="sk-SK" sz="1800" dirty="0">
              <a:solidFill>
                <a:srgbClr val="C00000"/>
              </a:solidFill>
              <a:latin typeface="+mn-lt"/>
              <a:cs typeface="Times New Roman" pitchFamily="16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lenca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kamav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te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khelav</a:t>
            </a:r>
            <a:r>
              <a:rPr lang="sk-SK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sk-SK" altLang="sk-SK" sz="1800" dirty="0">
              <a:solidFill>
                <a:srgbClr val="C00000"/>
              </a:solidFill>
              <a:latin typeface="+mn-lt"/>
              <a:cs typeface="Times New Roman" pitchFamily="16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Ref</a:t>
            </a:r>
            <a:r>
              <a:rPr lang="sk-SK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. 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[: </a:t>
            </a:r>
            <a:r>
              <a:rPr lang="sk-SK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D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ikh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čak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šeje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sar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khelav</a:t>
            </a:r>
            <a:r>
              <a:rPr lang="sk-SK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,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le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figuri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sikavav</a:t>
            </a:r>
            <a:r>
              <a:rPr lang="sk-SK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,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taj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pujáricko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rat si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ande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mande</a:t>
            </a:r>
            <a:endParaRPr lang="sk-SK" altLang="sk-SK" sz="1800" dirty="0">
              <a:solidFill>
                <a:srgbClr val="C00000"/>
              </a:solidFill>
              <a:latin typeface="+mn-lt"/>
              <a:cs typeface="Times New Roman" pitchFamily="16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le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šeja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meren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angla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</a:t>
            </a:r>
            <a:r>
              <a:rPr lang="de-DE" altLang="sk-SK" sz="1800" dirty="0" err="1">
                <a:solidFill>
                  <a:srgbClr val="C00000"/>
                </a:solidFill>
                <a:latin typeface="+mn-lt"/>
                <a:cs typeface="Times New Roman" pitchFamily="16" charset="0"/>
              </a:rPr>
              <a:t>mande</a:t>
            </a:r>
            <a:r>
              <a:rPr lang="sk-SK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.</a:t>
            </a:r>
            <a:r>
              <a:rPr lang="de-DE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 </a:t>
            </a:r>
            <a:r>
              <a:rPr lang="sk-SK" altLang="sk-SK" sz="1800" dirty="0">
                <a:solidFill>
                  <a:srgbClr val="C00000"/>
                </a:solidFill>
                <a:latin typeface="+mn-lt"/>
                <a:cs typeface="Times New Roman" pitchFamily="16" charset="0"/>
              </a:rPr>
              <a:t>:]</a:t>
            </a:r>
          </a:p>
        </p:txBody>
      </p:sp>
      <p:sp>
        <p:nvSpPr>
          <p:cNvPr id="5" name="Obdĺžnik 4"/>
          <p:cNvSpPr/>
          <p:nvPr/>
        </p:nvSpPr>
        <p:spPr>
          <a:xfrm>
            <a:off x="4355976" y="1364188"/>
            <a:ext cx="4572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sk-SK" altLang="sk-SK" dirty="0">
                <a:cs typeface="Times New Roman" pitchFamily="16" charset="0"/>
              </a:rPr>
              <a:t>1. D</a:t>
            </a:r>
            <a:r>
              <a:rPr lang="de-DE" altLang="sk-SK" dirty="0">
                <a:cs typeface="Times New Roman" pitchFamily="16" charset="0"/>
              </a:rPr>
              <a:t>o </a:t>
            </a:r>
            <a:r>
              <a:rPr lang="de-DE" altLang="sk-SK" dirty="0" err="1">
                <a:cs typeface="Times New Roman" pitchFamily="16" charset="0"/>
              </a:rPr>
              <a:t>pešt</a:t>
            </a:r>
            <a:r>
              <a:rPr lang="sk-SK" altLang="sk-SK" dirty="0">
                <a:cs typeface="Times New Roman" pitchFamily="16" charset="0"/>
              </a:rPr>
              <a:t>i</a:t>
            </a:r>
            <a:r>
              <a:rPr lang="de-DE" altLang="sk-SK" dirty="0">
                <a:cs typeface="Times New Roman" pitchFamily="16" charset="0"/>
              </a:rPr>
              <a:t> </a:t>
            </a:r>
            <a:r>
              <a:rPr lang="de-DE" altLang="sk-SK" dirty="0" err="1">
                <a:cs typeface="Times New Roman" pitchFamily="16" charset="0"/>
              </a:rPr>
              <a:t>jazdím</a:t>
            </a:r>
            <a:r>
              <a:rPr lang="sk-SK" altLang="sk-SK" dirty="0">
                <a:cs typeface="Times New Roman" pitchFamily="16" charset="0"/>
              </a:rPr>
              <a:t>,</a:t>
            </a:r>
          </a:p>
          <a:p>
            <a:pPr>
              <a:spcBef>
                <a:spcPct val="0"/>
              </a:spcBef>
            </a:pPr>
            <a:r>
              <a:rPr lang="de-DE" altLang="sk-SK" dirty="0" err="1">
                <a:cs typeface="Times New Roman" pitchFamily="16" charset="0"/>
              </a:rPr>
              <a:t>zarábam</a:t>
            </a:r>
            <a:r>
              <a:rPr lang="de-DE" altLang="sk-SK" dirty="0">
                <a:cs typeface="Times New Roman" pitchFamily="16" charset="0"/>
              </a:rPr>
              <a:t> </a:t>
            </a:r>
            <a:r>
              <a:rPr lang="de-DE" altLang="sk-SK" dirty="0" err="1">
                <a:cs typeface="Times New Roman" pitchFamily="16" charset="0"/>
              </a:rPr>
              <a:t>veľa</a:t>
            </a:r>
            <a:r>
              <a:rPr lang="de-DE" altLang="sk-SK" dirty="0">
                <a:cs typeface="Times New Roman" pitchFamily="16" charset="0"/>
              </a:rPr>
              <a:t> </a:t>
            </a:r>
            <a:r>
              <a:rPr lang="de-DE" altLang="sk-SK" dirty="0" err="1">
                <a:cs typeface="Times New Roman" pitchFamily="16" charset="0"/>
              </a:rPr>
              <a:t>peňazí</a:t>
            </a:r>
            <a:r>
              <a:rPr lang="sk-SK" altLang="sk-SK" dirty="0">
                <a:cs typeface="Times New Roman" pitchFamily="16" charset="0"/>
              </a:rPr>
              <a:t>,</a:t>
            </a:r>
          </a:p>
          <a:p>
            <a:pPr>
              <a:spcBef>
                <a:spcPct val="0"/>
              </a:spcBef>
            </a:pPr>
            <a:r>
              <a:rPr lang="de-DE" altLang="sk-SK" dirty="0" err="1">
                <a:cs typeface="Times New Roman" pitchFamily="16" charset="0"/>
              </a:rPr>
              <a:t>keď</a:t>
            </a:r>
            <a:r>
              <a:rPr lang="de-DE" altLang="sk-SK" dirty="0">
                <a:cs typeface="Times New Roman" pitchFamily="16" charset="0"/>
              </a:rPr>
              <a:t> </a:t>
            </a:r>
            <a:r>
              <a:rPr lang="de-DE" altLang="sk-SK" dirty="0" err="1">
                <a:cs typeface="Times New Roman" pitchFamily="16" charset="0"/>
              </a:rPr>
              <a:t>kšeftujem</a:t>
            </a:r>
            <a:endParaRPr lang="sk-SK" altLang="sk-SK" dirty="0">
              <a:cs typeface="Times New Roman" pitchFamily="16" charset="0"/>
            </a:endParaRPr>
          </a:p>
          <a:p>
            <a:pPr>
              <a:spcBef>
                <a:spcPct val="0"/>
              </a:spcBef>
            </a:pPr>
            <a:r>
              <a:rPr lang="de-DE" altLang="sk-SK" dirty="0">
                <a:cs typeface="Times New Roman" pitchFamily="16" charset="0"/>
              </a:rPr>
              <a:t>idem s </a:t>
            </a:r>
            <a:r>
              <a:rPr lang="de-DE" altLang="sk-SK" dirty="0" err="1">
                <a:cs typeface="Times New Roman" pitchFamily="16" charset="0"/>
              </a:rPr>
              <a:t>dievčatami</a:t>
            </a:r>
            <a:r>
              <a:rPr lang="de-DE" altLang="sk-SK" dirty="0">
                <a:cs typeface="Times New Roman" pitchFamily="16" charset="0"/>
              </a:rPr>
              <a:t> </a:t>
            </a:r>
            <a:r>
              <a:rPr lang="de-DE" altLang="sk-SK" dirty="0" err="1">
                <a:cs typeface="Times New Roman" pitchFamily="16" charset="0"/>
              </a:rPr>
              <a:t>tancovať</a:t>
            </a:r>
            <a:r>
              <a:rPr lang="de-DE" altLang="sk-SK" dirty="0">
                <a:cs typeface="Times New Roman" pitchFamily="16" charset="0"/>
              </a:rPr>
              <a:t>.</a:t>
            </a:r>
            <a:endParaRPr lang="sk-SK" altLang="sk-SK" dirty="0">
              <a:cs typeface="Times New Roman" pitchFamily="16" charset="0"/>
            </a:endParaRPr>
          </a:p>
          <a:p>
            <a:pPr>
              <a:spcBef>
                <a:spcPct val="0"/>
              </a:spcBef>
            </a:pPr>
            <a:endParaRPr lang="sk-SK" altLang="sk-SK" dirty="0">
              <a:cs typeface="Times New Roman" pitchFamily="16" charset="0"/>
            </a:endParaRPr>
          </a:p>
          <a:p>
            <a:pPr>
              <a:spcBef>
                <a:spcPct val="0"/>
              </a:spcBef>
            </a:pPr>
            <a:r>
              <a:rPr lang="sk-SK" altLang="sk-SK" dirty="0">
                <a:cs typeface="Times New Roman" pitchFamily="16" charset="0"/>
              </a:rPr>
              <a:t>2. U</a:t>
            </a:r>
            <a:r>
              <a:rPr lang="de-DE" altLang="sk-SK" dirty="0" err="1">
                <a:cs typeface="Times New Roman" pitchFamily="16" charset="0"/>
              </a:rPr>
              <a:t>robím</a:t>
            </a:r>
            <a:r>
              <a:rPr lang="de-DE" altLang="sk-SK" dirty="0">
                <a:cs typeface="Times New Roman" pitchFamily="16" charset="0"/>
              </a:rPr>
              <a:t> </a:t>
            </a:r>
            <a:r>
              <a:rPr lang="de-DE" altLang="sk-SK" dirty="0" err="1">
                <a:cs typeface="Times New Roman" pitchFamily="16" charset="0"/>
              </a:rPr>
              <a:t>len</a:t>
            </a:r>
            <a:r>
              <a:rPr lang="de-DE" altLang="sk-SK" dirty="0">
                <a:cs typeface="Times New Roman" pitchFamily="16" charset="0"/>
              </a:rPr>
              <a:t> jeden </a:t>
            </a:r>
            <a:r>
              <a:rPr lang="de-DE" altLang="sk-SK" dirty="0" err="1">
                <a:cs typeface="Times New Roman" pitchFamily="16" charset="0"/>
              </a:rPr>
              <a:t>chvat</a:t>
            </a:r>
            <a:endParaRPr lang="sk-SK" altLang="sk-SK" dirty="0">
              <a:cs typeface="Times New Roman" pitchFamily="16" charset="0"/>
            </a:endParaRPr>
          </a:p>
          <a:p>
            <a:pPr>
              <a:spcBef>
                <a:spcPct val="0"/>
              </a:spcBef>
            </a:pPr>
            <a:r>
              <a:rPr lang="de-DE" altLang="sk-SK" dirty="0">
                <a:cs typeface="Times New Roman" pitchFamily="16" charset="0"/>
              </a:rPr>
              <a:t>a </a:t>
            </a:r>
            <a:r>
              <a:rPr lang="de-DE" altLang="sk-SK" dirty="0" err="1">
                <a:cs typeface="Times New Roman" pitchFamily="16" charset="0"/>
              </a:rPr>
              <a:t>zarobím</a:t>
            </a:r>
            <a:r>
              <a:rPr lang="de-DE" altLang="sk-SK" dirty="0">
                <a:cs typeface="Times New Roman" pitchFamily="16" charset="0"/>
              </a:rPr>
              <a:t> 500, 600</a:t>
            </a:r>
            <a:r>
              <a:rPr lang="sk-SK" altLang="sk-SK" dirty="0">
                <a:cs typeface="Times New Roman" pitchFamily="16" charset="0"/>
              </a:rPr>
              <a:t>,</a:t>
            </a:r>
          </a:p>
          <a:p>
            <a:pPr>
              <a:spcBef>
                <a:spcPct val="0"/>
              </a:spcBef>
            </a:pPr>
            <a:r>
              <a:rPr lang="de-DE" altLang="sk-SK" dirty="0">
                <a:cs typeface="Times New Roman" pitchFamily="16" charset="0"/>
              </a:rPr>
              <a:t>500, 600, nie je </a:t>
            </a:r>
            <a:r>
              <a:rPr lang="de-DE" altLang="sk-SK" dirty="0" err="1">
                <a:cs typeface="Times New Roman" pitchFamily="16" charset="0"/>
              </a:rPr>
              <a:t>veľa</a:t>
            </a:r>
            <a:r>
              <a:rPr lang="sk-SK" altLang="sk-SK" dirty="0">
                <a:cs typeface="Times New Roman" pitchFamily="16" charset="0"/>
              </a:rPr>
              <a:t>,</a:t>
            </a:r>
          </a:p>
          <a:p>
            <a:pPr>
              <a:spcBef>
                <a:spcPct val="0"/>
              </a:spcBef>
            </a:pPr>
            <a:r>
              <a:rPr lang="de-DE" altLang="sk-SK" dirty="0">
                <a:cs typeface="Times New Roman" pitchFamily="16" charset="0"/>
              </a:rPr>
              <a:t>s </a:t>
            </a:r>
            <a:r>
              <a:rPr lang="de-DE" altLang="sk-SK" dirty="0" err="1">
                <a:cs typeface="Times New Roman" pitchFamily="16" charset="0"/>
              </a:rPr>
              <a:t>dievčatami</a:t>
            </a:r>
            <a:r>
              <a:rPr lang="de-DE" altLang="sk-SK" dirty="0">
                <a:cs typeface="Times New Roman" pitchFamily="16" charset="0"/>
              </a:rPr>
              <a:t> si </a:t>
            </a:r>
            <a:r>
              <a:rPr lang="de-DE" altLang="sk-SK" dirty="0" err="1">
                <a:cs typeface="Times New Roman" pitchFamily="16" charset="0"/>
              </a:rPr>
              <a:t>vypijem</a:t>
            </a:r>
            <a:r>
              <a:rPr lang="sk-SK" altLang="sk-SK" dirty="0">
                <a:cs typeface="Times New Roman" pitchFamily="16" charset="0"/>
              </a:rPr>
              <a:t>.</a:t>
            </a:r>
          </a:p>
          <a:p>
            <a:pPr>
              <a:spcBef>
                <a:spcPct val="0"/>
              </a:spcBef>
            </a:pPr>
            <a:endParaRPr lang="sk-SK" altLang="sk-SK" dirty="0">
              <a:cs typeface="Times New Roman" pitchFamily="16" charset="0"/>
            </a:endParaRPr>
          </a:p>
          <a:p>
            <a:pPr>
              <a:spcBef>
                <a:spcPct val="0"/>
              </a:spcBef>
            </a:pPr>
            <a:r>
              <a:rPr lang="sk-SK" altLang="sk-SK" dirty="0">
                <a:cs typeface="Times New Roman" pitchFamily="16" charset="0"/>
              </a:rPr>
              <a:t>3. C</a:t>
            </a:r>
            <a:r>
              <a:rPr lang="de-DE" altLang="sk-SK" dirty="0" err="1">
                <a:cs typeface="Times New Roman" pitchFamily="16" charset="0"/>
              </a:rPr>
              <a:t>estujem</a:t>
            </a:r>
            <a:r>
              <a:rPr lang="de-DE" altLang="sk-SK" dirty="0">
                <a:cs typeface="Times New Roman" pitchFamily="16" charset="0"/>
              </a:rPr>
              <a:t> </a:t>
            </a:r>
            <a:r>
              <a:rPr lang="de-DE" altLang="sk-SK" dirty="0" err="1">
                <a:cs typeface="Times New Roman" pitchFamily="16" charset="0"/>
              </a:rPr>
              <a:t>mercedesom</a:t>
            </a:r>
            <a:r>
              <a:rPr lang="sk-SK" altLang="sk-SK" dirty="0">
                <a:cs typeface="Times New Roman" pitchFamily="16" charset="0"/>
              </a:rPr>
              <a:t>,</a:t>
            </a:r>
          </a:p>
          <a:p>
            <a:pPr>
              <a:spcBef>
                <a:spcPct val="0"/>
              </a:spcBef>
            </a:pPr>
            <a:r>
              <a:rPr lang="de-DE" altLang="sk-SK" dirty="0" err="1">
                <a:cs typeface="Times New Roman" pitchFamily="16" charset="0"/>
              </a:rPr>
              <a:t>púšťam</a:t>
            </a:r>
            <a:r>
              <a:rPr lang="de-DE" altLang="sk-SK" dirty="0">
                <a:cs typeface="Times New Roman" pitchFamily="16" charset="0"/>
              </a:rPr>
              <a:t> si </a:t>
            </a:r>
            <a:r>
              <a:rPr lang="de-DE" altLang="sk-SK" dirty="0" err="1">
                <a:cs typeface="Times New Roman" pitchFamily="16" charset="0"/>
              </a:rPr>
              <a:t>hudbu</a:t>
            </a:r>
            <a:r>
              <a:rPr lang="sk-SK" altLang="sk-SK" dirty="0">
                <a:cs typeface="Times New Roman" pitchFamily="16" charset="0"/>
              </a:rPr>
              <a:t>,</a:t>
            </a:r>
          </a:p>
          <a:p>
            <a:pPr>
              <a:spcBef>
                <a:spcPct val="0"/>
              </a:spcBef>
            </a:pPr>
            <a:r>
              <a:rPr lang="de-DE" altLang="sk-SK" dirty="0">
                <a:cs typeface="Times New Roman" pitchFamily="16" charset="0"/>
              </a:rPr>
              <a:t>s</a:t>
            </a:r>
            <a:r>
              <a:rPr lang="sk-SK" altLang="sk-SK" dirty="0">
                <a:cs typeface="Times New Roman" pitchFamily="16" charset="0"/>
              </a:rPr>
              <a:t>e</a:t>
            </a:r>
            <a:r>
              <a:rPr lang="de-DE" altLang="sk-SK" dirty="0" err="1">
                <a:cs typeface="Times New Roman" pitchFamily="16" charset="0"/>
              </a:rPr>
              <a:t>dia</a:t>
            </a:r>
            <a:r>
              <a:rPr lang="de-DE" altLang="sk-SK" dirty="0">
                <a:cs typeface="Times New Roman" pitchFamily="16" charset="0"/>
              </a:rPr>
              <a:t> </a:t>
            </a:r>
            <a:r>
              <a:rPr lang="de-DE" altLang="sk-SK" dirty="0" err="1">
                <a:cs typeface="Times New Roman" pitchFamily="16" charset="0"/>
              </a:rPr>
              <a:t>tam</a:t>
            </a:r>
            <a:r>
              <a:rPr lang="de-DE" altLang="sk-SK" dirty="0">
                <a:cs typeface="Times New Roman" pitchFamily="16" charset="0"/>
              </a:rPr>
              <a:t> so </a:t>
            </a:r>
            <a:r>
              <a:rPr lang="de-DE" altLang="sk-SK" dirty="0" err="1">
                <a:cs typeface="Times New Roman" pitchFamily="16" charset="0"/>
              </a:rPr>
              <a:t>mnou</a:t>
            </a:r>
            <a:r>
              <a:rPr lang="de-DE" altLang="sk-SK" dirty="0">
                <a:cs typeface="Times New Roman" pitchFamily="16" charset="0"/>
              </a:rPr>
              <a:t> </a:t>
            </a:r>
            <a:r>
              <a:rPr lang="de-DE" altLang="sk-SK" dirty="0" err="1">
                <a:cs typeface="Times New Roman" pitchFamily="16" charset="0"/>
              </a:rPr>
              <a:t>dievčatá</a:t>
            </a:r>
            <a:endParaRPr lang="sk-SK" altLang="sk-SK" dirty="0">
              <a:cs typeface="Times New Roman" pitchFamily="16" charset="0"/>
            </a:endParaRPr>
          </a:p>
          <a:p>
            <a:pPr>
              <a:spcBef>
                <a:spcPct val="0"/>
              </a:spcBef>
            </a:pPr>
            <a:r>
              <a:rPr lang="de-DE" altLang="sk-SK" dirty="0">
                <a:cs typeface="Times New Roman" pitchFamily="16" charset="0"/>
              </a:rPr>
              <a:t>a s </a:t>
            </a:r>
            <a:r>
              <a:rPr lang="de-DE" altLang="sk-SK" dirty="0" err="1">
                <a:cs typeface="Times New Roman" pitchFamily="16" charset="0"/>
              </a:rPr>
              <a:t>nimi</a:t>
            </a:r>
            <a:r>
              <a:rPr lang="de-DE" altLang="sk-SK" dirty="0">
                <a:cs typeface="Times New Roman" pitchFamily="16" charset="0"/>
              </a:rPr>
              <a:t> </a:t>
            </a:r>
            <a:r>
              <a:rPr lang="de-DE" altLang="sk-SK" dirty="0" err="1">
                <a:cs typeface="Times New Roman" pitchFamily="16" charset="0"/>
              </a:rPr>
              <a:t>chcem</a:t>
            </a:r>
            <a:r>
              <a:rPr lang="de-DE" altLang="sk-SK" dirty="0">
                <a:cs typeface="Times New Roman" pitchFamily="16" charset="0"/>
              </a:rPr>
              <a:t> </a:t>
            </a:r>
            <a:r>
              <a:rPr lang="de-DE" altLang="sk-SK" dirty="0" err="1">
                <a:cs typeface="Times New Roman" pitchFamily="16" charset="0"/>
              </a:rPr>
              <a:t>tancovať</a:t>
            </a:r>
            <a:r>
              <a:rPr lang="de-DE" altLang="sk-SK" dirty="0">
                <a:cs typeface="Times New Roman" pitchFamily="16" charset="0"/>
              </a:rPr>
              <a:t>.</a:t>
            </a:r>
            <a:endParaRPr lang="sk-SK" altLang="sk-SK" dirty="0">
              <a:cs typeface="Times New Roman" pitchFamily="16" charset="0"/>
            </a:endParaRPr>
          </a:p>
          <a:p>
            <a:pPr>
              <a:spcBef>
                <a:spcPct val="0"/>
              </a:spcBef>
            </a:pPr>
            <a:endParaRPr lang="sk-SK" altLang="sk-SK" dirty="0">
              <a:cs typeface="Times New Roman" pitchFamily="16" charset="0"/>
            </a:endParaRPr>
          </a:p>
          <a:p>
            <a:pPr>
              <a:spcBef>
                <a:spcPct val="0"/>
              </a:spcBef>
            </a:pPr>
            <a:r>
              <a:rPr lang="sk-SK" altLang="sk-SK" dirty="0" err="1">
                <a:cs typeface="Times New Roman" pitchFamily="16" charset="0"/>
              </a:rPr>
              <a:t>Ref</a:t>
            </a:r>
            <a:r>
              <a:rPr lang="sk-SK" altLang="sk-SK" dirty="0">
                <a:cs typeface="Times New Roman" pitchFamily="16" charset="0"/>
              </a:rPr>
              <a:t>. </a:t>
            </a:r>
            <a:r>
              <a:rPr lang="de-DE" altLang="sk-SK" dirty="0">
                <a:cs typeface="Times New Roman" pitchFamily="16" charset="0"/>
              </a:rPr>
              <a:t>[: </a:t>
            </a:r>
            <a:r>
              <a:rPr lang="sk-SK" altLang="sk-SK" dirty="0">
                <a:cs typeface="Times New Roman" pitchFamily="16" charset="0"/>
              </a:rPr>
              <a:t>P</a:t>
            </a:r>
            <a:r>
              <a:rPr lang="de-DE" altLang="sk-SK" dirty="0" err="1">
                <a:cs typeface="Times New Roman" pitchFamily="16" charset="0"/>
              </a:rPr>
              <a:t>ozerajú</a:t>
            </a:r>
            <a:r>
              <a:rPr lang="de-DE" altLang="sk-SK" dirty="0">
                <a:cs typeface="Times New Roman" pitchFamily="16" charset="0"/>
              </a:rPr>
              <a:t> </a:t>
            </a:r>
            <a:r>
              <a:rPr lang="de-DE" altLang="sk-SK" dirty="0" err="1">
                <a:cs typeface="Times New Roman" pitchFamily="16" charset="0"/>
              </a:rPr>
              <a:t>dievčatá</a:t>
            </a:r>
            <a:r>
              <a:rPr lang="de-DE" altLang="sk-SK" dirty="0">
                <a:cs typeface="Times New Roman" pitchFamily="16" charset="0"/>
              </a:rPr>
              <a:t> </a:t>
            </a:r>
            <a:r>
              <a:rPr lang="de-DE" altLang="sk-SK" dirty="0" err="1">
                <a:cs typeface="Times New Roman" pitchFamily="16" charset="0"/>
              </a:rPr>
              <a:t>ako</a:t>
            </a:r>
            <a:r>
              <a:rPr lang="de-DE" altLang="sk-SK" dirty="0">
                <a:cs typeface="Times New Roman" pitchFamily="16" charset="0"/>
              </a:rPr>
              <a:t> </a:t>
            </a:r>
            <a:r>
              <a:rPr lang="de-DE" altLang="sk-SK" dirty="0" err="1">
                <a:cs typeface="Times New Roman" pitchFamily="16" charset="0"/>
              </a:rPr>
              <a:t>tancujem</a:t>
            </a:r>
            <a:r>
              <a:rPr lang="sk-SK" altLang="sk-SK" dirty="0">
                <a:cs typeface="Times New Roman" pitchFamily="16" charset="0"/>
              </a:rPr>
              <a:t>,</a:t>
            </a:r>
          </a:p>
          <a:p>
            <a:pPr>
              <a:spcBef>
                <a:spcPct val="0"/>
              </a:spcBef>
            </a:pPr>
            <a:r>
              <a:rPr lang="de-DE" altLang="sk-SK" dirty="0" err="1">
                <a:cs typeface="Times New Roman" pitchFamily="16" charset="0"/>
              </a:rPr>
              <a:t>pozerajú</a:t>
            </a:r>
            <a:r>
              <a:rPr lang="de-DE" altLang="sk-SK" dirty="0">
                <a:cs typeface="Times New Roman" pitchFamily="16" charset="0"/>
              </a:rPr>
              <a:t> na </a:t>
            </a:r>
            <a:r>
              <a:rPr lang="de-DE" altLang="sk-SK" dirty="0" err="1">
                <a:cs typeface="Times New Roman" pitchFamily="16" charset="0"/>
              </a:rPr>
              <a:t>tie</a:t>
            </a:r>
            <a:r>
              <a:rPr lang="de-DE" altLang="sk-SK" dirty="0">
                <a:cs typeface="Times New Roman" pitchFamily="16" charset="0"/>
              </a:rPr>
              <a:t> </a:t>
            </a:r>
            <a:r>
              <a:rPr lang="de-DE" altLang="sk-SK" dirty="0" err="1">
                <a:cs typeface="Times New Roman" pitchFamily="16" charset="0"/>
              </a:rPr>
              <a:t>figúry</a:t>
            </a:r>
            <a:r>
              <a:rPr lang="sk-SK" altLang="sk-SK" dirty="0">
                <a:cs typeface="Times New Roman" pitchFamily="16" charset="0"/>
              </a:rPr>
              <a:t>,</a:t>
            </a:r>
          </a:p>
          <a:p>
            <a:pPr>
              <a:spcBef>
                <a:spcPct val="0"/>
              </a:spcBef>
            </a:pPr>
            <a:r>
              <a:rPr lang="de-DE" altLang="sk-SK" dirty="0" err="1">
                <a:cs typeface="Times New Roman" pitchFamily="16" charset="0"/>
              </a:rPr>
              <a:t>mám</a:t>
            </a:r>
            <a:r>
              <a:rPr lang="de-DE" altLang="sk-SK" dirty="0">
                <a:cs typeface="Times New Roman" pitchFamily="16" charset="0"/>
              </a:rPr>
              <a:t> v </a:t>
            </a:r>
            <a:r>
              <a:rPr lang="de-DE" altLang="sk-SK" dirty="0" err="1">
                <a:cs typeface="Times New Roman" pitchFamily="16" charset="0"/>
              </a:rPr>
              <a:t>sebe</a:t>
            </a:r>
            <a:r>
              <a:rPr lang="de-DE" altLang="sk-SK" dirty="0">
                <a:cs typeface="Times New Roman" pitchFamily="16" charset="0"/>
              </a:rPr>
              <a:t> </a:t>
            </a:r>
            <a:r>
              <a:rPr lang="de-DE" altLang="sk-SK" dirty="0" err="1">
                <a:cs typeface="Times New Roman" pitchFamily="16" charset="0"/>
              </a:rPr>
              <a:t>krv</a:t>
            </a:r>
            <a:r>
              <a:rPr lang="de-DE" altLang="sk-SK" dirty="0">
                <a:cs typeface="Times New Roman" pitchFamily="16" charset="0"/>
              </a:rPr>
              <a:t> </a:t>
            </a:r>
            <a:r>
              <a:rPr lang="de-DE" altLang="sk-SK" dirty="0" err="1">
                <a:cs typeface="Times New Roman" pitchFamily="16" charset="0"/>
              </a:rPr>
              <a:t>rošťáka</a:t>
            </a:r>
            <a:endParaRPr lang="sk-SK" altLang="sk-SK" dirty="0">
              <a:cs typeface="Times New Roman" pitchFamily="16" charset="0"/>
            </a:endParaRPr>
          </a:p>
          <a:p>
            <a:pPr>
              <a:spcBef>
                <a:spcPct val="0"/>
              </a:spcBef>
            </a:pPr>
            <a:r>
              <a:rPr lang="de-DE" altLang="sk-SK" dirty="0">
                <a:cs typeface="Times New Roman" pitchFamily="16" charset="0"/>
              </a:rPr>
              <a:t>a </a:t>
            </a:r>
            <a:r>
              <a:rPr lang="de-DE" altLang="sk-SK" dirty="0" err="1">
                <a:cs typeface="Times New Roman" pitchFamily="16" charset="0"/>
              </a:rPr>
              <a:t>dievčatá</a:t>
            </a:r>
            <a:r>
              <a:rPr lang="de-DE" altLang="sk-SK" dirty="0">
                <a:cs typeface="Times New Roman" pitchFamily="16" charset="0"/>
              </a:rPr>
              <a:t> </a:t>
            </a:r>
            <a:r>
              <a:rPr lang="de-DE" altLang="sk-SK" dirty="0" err="1">
                <a:cs typeface="Times New Roman" pitchFamily="16" charset="0"/>
              </a:rPr>
              <a:t>sú</a:t>
            </a:r>
            <a:r>
              <a:rPr lang="de-DE" altLang="sk-SK" dirty="0">
                <a:cs typeface="Times New Roman" pitchFamily="16" charset="0"/>
              </a:rPr>
              <a:t> </a:t>
            </a:r>
            <a:r>
              <a:rPr lang="de-DE" altLang="sk-SK" dirty="0" err="1">
                <a:cs typeface="Times New Roman" pitchFamily="16" charset="0"/>
              </a:rPr>
              <a:t>zo</a:t>
            </a:r>
            <a:r>
              <a:rPr lang="de-DE" altLang="sk-SK" dirty="0">
                <a:cs typeface="Times New Roman" pitchFamily="16" charset="0"/>
              </a:rPr>
              <a:t> </a:t>
            </a:r>
            <a:r>
              <a:rPr lang="de-DE" altLang="sk-SK" dirty="0" err="1">
                <a:cs typeface="Times New Roman" pitchFamily="16" charset="0"/>
              </a:rPr>
              <a:t>mňa</a:t>
            </a:r>
            <a:r>
              <a:rPr lang="de-DE" altLang="sk-SK" dirty="0">
                <a:cs typeface="Times New Roman" pitchFamily="16" charset="0"/>
              </a:rPr>
              <a:t> </a:t>
            </a:r>
            <a:r>
              <a:rPr lang="de-DE" altLang="sk-SK" dirty="0" err="1">
                <a:cs typeface="Times New Roman" pitchFamily="16" charset="0"/>
              </a:rPr>
              <a:t>hotové</a:t>
            </a:r>
            <a:r>
              <a:rPr lang="de-DE" altLang="sk-SK" dirty="0">
                <a:cs typeface="Times New Roman" pitchFamily="16" charset="0"/>
              </a:rPr>
              <a:t>.</a:t>
            </a:r>
            <a:r>
              <a:rPr lang="sk-SK" altLang="sk-SK" dirty="0">
                <a:cs typeface="Times New Roman" pitchFamily="16" charset="0"/>
              </a:rPr>
              <a:t> :]</a:t>
            </a:r>
          </a:p>
          <a:p>
            <a:pPr>
              <a:spcBef>
                <a:spcPct val="0"/>
              </a:spcBef>
            </a:pPr>
            <a:endParaRPr lang="sk-SK" altLang="sk-SK" dirty="0">
              <a:solidFill>
                <a:srgbClr val="002060"/>
              </a:solidFill>
              <a:cs typeface="Times New Roman" pitchFamily="16" charset="0"/>
            </a:endParaRPr>
          </a:p>
          <a:p>
            <a:pPr>
              <a:spcBef>
                <a:spcPct val="0"/>
              </a:spcBef>
            </a:pPr>
            <a:endParaRPr lang="sk-SK" altLang="sk-SK" dirty="0">
              <a:solidFill>
                <a:srgbClr val="002060"/>
              </a:solidFill>
              <a:cs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66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C00000"/>
                </a:solidFill>
              </a:rPr>
              <a:t>OLAŠSKÍ RÓMOVIA – MUŽI </a:t>
            </a:r>
            <a:r>
              <a:rPr lang="sk-SK" dirty="0" err="1" smtClean="0">
                <a:solidFill>
                  <a:srgbClr val="C00000"/>
                </a:solidFill>
              </a:rPr>
              <a:t>vs</a:t>
            </a:r>
            <a:r>
              <a:rPr lang="sk-SK" dirty="0" smtClean="0">
                <a:solidFill>
                  <a:srgbClr val="C00000"/>
                </a:solidFill>
              </a:rPr>
              <a:t>. ŽENY</a:t>
            </a:r>
            <a:endParaRPr lang="sk-SK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  <a:defRPr/>
            </a:pPr>
            <a:r>
              <a:rPr lang="sk-SK" sz="20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	</a:t>
            </a:r>
            <a:r>
              <a:rPr lang="de-DE" sz="2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„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Žeby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také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právo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mala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žena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jako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muž</a:t>
            </a:r>
            <a:r>
              <a:rPr lang="de-DE" sz="2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to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neexistuje</a:t>
            </a:r>
            <a:r>
              <a:rPr lang="de-DE" sz="2000" dirty="0">
                <a:cs typeface="Times New Roman" panose="02020603050405020304" pitchFamily="18" charset="0"/>
              </a:rPr>
              <a:t>“ </a:t>
            </a:r>
            <a:r>
              <a:rPr lang="de-DE" sz="2000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de-DE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žena</a:t>
            </a:r>
            <a:r>
              <a:rPr lang="de-DE" sz="2000" dirty="0">
                <a:solidFill>
                  <a:schemeClr val="tx1"/>
                </a:solidFill>
                <a:cs typeface="Times New Roman" panose="02020603050405020304" pitchFamily="18" charset="0"/>
              </a:rPr>
              <a:t>, 50 </a:t>
            </a:r>
            <a:r>
              <a:rPr lang="de-DE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r</a:t>
            </a:r>
            <a:r>
              <a:rPr lang="de-DE" sz="2000" dirty="0">
                <a:solidFill>
                  <a:schemeClr val="tx1"/>
                </a:solidFill>
                <a:cs typeface="Times New Roman" panose="02020603050405020304" pitchFamily="18" charset="0"/>
              </a:rPr>
              <a:t>.)</a:t>
            </a:r>
            <a:endParaRPr lang="sk-SK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sk-SK" sz="20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sk-SK" sz="20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	</a:t>
            </a:r>
            <a:r>
              <a:rPr lang="de-DE" sz="2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„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Rovnoprávnosť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nemohli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mať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ženy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nemohli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mať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toľko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čo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chlap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čo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sk-SK" sz="2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	</a:t>
            </a:r>
            <a:r>
              <a:rPr lang="de-DE" sz="20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hlava</a:t>
            </a:r>
            <a:r>
              <a:rPr lang="sk-SK" sz="2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rodiny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. Ani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doteraz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. V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normálnej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rodine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ktorý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chlap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neni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pod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sk-SK" sz="2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	</a:t>
            </a:r>
            <a:r>
              <a:rPr lang="de-DE" sz="20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papuču</a:t>
            </a:r>
            <a:r>
              <a:rPr lang="de-DE" sz="2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žene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de-DE" sz="20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to</a:t>
            </a:r>
            <a:r>
              <a:rPr lang="sk-SK" sz="2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nesmie</a:t>
            </a:r>
            <a:r>
              <a:rPr lang="de-DE" sz="2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byť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.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Nemalo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by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byť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.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Móže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si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žena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povedať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sk-SK" sz="2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	</a:t>
            </a:r>
            <a:r>
              <a:rPr lang="de-DE" sz="20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názor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ale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posledné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slovo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má</a:t>
            </a:r>
            <a:r>
              <a:rPr lang="sk-SK" sz="2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manžel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.“ </a:t>
            </a:r>
            <a:r>
              <a:rPr lang="de-DE" sz="2000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de-DE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muž</a:t>
            </a:r>
            <a:r>
              <a:rPr lang="de-DE" sz="2000" dirty="0">
                <a:solidFill>
                  <a:schemeClr val="tx1"/>
                </a:solidFill>
                <a:cs typeface="Times New Roman" panose="02020603050405020304" pitchFamily="18" charset="0"/>
              </a:rPr>
              <a:t>, 51 r.)</a:t>
            </a:r>
            <a:endParaRPr lang="sk-SK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sk-SK" sz="20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sk-SK" sz="20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	</a:t>
            </a:r>
            <a:r>
              <a:rPr lang="de-DE" sz="2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„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Vyhovuje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mi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to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čoby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nie.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Šak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zle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oni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muži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nerobá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. Oni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nechoďá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sk-SK" sz="2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	</a:t>
            </a:r>
            <a:r>
              <a:rPr lang="de-DE" sz="20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niekde</a:t>
            </a:r>
            <a:r>
              <a:rPr lang="de-DE" sz="2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často</a:t>
            </a:r>
            <a:r>
              <a:rPr lang="de-DE" sz="2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,</a:t>
            </a:r>
            <a:r>
              <a:rPr lang="sk-SK" sz="2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jako</a:t>
            </a:r>
            <a:r>
              <a:rPr lang="de-DE" sz="2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na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tú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diskotéku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zábavu</a:t>
            </a:r>
            <a:r>
              <a:rPr lang="sk-SK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..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.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Šak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pozrite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jaké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máme</a:t>
            </a:r>
            <a:r>
              <a:rPr lang="sk-SK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sk-SK" sz="2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	</a:t>
            </a:r>
            <a:r>
              <a:rPr lang="de-DE" sz="20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domy</a:t>
            </a:r>
            <a:r>
              <a:rPr lang="de-DE" sz="2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postavené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.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Šak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č</a:t>
            </a:r>
            <a:r>
              <a:rPr lang="sk-SK" sz="2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o </a:t>
            </a:r>
            <a:r>
              <a:rPr lang="de-DE" sz="20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móžeme</a:t>
            </a:r>
            <a:r>
              <a:rPr lang="de-DE" sz="2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potom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hovoriť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.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Veďá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sa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postarať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. </a:t>
            </a:r>
            <a:r>
              <a:rPr lang="sk-SK" sz="2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	</a:t>
            </a:r>
            <a:r>
              <a:rPr lang="de-DE" sz="20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Keď</a:t>
            </a:r>
            <a:r>
              <a:rPr lang="de-DE" sz="2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volačo</a:t>
            </a:r>
            <a:r>
              <a:rPr lang="sk-SK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treba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tak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spravá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šetko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.</a:t>
            </a:r>
            <a:r>
              <a:rPr lang="sk-SK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..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Sú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aj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zlí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jak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aj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u</a:t>
            </a:r>
            <a:r>
              <a:rPr lang="sk-SK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vás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...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Sú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aj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takí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sk-SK" sz="2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	</a:t>
            </a:r>
            <a:r>
              <a:rPr lang="de-DE" sz="20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čo</a:t>
            </a:r>
            <a:r>
              <a:rPr lang="de-DE" sz="2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pijú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žiarlia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bijú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ženy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.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Sú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aj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u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nás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takí</a:t>
            </a:r>
            <a:r>
              <a:rPr lang="de-DE" sz="2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..</a:t>
            </a:r>
            <a:r>
              <a:rPr lang="sk-SK" sz="2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.</a:t>
            </a:r>
            <a:r>
              <a:rPr lang="de-DE" sz="2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Ale ja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nemóžem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ništ</a:t>
            </a:r>
            <a:r>
              <a:rPr lang="sk-SK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sk-SK" sz="2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	</a:t>
            </a:r>
            <a:r>
              <a:rPr lang="de-DE" sz="20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povedat</a:t>
            </a:r>
            <a:r>
              <a:rPr lang="de-DE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..“ </a:t>
            </a:r>
            <a:r>
              <a:rPr lang="de-DE" sz="2000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de-DE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žena</a:t>
            </a:r>
            <a:r>
              <a:rPr lang="de-DE" sz="2000" dirty="0">
                <a:solidFill>
                  <a:schemeClr val="tx1"/>
                </a:solidFill>
                <a:cs typeface="Times New Roman" panose="02020603050405020304" pitchFamily="18" charset="0"/>
              </a:rPr>
              <a:t>, 50 r.)</a:t>
            </a:r>
            <a:endParaRPr lang="sk-SK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4936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C00000"/>
                </a:solidFill>
              </a:rPr>
              <a:t>„ŽIVOT OLAŠSKÝCH ŽIEN“</a:t>
            </a:r>
            <a:endParaRPr lang="sk-SK" dirty="0">
              <a:solidFill>
                <a:srgbClr val="C00000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4149080"/>
            <a:ext cx="3562798" cy="237626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80240"/>
            <a:ext cx="3571212" cy="238080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99"/>
          <a:stretch/>
        </p:blipFill>
        <p:spPr>
          <a:xfrm>
            <a:off x="395535" y="1471578"/>
            <a:ext cx="4032449" cy="507038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92751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chemeClr val="tx1"/>
                </a:solidFill>
              </a:rPr>
              <a:t>ĎAKUJEM za pozornosť!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sk-SK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NAJISARÁV </a:t>
            </a:r>
            <a:r>
              <a:rPr lang="sk-SK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</a:t>
            </a:r>
            <a:endParaRPr lang="sk-SK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180862"/>
            <a:ext cx="6408712" cy="4272474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75387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412776"/>
            <a:ext cx="3352800" cy="51816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617" y="260648"/>
            <a:ext cx="2073391" cy="3171371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2143125" cy="509587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260649"/>
            <a:ext cx="4000871" cy="104635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51" y="5517232"/>
            <a:ext cx="5106636" cy="107714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582" y="4365103"/>
            <a:ext cx="2818505" cy="98719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310" y="3573016"/>
            <a:ext cx="2823778" cy="70485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00462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C00000"/>
                </a:solidFill>
              </a:rPr>
              <a:t>OLAŠSKÍ RÓMOVIA - HISTÓRIA</a:t>
            </a:r>
            <a:endParaRPr lang="sk-SK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274320" y="1340768"/>
            <a:ext cx="5089768" cy="5023448"/>
          </a:xfrm>
        </p:spPr>
        <p:txBody>
          <a:bodyPr/>
          <a:lstStyle/>
          <a:p>
            <a:pPr algn="just"/>
            <a:r>
              <a:rPr lang="sk-SK" dirty="0" smtClean="0">
                <a:solidFill>
                  <a:schemeClr val="tx1"/>
                </a:solidFill>
              </a:rPr>
              <a:t>Pravlasť India          Byzancia          pod tlakom Osmanskej ríše Európa</a:t>
            </a:r>
          </a:p>
          <a:p>
            <a:pPr algn="just"/>
            <a:r>
              <a:rPr lang="sk-SK" dirty="0" smtClean="0">
                <a:solidFill>
                  <a:schemeClr val="tx1"/>
                </a:solidFill>
              </a:rPr>
              <a:t>Európa          hlavný, početný prúd na Balkánsky polostrov          vo Valašskom a Moldavskom kniežatstve v postavení nevoľníkov, otrokov viac ako 500 rokov          v pol.19.st. sociálne a ekonomické zmeny – myšlienky hnutia za zrušenie otroctva          úplné zrušenie v r. 1864          migrácia z Balkánskeho polostrova</a:t>
            </a:r>
          </a:p>
          <a:p>
            <a:pPr algn="just"/>
            <a:r>
              <a:rPr lang="sk-SK" dirty="0" smtClean="0">
                <a:solidFill>
                  <a:schemeClr val="tx1"/>
                </a:solidFill>
              </a:rPr>
              <a:t>2. polovica 19. st. príchod olašských Rómov na územie Slovenska</a:t>
            </a:r>
          </a:p>
        </p:txBody>
      </p:sp>
      <p:cxnSp>
        <p:nvCxnSpPr>
          <p:cNvPr id="5" name="Rovná spojovacia šípka 4"/>
          <p:cNvCxnSpPr/>
          <p:nvPr/>
        </p:nvCxnSpPr>
        <p:spPr>
          <a:xfrm>
            <a:off x="2339752" y="1527975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ovná spojovacia šípka 6"/>
          <p:cNvCxnSpPr/>
          <p:nvPr/>
        </p:nvCxnSpPr>
        <p:spPr>
          <a:xfrm>
            <a:off x="4211960" y="1525465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ovná spojovacia šípka 7"/>
          <p:cNvCxnSpPr/>
          <p:nvPr/>
        </p:nvCxnSpPr>
        <p:spPr>
          <a:xfrm>
            <a:off x="1619672" y="2276872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ovná spojovacia šípka 8"/>
          <p:cNvCxnSpPr/>
          <p:nvPr/>
        </p:nvCxnSpPr>
        <p:spPr>
          <a:xfrm>
            <a:off x="7596336" y="1916832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ovná spojovacia šípka 9"/>
          <p:cNvCxnSpPr/>
          <p:nvPr/>
        </p:nvCxnSpPr>
        <p:spPr>
          <a:xfrm>
            <a:off x="3152844" y="2636912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ovná spojovacia šípka 10"/>
          <p:cNvCxnSpPr/>
          <p:nvPr/>
        </p:nvCxnSpPr>
        <p:spPr>
          <a:xfrm>
            <a:off x="6300192" y="2924944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ovná spojovacia šípka 11"/>
          <p:cNvCxnSpPr/>
          <p:nvPr/>
        </p:nvCxnSpPr>
        <p:spPr>
          <a:xfrm>
            <a:off x="1691680" y="3645024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461356"/>
            <a:ext cx="3087960" cy="4631940"/>
          </a:xfrm>
          <a:prstGeom prst="rect">
            <a:avLst/>
          </a:prstGeom>
          <a:ln>
            <a:solidFill>
              <a:schemeClr val="tx2"/>
            </a:solidFill>
          </a:ln>
        </p:spPr>
      </p:pic>
      <p:cxnSp>
        <p:nvCxnSpPr>
          <p:cNvPr id="13" name="Rovná spojovacia šípka 12"/>
          <p:cNvCxnSpPr/>
          <p:nvPr/>
        </p:nvCxnSpPr>
        <p:spPr>
          <a:xfrm>
            <a:off x="3707904" y="4293096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ovná spojovacia šípka 13"/>
          <p:cNvCxnSpPr/>
          <p:nvPr/>
        </p:nvCxnSpPr>
        <p:spPr>
          <a:xfrm>
            <a:off x="3239852" y="4653136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74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C00000"/>
                </a:solidFill>
              </a:rPr>
              <a:t>OLAŠSKÍ </a:t>
            </a:r>
            <a:r>
              <a:rPr lang="sk-SK" dirty="0" smtClean="0">
                <a:solidFill>
                  <a:srgbClr val="C00000"/>
                </a:solidFill>
              </a:rPr>
              <a:t>RÓMOVIA – HISTÓRIA</a:t>
            </a:r>
            <a:endParaRPr lang="sk-SK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just"/>
            <a:r>
              <a:rPr lang="sk-SK" sz="2400" dirty="0">
                <a:solidFill>
                  <a:schemeClr val="tx1"/>
                </a:solidFill>
              </a:rPr>
              <a:t>r</a:t>
            </a:r>
            <a:r>
              <a:rPr lang="sk-SK" sz="2400" dirty="0" smtClean="0">
                <a:solidFill>
                  <a:schemeClr val="tx1"/>
                </a:solidFill>
              </a:rPr>
              <a:t>. 1927 –</a:t>
            </a:r>
            <a:r>
              <a:rPr lang="sk-SK" altLang="sk-SK" sz="2400" dirty="0" smtClean="0">
                <a:solidFill>
                  <a:schemeClr val="tx1"/>
                </a:solidFill>
              </a:rPr>
              <a:t> </a:t>
            </a:r>
            <a:r>
              <a:rPr lang="pl-PL" altLang="sk-SK" sz="2400" dirty="0" smtClean="0">
                <a:solidFill>
                  <a:schemeClr val="tx1"/>
                </a:solidFill>
              </a:rPr>
              <a:t>perzekučný </a:t>
            </a:r>
            <a:r>
              <a:rPr lang="pl-PL" altLang="sk-SK" sz="2400" dirty="0">
                <a:solidFill>
                  <a:schemeClr val="tx1"/>
                </a:solidFill>
              </a:rPr>
              <a:t>zákon č. 117 z roku 1927, ktorý </a:t>
            </a:r>
            <a:r>
              <a:rPr lang="sk-SK" altLang="sk-SK" sz="2400" dirty="0">
                <a:solidFill>
                  <a:schemeClr val="tx1"/>
                </a:solidFill>
              </a:rPr>
              <a:t>obmedzil potulný spôsob života „Cigánov a tulákov žijúcich po cigánsky“, a to najmä vydaním tzv. cigánskych </a:t>
            </a:r>
            <a:r>
              <a:rPr lang="sk-SK" altLang="sk-SK" sz="2400" dirty="0" smtClean="0">
                <a:solidFill>
                  <a:schemeClr val="tx1"/>
                </a:solidFill>
              </a:rPr>
              <a:t>legitimácií</a:t>
            </a:r>
          </a:p>
          <a:p>
            <a:pPr algn="just"/>
            <a:r>
              <a:rPr lang="sk-SK" altLang="sk-SK" sz="2400" dirty="0">
                <a:solidFill>
                  <a:schemeClr val="tx1"/>
                </a:solidFill>
              </a:rPr>
              <a:t>povojnový zákon č. 74 z roku </a:t>
            </a:r>
            <a:r>
              <a:rPr lang="sk-SK" altLang="sk-SK" sz="2400" dirty="0" smtClean="0">
                <a:solidFill>
                  <a:schemeClr val="tx1"/>
                </a:solidFill>
              </a:rPr>
              <a:t>1958, z ktorého vychádzal </a:t>
            </a:r>
            <a:r>
              <a:rPr lang="sk-SK" altLang="sk-SK" sz="2400" dirty="0">
                <a:solidFill>
                  <a:schemeClr val="tx1"/>
                </a:solidFill>
              </a:rPr>
              <a:t>súpis vo februári 1959 </a:t>
            </a:r>
            <a:r>
              <a:rPr lang="sk-SK" altLang="sk-SK" sz="2400" dirty="0" smtClean="0">
                <a:solidFill>
                  <a:schemeClr val="tx1"/>
                </a:solidFill>
              </a:rPr>
              <a:t>= násilná likvidácia </a:t>
            </a:r>
            <a:r>
              <a:rPr lang="sk-SK" altLang="sk-SK" sz="2400" dirty="0">
                <a:solidFill>
                  <a:schemeClr val="tx1"/>
                </a:solidFill>
              </a:rPr>
              <a:t>kočovania</a:t>
            </a:r>
            <a:endParaRPr lang="sk-SK" altLang="sk-SK" sz="2400" dirty="0">
              <a:solidFill>
                <a:schemeClr val="tx1"/>
              </a:solidFill>
              <a:cs typeface="Times New Roman" pitchFamily="16" charset="0"/>
            </a:endParaRPr>
          </a:p>
          <a:p>
            <a:pPr algn="just"/>
            <a:endParaRPr lang="sk-SK" altLang="sk-SK" sz="2400" dirty="0">
              <a:solidFill>
                <a:srgbClr val="002060"/>
              </a:solidFill>
            </a:endParaRPr>
          </a:p>
          <a:p>
            <a:pPr algn="just"/>
            <a:endParaRPr lang="sk-SK" dirty="0">
              <a:solidFill>
                <a:srgbClr val="002060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01008"/>
            <a:ext cx="3516616" cy="2993183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23" y="3501009"/>
            <a:ext cx="3824125" cy="2993182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86596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60648"/>
            <a:ext cx="3844517" cy="3160323"/>
          </a:xfrm>
          <a:ln>
            <a:solidFill>
              <a:schemeClr val="tx2"/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0647"/>
            <a:ext cx="4360002" cy="31603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17" y="3737395"/>
            <a:ext cx="4464393" cy="28763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737395"/>
            <a:ext cx="3711930" cy="287630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93777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>
                <a:solidFill>
                  <a:srgbClr val="C00000"/>
                </a:solidFill>
              </a:rPr>
              <a:t>OLAŠSKÍ RÓMOVIA – SÚČASNÝ STAV V SR</a:t>
            </a:r>
            <a:endParaRPr lang="sk-SK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sk-SK" sz="2400" dirty="0">
                <a:solidFill>
                  <a:schemeClr val="tx1"/>
                </a:solidFill>
              </a:rPr>
              <a:t>celkový počet Rómov v SR: 402 810</a:t>
            </a:r>
          </a:p>
          <a:p>
            <a:pPr algn="just"/>
            <a:r>
              <a:rPr lang="sk-SK" sz="2400" dirty="0">
                <a:solidFill>
                  <a:schemeClr val="tx1"/>
                </a:solidFill>
              </a:rPr>
              <a:t>z toho počet Rómov iných ako </a:t>
            </a:r>
            <a:r>
              <a:rPr lang="sk-SK" sz="2400" i="1" dirty="0" err="1">
                <a:solidFill>
                  <a:schemeClr val="tx1"/>
                </a:solidFill>
              </a:rPr>
              <a:t>Rumungrov</a:t>
            </a:r>
            <a:r>
              <a:rPr lang="sk-SK" sz="2400" dirty="0">
                <a:solidFill>
                  <a:schemeClr val="tx1"/>
                </a:solidFill>
              </a:rPr>
              <a:t>: 14 244</a:t>
            </a:r>
          </a:p>
          <a:p>
            <a:pPr lvl="1" algn="just"/>
            <a:r>
              <a:rPr lang="sk-SK" sz="2400" dirty="0">
                <a:solidFill>
                  <a:schemeClr val="tx1"/>
                </a:solidFill>
              </a:rPr>
              <a:t>najviac v NR a TT kraji </a:t>
            </a:r>
          </a:p>
          <a:p>
            <a:pPr lvl="1" algn="just"/>
            <a:r>
              <a:rPr lang="sk-SK" sz="2400" dirty="0">
                <a:solidFill>
                  <a:schemeClr val="tx1"/>
                </a:solidFill>
              </a:rPr>
              <a:t>Nitra, Nové Zámky, Zlaté Moravce, Komárno, Levice, Senec, Piešťany</a:t>
            </a:r>
            <a:r>
              <a:rPr lang="sk-SK" sz="2400" dirty="0" smtClean="0">
                <a:solidFill>
                  <a:schemeClr val="tx1"/>
                </a:solidFill>
              </a:rPr>
              <a:t>...</a:t>
            </a:r>
          </a:p>
          <a:p>
            <a:pPr marL="170752" lvl="1" indent="0" algn="just">
              <a:buNone/>
            </a:pPr>
            <a:endParaRPr lang="sk-SK" sz="2400" dirty="0">
              <a:solidFill>
                <a:schemeClr val="tx1"/>
              </a:solidFill>
            </a:endParaRPr>
          </a:p>
          <a:p>
            <a:pPr algn="just"/>
            <a:r>
              <a:rPr lang="sk-SK" dirty="0">
                <a:solidFill>
                  <a:schemeClr val="tx1"/>
                </a:solidFill>
              </a:rPr>
              <a:t>NR kraj: 30 552 Rómov</a:t>
            </a:r>
          </a:p>
          <a:p>
            <a:pPr lvl="1" algn="just"/>
            <a:r>
              <a:rPr lang="sk-SK" sz="2400" dirty="0">
                <a:solidFill>
                  <a:schemeClr val="tx1"/>
                </a:solidFill>
              </a:rPr>
              <a:t>z toho: 9 520 olašských</a:t>
            </a:r>
          </a:p>
          <a:p>
            <a:pPr lvl="1" algn="just"/>
            <a:r>
              <a:rPr lang="sk-SK" sz="2400" dirty="0">
                <a:solidFill>
                  <a:schemeClr val="tx1"/>
                </a:solidFill>
              </a:rPr>
              <a:t>v samotnej Nitre cca 2 200 </a:t>
            </a:r>
            <a:endParaRPr lang="sk-SK" sz="2400" dirty="0" smtClean="0">
              <a:solidFill>
                <a:schemeClr val="tx1"/>
              </a:solidFill>
            </a:endParaRPr>
          </a:p>
          <a:p>
            <a:pPr lvl="1" algn="just"/>
            <a:endParaRPr lang="sk-SK" sz="2400" dirty="0">
              <a:solidFill>
                <a:schemeClr val="tx1"/>
              </a:solidFill>
            </a:endParaRPr>
          </a:p>
          <a:p>
            <a:pPr marL="3175" lvl="1" indent="-3175" algn="just"/>
            <a:r>
              <a:rPr lang="sk-SK" sz="2400" dirty="0" smtClean="0">
                <a:solidFill>
                  <a:schemeClr val="tx1"/>
                </a:solidFill>
              </a:rPr>
              <a:t> TT kraj: 20 935 Rómov</a:t>
            </a:r>
          </a:p>
          <a:p>
            <a:pPr marL="174625" lvl="2" indent="-3175" algn="just"/>
            <a:r>
              <a:rPr lang="sk-SK" sz="2200" dirty="0" smtClean="0">
                <a:solidFill>
                  <a:schemeClr val="tx1"/>
                </a:solidFill>
              </a:rPr>
              <a:t> z toho: 1 476 olašských</a:t>
            </a:r>
            <a:endParaRPr lang="sk-SK" sz="2200" dirty="0">
              <a:solidFill>
                <a:schemeClr val="tx1"/>
              </a:solidFill>
            </a:endParaRPr>
          </a:p>
          <a:p>
            <a:pPr algn="just"/>
            <a:endParaRPr lang="sk-SK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88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TERÉNNY VÝSKUM V NITRE (Borová ulica)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274320" y="1298449"/>
            <a:ext cx="5377800" cy="3786735"/>
          </a:xfrm>
        </p:spPr>
        <p:txBody>
          <a:bodyPr/>
          <a:lstStyle/>
          <a:p>
            <a:pPr algn="just"/>
            <a:r>
              <a:rPr lang="sk-SK" sz="2000" dirty="0">
                <a:solidFill>
                  <a:schemeClr val="tx1"/>
                </a:solidFill>
              </a:rPr>
              <a:t>j</a:t>
            </a:r>
            <a:r>
              <a:rPr lang="sk-SK" sz="2000" dirty="0" smtClean="0">
                <a:solidFill>
                  <a:schemeClr val="tx1"/>
                </a:solidFill>
              </a:rPr>
              <a:t>eseň 2011 – jar 2012 (=BP)</a:t>
            </a:r>
          </a:p>
          <a:p>
            <a:pPr algn="just"/>
            <a:r>
              <a:rPr lang="sk-SK" sz="2000" dirty="0">
                <a:solidFill>
                  <a:schemeClr val="tx1"/>
                </a:solidFill>
              </a:rPr>
              <a:t>l</a:t>
            </a:r>
            <a:r>
              <a:rPr lang="sk-SK" sz="2000" dirty="0" smtClean="0">
                <a:solidFill>
                  <a:schemeClr val="tx1"/>
                </a:solidFill>
              </a:rPr>
              <a:t>eto 2013 – jar 2014 (=DP)</a:t>
            </a:r>
          </a:p>
          <a:p>
            <a:pPr algn="just"/>
            <a:r>
              <a:rPr lang="sk-SK" sz="2000" dirty="0">
                <a:solidFill>
                  <a:schemeClr val="tx1"/>
                </a:solidFill>
              </a:rPr>
              <a:t>j</a:t>
            </a:r>
            <a:r>
              <a:rPr lang="sk-SK" sz="2000" dirty="0" smtClean="0">
                <a:solidFill>
                  <a:schemeClr val="tx1"/>
                </a:solidFill>
              </a:rPr>
              <a:t>eseň 2014 – súčasnosť (</a:t>
            </a:r>
            <a:r>
              <a:rPr lang="sk-SK" sz="2000" dirty="0" err="1" smtClean="0">
                <a:solidFill>
                  <a:schemeClr val="tx1"/>
                </a:solidFill>
              </a:rPr>
              <a:t>phd</a:t>
            </a:r>
            <a:r>
              <a:rPr lang="sk-SK" sz="2000" dirty="0" smtClean="0">
                <a:solidFill>
                  <a:schemeClr val="tx1"/>
                </a:solidFill>
              </a:rPr>
              <a:t> štúdium)</a:t>
            </a:r>
          </a:p>
          <a:p>
            <a:pPr marL="0" indent="0" algn="just">
              <a:buNone/>
            </a:pPr>
            <a:endParaRPr lang="sk-SK" dirty="0"/>
          </a:p>
          <a:p>
            <a:pPr algn="just"/>
            <a:r>
              <a:rPr lang="sk-SK" sz="24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Lovári</a:t>
            </a:r>
            <a:r>
              <a:rPr lang="sk-SK" sz="2400" i="1" dirty="0">
                <a:solidFill>
                  <a:schemeClr val="tx1"/>
                </a:solidFill>
              </a:rPr>
              <a:t> </a:t>
            </a:r>
            <a:r>
              <a:rPr lang="sk-SK" sz="2400" dirty="0">
                <a:solidFill>
                  <a:schemeClr val="tx1"/>
                </a:solidFill>
              </a:rPr>
              <a:t>(</a:t>
            </a:r>
            <a:r>
              <a:rPr lang="sk-SK" sz="2400" dirty="0" err="1">
                <a:solidFill>
                  <a:schemeClr val="tx1"/>
                </a:solidFill>
              </a:rPr>
              <a:t>Ló</a:t>
            </a:r>
            <a:r>
              <a:rPr lang="sk-SK" sz="2400" dirty="0">
                <a:solidFill>
                  <a:schemeClr val="tx1"/>
                </a:solidFill>
              </a:rPr>
              <a:t> = kôň z maď.)</a:t>
            </a:r>
          </a:p>
          <a:p>
            <a:pPr algn="just"/>
            <a:r>
              <a:rPr lang="sk-SK" sz="2400" dirty="0">
                <a:solidFill>
                  <a:schemeClr val="tx1"/>
                </a:solidFill>
              </a:rPr>
              <a:t>rod</a:t>
            </a:r>
            <a:r>
              <a:rPr lang="sk-SK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4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Ferkošti</a:t>
            </a:r>
            <a:r>
              <a:rPr lang="sk-SK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400" dirty="0">
                <a:solidFill>
                  <a:schemeClr val="tx1"/>
                </a:solidFill>
              </a:rPr>
              <a:t>- Ferko (1892 – 1978)</a:t>
            </a:r>
          </a:p>
          <a:p>
            <a:pPr lvl="1" algn="just"/>
            <a:r>
              <a:rPr lang="sk-SK" sz="2400" dirty="0">
                <a:solidFill>
                  <a:schemeClr val="tx1"/>
                </a:solidFill>
              </a:rPr>
              <a:t>jeho dcéra </a:t>
            </a:r>
            <a:r>
              <a:rPr lang="sk-SK" sz="2400" i="1" dirty="0" err="1">
                <a:solidFill>
                  <a:schemeClr val="tx1"/>
                </a:solidFill>
              </a:rPr>
              <a:t>Piroš</a:t>
            </a:r>
            <a:r>
              <a:rPr lang="sk-SK" sz="2400" dirty="0">
                <a:solidFill>
                  <a:schemeClr val="tx1"/>
                </a:solidFill>
              </a:rPr>
              <a:t> s manželom = </a:t>
            </a:r>
            <a:r>
              <a:rPr lang="sk-SK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1.dom </a:t>
            </a:r>
            <a:r>
              <a:rPr lang="sk-SK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olašských </a:t>
            </a:r>
            <a:r>
              <a:rPr lang="sk-SK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R. </a:t>
            </a:r>
            <a:r>
              <a:rPr lang="sk-SK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Borovej </a:t>
            </a:r>
            <a:r>
              <a:rPr lang="sk-SK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ul.</a:t>
            </a:r>
            <a:r>
              <a:rPr lang="sk-SK" sz="2400" dirty="0" smtClean="0">
                <a:solidFill>
                  <a:schemeClr val="tx1"/>
                </a:solidFill>
              </a:rPr>
              <a:t> </a:t>
            </a:r>
            <a:r>
              <a:rPr lang="sk-SK" sz="2400" dirty="0">
                <a:solidFill>
                  <a:schemeClr val="tx1"/>
                </a:solidFill>
              </a:rPr>
              <a:t>– r. </a:t>
            </a:r>
            <a:r>
              <a:rPr lang="sk-SK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1958</a:t>
            </a:r>
          </a:p>
          <a:p>
            <a:pPr algn="just"/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746" y="1412775"/>
            <a:ext cx="2291718" cy="331411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873" y="5027100"/>
            <a:ext cx="2291191" cy="152729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746" y="5027099"/>
            <a:ext cx="2291718" cy="152293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431" y="5027100"/>
            <a:ext cx="1138769" cy="152729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91" y="5040551"/>
            <a:ext cx="2300909" cy="1532022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75992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Základné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SOHO</Template>
  <TotalTime>357</TotalTime>
  <Words>1299</Words>
  <Application>Microsoft Office PowerPoint</Application>
  <PresentationFormat>Prezentácia na obrazovke (4:3)</PresentationFormat>
  <Paragraphs>165</Paragraphs>
  <Slides>33</Slides>
  <Notes>1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33</vt:i4>
      </vt:variant>
    </vt:vector>
  </HeadingPairs>
  <TitlesOfParts>
    <vt:vector size="34" baseType="lpstr">
      <vt:lpstr>Soho</vt:lpstr>
      <vt:lpstr>ŽIVOT OLAŠSKÝCH RÓMOV</vt:lpstr>
      <vt:lpstr>RÓMOVIA</vt:lpstr>
      <vt:lpstr>DELENIE RÓMOV</vt:lpstr>
      <vt:lpstr>Prezentácia programu PowerPoint</vt:lpstr>
      <vt:lpstr>OLAŠSKÍ RÓMOVIA - HISTÓRIA</vt:lpstr>
      <vt:lpstr>OLAŠSKÍ RÓMOVIA – HISTÓRIA</vt:lpstr>
      <vt:lpstr>Prezentácia programu PowerPoint</vt:lpstr>
      <vt:lpstr>OLAŠSKÍ RÓMOVIA – SÚČASNÝ STAV V SR</vt:lpstr>
      <vt:lpstr>TERÉNNY VÝSKUM V NITRE (Borová ulica)</vt:lpstr>
      <vt:lpstr>Prezentácia programu PowerPoint</vt:lpstr>
      <vt:lpstr>OLAŠSKÍ RÓMOVIA – JAZYK</vt:lpstr>
      <vt:lpstr>OLAŠSKÍ RÓMOVIA – MENÁ A PRIEZVISKÁ</vt:lpstr>
      <vt:lpstr>OLAŠSKÍ RÓMOVIA – VÝZOR</vt:lpstr>
      <vt:lpstr>OLAŠSKÍ RÓMOVIA – VÝZOR</vt:lpstr>
      <vt:lpstr>OLAŠSKÍ RÓMOVIA – VÝZOR</vt:lpstr>
      <vt:lpstr>OLAŠSKÍ RÓMOVIA – VÝZOR</vt:lpstr>
      <vt:lpstr>OLAŠSKÍ RÓMOVIA – ŠPERKY</vt:lpstr>
      <vt:lpstr>OLAŠSKÍ RÓMOVIA – BÝVANIE</vt:lpstr>
      <vt:lpstr>OLAŠSKÍ RÓMOVIA – BÝVANIE</vt:lpstr>
      <vt:lpstr>OLAŠSKÍ RÓMOVIA – STRAVA</vt:lpstr>
      <vt:lpstr>OLAŠSKÍ RÓMOVIA – STRAVA</vt:lpstr>
      <vt:lpstr>OLAŠSKÍ RÓMOVIA – STRAVA</vt:lpstr>
      <vt:lpstr>OLAŠSKÍ RÓMOVIA – VZDELANIE</vt:lpstr>
      <vt:lpstr>OLAŠSKÍ RÓMOVIA – PRÁCA, ZAMESTNANIE</vt:lpstr>
      <vt:lpstr>OLAŠSKÍ RÓMOVIA – ÚCTA, RÓMSTVO</vt:lpstr>
      <vt:lpstr>OLAŠSKÍ RÓMOVIA – SOCIÁLNA ORGANIZÁCIA</vt:lpstr>
      <vt:lpstr>OLAŠSKÍ RÓMOVIA – RODINA </vt:lpstr>
      <vt:lpstr>OLAŠSKÍ RÓMOVIA – RELIGIOZITA</vt:lpstr>
      <vt:lpstr>OLAŠSKÍ RÓMOVIA – PIESNE, HUDBA, TANEC</vt:lpstr>
      <vt:lpstr>MACO MAMUKO „Ande Pešta me phirav“</vt:lpstr>
      <vt:lpstr>OLAŠSKÍ RÓMOVIA – MUŽI vs. ŽENY</vt:lpstr>
      <vt:lpstr>„ŽIVOT OLAŠSKÝCH ŽIEN“</vt:lpstr>
      <vt:lpstr>ĎAKUJEM za pozornosť!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OLAŠSKÍ RÓMOVIA</dc:title>
  <dc:creator>SMI-Geologická</dc:creator>
  <cp:lastModifiedBy>SMI-Geologická</cp:lastModifiedBy>
  <cp:revision>39</cp:revision>
  <dcterms:created xsi:type="dcterms:W3CDTF">2016-04-14T11:05:07Z</dcterms:created>
  <dcterms:modified xsi:type="dcterms:W3CDTF">2016-05-15T09:45:02Z</dcterms:modified>
</cp:coreProperties>
</file>