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352D1-307A-4521-85F4-4ABE9753D38D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62C98-19F7-4E05-82C9-DB0385DC13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195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62C98-19F7-4E05-82C9-DB0385DC132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38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Lid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62C98-19F7-4E05-82C9-DB0385DC132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13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798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29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3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46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41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43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1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55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67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18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04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FD7B0-A963-4880-A36B-7D8160D1B550}" type="datetimeFigureOut">
              <a:rPr lang="cs-CZ" smtClean="0"/>
              <a:t>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5370E-06B7-4FB6-B25F-27E5228333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459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unimedia.cz/prispevek/cikansky-mytus-7095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ea.cz/cz/zpravodajstvi/domaci/analyza-medii-romska-tematika-casto-slouzi-k-vetsimu-zisku-objektivnich-zprav-je-mal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zpravy.idnes.cz/trida-8-a-c5v-/domaci.aspx?c=A150729_151213_domaci_z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pravy.idnes.cz/pribyva-romskych-vysokoskolaku-dor-/domaci.aspx?c=A140715_185827_domaci_jj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faaNxrMB3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tn.nova/posts/10151839819678863" TargetMode="External"/><Relationship Id="rId5" Type="http://schemas.openxmlformats.org/officeDocument/2006/relationships/hyperlink" Target="http://www.lidovky.cz/nedostanu-britske-oceneni-za-to-ze-jsem-rom-rika-policista-z-ceska-p9x-/zpravy-domov.aspx?c=A150419_101403_ln_domov_rof" TargetMode="External"/><Relationship Id="rId4" Type="http://schemas.openxmlformats.org/officeDocument/2006/relationships/hyperlink" Target="https://www.youtube.com/watch?v=GUYUEz7sX4w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den.cz/rubriky/domaci/patrani-po-zmizelem-pokladnikovi-romske-strany_226019_diskuze.html" TargetMode="External"/><Relationship Id="rId2" Type="http://schemas.openxmlformats.org/officeDocument/2006/relationships/hyperlink" Target="http://www.lidovky.cz/z-cinskych-hooligans-udelali-romy-dr3-/zpravy-domov.aspx?c=A130904_122516_ln_domov_mc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zpravy.aktualne.cz/domaci/romove-plati-statisice-za-najem-v-ubytove/r~i:gallery:22077/r~i:photo:405070/" TargetMode="External"/><Relationship Id="rId2" Type="http://schemas.openxmlformats.org/officeDocument/2006/relationships/hyperlink" Target="http://praha.idnes.cz/romove-opousteji-prahu-0vh-/praha-zpravy.aspx?c=A150503_211956_domaci_f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tra.cz/romove-dostavaji-leky-zadarmo-a-dalsi-hoaxy-kterym-porad-verite-a-zbesile-je-sirite-da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Romové a média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Mgr. </a:t>
            </a:r>
            <a:r>
              <a:rPr lang="cs-CZ" dirty="0" err="1" smtClean="0"/>
              <a:t>Alica</a:t>
            </a:r>
            <a:r>
              <a:rPr lang="cs-CZ" dirty="0" smtClean="0"/>
              <a:t> </a:t>
            </a:r>
            <a:r>
              <a:rPr lang="cs-CZ" dirty="0" smtClean="0"/>
              <a:t>Sigmund </a:t>
            </a:r>
            <a:r>
              <a:rPr lang="cs-CZ" dirty="0" smtClean="0"/>
              <a:t>Heráková</a:t>
            </a:r>
            <a:br>
              <a:rPr lang="cs-CZ" dirty="0" smtClean="0"/>
            </a:br>
            <a:r>
              <a:rPr lang="cs-CZ" dirty="0" smtClean="0"/>
              <a:t>Muzeum romské kultury </a:t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 err="1" smtClean="0"/>
              <a:t>roma</a:t>
            </a:r>
            <a:r>
              <a:rPr lang="cs-CZ" dirty="0" smtClean="0"/>
              <a:t> </a:t>
            </a:r>
            <a:r>
              <a:rPr lang="cs-CZ" dirty="0" err="1" smtClean="0"/>
              <a:t>vakere</a:t>
            </a:r>
            <a:r>
              <a:rPr lang="cs-CZ" dirty="0" err="1" smtClean="0"/>
              <a:t>n</a:t>
            </a:r>
            <a:r>
              <a:rPr lang="cs-CZ" dirty="0" smtClean="0"/>
              <a:t>, Romano </a:t>
            </a:r>
            <a:r>
              <a:rPr lang="cs-CZ" dirty="0" err="1" smtClean="0"/>
              <a:t>hangos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447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188640"/>
            <a:ext cx="7344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ČESKÁ TELEVIZE A VEŘEJNOPRÁVNÍ SLUŽBA </a:t>
            </a:r>
          </a:p>
          <a:p>
            <a:endParaRPr lang="cs-CZ" dirty="0"/>
          </a:p>
          <a:p>
            <a:r>
              <a:rPr lang="cs-CZ" dirty="0" smtClean="0"/>
              <a:t>§ 2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(2) Hlavními úkoly veřejné služby v oblasti televizního vysílání jsou zejména</a:t>
            </a:r>
            <a:br>
              <a:rPr lang="cs-CZ" dirty="0"/>
            </a:br>
            <a:r>
              <a:rPr lang="cs-CZ" dirty="0"/>
              <a:t>a) poskytování objektivních, ověřených, ve svém celku vyvážených a všestranných</a:t>
            </a:r>
            <a:br>
              <a:rPr lang="cs-CZ" dirty="0"/>
            </a:br>
            <a:r>
              <a:rPr lang="cs-CZ" dirty="0"/>
              <a:t>informací pro svobodné vytváření názorů,</a:t>
            </a:r>
            <a:br>
              <a:rPr lang="cs-CZ" dirty="0"/>
            </a:br>
            <a:r>
              <a:rPr lang="cs-CZ" dirty="0"/>
              <a:t>b) přispívání k právnímu vědomí obyvatel České republiky,</a:t>
            </a:r>
            <a:br>
              <a:rPr lang="cs-CZ" dirty="0"/>
            </a:br>
            <a:r>
              <a:rPr lang="cs-CZ" dirty="0"/>
              <a:t>c) vytváření a šíření programů a poskytování vyvážené nabídky pořadů pro všechny skupiny</a:t>
            </a:r>
            <a:br>
              <a:rPr lang="cs-CZ" dirty="0"/>
            </a:br>
            <a:r>
              <a:rPr lang="cs-CZ" dirty="0"/>
              <a:t>obyvatel se zřetelem na svobodu jejich náboženské víry a přesvědčení, kulturu, etnický nebo</a:t>
            </a:r>
            <a:br>
              <a:rPr lang="cs-CZ" dirty="0"/>
            </a:br>
            <a:r>
              <a:rPr lang="cs-CZ" dirty="0"/>
              <a:t>národnostní původ, národní totožnost, sociální původ, věk nebo pohlaví tak, aby tyto</a:t>
            </a:r>
            <a:br>
              <a:rPr lang="cs-CZ" dirty="0"/>
            </a:br>
            <a:r>
              <a:rPr lang="cs-CZ" dirty="0"/>
              <a:t>programy a pořady odrážely rozmanitost názorů a politických, náboženských, filozofických a</a:t>
            </a:r>
            <a:br>
              <a:rPr lang="cs-CZ" dirty="0"/>
            </a:br>
            <a:r>
              <a:rPr lang="cs-CZ" dirty="0"/>
              <a:t>uměleckých směrů, a to s cílem posílit vzájemné porozumění a toleranci a podporovat</a:t>
            </a:r>
            <a:br>
              <a:rPr lang="cs-CZ" dirty="0"/>
            </a:br>
            <a:r>
              <a:rPr lang="cs-CZ" dirty="0"/>
              <a:t>soudržnost pluralitní společnosti,</a:t>
            </a:r>
            <a:br>
              <a:rPr lang="cs-CZ" dirty="0"/>
            </a:br>
            <a:r>
              <a:rPr lang="cs-CZ" dirty="0"/>
              <a:t>d) rozvíjení kulturní identity obyvatel České republiky včetně příslušníků národnostních </a:t>
            </a:r>
            <a:r>
              <a:rPr lang="cs-CZ" dirty="0" smtClean="0"/>
              <a:t>nebo etnických </a:t>
            </a:r>
            <a:r>
              <a:rPr lang="cs-CZ" dirty="0"/>
              <a:t>menšin,</a:t>
            </a:r>
          </a:p>
        </p:txBody>
      </p:sp>
    </p:spTree>
    <p:extLst>
      <p:ext uri="{BB962C8B-B14F-4D97-AF65-F5344CB8AC3E}">
        <p14:creationId xmlns:p14="http://schemas.microsoft.com/office/powerpoint/2010/main" val="54352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Výzvy pro romská média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cílové skupiny (Romové, majorita?) </a:t>
            </a:r>
          </a:p>
          <a:p>
            <a:r>
              <a:rPr lang="cs-CZ" dirty="0" smtClean="0"/>
              <a:t>Trvalá udržitelnost – komerční zajištění projektu</a:t>
            </a:r>
          </a:p>
          <a:p>
            <a:r>
              <a:rPr lang="cs-CZ" dirty="0"/>
              <a:t>F</a:t>
            </a:r>
            <a:r>
              <a:rPr lang="cs-CZ" dirty="0" smtClean="0"/>
              <a:t>inanční zdroje</a:t>
            </a:r>
          </a:p>
          <a:p>
            <a:r>
              <a:rPr lang="cs-CZ" dirty="0" smtClean="0"/>
              <a:t>Lidské zdroje – romské osobnosti mají tendenci přecházet do masmédií – finance, kariéra, profesionalizace </a:t>
            </a:r>
          </a:p>
          <a:p>
            <a:r>
              <a:rPr lang="cs-CZ" dirty="0" smtClean="0"/>
              <a:t>Informujeme nebo vychováváme?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6479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Novinářská 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http://www.munimedia.cz/prispevek/cikansky-mytus-7095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r>
              <a:rPr lang="cs-CZ" dirty="0" smtClean="0"/>
              <a:t>Hranice korektnosti?</a:t>
            </a:r>
          </a:p>
          <a:p>
            <a:r>
              <a:rPr lang="cs-CZ" dirty="0" smtClean="0"/>
              <a:t>Žánry, kde je vše dovoleno </a:t>
            </a:r>
          </a:p>
          <a:p>
            <a:r>
              <a:rPr lang="cs-CZ" dirty="0" smtClean="0"/>
              <a:t>Jaká je vlastně role médií? </a:t>
            </a:r>
          </a:p>
          <a:p>
            <a:r>
              <a:rPr lang="cs-CZ" dirty="0" smtClean="0"/>
              <a:t>Pozitivní příklady – Romové, kteří mohou být příkladem a důkazem pro majoritu – takto to bohužel nefunguje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10566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Hranice soukromého a veřejného </a:t>
            </a:r>
          </a:p>
          <a:p>
            <a:r>
              <a:rPr lang="cs-CZ" dirty="0" smtClean="0"/>
              <a:t>Jak hlídat </a:t>
            </a:r>
            <a:r>
              <a:rPr lang="cs-CZ" dirty="0" err="1" smtClean="0"/>
              <a:t>neuhlídatelné</a:t>
            </a:r>
            <a:r>
              <a:rPr lang="cs-CZ" dirty="0" smtClean="0"/>
              <a:t>? (</a:t>
            </a:r>
            <a:r>
              <a:rPr lang="cs-CZ" dirty="0" err="1" smtClean="0"/>
              <a:t>facebook</a:t>
            </a:r>
            <a:r>
              <a:rPr lang="cs-CZ" dirty="0" smtClean="0"/>
              <a:t> a kauza „den, kdy budeme všichni týrat Romy“)</a:t>
            </a:r>
          </a:p>
          <a:p>
            <a:r>
              <a:rPr lang="cs-CZ" dirty="0" smtClean="0"/>
              <a:t>Nepřehledný svět</a:t>
            </a:r>
          </a:p>
          <a:p>
            <a:r>
              <a:rPr lang="cs-CZ" dirty="0" err="1" smtClean="0"/>
              <a:t>Hoaxy</a:t>
            </a:r>
            <a:endParaRPr lang="cs-CZ" dirty="0" smtClean="0"/>
          </a:p>
          <a:p>
            <a:r>
              <a:rPr lang="cs-CZ" dirty="0" err="1" smtClean="0"/>
              <a:t>Hatespeech</a:t>
            </a:r>
            <a:endParaRPr lang="cs-CZ" dirty="0" smtClean="0"/>
          </a:p>
          <a:p>
            <a:r>
              <a:rPr lang="cs-CZ" dirty="0" smtClean="0"/>
              <a:t>„Každý má takový </a:t>
            </a:r>
            <a:r>
              <a:rPr lang="cs-CZ" dirty="0" err="1" smtClean="0"/>
              <a:t>facebook</a:t>
            </a:r>
            <a:r>
              <a:rPr lang="cs-CZ" dirty="0" smtClean="0"/>
              <a:t>, jaký si zaslouží“</a:t>
            </a:r>
          </a:p>
          <a:p>
            <a:r>
              <a:rPr lang="cs-CZ" dirty="0" smtClean="0"/>
              <a:t>Nutnost se rozhodovat, jaká média </a:t>
            </a:r>
            <a:r>
              <a:rPr lang="cs-CZ" dirty="0" err="1" smtClean="0"/>
              <a:t>konzujeme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10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Romové a média v ČR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Média </a:t>
            </a:r>
            <a:r>
              <a:rPr lang="cs-CZ" dirty="0" smtClean="0"/>
              <a:t>odrážejí společenskou poptávku a také ji sama vytvářejí </a:t>
            </a:r>
            <a:endParaRPr lang="cs-CZ" dirty="0" smtClean="0"/>
          </a:p>
          <a:p>
            <a:r>
              <a:rPr lang="cs-CZ" dirty="0" smtClean="0"/>
              <a:t>Premisa - Média </a:t>
            </a:r>
            <a:r>
              <a:rPr lang="cs-CZ" dirty="0" smtClean="0"/>
              <a:t>podporují stereotypy o Romech a samy vyostřují vztahy mezi majoritou a nimi </a:t>
            </a:r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www.romea.cz/cz/zpravodajstvi/domaci/analyza-medii-romska-tematika-casto-slouzi-k-vetsimu-zisku-objektivnich-zprav-je-malo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46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Romové jako objekt zájmu médií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Typy informací dle typu média </a:t>
            </a:r>
          </a:p>
          <a:p>
            <a:r>
              <a:rPr lang="cs-CZ" dirty="0" smtClean="0"/>
              <a:t>(zpravodajství x publicistika, komerční </a:t>
            </a:r>
            <a:r>
              <a:rPr lang="cs-CZ" dirty="0" err="1" smtClean="0"/>
              <a:t>vs</a:t>
            </a:r>
            <a:r>
              <a:rPr lang="cs-CZ" dirty="0" smtClean="0"/>
              <a:t> veřejnoprávní média, tisk, rozhlas, televize, internet,…)</a:t>
            </a:r>
            <a:endParaRPr lang="cs-CZ" dirty="0" smtClean="0"/>
          </a:p>
          <a:p>
            <a:r>
              <a:rPr lang="cs-CZ" dirty="0" smtClean="0"/>
              <a:t>Formáty </a:t>
            </a:r>
            <a:r>
              <a:rPr lang="cs-CZ" dirty="0" err="1" smtClean="0"/>
              <a:t>ovliňují</a:t>
            </a:r>
            <a:r>
              <a:rPr lang="cs-CZ" dirty="0" smtClean="0"/>
              <a:t> obsah </a:t>
            </a:r>
          </a:p>
          <a:p>
            <a:r>
              <a:rPr lang="cs-CZ" dirty="0">
                <a:hlinkClick r:id="rId3"/>
              </a:rPr>
              <a:t>http://zpravy.idnes.cz/trida-8-a-c5v-/</a:t>
            </a:r>
            <a:r>
              <a:rPr lang="cs-CZ" dirty="0" smtClean="0">
                <a:hlinkClick r:id="rId3"/>
              </a:rPr>
              <a:t>domaci.aspx?c=A150729_151213_domaci_zt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00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Konstrukce mediální reality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témat </a:t>
            </a:r>
            <a:endParaRPr lang="cs-CZ" dirty="0" smtClean="0"/>
          </a:p>
          <a:p>
            <a:r>
              <a:rPr lang="cs-CZ" dirty="0" smtClean="0"/>
              <a:t>Výběr mluvčích, výběr obsahu z jejich sdělení </a:t>
            </a:r>
          </a:p>
          <a:p>
            <a:r>
              <a:rPr lang="cs-CZ" dirty="0"/>
              <a:t>I</a:t>
            </a:r>
            <a:r>
              <a:rPr lang="cs-CZ" dirty="0" smtClean="0"/>
              <a:t>lustrační fotografie nebo záběry „na dokrytí“ </a:t>
            </a:r>
          </a:p>
          <a:p>
            <a:r>
              <a:rPr lang="cs-CZ" dirty="0">
                <a:hlinkClick r:id="rId2"/>
              </a:rPr>
              <a:t>http://zpravy.idnes.cz/pribyva-romskych-vysokoskolaku-dor-/</a:t>
            </a:r>
            <a:r>
              <a:rPr lang="cs-CZ" dirty="0" smtClean="0">
                <a:hlinkClick r:id="rId2"/>
              </a:rPr>
              <a:t>domaci.aspx?c=A140715_185827_domaci_jj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528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mediální prostor </a:t>
            </a:r>
            <a:r>
              <a:rPr lang="cs-CZ" dirty="0" err="1" smtClean="0"/>
              <a:t>etnizovaný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5100" dirty="0" smtClean="0"/>
              <a:t>V jakých rolích vystupují Romové v médiích?</a:t>
            </a:r>
            <a:br>
              <a:rPr lang="cs-CZ" sz="5100" dirty="0" smtClean="0"/>
            </a:br>
            <a:endParaRPr lang="cs-CZ" sz="5100" dirty="0" smtClean="0"/>
          </a:p>
          <a:p>
            <a:r>
              <a:rPr lang="cs-CZ" sz="5100" dirty="0" smtClean="0"/>
              <a:t>zprávy </a:t>
            </a:r>
            <a:r>
              <a:rPr lang="cs-CZ" sz="5100" dirty="0" smtClean="0"/>
              <a:t>televize Prima a rubrika „kam </a:t>
            </a:r>
            <a:r>
              <a:rPr lang="cs-CZ" sz="5100" dirty="0"/>
              <a:t>se jiní bojí“ </a:t>
            </a:r>
            <a:br>
              <a:rPr lang="cs-CZ" sz="5100" dirty="0"/>
            </a:br>
            <a:r>
              <a:rPr lang="cs-CZ" sz="5100" dirty="0" smtClean="0">
                <a:hlinkClick r:id="rId3"/>
              </a:rPr>
              <a:t>https</a:t>
            </a:r>
            <a:r>
              <a:rPr lang="cs-CZ" sz="5100" dirty="0">
                <a:hlinkClick r:id="rId3"/>
              </a:rPr>
              <a:t>://</a:t>
            </a:r>
            <a:r>
              <a:rPr lang="cs-CZ" sz="5100" dirty="0" smtClean="0">
                <a:hlinkClick r:id="rId3"/>
              </a:rPr>
              <a:t>www.youtube.com/watch?v=ZfaaNxrMB3U</a:t>
            </a:r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 smtClean="0"/>
              <a:t>Krimi zprávy </a:t>
            </a:r>
          </a:p>
          <a:p>
            <a:r>
              <a:rPr lang="cs-CZ" sz="5100" dirty="0">
                <a:hlinkClick r:id="rId4"/>
              </a:rPr>
              <a:t>https://</a:t>
            </a:r>
            <a:r>
              <a:rPr lang="cs-CZ" sz="5100" dirty="0" smtClean="0">
                <a:hlinkClick r:id="rId4"/>
              </a:rPr>
              <a:t>www.youtube.com/watch?v=GUYUEz7sX4w</a:t>
            </a:r>
            <a:endParaRPr lang="cs-CZ" sz="5100" dirty="0" smtClean="0"/>
          </a:p>
          <a:p>
            <a:r>
              <a:rPr lang="cs-CZ" sz="5100" dirty="0" smtClean="0"/>
              <a:t>Lidovky.cz</a:t>
            </a:r>
            <a:r>
              <a:rPr lang="cs-CZ" sz="5100" dirty="0"/>
              <a:t/>
            </a:r>
            <a:br>
              <a:rPr lang="cs-CZ" sz="5100" dirty="0"/>
            </a:br>
            <a:r>
              <a:rPr lang="cs-CZ" sz="5100" dirty="0">
                <a:hlinkClick r:id="rId5"/>
              </a:rPr>
              <a:t>http://www.lidovky.cz/nedostanu-britske-oceneni-za-to-ze-jsem-rom-rika-policista-z-ceska-p9x-/</a:t>
            </a:r>
            <a:r>
              <a:rPr lang="cs-CZ" sz="5100" dirty="0" smtClean="0">
                <a:hlinkClick r:id="rId5"/>
              </a:rPr>
              <a:t>zpravy-domov.aspx?c=A150419_101403_ln_domov_rof</a:t>
            </a:r>
            <a:endParaRPr lang="cs-CZ" sz="5100" dirty="0" smtClean="0"/>
          </a:p>
          <a:p>
            <a:r>
              <a:rPr lang="cs-CZ" sz="5100" dirty="0"/>
              <a:t>Výměna manželek </a:t>
            </a:r>
            <a:br>
              <a:rPr lang="cs-CZ" sz="5100" dirty="0"/>
            </a:br>
            <a:r>
              <a:rPr lang="cs-CZ" sz="5100" dirty="0">
                <a:hlinkClick r:id="rId6"/>
              </a:rPr>
              <a:t>https://www.facebook.com/tn.nova/posts/10151839819678863</a:t>
            </a:r>
            <a:endParaRPr lang="cs-CZ" sz="5100" dirty="0"/>
          </a:p>
          <a:p>
            <a:r>
              <a:rPr lang="cs-CZ" sz="5100" dirty="0" smtClean="0"/>
              <a:t/>
            </a:r>
            <a:br>
              <a:rPr lang="cs-CZ" sz="5100" dirty="0" smtClean="0"/>
            </a:br>
            <a:r>
              <a:rPr lang="cs-CZ" sz="5100" dirty="0" smtClean="0"/>
              <a:t/>
            </a:r>
            <a:br>
              <a:rPr lang="cs-CZ" sz="5100" dirty="0" smtClean="0"/>
            </a:br>
            <a:endParaRPr lang="cs-CZ" sz="5100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6354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mediální manipulace?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http://www.lidovky.cz/z-cinskych-hooligans-udelali-romy-dr3-/</a:t>
            </a:r>
            <a:r>
              <a:rPr lang="cs-CZ" dirty="0" smtClean="0">
                <a:hlinkClick r:id="rId2"/>
              </a:rPr>
              <a:t>zpravy-domov.aspx?c=A130904_122516_ln_domov_mct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www.tyden.cz/rubriky/domaci/patrani-po-zmizelem-pokladnikovi-romske-strany_226019_diskuze.html</a:t>
            </a:r>
            <a:endParaRPr lang="cs-CZ" dirty="0"/>
          </a:p>
          <a:p>
            <a:r>
              <a:rPr lang="cs-CZ" dirty="0" smtClean="0"/>
              <a:t>Kauza Břeclav a ochota médií o ní informovat(Podle informací Romea.cz dalších 15 pokusů o podobné vymyšlené zprávy)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0476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Nic není „černobílé“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http://praha.idnes.cz/romove-opousteji-prahu-0vh-/</a:t>
            </a:r>
            <a:r>
              <a:rPr lang="cs-CZ" dirty="0" smtClean="0">
                <a:hlinkClick r:id="rId2"/>
              </a:rPr>
              <a:t>praha-zpravy.aspx?c=A150503_211956_domaci_fer</a:t>
            </a:r>
            <a:endParaRPr lang="cs-CZ" dirty="0" smtClean="0"/>
          </a:p>
          <a:p>
            <a:r>
              <a:rPr lang="cs-CZ" dirty="0">
                <a:hlinkClick r:id="rId3"/>
              </a:rPr>
              <a:t>http://zpravy.aktualne.cz/domaci/romove-plati-statisice-za-najem-v-ubytove/r~i:gallery:22077/r~i:photo:405070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www.extra.cz/romove-dostavaji-leky-zadarmo-a-dalsi-hoaxy-kterym-porad-verite-a-zbesile-je-sirite-dal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24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Romská média – Romové jako aktivní prvek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od roku 1989</a:t>
            </a:r>
          </a:p>
          <a:p>
            <a:r>
              <a:rPr lang="cs-CZ" dirty="0" smtClean="0"/>
              <a:t>Ivan Veselý, </a:t>
            </a:r>
            <a:r>
              <a:rPr lang="cs-CZ" dirty="0" err="1" smtClean="0"/>
              <a:t>Dženo</a:t>
            </a:r>
            <a:r>
              <a:rPr lang="cs-CZ" dirty="0" smtClean="0"/>
              <a:t>, od roku 1994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Radio</a:t>
            </a:r>
            <a:r>
              <a:rPr lang="cs-CZ" dirty="0" smtClean="0"/>
              <a:t> Rota, časopis </a:t>
            </a:r>
            <a:r>
              <a:rPr lang="cs-CZ" dirty="0" err="1" smtClean="0"/>
              <a:t>Amaro</a:t>
            </a:r>
            <a:r>
              <a:rPr lang="cs-CZ" dirty="0" smtClean="0"/>
              <a:t> </a:t>
            </a:r>
            <a:r>
              <a:rPr lang="cs-CZ" dirty="0" err="1" smtClean="0"/>
              <a:t>gendalos</a:t>
            </a:r>
            <a:r>
              <a:rPr lang="cs-CZ" dirty="0" smtClean="0"/>
              <a:t> od roku 1997)</a:t>
            </a:r>
          </a:p>
          <a:p>
            <a:r>
              <a:rPr lang="cs-CZ" dirty="0" smtClean="0"/>
              <a:t>1. generace romských novinářů </a:t>
            </a:r>
            <a:br>
              <a:rPr lang="cs-CZ" dirty="0" smtClean="0"/>
            </a:br>
            <a:r>
              <a:rPr lang="cs-CZ" dirty="0" smtClean="0"/>
              <a:t>Iveta Demeterová, Jarmila Balážová, Richard </a:t>
            </a:r>
            <a:r>
              <a:rPr lang="cs-CZ" dirty="0" err="1" smtClean="0"/>
              <a:t>Samko</a:t>
            </a:r>
            <a:r>
              <a:rPr lang="cs-CZ" dirty="0" smtClean="0"/>
              <a:t> </a:t>
            </a:r>
          </a:p>
          <a:p>
            <a:r>
              <a:rPr lang="cs-CZ" dirty="0" smtClean="0"/>
              <a:t>Česká televize v 90. letech – pořad </a:t>
            </a:r>
            <a:r>
              <a:rPr lang="cs-CZ" dirty="0" err="1" smtClean="0"/>
              <a:t>Romale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10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 a romská média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Romea.cz – agentura </a:t>
            </a:r>
          </a:p>
          <a:p>
            <a:r>
              <a:rPr lang="cs-CZ" dirty="0" smtClean="0"/>
              <a:t>Časopisy – Romano </a:t>
            </a:r>
            <a:r>
              <a:rPr lang="cs-CZ" dirty="0" err="1" smtClean="0"/>
              <a:t>vodi</a:t>
            </a:r>
            <a:r>
              <a:rPr lang="cs-CZ" dirty="0" smtClean="0"/>
              <a:t>, Romano </a:t>
            </a:r>
            <a:r>
              <a:rPr lang="cs-CZ" dirty="0" err="1" smtClean="0"/>
              <a:t>hangos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Radio</a:t>
            </a:r>
            <a:r>
              <a:rPr lang="cs-CZ" dirty="0" smtClean="0"/>
              <a:t> – O Roma </a:t>
            </a:r>
            <a:r>
              <a:rPr lang="cs-CZ" dirty="0" err="1" smtClean="0"/>
              <a:t>vakeren</a:t>
            </a:r>
            <a:r>
              <a:rPr lang="cs-CZ" dirty="0" smtClean="0"/>
              <a:t>, Český rozhlas Radiožurnál</a:t>
            </a:r>
          </a:p>
          <a:p>
            <a:r>
              <a:rPr lang="cs-CZ" dirty="0" smtClean="0"/>
              <a:t>VEŘEJNOPRÁVNÍ MÉDIA A ROMOVÉ?</a:t>
            </a:r>
          </a:p>
          <a:p>
            <a:r>
              <a:rPr lang="cs-CZ" dirty="0" smtClean="0"/>
              <a:t>TV </a:t>
            </a:r>
            <a:r>
              <a:rPr lang="cs-CZ" dirty="0"/>
              <a:t>– </a:t>
            </a:r>
            <a:r>
              <a:rPr lang="cs-CZ" dirty="0" smtClean="0"/>
              <a:t>Amare </a:t>
            </a:r>
            <a:r>
              <a:rPr lang="cs-CZ" dirty="0"/>
              <a:t>Roma, Romani </a:t>
            </a:r>
            <a:r>
              <a:rPr lang="cs-CZ" dirty="0" err="1"/>
              <a:t>luma</a:t>
            </a:r>
            <a:r>
              <a:rPr lang="cs-CZ" dirty="0"/>
              <a:t>, v současnosti příprava nových formátů </a:t>
            </a:r>
            <a:endParaRPr lang="cs-CZ" dirty="0" smtClean="0"/>
          </a:p>
          <a:p>
            <a:r>
              <a:rPr lang="cs-CZ" dirty="0" smtClean="0"/>
              <a:t>Inspirace – Slovensko, </a:t>
            </a:r>
            <a:r>
              <a:rPr lang="cs-CZ" dirty="0" smtClean="0"/>
              <a:t>Gypsy </a:t>
            </a:r>
            <a:r>
              <a:rPr lang="cs-CZ" dirty="0" err="1" smtClean="0"/>
              <a:t>television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3077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3942</TotalTime>
  <Words>362</Words>
  <Application>Microsoft Office PowerPoint</Application>
  <PresentationFormat>Předvádění na obrazovce (4:3)</PresentationFormat>
  <Paragraphs>76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Romové a média  </vt:lpstr>
      <vt:lpstr>Romové a média v ČR  </vt:lpstr>
      <vt:lpstr>Romové jako objekt zájmu médií</vt:lpstr>
      <vt:lpstr>Konstrukce mediální reality</vt:lpstr>
      <vt:lpstr>Je mediální prostor etnizovaný?</vt:lpstr>
      <vt:lpstr>Co je mediální manipulace? </vt:lpstr>
      <vt:lpstr>Nic není „černobílé“ </vt:lpstr>
      <vt:lpstr>Romská média – Romové jako aktivní prvek </vt:lpstr>
      <vt:lpstr>Současnost a romská média  </vt:lpstr>
      <vt:lpstr>Prezentace aplikace PowerPoint</vt:lpstr>
      <vt:lpstr>Výzvy pro romská média </vt:lpstr>
      <vt:lpstr>Novinářská etika </vt:lpstr>
      <vt:lpstr>Sociální sítě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Romové a média</dc:title>
  <dc:creator>alica</dc:creator>
  <cp:lastModifiedBy>alica</cp:lastModifiedBy>
  <cp:revision>29</cp:revision>
  <dcterms:created xsi:type="dcterms:W3CDTF">2015-04-26T19:48:41Z</dcterms:created>
  <dcterms:modified xsi:type="dcterms:W3CDTF">2016-05-09T08:53:41Z</dcterms:modified>
</cp:coreProperties>
</file>