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3" r:id="rId8"/>
    <p:sldId id="264" r:id="rId9"/>
    <p:sldId id="266" r:id="rId10"/>
    <p:sldId id="265" r:id="rId11"/>
    <p:sldId id="267" r:id="rId12"/>
    <p:sldId id="26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32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33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47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948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92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32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92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48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006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09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58FC-7299-4457-8EE3-76EBF1AB6F3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59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258FC-7299-4457-8EE3-76EBF1AB6F3F}" type="datetimeFigureOut">
              <a:rPr lang="cs-CZ" smtClean="0"/>
              <a:t>11.4.2016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8B92B-4DDB-4A2C-B8CA-8B8C59CB32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4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_JgH_MHrTM" TargetMode="External"/><Relationship Id="rId7" Type="http://schemas.openxmlformats.org/officeDocument/2006/relationships/hyperlink" Target="https://www.youtube.com/watch?v=JMPrVdu6SpM" TargetMode="External"/><Relationship Id="rId2" Type="http://schemas.openxmlformats.org/officeDocument/2006/relationships/hyperlink" Target="https://www.youtube.com/watch?v=g70LWDjmwC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TiqXTqpBToU" TargetMode="External"/><Relationship Id="rId5" Type="http://schemas.openxmlformats.org/officeDocument/2006/relationships/hyperlink" Target="https://www.youtube.com/watch?v=U_NuCdyj5AU&amp;nohtml5=False" TargetMode="External"/><Relationship Id="rId4" Type="http://schemas.openxmlformats.org/officeDocument/2006/relationships/hyperlink" Target="https://www.youtube.com/watch?v=ahiyR442aLs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4pdu7MuYlE" TargetMode="External"/><Relationship Id="rId2" Type="http://schemas.openxmlformats.org/officeDocument/2006/relationships/hyperlink" Target="https://www.youtube.com/watch?v=y7YakLcZO6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1IM2FTfc8bY" TargetMode="External"/><Relationship Id="rId4" Type="http://schemas.openxmlformats.org/officeDocument/2006/relationships/hyperlink" Target="https://www.youtube.com/watch?v=7bEvZQVOkD8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LFH01qJT3k" TargetMode="External"/><Relationship Id="rId2" Type="http://schemas.openxmlformats.org/officeDocument/2006/relationships/hyperlink" Target="https://www.youtube.com/watch?v=7TZ9wDhbWG8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Romská hudba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63864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Současnost</a:t>
            </a:r>
          </a:p>
          <a:p>
            <a:pPr>
              <a:buFontTx/>
              <a:buChar char="-"/>
            </a:pPr>
            <a:r>
              <a:rPr lang="cs-CZ" dirty="0" smtClean="0"/>
              <a:t>Orchestry lidové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www.youtube.com/watch?v=g70LWDjmwCY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Orchestry </a:t>
            </a:r>
            <a:r>
              <a:rPr lang="cs-CZ" dirty="0" smtClean="0"/>
              <a:t>symfonické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www.youtube.com/watch?v=i_JgH_MHrTM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Vliv módních trendů</a:t>
            </a:r>
          </a:p>
          <a:p>
            <a:pPr marL="0" indent="0">
              <a:buNone/>
            </a:pPr>
            <a:r>
              <a:rPr lang="cs-CZ" u="sng" dirty="0" smtClean="0">
                <a:hlinkClick r:id="rId4"/>
              </a:rPr>
              <a:t>https</a:t>
            </a:r>
            <a:r>
              <a:rPr lang="cs-CZ" u="sng" dirty="0">
                <a:hlinkClick r:id="rId4"/>
              </a:rPr>
              <a:t>://</a:t>
            </a:r>
            <a:r>
              <a:rPr lang="cs-CZ" u="sng" dirty="0" smtClean="0">
                <a:hlinkClick r:id="rId4"/>
              </a:rPr>
              <a:t>www.youtube.com/watch?v=ahiyR442aLs</a:t>
            </a:r>
            <a:endParaRPr lang="cs-CZ" u="sng" dirty="0" smtClean="0"/>
          </a:p>
          <a:p>
            <a:pPr marL="0" indent="0">
              <a:buNone/>
            </a:pPr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www.youtube.com/watch?v=U_NuCdyj5AU&amp;nohtml5=False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Muzikály</a:t>
            </a:r>
          </a:p>
          <a:p>
            <a:pPr marL="0" indent="0">
              <a:buNone/>
            </a:pPr>
            <a:r>
              <a:rPr lang="cs-CZ" dirty="0" smtClean="0">
                <a:hlinkClick r:id="rId6"/>
              </a:rPr>
              <a:t>https</a:t>
            </a:r>
            <a:r>
              <a:rPr lang="cs-CZ" dirty="0">
                <a:hlinkClick r:id="rId6"/>
              </a:rPr>
              <a:t>://</a:t>
            </a:r>
            <a:r>
              <a:rPr lang="cs-CZ" dirty="0" smtClean="0">
                <a:hlinkClick r:id="rId6"/>
              </a:rPr>
              <a:t>www.youtube.com/watch?v=TiqXTqpBToU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7"/>
              </a:rPr>
              <a:t>https://</a:t>
            </a:r>
            <a:r>
              <a:rPr lang="cs-CZ" dirty="0" smtClean="0">
                <a:hlinkClick r:id="rId7"/>
              </a:rPr>
              <a:t>www.youtube.com/watch?v=JMPrVdu6SpM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047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Belišová</a:t>
            </a:r>
            <a:r>
              <a:rPr lang="cs-CZ" b="1" dirty="0"/>
              <a:t>, Jana</a:t>
            </a:r>
            <a:r>
              <a:rPr lang="cs-CZ" dirty="0"/>
              <a:t>: </a:t>
            </a:r>
            <a:r>
              <a:rPr lang="cs-CZ" dirty="0" err="1"/>
              <a:t>Phurikane</a:t>
            </a:r>
            <a:r>
              <a:rPr lang="cs-CZ" dirty="0"/>
              <a:t> </a:t>
            </a:r>
            <a:r>
              <a:rPr lang="cs-CZ" dirty="0" err="1"/>
              <a:t>giľa</a:t>
            </a:r>
            <a:r>
              <a:rPr lang="cs-CZ" dirty="0"/>
              <a:t>. </a:t>
            </a:r>
            <a:r>
              <a:rPr lang="cs-CZ" dirty="0" err="1"/>
              <a:t>Starodávne</a:t>
            </a:r>
            <a:r>
              <a:rPr lang="cs-CZ" dirty="0"/>
              <a:t> </a:t>
            </a:r>
            <a:r>
              <a:rPr lang="cs-CZ" dirty="0" err="1"/>
              <a:t>rómske</a:t>
            </a:r>
            <a:r>
              <a:rPr lang="cs-CZ" dirty="0"/>
              <a:t> </a:t>
            </a:r>
            <a:r>
              <a:rPr lang="cs-CZ" dirty="0" err="1"/>
              <a:t>piesne</a:t>
            </a:r>
            <a:r>
              <a:rPr lang="cs-CZ" dirty="0"/>
              <a:t>. Bratislava: </a:t>
            </a:r>
            <a:r>
              <a:rPr lang="cs-CZ" dirty="0" err="1"/>
              <a:t>Žudro</a:t>
            </a:r>
            <a:r>
              <a:rPr lang="cs-CZ" dirty="0"/>
              <a:t>, o. s., Media 3, o. s., 2002.</a:t>
            </a:r>
          </a:p>
          <a:p>
            <a:r>
              <a:rPr lang="cs-CZ" b="1" dirty="0"/>
              <a:t>Davidová, Eva, Gelnar, Jaromír</a:t>
            </a:r>
            <a:r>
              <a:rPr lang="cs-CZ" dirty="0"/>
              <a:t>: Tradiční i současný romský (cikánský) písňový folklor. Český lid 76, 1989, s. 39-46.</a:t>
            </a:r>
          </a:p>
          <a:p>
            <a:r>
              <a:rPr lang="cs-CZ" b="1" dirty="0"/>
              <a:t>Davidová, Eva, Jurková, Zuzana</a:t>
            </a:r>
            <a:r>
              <a:rPr lang="cs-CZ" dirty="0"/>
              <a:t>: Hudba a písňový folklor Romů. Brno: 1999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2829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r>
              <a:rPr lang="cs-CZ" b="1" dirty="0" smtClean="0"/>
              <a:t>Holý, Dušan</a:t>
            </a:r>
            <a:r>
              <a:rPr lang="cs-CZ" dirty="0" smtClean="0"/>
              <a:t>: Mudrosloví Jožky Kubíka. Praha: 1984.</a:t>
            </a:r>
          </a:p>
          <a:p>
            <a:r>
              <a:rPr lang="cs-CZ" b="1" dirty="0" smtClean="0"/>
              <a:t>Holý, Dušan, Nečas, Ctibor</a:t>
            </a:r>
            <a:r>
              <a:rPr lang="cs-CZ" dirty="0" smtClean="0"/>
              <a:t>: Žalující píseň. Strážnice: 1993.</a:t>
            </a:r>
          </a:p>
          <a:p>
            <a:r>
              <a:rPr lang="cs-CZ" b="1" dirty="0" smtClean="0"/>
              <a:t>Stojka, Peter, Davidová, Eva, Hübschmannová, Milena</a:t>
            </a:r>
            <a:r>
              <a:rPr lang="cs-CZ" dirty="0" smtClean="0"/>
              <a:t>: </a:t>
            </a:r>
            <a:r>
              <a:rPr lang="cs-CZ" dirty="0" err="1" smtClean="0"/>
              <a:t>Dúral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 </a:t>
            </a:r>
            <a:r>
              <a:rPr lang="cs-CZ" dirty="0" err="1" smtClean="0"/>
              <a:t>avilem</a:t>
            </a:r>
            <a:r>
              <a:rPr lang="cs-CZ" dirty="0" smtClean="0"/>
              <a:t>/     Z dálky jsem přišel. Praha: 2000.</a:t>
            </a:r>
          </a:p>
        </p:txBody>
      </p:sp>
    </p:spTree>
    <p:extLst>
      <p:ext uri="{BB962C8B-B14F-4D97-AF65-F5344CB8AC3E}">
        <p14:creationId xmlns:p14="http://schemas.microsoft.com/office/powerpoint/2010/main" val="4257927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Příležitosti: </a:t>
            </a:r>
          </a:p>
          <a:p>
            <a:pPr>
              <a:buFontTx/>
              <a:buChar char="-"/>
            </a:pPr>
            <a:r>
              <a:rPr lang="cs-CZ" dirty="0" err="1" smtClean="0"/>
              <a:t>bašaviben</a:t>
            </a:r>
            <a:r>
              <a:rPr lang="cs-CZ" dirty="0" smtClean="0"/>
              <a:t> (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bašavel</a:t>
            </a:r>
            <a:r>
              <a:rPr lang="cs-CZ" dirty="0" smtClean="0"/>
              <a:t> = hrát na hudební nástroj), </a:t>
            </a:r>
            <a:r>
              <a:rPr lang="cs-CZ" dirty="0" err="1" smtClean="0"/>
              <a:t>mulatčagos</a:t>
            </a:r>
            <a:r>
              <a:rPr lang="cs-CZ" dirty="0" smtClean="0"/>
              <a:t> (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mulatinel</a:t>
            </a:r>
            <a:r>
              <a:rPr lang="cs-CZ" dirty="0" smtClean="0"/>
              <a:t> = bavit se)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polečenské</a:t>
            </a:r>
          </a:p>
          <a:p>
            <a:pPr>
              <a:buFontTx/>
              <a:buChar char="-"/>
            </a:pPr>
            <a:r>
              <a:rPr lang="cs-CZ" dirty="0"/>
              <a:t>r</a:t>
            </a:r>
            <a:r>
              <a:rPr lang="cs-CZ" dirty="0" smtClean="0"/>
              <a:t>odinné oslavy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Text písní:</a:t>
            </a:r>
          </a:p>
          <a:p>
            <a:pPr>
              <a:buFontTx/>
              <a:buChar char="-"/>
            </a:pPr>
            <a:r>
              <a:rPr lang="cs-CZ" dirty="0" smtClean="0"/>
              <a:t>varianty obsahové i dialektové</a:t>
            </a:r>
          </a:p>
          <a:p>
            <a:pPr>
              <a:buFontTx/>
              <a:buChar char="-"/>
            </a:pPr>
            <a:r>
              <a:rPr lang="cs-CZ" dirty="0" smtClean="0"/>
              <a:t>ustálené výrazy (</a:t>
            </a:r>
            <a:r>
              <a:rPr lang="cs-CZ" dirty="0" err="1" smtClean="0"/>
              <a:t>čorav</a:t>
            </a:r>
            <a:r>
              <a:rPr lang="cs-CZ" dirty="0" smtClean="0"/>
              <a:t> </a:t>
            </a:r>
            <a:r>
              <a:rPr lang="cs-CZ" dirty="0" err="1" smtClean="0"/>
              <a:t>tri</a:t>
            </a:r>
            <a:r>
              <a:rPr lang="cs-CZ" dirty="0" smtClean="0"/>
              <a:t> </a:t>
            </a:r>
            <a:r>
              <a:rPr lang="cs-CZ" dirty="0" err="1" smtClean="0"/>
              <a:t>voďori</a:t>
            </a:r>
            <a:r>
              <a:rPr lang="cs-CZ" dirty="0" smtClean="0"/>
              <a:t>, kalo </a:t>
            </a:r>
            <a:r>
              <a:rPr lang="cs-CZ" dirty="0" err="1" smtClean="0"/>
              <a:t>čirikloro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počet slabik doplňován citoslovci (</a:t>
            </a:r>
            <a:r>
              <a:rPr lang="cs-CZ" dirty="0" err="1" smtClean="0"/>
              <a:t>jaj</a:t>
            </a:r>
            <a:r>
              <a:rPr lang="cs-CZ" dirty="0" smtClean="0"/>
              <a:t>, ej, de)</a:t>
            </a:r>
          </a:p>
          <a:p>
            <a:pPr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slovování (</a:t>
            </a:r>
            <a:r>
              <a:rPr lang="cs-CZ" dirty="0" err="1" smtClean="0"/>
              <a:t>Devla</a:t>
            </a:r>
            <a:r>
              <a:rPr lang="cs-CZ" dirty="0" smtClean="0"/>
              <a:t> = Bože, </a:t>
            </a:r>
            <a:r>
              <a:rPr lang="cs-CZ" dirty="0" err="1" smtClean="0"/>
              <a:t>Romale</a:t>
            </a:r>
            <a:r>
              <a:rPr lang="cs-CZ" dirty="0" smtClean="0"/>
              <a:t> = Romové, </a:t>
            </a:r>
            <a:r>
              <a:rPr lang="cs-CZ" dirty="0" err="1" smtClean="0"/>
              <a:t>čhavale</a:t>
            </a:r>
            <a:r>
              <a:rPr lang="cs-CZ" dirty="0" smtClean="0"/>
              <a:t> = „děcka“, mamo = mámo)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řepis do češtiny (doslovný nebo přebásněný)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685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Melodie písní:</a:t>
            </a:r>
          </a:p>
          <a:p>
            <a:pPr>
              <a:buFontTx/>
              <a:buChar char="-"/>
            </a:pPr>
            <a:r>
              <a:rPr lang="cs-CZ" dirty="0" smtClean="0"/>
              <a:t>Stejná slova + jiná melodie</a:t>
            </a:r>
          </a:p>
          <a:p>
            <a:pPr>
              <a:buFontTx/>
              <a:buChar char="-"/>
            </a:pPr>
            <a:r>
              <a:rPr lang="cs-CZ" dirty="0" smtClean="0"/>
              <a:t>Stejná melodie + jiná slova</a:t>
            </a:r>
          </a:p>
          <a:p>
            <a:pPr>
              <a:buFontTx/>
              <a:buChar char="-"/>
            </a:pPr>
            <a:r>
              <a:rPr lang="cs-CZ" dirty="0" smtClean="0"/>
              <a:t>Pomalé – různá melodie u slok v rámci prožívání obsahu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Notový zápis: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ejasné nástupy, nestálá melodie, tónina i rytmus</a:t>
            </a:r>
          </a:p>
          <a:p>
            <a:pPr>
              <a:buFontTx/>
              <a:buChar char="-"/>
            </a:pPr>
            <a:r>
              <a:rPr lang="cs-CZ" dirty="0"/>
              <a:t>m</a:t>
            </a:r>
            <a:r>
              <a:rPr lang="cs-CZ" dirty="0" smtClean="0"/>
              <a:t>elodické ozdoby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500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Klasifikace romské hudby (písně)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>
                <a:sym typeface="Wingdings" panose="05000000000000000000" pitchFamily="2" charset="2"/>
              </a:rPr>
              <a:t>Podle </a:t>
            </a:r>
            <a:r>
              <a:rPr lang="cs-CZ" dirty="0" err="1">
                <a:sym typeface="Wingdings" panose="05000000000000000000" pitchFamily="2" charset="2"/>
              </a:rPr>
              <a:t>subetnické</a:t>
            </a:r>
            <a:r>
              <a:rPr lang="cs-CZ" dirty="0">
                <a:sym typeface="Wingdings" panose="05000000000000000000" pitchFamily="2" charset="2"/>
              </a:rPr>
              <a:t> skupiny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Podle publika:</a:t>
            </a:r>
          </a:p>
          <a:p>
            <a:pPr>
              <a:buFontTx/>
              <a:buChar char="-"/>
            </a:pPr>
            <a:r>
              <a:rPr lang="cs-CZ" dirty="0" smtClean="0"/>
              <a:t>Pro Romy</a:t>
            </a:r>
          </a:p>
          <a:p>
            <a:pPr>
              <a:buFontTx/>
              <a:buChar char="-"/>
            </a:pPr>
            <a:r>
              <a:rPr lang="cs-CZ" dirty="0" smtClean="0"/>
              <a:t>Pro </a:t>
            </a:r>
            <a:r>
              <a:rPr lang="cs-CZ" dirty="0" err="1" smtClean="0"/>
              <a:t>neromy</a:t>
            </a:r>
            <a:r>
              <a:rPr lang="cs-CZ" dirty="0" smtClean="0"/>
              <a:t>: interpretace majoritní hudby </a:t>
            </a:r>
          </a:p>
          <a:p>
            <a:pPr marL="0" indent="0">
              <a:buNone/>
            </a:pPr>
            <a:r>
              <a:rPr lang="cs-CZ" dirty="0" smtClean="0"/>
              <a:t>    s vlastní invencí, romské písně v úpravách </a:t>
            </a:r>
          </a:p>
          <a:p>
            <a:pPr marL="0" indent="0">
              <a:buNone/>
            </a:pPr>
            <a:r>
              <a:rPr lang="cs-CZ" dirty="0" smtClean="0"/>
              <a:t>    (kavárenské a cimbálové muziky)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Podle </a:t>
            </a:r>
            <a:r>
              <a:rPr lang="cs-CZ" dirty="0"/>
              <a:t>stáří:</a:t>
            </a:r>
          </a:p>
          <a:p>
            <a:pPr>
              <a:buFontTx/>
              <a:buChar char="-"/>
            </a:pPr>
            <a:r>
              <a:rPr lang="cs-CZ" dirty="0" err="1"/>
              <a:t>phurikane</a:t>
            </a:r>
            <a:r>
              <a:rPr lang="cs-CZ" dirty="0"/>
              <a:t> </a:t>
            </a:r>
            <a:r>
              <a:rPr lang="cs-CZ" dirty="0" err="1"/>
              <a:t>giľa</a:t>
            </a:r>
            <a:r>
              <a:rPr lang="cs-CZ" dirty="0"/>
              <a:t> (= staré písně): pomalé</a:t>
            </a:r>
          </a:p>
          <a:p>
            <a:pPr>
              <a:buFontTx/>
              <a:buChar char="-"/>
            </a:pPr>
            <a:r>
              <a:rPr lang="cs-CZ" dirty="0" err="1"/>
              <a:t>neve</a:t>
            </a:r>
            <a:r>
              <a:rPr lang="cs-CZ" dirty="0"/>
              <a:t> </a:t>
            </a:r>
            <a:r>
              <a:rPr lang="cs-CZ" dirty="0" err="1"/>
              <a:t>giľa</a:t>
            </a:r>
            <a:r>
              <a:rPr lang="cs-CZ" dirty="0"/>
              <a:t> (= nové písně): taneční, </a:t>
            </a:r>
            <a:r>
              <a:rPr lang="cs-CZ" dirty="0" err="1" smtClean="0"/>
              <a:t>rompop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859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Podle obsahu: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Halgató</a:t>
            </a:r>
            <a:r>
              <a:rPr lang="cs-CZ" dirty="0" smtClean="0"/>
              <a:t> (= </a:t>
            </a:r>
            <a:r>
              <a:rPr lang="cs-CZ" dirty="0" err="1" smtClean="0"/>
              <a:t>maď</a:t>
            </a:r>
            <a:r>
              <a:rPr lang="cs-CZ" dirty="0" smtClean="0"/>
              <a:t>. </a:t>
            </a:r>
            <a:r>
              <a:rPr lang="cs-CZ" dirty="0"/>
              <a:t>k</a:t>
            </a:r>
            <a:r>
              <a:rPr lang="cs-CZ" dirty="0" smtClean="0"/>
              <a:t> poslechu): pomalé, lamentace; molové stupnice; určené k poslechu; text podle vlastních zážitků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čorikane</a:t>
            </a:r>
            <a:r>
              <a:rPr lang="cs-CZ" dirty="0" smtClean="0">
                <a:sym typeface="Wingdings" panose="05000000000000000000" pitchFamily="2" charset="2"/>
              </a:rPr>
              <a:t> g. – o chudobě, bídě</a:t>
            </a:r>
          </a:p>
          <a:p>
            <a:pPr marL="0" indent="0">
              <a:buNone/>
            </a:pPr>
            <a:r>
              <a:rPr lang="cs-CZ" u="sng" dirty="0" smtClean="0">
                <a:hlinkClick r:id="rId2"/>
              </a:rPr>
              <a:t>https</a:t>
            </a:r>
            <a:r>
              <a:rPr lang="cs-CZ" u="sng" dirty="0">
                <a:hlinkClick r:id="rId2"/>
              </a:rPr>
              <a:t>://www.youtube.com/watch?v=y7YakLcZO6I</a:t>
            </a:r>
            <a:endParaRPr lang="cs-CZ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žalostno</a:t>
            </a:r>
            <a:r>
              <a:rPr lang="cs-CZ" dirty="0" smtClean="0">
                <a:sym typeface="Wingdings" panose="05000000000000000000" pitchFamily="2" charset="2"/>
              </a:rPr>
              <a:t> g. – o smrti, nešťastné lásce, o rodičích</a:t>
            </a:r>
          </a:p>
          <a:p>
            <a:pPr marL="0" indent="0">
              <a:buNone/>
            </a:pPr>
            <a:r>
              <a:rPr lang="cs-CZ" u="sng" dirty="0">
                <a:hlinkClick r:id="rId3"/>
              </a:rPr>
              <a:t>https://www.youtube.com/watch?v=s4pdu7MuYlE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hareštantska</a:t>
            </a:r>
            <a:r>
              <a:rPr lang="cs-CZ" dirty="0" smtClean="0">
                <a:sym typeface="Wingdings" panose="05000000000000000000" pitchFamily="2" charset="2"/>
              </a:rPr>
              <a:t> g. – vězeňské náměty, střet se 	      světem </a:t>
            </a:r>
            <a:r>
              <a:rPr lang="cs-CZ" dirty="0" err="1" smtClean="0">
                <a:sym typeface="Wingdings" panose="05000000000000000000" pitchFamily="2" charset="2"/>
              </a:rPr>
              <a:t>neromů</a:t>
            </a:r>
            <a:endParaRPr lang="cs-CZ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	 </a:t>
            </a:r>
            <a:r>
              <a:rPr lang="cs-CZ" dirty="0" err="1" smtClean="0">
                <a:sym typeface="Wingdings" panose="05000000000000000000" pitchFamily="2" charset="2"/>
              </a:rPr>
              <a:t>muľatošna</a:t>
            </a:r>
            <a:r>
              <a:rPr lang="cs-CZ" dirty="0" smtClean="0">
                <a:sym typeface="Wingdings" panose="05000000000000000000" pitchFamily="2" charset="2"/>
              </a:rPr>
              <a:t> g. – pijácké </a:t>
            </a:r>
          </a:p>
          <a:p>
            <a:pPr>
              <a:buFontTx/>
              <a:buChar char="-"/>
            </a:pPr>
            <a:r>
              <a:rPr lang="cs-CZ" dirty="0" err="1" smtClean="0">
                <a:sym typeface="Wingdings" panose="05000000000000000000" pitchFamily="2" charset="2"/>
              </a:rPr>
              <a:t>Čardaša</a:t>
            </a:r>
            <a:r>
              <a:rPr lang="cs-CZ" dirty="0" smtClean="0">
                <a:sym typeface="Wingdings" panose="05000000000000000000" pitchFamily="2" charset="2"/>
              </a:rPr>
              <a:t> (z </a:t>
            </a:r>
            <a:r>
              <a:rPr lang="cs-CZ" dirty="0" err="1" smtClean="0">
                <a:sym typeface="Wingdings" panose="05000000000000000000" pitchFamily="2" charset="2"/>
              </a:rPr>
              <a:t>maď</a:t>
            </a:r>
            <a:r>
              <a:rPr lang="cs-CZ" dirty="0" smtClean="0">
                <a:sym typeface="Wingdings" panose="05000000000000000000" pitchFamily="2" charset="2"/>
              </a:rPr>
              <a:t>. </a:t>
            </a:r>
            <a:r>
              <a:rPr lang="cs-CZ" dirty="0" err="1">
                <a:sym typeface="Wingdings" panose="05000000000000000000" pitchFamily="2" charset="2"/>
              </a:rPr>
              <a:t>c</a:t>
            </a:r>
            <a:r>
              <a:rPr lang="cs-CZ" dirty="0" err="1" smtClean="0">
                <a:sym typeface="Wingdings" panose="05000000000000000000" pitchFamily="2" charset="2"/>
              </a:rPr>
              <a:t>sarda</a:t>
            </a:r>
            <a:r>
              <a:rPr lang="cs-CZ" dirty="0" smtClean="0">
                <a:sym typeface="Wingdings" panose="05000000000000000000" pitchFamily="2" charset="2"/>
              </a:rPr>
              <a:t> = hospoda, krčma): taneční, rychlé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 smtClean="0">
                <a:sym typeface="Wingdings" panose="05000000000000000000" pitchFamily="2" charset="2"/>
              </a:rPr>
              <a:t> milostný, pijácký a škádlivý obsah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  <a:hlinkClick r:id="rId4"/>
              </a:rPr>
              <a:t>https://</a:t>
            </a:r>
            <a:r>
              <a:rPr lang="cs-CZ" dirty="0" smtClean="0">
                <a:sym typeface="Wingdings" panose="05000000000000000000" pitchFamily="2" charset="2"/>
                <a:hlinkClick r:id="rId4"/>
              </a:rPr>
              <a:t>www.youtube.com/watch?v=7bEvZQVOkD8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rompop</a:t>
            </a:r>
            <a:endParaRPr lang="cs-CZ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  <a:hlinkClick r:id="rId5"/>
              </a:rPr>
              <a:t>https://</a:t>
            </a:r>
            <a:r>
              <a:rPr lang="cs-CZ" dirty="0" smtClean="0">
                <a:sym typeface="Wingdings" panose="05000000000000000000" pitchFamily="2" charset="2"/>
                <a:hlinkClick r:id="rId5"/>
              </a:rPr>
              <a:t>www.youtube.com/watch?v=1IM2FTfc8bY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08642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Evropská romská hudba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Uherský okruh</a:t>
            </a:r>
          </a:p>
          <a:p>
            <a:pPr>
              <a:buFontTx/>
              <a:buChar char="-"/>
            </a:pPr>
            <a:r>
              <a:rPr lang="cs-CZ" dirty="0"/>
              <a:t>c</a:t>
            </a:r>
            <a:r>
              <a:rPr lang="cs-CZ" dirty="0" smtClean="0"/>
              <a:t>imbálové muziky: housle, </a:t>
            </a:r>
            <a:r>
              <a:rPr lang="cs-CZ" dirty="0" err="1" smtClean="0"/>
              <a:t>brač</a:t>
            </a:r>
            <a:r>
              <a:rPr lang="cs-CZ" dirty="0" smtClean="0"/>
              <a:t>, cimbál, basa, klarinet; cello místo basy, </a:t>
            </a:r>
            <a:r>
              <a:rPr lang="cs-CZ" dirty="0"/>
              <a:t>harmonika, kytara; repertoár místní a romské lidové písně, hráli na rodinných událostech, výročních </a:t>
            </a:r>
            <a:r>
              <a:rPr lang="cs-CZ" dirty="0" smtClean="0"/>
              <a:t>zábavách</a:t>
            </a:r>
          </a:p>
          <a:p>
            <a:pPr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avárenské muziky: bez </a:t>
            </a:r>
            <a:r>
              <a:rPr lang="cs-CZ" dirty="0"/>
              <a:t>cimbálu, cello; repertoár místní a romské lidové písně, známé operní a operetní melodie; pravidelný výdělek v </a:t>
            </a:r>
            <a:r>
              <a:rPr lang="cs-CZ" dirty="0" smtClean="0"/>
              <a:t>kavárnách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2483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Ruský okruh</a:t>
            </a:r>
          </a:p>
          <a:p>
            <a:pPr>
              <a:buFontTx/>
              <a:buChar char="-"/>
            </a:pPr>
            <a:r>
              <a:rPr lang="cs-CZ" dirty="0" smtClean="0"/>
              <a:t>Chory: hudba + zpěv + tanec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latý věk přelom 19. a 20. století</a:t>
            </a:r>
          </a:p>
          <a:p>
            <a:pPr marL="0" indent="0">
              <a:buNone/>
            </a:pPr>
            <a:r>
              <a:rPr lang="cs-CZ" u="sng" dirty="0" smtClean="0">
                <a:hlinkClick r:id="rId2"/>
              </a:rPr>
              <a:t>https</a:t>
            </a:r>
            <a:r>
              <a:rPr lang="cs-CZ" u="sng" dirty="0">
                <a:hlinkClick r:id="rId2"/>
              </a:rPr>
              <a:t>://</a:t>
            </a:r>
            <a:r>
              <a:rPr lang="cs-CZ" u="sng" dirty="0" smtClean="0">
                <a:hlinkClick r:id="rId2"/>
              </a:rPr>
              <a:t>www.youtube.com/watch?v=7TZ9wDhbWG8</a:t>
            </a:r>
            <a:endParaRPr lang="cs-CZ" u="sng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Španělský okruh</a:t>
            </a:r>
          </a:p>
          <a:p>
            <a:pPr>
              <a:buFontTx/>
              <a:buChar char="-"/>
            </a:pPr>
            <a:r>
              <a:rPr lang="cs-CZ" dirty="0" smtClean="0"/>
              <a:t>flamenco: hudba + zpěv + tanec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liv andaluský, romský, arabský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latý věk 2. polovina 19. století – 20. léta 20. století; 2010 zapsáno v UNESCO</a:t>
            </a:r>
          </a:p>
          <a:p>
            <a:pPr marL="0" indent="0">
              <a:buNone/>
            </a:pPr>
            <a:r>
              <a:rPr lang="cs-CZ" u="sng" dirty="0" smtClean="0">
                <a:hlinkClick r:id="rId3"/>
              </a:rPr>
              <a:t>https</a:t>
            </a:r>
            <a:r>
              <a:rPr lang="cs-CZ" u="sng" dirty="0">
                <a:hlinkClick r:id="rId3"/>
              </a:rPr>
              <a:t>://www.youtube.com/watch?v=sLFH01qJT3k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819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Česká a slovenská republika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Moravští Romové</a:t>
            </a:r>
          </a:p>
          <a:p>
            <a:pPr>
              <a:buFontTx/>
              <a:buChar char="-"/>
            </a:pPr>
            <a:r>
              <a:rPr lang="cs-CZ" dirty="0" smtClean="0"/>
              <a:t>Cimbálové muziky</a:t>
            </a:r>
          </a:p>
          <a:p>
            <a:pPr>
              <a:buFontTx/>
              <a:buChar char="-"/>
            </a:pPr>
            <a:r>
              <a:rPr lang="cs-CZ" dirty="0" smtClean="0"/>
              <a:t>Pro </a:t>
            </a:r>
            <a:r>
              <a:rPr lang="cs-CZ" dirty="0" err="1" smtClean="0"/>
              <a:t>neromy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Romské i moravské lidové</a:t>
            </a:r>
          </a:p>
          <a:p>
            <a:pPr>
              <a:buFontTx/>
              <a:buChar char="-"/>
            </a:pPr>
            <a:r>
              <a:rPr lang="cs-CZ" dirty="0" smtClean="0"/>
              <a:t>Interpreti: Jožka Kubík, Emílie Machálková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Slovenští Romové</a:t>
            </a:r>
          </a:p>
          <a:p>
            <a:pPr marL="0" indent="0">
              <a:buNone/>
            </a:pPr>
            <a:r>
              <a:rPr lang="cs-CZ" dirty="0" smtClean="0"/>
              <a:t>- interpreti: Cinka Panna (18. stol., </a:t>
            </a:r>
            <a:r>
              <a:rPr lang="cs-CZ" dirty="0" err="1" smtClean="0"/>
              <a:t>Gemer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44970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Olašští Romové</a:t>
            </a:r>
          </a:p>
          <a:p>
            <a:pPr>
              <a:buFontTx/>
              <a:buChar char="-"/>
            </a:pPr>
            <a:r>
              <a:rPr lang="cs-CZ" dirty="0" smtClean="0"/>
              <a:t>menší stupeň vlivu majority =&gt; především pro vlastní komunitu</a:t>
            </a:r>
          </a:p>
          <a:p>
            <a:pPr>
              <a:buFontTx/>
              <a:buChar char="-"/>
            </a:pPr>
            <a:r>
              <a:rPr lang="cs-CZ" dirty="0" smtClean="0"/>
              <a:t>Písně k poslechu (= </a:t>
            </a:r>
            <a:r>
              <a:rPr lang="cs-CZ" dirty="0" err="1" smtClean="0"/>
              <a:t>loke</a:t>
            </a:r>
            <a:r>
              <a:rPr lang="cs-CZ" dirty="0" smtClean="0"/>
              <a:t> </a:t>
            </a:r>
            <a:r>
              <a:rPr lang="cs-CZ" dirty="0" err="1" smtClean="0"/>
              <a:t>ďila</a:t>
            </a:r>
            <a:r>
              <a:rPr lang="cs-CZ" dirty="0" smtClean="0"/>
              <a:t>) a k tanci (</a:t>
            </a:r>
            <a:r>
              <a:rPr lang="cs-CZ" dirty="0" err="1" smtClean="0"/>
              <a:t>khelimaske</a:t>
            </a:r>
            <a:r>
              <a:rPr lang="cs-CZ" dirty="0" smtClean="0"/>
              <a:t> </a:t>
            </a:r>
            <a:r>
              <a:rPr lang="cs-CZ" dirty="0" err="1" smtClean="0"/>
              <a:t>ďila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t</a:t>
            </a:r>
            <a:r>
              <a:rPr lang="cs-CZ" dirty="0" smtClean="0"/>
              <a:t>radiční doprovod nonverbální lokální techniky (=</a:t>
            </a:r>
            <a:r>
              <a:rPr lang="cs-CZ" dirty="0" err="1" smtClean="0"/>
              <a:t>bumbázij</a:t>
            </a:r>
            <a:r>
              <a:rPr lang="cs-CZ" dirty="0" smtClean="0"/>
              <a:t>): tleskání, dupání, luskání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98386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548</Words>
  <Application>Microsoft Office PowerPoint</Application>
  <PresentationFormat>Předvádění na obrazovce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Romská hudba</vt:lpstr>
      <vt:lpstr>Prezentace aplikace PowerPoint</vt:lpstr>
      <vt:lpstr>Prezentace aplikace PowerPoint</vt:lpstr>
      <vt:lpstr>Klasifikace romské hudby (písně)</vt:lpstr>
      <vt:lpstr>Prezentace aplikace PowerPoint</vt:lpstr>
      <vt:lpstr>Evropská romská hudba</vt:lpstr>
      <vt:lpstr>Prezentace aplikace PowerPoint</vt:lpstr>
      <vt:lpstr>Česká a slovenská republika</vt:lpstr>
      <vt:lpstr>Prezentace aplikace PowerPoint</vt:lpstr>
      <vt:lpstr>Prezentace aplikace PowerPoint</vt:lpstr>
      <vt:lpstr>Literatura</vt:lpstr>
      <vt:lpstr>Prezentace aplikace PowerPoint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Romská hudba</dc:title>
  <dc:creator>mzm</dc:creator>
  <cp:lastModifiedBy>mzm</cp:lastModifiedBy>
  <cp:revision>18</cp:revision>
  <dcterms:created xsi:type="dcterms:W3CDTF">2014-12-04T12:38:21Z</dcterms:created>
  <dcterms:modified xsi:type="dcterms:W3CDTF">2016-04-11T07:08:18Z</dcterms:modified>
</cp:coreProperties>
</file>