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8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22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74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61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7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28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33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98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12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27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F7088-7407-4E0E-8892-C55DFCBDBE84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81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ea.cz/romeatv/index.php?id=detail&amp;source=t&amp;vid=FRuykcVgJ00&amp;detail=FRuykcVgJ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ombase.uni-graz.at/" TargetMode="External"/><Relationship Id="rId2" Type="http://schemas.openxmlformats.org/officeDocument/2006/relationships/hyperlink" Target="http://www.romea.cz/cz/zpravy/vzdyt-je-prece-hederlez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Zvyky a obyčeje u Romů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6654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Výroční zvyky a obyčeje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provázanost se zemědělskými pracemi, vírou</a:t>
            </a:r>
          </a:p>
          <a:p>
            <a:pPr marL="0" indent="0">
              <a:buNone/>
            </a:pPr>
            <a:r>
              <a:rPr lang="cs-CZ" dirty="0" smtClean="0"/>
              <a:t>     – v různých zemích různá</a:t>
            </a:r>
          </a:p>
          <a:p>
            <a:r>
              <a:rPr lang="cs-CZ" dirty="0" smtClean="0"/>
              <a:t>menší četnost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Velikonoce (= </a:t>
            </a:r>
            <a:r>
              <a:rPr lang="cs-CZ" dirty="0" err="1"/>
              <a:t>P</a:t>
            </a:r>
            <a:r>
              <a:rPr lang="cs-CZ" dirty="0" err="1" smtClean="0"/>
              <a:t>atraďi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ílení domů, zdobení zelenými ratolestmi</a:t>
            </a:r>
          </a:p>
          <a:p>
            <a:pPr>
              <a:buFontTx/>
              <a:buChar char="-"/>
            </a:pPr>
            <a:r>
              <a:rPr lang="cs-CZ" dirty="0" smtClean="0"/>
              <a:t>svěcení jídla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ávštěvy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zpomínka na zemřelé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43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786" t="43608" r="13649" b="28196"/>
          <a:stretch/>
        </p:blipFill>
        <p:spPr>
          <a:xfrm>
            <a:off x="9204" y="1076752"/>
            <a:ext cx="9144000" cy="437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23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Svátek sv. Jiří (= </a:t>
            </a:r>
            <a:r>
              <a:rPr lang="cs-CZ" dirty="0" err="1" smtClean="0"/>
              <a:t>Ederlezi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Balkán (</a:t>
            </a:r>
            <a:r>
              <a:rPr lang="cs-CZ" dirty="0"/>
              <a:t>6. 5.)</a:t>
            </a:r>
          </a:p>
          <a:p>
            <a:pPr>
              <a:buFontTx/>
              <a:buChar char="-"/>
            </a:pPr>
            <a:r>
              <a:rPr lang="cs-CZ" dirty="0" smtClean="0"/>
              <a:t>oslava příchodu jara (= konec hladu)</a:t>
            </a:r>
          </a:p>
          <a:p>
            <a:pPr>
              <a:buFontTx/>
              <a:buChar char="-"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www.romea.cz/romeatv/index.php?id=detail&amp;source=t&amp;vid=FRuykcVgJ00&amp;detail=FRuykcVgJ00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Svatodušní svátky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dobení obydlí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5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Vánoce (= </a:t>
            </a:r>
            <a:r>
              <a:rPr lang="cs-CZ" dirty="0" err="1"/>
              <a:t>Karačoňa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půst x mnoho druhů jídla (halušky, fazole ve švestkové omáčce, </a:t>
            </a:r>
            <a:r>
              <a:rPr lang="cs-CZ" dirty="0" err="1"/>
              <a:t>bobaľki</a:t>
            </a:r>
            <a:r>
              <a:rPr lang="cs-CZ" dirty="0"/>
              <a:t>, záviny, maso – ryby výjimečně)</a:t>
            </a:r>
          </a:p>
          <a:p>
            <a:pPr>
              <a:buFontTx/>
              <a:buChar char="-"/>
            </a:pPr>
            <a:r>
              <a:rPr lang="cs-CZ" dirty="0" smtClean="0"/>
              <a:t>spojení s vírou – upomínka </a:t>
            </a:r>
            <a:r>
              <a:rPr lang="cs-CZ" dirty="0"/>
              <a:t>narození </a:t>
            </a:r>
            <a:r>
              <a:rPr lang="cs-CZ" dirty="0" smtClean="0"/>
              <a:t>Ježíše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rodinný obřad </a:t>
            </a:r>
          </a:p>
          <a:p>
            <a:pPr>
              <a:buFontTx/>
              <a:buChar char="-"/>
            </a:pPr>
            <a:r>
              <a:rPr lang="cs-CZ" dirty="0"/>
              <a:t>vzpomínka na zemřelé</a:t>
            </a:r>
          </a:p>
          <a:p>
            <a:pPr>
              <a:buFontTx/>
              <a:buChar char="-"/>
            </a:pPr>
            <a:r>
              <a:rPr lang="cs-CZ" dirty="0" smtClean="0"/>
              <a:t>zvyky </a:t>
            </a:r>
            <a:r>
              <a:rPr lang="cs-CZ" dirty="0"/>
              <a:t>zaručující peníze, zdraví, pospolitost</a:t>
            </a:r>
          </a:p>
          <a:p>
            <a:pPr>
              <a:buFontTx/>
              <a:buChar char="-"/>
            </a:pPr>
            <a:r>
              <a:rPr lang="cs-CZ" dirty="0" smtClean="0"/>
              <a:t>vánoční stromek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árky – po 2. svět. válce, před tím koledování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17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Rodinné zvyky a obyčeje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Křest</a:t>
            </a:r>
          </a:p>
          <a:p>
            <a:pPr>
              <a:buFontTx/>
              <a:buChar char="-"/>
            </a:pPr>
            <a:r>
              <a:rPr lang="cs-CZ" dirty="0" smtClean="0"/>
              <a:t>ochrana dítěte před zlými silami, pokládání na zem</a:t>
            </a:r>
          </a:p>
          <a:p>
            <a:pPr>
              <a:buFontTx/>
              <a:buChar char="-"/>
            </a:pPr>
            <a:r>
              <a:rPr lang="cs-CZ" dirty="0" smtClean="0"/>
              <a:t>v kostele 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motrovství, dary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smtClean="0"/>
              <a:t>ředpověď </a:t>
            </a:r>
            <a:r>
              <a:rPr lang="cs-CZ" dirty="0" smtClean="0"/>
              <a:t>budoucího povolání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Svatba</a:t>
            </a:r>
          </a:p>
          <a:p>
            <a:pPr>
              <a:buFontTx/>
              <a:buChar char="-"/>
            </a:pPr>
            <a:r>
              <a:rPr lang="cs-CZ" dirty="0" err="1" smtClean="0"/>
              <a:t>mangavipen</a:t>
            </a:r>
            <a:r>
              <a:rPr lang="cs-CZ" dirty="0" smtClean="0"/>
              <a:t>: uvnitř komunity, slib přede všemi</a:t>
            </a:r>
          </a:p>
          <a:p>
            <a:pPr>
              <a:buFontTx/>
              <a:buChar char="-"/>
            </a:pPr>
            <a:r>
              <a:rPr lang="cs-CZ" dirty="0" err="1" smtClean="0"/>
              <a:t>bijav</a:t>
            </a:r>
            <a:r>
              <a:rPr lang="cs-CZ" dirty="0" smtClean="0"/>
              <a:t>: více hostů, úřední</a:t>
            </a:r>
            <a:r>
              <a:rPr lang="cs-CZ" dirty="0"/>
              <a:t> </a:t>
            </a:r>
            <a:r>
              <a:rPr lang="cs-CZ" dirty="0" smtClean="0"/>
              <a:t>nebo církevní</a:t>
            </a:r>
          </a:p>
        </p:txBody>
      </p:sp>
    </p:spTree>
    <p:extLst>
      <p:ext uri="{BB962C8B-B14F-4D97-AF65-F5344CB8AC3E}">
        <p14:creationId xmlns:p14="http://schemas.microsoft.com/office/powerpoint/2010/main" val="6712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Úmrtí a pohřeb</a:t>
            </a:r>
          </a:p>
          <a:p>
            <a:pPr>
              <a:buFontTx/>
              <a:buChar char="-"/>
            </a:pPr>
            <a:r>
              <a:rPr lang="cs-CZ" dirty="0" smtClean="0"/>
              <a:t>pokládání na zem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artování: 3 dny u zemřelého nebo v jeho domě, vzpomínání, různá pravidla (smutek i „veselí“)</a:t>
            </a:r>
          </a:p>
          <a:p>
            <a:pPr>
              <a:buFontTx/>
              <a:buChar char="-"/>
            </a:pPr>
            <a:r>
              <a:rPr lang="cs-CZ" dirty="0" smtClean="0"/>
              <a:t>jeho majetek do rakve nebo zlikvidován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ohřeb: v kostele, do země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Poutě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příbuzných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omlouvání sňatků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ískávání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48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www.romea.cz/cz/zpravy/vzdyt-je-prece-hederlezi</a:t>
            </a:r>
            <a:endParaRPr lang="cs-CZ" dirty="0" smtClean="0"/>
          </a:p>
          <a:p>
            <a:r>
              <a:rPr lang="cs-CZ" dirty="0">
                <a:hlinkClick r:id="rId3"/>
              </a:rPr>
              <a:t>http://rombase.uni-graz.at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Stojka, P.: </a:t>
            </a:r>
            <a:r>
              <a:rPr lang="cs-CZ" dirty="0" err="1" smtClean="0"/>
              <a:t>Patráďi</a:t>
            </a:r>
            <a:r>
              <a:rPr lang="cs-CZ" dirty="0" smtClean="0"/>
              <a:t> – </a:t>
            </a:r>
            <a:r>
              <a:rPr lang="cs-CZ" dirty="0" err="1" smtClean="0"/>
              <a:t>Veľkonočné</a:t>
            </a:r>
            <a:r>
              <a:rPr lang="cs-CZ" dirty="0" smtClean="0"/>
              <a:t> </a:t>
            </a:r>
            <a:r>
              <a:rPr lang="cs-CZ" dirty="0" err="1" smtClean="0"/>
              <a:t>sviatky</a:t>
            </a:r>
            <a:r>
              <a:rPr lang="cs-CZ" dirty="0" smtClean="0"/>
              <a:t>. Romano </a:t>
            </a:r>
            <a:r>
              <a:rPr lang="cs-CZ" dirty="0" err="1" smtClean="0"/>
              <a:t>džaniben</a:t>
            </a:r>
            <a:r>
              <a:rPr lang="cs-CZ" dirty="0" smtClean="0"/>
              <a:t>, 1996. č. 1-2, s. 121-122.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880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241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Zvyky a obyčeje u Romů</vt:lpstr>
      <vt:lpstr>Výroční zvyky a obyčeje</vt:lpstr>
      <vt:lpstr>Prezentace aplikace PowerPoint</vt:lpstr>
      <vt:lpstr>Prezentace aplikace PowerPoint</vt:lpstr>
      <vt:lpstr>Prezentace aplikace PowerPoint</vt:lpstr>
      <vt:lpstr>Rodinné zvyky a obyčeje</vt:lpstr>
      <vt:lpstr>Prezentace aplikace PowerPoint</vt:lpstr>
      <vt:lpstr>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Zvyky a obyčeje u Romů</dc:title>
  <dc:creator>mzm</dc:creator>
  <cp:lastModifiedBy>mzm</cp:lastModifiedBy>
  <cp:revision>16</cp:revision>
  <dcterms:created xsi:type="dcterms:W3CDTF">2014-11-26T12:08:45Z</dcterms:created>
  <dcterms:modified xsi:type="dcterms:W3CDTF">2016-03-14T10:47:44Z</dcterms:modified>
</cp:coreProperties>
</file>