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3" r:id="rId5"/>
    <p:sldId id="259" r:id="rId6"/>
    <p:sldId id="260" r:id="rId7"/>
    <p:sldId id="264" r:id="rId8"/>
    <p:sldId id="266" r:id="rId9"/>
    <p:sldId id="267" r:id="rId10"/>
    <p:sldId id="268" r:id="rId11"/>
    <p:sldId id="265" r:id="rId12"/>
    <p:sldId id="262" r:id="rId13"/>
    <p:sldId id="261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67B9D-BDBD-47E0-90B3-D18923B51A8E}" type="datetimeFigureOut">
              <a:rPr lang="cs-CZ" smtClean="0"/>
              <a:t>22.3.2016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E62C3-F826-4229-85B3-4C37252F6B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3498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1561-ECC1-40D3-9C73-193B7DC93DF2}" type="datetime1">
              <a:rPr lang="cs-CZ" smtClean="0"/>
              <a:t>22.3.2016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425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36C1-3834-4E86-951F-08837BF9FD7A}" type="datetime1">
              <a:rPr lang="cs-CZ" smtClean="0"/>
              <a:t>22.3.2016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380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DB92F-3D19-43FF-84E8-77984E3EB7DB}" type="datetime1">
              <a:rPr lang="cs-CZ" smtClean="0"/>
              <a:t>22.3.2016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09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9E584-19ED-46E8-A574-8216BA423BF9}" type="datetime1">
              <a:rPr lang="cs-CZ" smtClean="0"/>
              <a:t>22.3.2016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45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BD40-9CBE-4A85-9AE5-CC50E7A4BCA8}" type="datetime1">
              <a:rPr lang="cs-CZ" smtClean="0"/>
              <a:t>22.3.2016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32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2197-25EE-4B0B-9F82-F6CBA850F2FD}" type="datetime1">
              <a:rPr lang="cs-CZ" smtClean="0"/>
              <a:t>22.3.2016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994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B8FB4-5D8D-4D6F-B445-8803896C4033}" type="datetime1">
              <a:rPr lang="cs-CZ" smtClean="0"/>
              <a:t>22.3.2016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0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91101-D258-456C-AC70-9EE239856DFE}" type="datetime1">
              <a:rPr lang="cs-CZ" smtClean="0"/>
              <a:t>22.3.2016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79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85C54-A036-456C-9E27-BDBFDFD7FBFD}" type="datetime1">
              <a:rPr lang="cs-CZ" smtClean="0"/>
              <a:t>22.3.2016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86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1B58-91EA-422D-B7D0-772BFA936676}" type="datetime1">
              <a:rPr lang="cs-CZ" smtClean="0"/>
              <a:t>22.3.2016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57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E679-D2D7-4BA4-8A68-BD3D6FEAE969}" type="datetime1">
              <a:rPr lang="cs-CZ" smtClean="0"/>
              <a:t>22.3.2016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03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0000">
              <a:srgbClr val="000082"/>
            </a:gs>
            <a:gs pos="24160">
              <a:srgbClr val="0012A2"/>
            </a:gs>
            <a:gs pos="33000">
              <a:srgbClr val="0047FF"/>
            </a:gs>
            <a:gs pos="67000">
              <a:srgbClr val="000082"/>
            </a:gs>
            <a:gs pos="83000">
              <a:srgbClr val="0047FF"/>
            </a:gs>
            <a:gs pos="88000">
              <a:srgbClr val="000082"/>
            </a:gs>
            <a:gs pos="91000">
              <a:srgbClr val="0047FF">
                <a:lumMod val="88000"/>
                <a:lumOff val="12000"/>
                <a:alpha val="9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E3E36-45BA-4E08-B093-15B093C42C22}" type="datetime1">
              <a:rPr lang="cs-CZ" smtClean="0"/>
              <a:t>22.3.2016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Úvod do hudební slavistiky (UJ_46)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7298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pe8YQVkdYE" TargetMode="External"/><Relationship Id="rId2" Type="http://schemas.openxmlformats.org/officeDocument/2006/relationships/hyperlink" Target="https://www.youtube.com/watch?v=TZwwqXecdqo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e7kmqro3AM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HVrQ4UJzVo" TargetMode="External"/><Relationship Id="rId2" Type="http://schemas.openxmlformats.org/officeDocument/2006/relationships/hyperlink" Target="https://www.youtube.com/watch?v=TPA0kmA589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2348880"/>
            <a:ext cx="7772400" cy="1470025"/>
          </a:xfrm>
        </p:spPr>
        <p:txBody>
          <a:bodyPr>
            <a:normAutofit/>
          </a:bodyPr>
          <a:lstStyle/>
          <a:p>
            <a:r>
              <a:rPr lang="cs-CZ" sz="5400" dirty="0" smtClean="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Fenomén starců (kobzarů)</a:t>
            </a:r>
            <a:endParaRPr lang="cs-CZ" sz="5400" dirty="0"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28871" y="4581128"/>
            <a:ext cx="6400800" cy="766936"/>
          </a:xfrm>
        </p:spPr>
        <p:txBody>
          <a:bodyPr>
            <a:normAutofit/>
          </a:bodyPr>
          <a:lstStyle/>
          <a:p>
            <a:r>
              <a:rPr lang="cs-CZ" sz="2800" smtClean="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PhDr. </a:t>
            </a:r>
            <a:r>
              <a:rPr lang="cs-CZ" sz="2800" dirty="0" smtClean="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Petr Kalina, Ph.D.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923928" y="5949280"/>
            <a:ext cx="1016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D665ABA2-ECDB-49AB-8A05-75699C3EBC85}" type="datetime1">
              <a:rPr lang="cs-CZ" sz="1600" smtClean="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pPr algn="ctr"/>
              <a:t>22.3.2016</a:t>
            </a:fld>
            <a:endParaRPr lang="cs-CZ" sz="1600" dirty="0"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20688"/>
            <a:ext cx="1210686" cy="12106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70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339752" y="1196752"/>
            <a:ext cx="576670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„Hej, kozáci, bratři moji srdeční,</a:t>
            </a:r>
          </a:p>
          <a:p>
            <a:r>
              <a:rPr lang="cs-CZ" sz="2400" dirty="0"/>
              <a:t>Přeplujte co nejrychleji Černé moře</a:t>
            </a:r>
          </a:p>
          <a:p>
            <a:r>
              <a:rPr lang="cs-CZ" sz="2400" dirty="0"/>
              <a:t>Jenom vás prosím, nemiňte, město Bohuslav.</a:t>
            </a:r>
          </a:p>
          <a:p>
            <a:r>
              <a:rPr lang="cs-CZ" sz="2400" dirty="0"/>
              <a:t>Navštivte mého otce a matku,</a:t>
            </a:r>
          </a:p>
          <a:p>
            <a:r>
              <a:rPr lang="cs-CZ" sz="2400" dirty="0"/>
              <a:t>Pozdravujte je a řekněte jim,</a:t>
            </a:r>
          </a:p>
          <a:p>
            <a:r>
              <a:rPr lang="cs-CZ" sz="2400" dirty="0"/>
              <a:t>Ať zapomenou na svůj majetek,</a:t>
            </a:r>
          </a:p>
          <a:p>
            <a:r>
              <a:rPr lang="cs-CZ" sz="2400" dirty="0"/>
              <a:t>Ať nesbírají žádné poklady,</a:t>
            </a:r>
          </a:p>
          <a:p>
            <a:r>
              <a:rPr lang="cs-CZ" sz="2400" dirty="0"/>
              <a:t>Ať mě nevykupují ze zajetí</a:t>
            </a:r>
          </a:p>
          <a:p>
            <a:r>
              <a:rPr lang="cs-CZ" sz="2400" dirty="0"/>
              <a:t>Protože já jsem se tu už poturčila</a:t>
            </a:r>
          </a:p>
          <a:p>
            <a:r>
              <a:rPr lang="cs-CZ" sz="2400" dirty="0"/>
              <a:t>A přijala islám</a:t>
            </a:r>
          </a:p>
          <a:p>
            <a:r>
              <a:rPr lang="cs-CZ" sz="2400" dirty="0"/>
              <a:t>Kvůli turecké rozkoši</a:t>
            </a:r>
          </a:p>
          <a:p>
            <a:r>
              <a:rPr lang="cs-CZ" sz="2400" dirty="0"/>
              <a:t>A nešťastné lakotě.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843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69666" y="1628800"/>
            <a:ext cx="66901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Heorhij</a:t>
            </a:r>
            <a:r>
              <a:rPr lang="cs-CZ" sz="2400" dirty="0" smtClean="0"/>
              <a:t> Tkačenko (1898-1993): Není na světě pravdy</a:t>
            </a:r>
          </a:p>
          <a:p>
            <a:r>
              <a:rPr lang="cs-CZ" dirty="0" smtClean="0"/>
              <a:t>stará kobzarská píseň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69666" y="3429000"/>
            <a:ext cx="70995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Jevhen</a:t>
            </a:r>
            <a:r>
              <a:rPr lang="cs-CZ" sz="2400" dirty="0" smtClean="0"/>
              <a:t> </a:t>
            </a:r>
            <a:r>
              <a:rPr lang="cs-CZ" sz="2400" dirty="0" err="1" smtClean="0"/>
              <a:t>Adamcevyč</a:t>
            </a:r>
            <a:r>
              <a:rPr lang="cs-CZ" sz="2400" dirty="0"/>
              <a:t> </a:t>
            </a:r>
            <a:r>
              <a:rPr lang="cs-CZ" sz="2400" dirty="0" smtClean="0"/>
              <a:t>(1904-1972): </a:t>
            </a:r>
            <a:r>
              <a:rPr lang="cs-CZ" sz="2400" dirty="0" err="1" smtClean="0"/>
              <a:t>Iz</a:t>
            </a:r>
            <a:r>
              <a:rPr lang="cs-CZ" sz="2400" dirty="0" smtClean="0"/>
              <a:t>-za hory </a:t>
            </a:r>
            <a:r>
              <a:rPr lang="cs-CZ" sz="2400" dirty="0" err="1" smtClean="0"/>
              <a:t>voron</a:t>
            </a:r>
            <a:r>
              <a:rPr lang="cs-CZ" sz="2400" dirty="0" smtClean="0"/>
              <a:t> </a:t>
            </a:r>
            <a:r>
              <a:rPr lang="cs-CZ" sz="2400" dirty="0" err="1" smtClean="0"/>
              <a:t>krjače</a:t>
            </a:r>
            <a:endParaRPr lang="cs-CZ" sz="2400" dirty="0" smtClean="0"/>
          </a:p>
          <a:p>
            <a:r>
              <a:rPr lang="cs-CZ" dirty="0" smtClean="0"/>
              <a:t>ukrajinská lidová píse</a:t>
            </a:r>
            <a:r>
              <a:rPr lang="cs-CZ" dirty="0"/>
              <a:t>ň</a:t>
            </a:r>
          </a:p>
        </p:txBody>
      </p:sp>
      <p:pic>
        <p:nvPicPr>
          <p:cNvPr id="9" name="04 oj, ne puhaj puhachenk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0839" y="3434098"/>
            <a:ext cx="609600" cy="609600"/>
          </a:xfrm>
          <a:prstGeom prst="rect">
            <a:avLst/>
          </a:prstGeom>
          <a:noFill/>
        </p:spPr>
      </p:pic>
      <p:pic>
        <p:nvPicPr>
          <p:cNvPr id="10" name="09 Stopa 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0839" y="16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563888" y="620688"/>
            <a:ext cx="1850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 smtClean="0"/>
              <a:t>Niněra</a:t>
            </a:r>
            <a:endParaRPr lang="cs-CZ" sz="4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633822" y="2636912"/>
            <a:ext cx="7710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hlinkClick r:id="rId2"/>
              </a:rPr>
              <a:t>Казачий круг: </a:t>
            </a:r>
            <a:r>
              <a:rPr lang="ru-RU" sz="3200" dirty="0">
                <a:hlinkClick r:id="rId2"/>
              </a:rPr>
              <a:t>Не сокол с орлом </a:t>
            </a:r>
            <a:r>
              <a:rPr lang="ru-RU" sz="3200" dirty="0" smtClean="0">
                <a:hlinkClick r:id="rId2"/>
              </a:rPr>
              <a:t>солетались</a:t>
            </a:r>
            <a:endParaRPr lang="ru-RU" sz="32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563888" y="3933056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hlinkClick r:id="rId3"/>
              </a:rPr>
              <a:t>Jiří </a:t>
            </a:r>
            <a:r>
              <a:rPr lang="cs-CZ" sz="3200" dirty="0" err="1" smtClean="0">
                <a:hlinkClick r:id="rId3"/>
              </a:rPr>
              <a:t>Wehle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20647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75856" y="620688"/>
            <a:ext cx="2664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err="1" smtClean="0"/>
              <a:t>Folkorismus</a:t>
            </a:r>
            <a:endParaRPr lang="cs-CZ" sz="4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210610" y="2611716"/>
            <a:ext cx="6794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hlinkClick r:id="rId2"/>
              </a:rPr>
              <a:t>Národní zasloužilá kapela banduristů Ukrajiny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8396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Starc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7366" y="1412776"/>
            <a:ext cx="8229600" cy="74867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sz="2800" dirty="0" smtClean="0"/>
              <a:t>ukrajinský lidový pěvec, který se doprovází na kobzu, banduru nebo niněru</a:t>
            </a:r>
            <a:endParaRPr lang="cs-CZ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36909"/>
            <a:ext cx="2011680" cy="37581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404865"/>
            <a:ext cx="2260572" cy="379022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89326" y="3270685"/>
            <a:ext cx="3744415" cy="20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874830"/>
            <a:ext cx="2278862" cy="325551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Starci (</a:t>
            </a:r>
            <a:r>
              <a:rPr lang="cs-CZ" dirty="0" err="1" smtClean="0"/>
              <a:t>kobzaři</a:t>
            </a:r>
            <a:r>
              <a:rPr lang="cs-CZ" dirty="0" smtClean="0"/>
              <a:t>, banduristé, </a:t>
            </a:r>
            <a:r>
              <a:rPr lang="cs-CZ" dirty="0" err="1" smtClean="0"/>
              <a:t>lyrníci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6707088" cy="1972816"/>
          </a:xfrm>
        </p:spPr>
        <p:txBody>
          <a:bodyPr/>
          <a:lstStyle/>
          <a:p>
            <a:r>
              <a:rPr lang="cs-CZ" dirty="0" smtClean="0"/>
              <a:t>provozovali potulný život</a:t>
            </a:r>
          </a:p>
          <a:p>
            <a:r>
              <a:rPr lang="cs-CZ" dirty="0" smtClean="0"/>
              <a:t>jejich umění jim bylo zdrojem obživy</a:t>
            </a:r>
          </a:p>
          <a:p>
            <a:r>
              <a:rPr lang="cs-CZ" dirty="0" smtClean="0"/>
              <a:t>byli nevidomí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851920" y="5477323"/>
            <a:ext cx="2154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Kobzar </a:t>
            </a:r>
            <a:r>
              <a:rPr lang="cs-CZ" dirty="0" err="1" smtClean="0"/>
              <a:t>Ostap</a:t>
            </a:r>
            <a:r>
              <a:rPr lang="cs-CZ" dirty="0" smtClean="0"/>
              <a:t> </a:t>
            </a:r>
            <a:r>
              <a:rPr lang="cs-CZ" dirty="0" err="1" smtClean="0"/>
              <a:t>Veresaj</a:t>
            </a:r>
            <a:endParaRPr lang="cs-CZ" dirty="0" smtClean="0"/>
          </a:p>
          <a:p>
            <a:r>
              <a:rPr lang="cs-CZ" dirty="0" smtClean="0"/>
              <a:t>2. pol. 19. století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669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Kobza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7321" y="2276872"/>
            <a:ext cx="8229600" cy="3340967"/>
          </a:xfrm>
        </p:spPr>
        <p:txBody>
          <a:bodyPr/>
          <a:lstStyle/>
          <a:p>
            <a:r>
              <a:rPr lang="cs-CZ" dirty="0" smtClean="0"/>
              <a:t>Technika hry se zkracováním strun (loutnová)</a:t>
            </a:r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uk-UA" dirty="0" err="1">
                <a:hlinkClick r:id="rId2"/>
              </a:rPr>
              <a:t>Пречистая</a:t>
            </a:r>
            <a:r>
              <a:rPr lang="uk-UA" dirty="0">
                <a:hlinkClick r:id="rId2"/>
              </a:rPr>
              <a:t> Діво-Мати Руського </a:t>
            </a:r>
            <a:r>
              <a:rPr lang="uk-UA" dirty="0" smtClean="0">
                <a:hlinkClick r:id="rId2"/>
              </a:rPr>
              <a:t>краю</a:t>
            </a:r>
            <a:endParaRPr lang="cs-CZ" dirty="0" smtClean="0"/>
          </a:p>
          <a:p>
            <a:pPr marL="0" indent="0">
              <a:buNone/>
            </a:pPr>
            <a:endParaRPr lang="uk-UA" dirty="0"/>
          </a:p>
          <a:p>
            <a:r>
              <a:rPr lang="cs-CZ" dirty="0" smtClean="0"/>
              <a:t>Technika drnkání oběma rukama (harfová)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uk-UA" dirty="0">
                <a:hlinkClick r:id="rId3"/>
              </a:rPr>
              <a:t>Павло </a:t>
            </a:r>
            <a:r>
              <a:rPr lang="uk-UA" dirty="0" err="1" smtClean="0">
                <a:hlinkClick r:id="rId3"/>
              </a:rPr>
              <a:t>Моргунюк</a:t>
            </a:r>
            <a:r>
              <a:rPr lang="uk-UA" dirty="0" smtClean="0">
                <a:hlinkClick r:id="rId3"/>
              </a:rPr>
              <a:t> «Плач невольника»</a:t>
            </a:r>
            <a:endParaRPr lang="uk-UA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139952" y="306896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6608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typická součást repertoáru Starců</a:t>
            </a:r>
          </a:p>
          <a:p>
            <a:r>
              <a:rPr lang="cs-CZ" dirty="0" smtClean="0"/>
              <a:t>termín folkloristiky, nikoliv lidové označení </a:t>
            </a:r>
          </a:p>
          <a:p>
            <a:r>
              <a:rPr lang="cs-CZ" dirty="0" smtClean="0"/>
              <a:t>hudebně-poetický </a:t>
            </a:r>
            <a:r>
              <a:rPr lang="cs-CZ" dirty="0"/>
              <a:t>útvar lidové </a:t>
            </a:r>
            <a:r>
              <a:rPr lang="cs-CZ" dirty="0" smtClean="0"/>
              <a:t>tvorby</a:t>
            </a:r>
          </a:p>
          <a:p>
            <a:r>
              <a:rPr lang="cs-CZ" dirty="0"/>
              <a:t>o</a:t>
            </a:r>
            <a:r>
              <a:rPr lang="cs-CZ" dirty="0" smtClean="0"/>
              <a:t>pěvuje historickou událost (epický charakter)</a:t>
            </a:r>
          </a:p>
          <a:p>
            <a:r>
              <a:rPr lang="cs-CZ" dirty="0" smtClean="0"/>
              <a:t>deklamativní melodika</a:t>
            </a:r>
          </a:p>
          <a:p>
            <a:r>
              <a:rPr lang="cs-CZ" dirty="0" smtClean="0"/>
              <a:t>melodie je vždy improvizovaná</a:t>
            </a:r>
          </a:p>
          <a:p>
            <a:r>
              <a:rPr lang="cs-CZ" dirty="0" smtClean="0"/>
              <a:t>zpěvem dum se šířilo nejen starcovské umění, nýbrž také historické události</a:t>
            </a:r>
          </a:p>
          <a:p>
            <a:r>
              <a:rPr lang="cs-CZ" dirty="0" smtClean="0"/>
              <a:t>hudební struktura těsně závisí na struktuře a </a:t>
            </a:r>
            <a:r>
              <a:rPr lang="cs-CZ" dirty="0" err="1" smtClean="0"/>
              <a:t>prozódii</a:t>
            </a:r>
            <a:r>
              <a:rPr lang="cs-CZ" dirty="0" smtClean="0"/>
              <a:t> textu</a:t>
            </a:r>
          </a:p>
        </p:txBody>
      </p:sp>
    </p:spTree>
    <p:extLst>
      <p:ext uri="{BB962C8B-B14F-4D97-AF65-F5344CB8AC3E}">
        <p14:creationId xmlns:p14="http://schemas.microsoft.com/office/powerpoint/2010/main" val="420423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83568" y="2708920"/>
            <a:ext cx="54689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Jehor</a:t>
            </a:r>
            <a:r>
              <a:rPr lang="cs-CZ" sz="2400" dirty="0" smtClean="0"/>
              <a:t> </a:t>
            </a:r>
            <a:r>
              <a:rPr lang="cs-CZ" sz="2400" dirty="0" err="1" smtClean="0"/>
              <a:t>Movčan</a:t>
            </a:r>
            <a:r>
              <a:rPr lang="cs-CZ" sz="2400" dirty="0"/>
              <a:t> </a:t>
            </a:r>
            <a:r>
              <a:rPr lang="cs-CZ" sz="2400" dirty="0" smtClean="0"/>
              <a:t>(1868-1968): Pláč nevolníků</a:t>
            </a:r>
          </a:p>
          <a:p>
            <a:r>
              <a:rPr lang="cs-CZ" dirty="0" smtClean="0"/>
              <a:t>duma ze 16. století</a:t>
            </a:r>
            <a:endParaRPr lang="cs-CZ" dirty="0"/>
          </a:p>
        </p:txBody>
      </p:sp>
      <p:pic>
        <p:nvPicPr>
          <p:cNvPr id="11" name="02 plach newilnyki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2773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9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59659" y="620688"/>
            <a:ext cx="3729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Duma o Marusje </a:t>
            </a:r>
            <a:r>
              <a:rPr lang="cs-CZ" sz="2400" dirty="0" err="1" smtClean="0"/>
              <a:t>Bohuslavce</a:t>
            </a:r>
            <a:endParaRPr lang="cs-CZ" sz="2400" dirty="0"/>
          </a:p>
        </p:txBody>
      </p:sp>
      <p:pic>
        <p:nvPicPr>
          <p:cNvPr id="7" name="Pro Marus´u Bohuslavku-du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604866"/>
            <a:ext cx="609600" cy="66484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39552" y="1556792"/>
            <a:ext cx="3738331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Na Černém moři</a:t>
            </a:r>
          </a:p>
          <a:p>
            <a:r>
              <a:rPr lang="cs-CZ" sz="2000" dirty="0"/>
              <a:t>Na bílé skále</a:t>
            </a:r>
          </a:p>
          <a:p>
            <a:r>
              <a:rPr lang="cs-CZ" sz="2000" dirty="0"/>
              <a:t>Tam stálo kamenné vězení.</a:t>
            </a:r>
          </a:p>
          <a:p>
            <a:r>
              <a:rPr lang="cs-CZ" sz="2000" dirty="0"/>
              <a:t>A v tom vězení bydlelo 700 kozáků</a:t>
            </a:r>
          </a:p>
          <a:p>
            <a:r>
              <a:rPr lang="cs-CZ" sz="2000" dirty="0"/>
              <a:t>Bídných zajatců.</a:t>
            </a:r>
          </a:p>
          <a:p>
            <a:r>
              <a:rPr lang="cs-CZ" sz="2000" dirty="0"/>
              <a:t>Boží svět ani slunce nevídají.</a:t>
            </a:r>
          </a:p>
          <a:p>
            <a:r>
              <a:rPr lang="cs-CZ" sz="2000" dirty="0"/>
              <a:t>A do toho vězení </a:t>
            </a:r>
          </a:p>
          <a:p>
            <a:r>
              <a:rPr lang="cs-CZ" sz="2000" dirty="0"/>
              <a:t>Marusja </a:t>
            </a:r>
            <a:r>
              <a:rPr lang="cs-CZ" sz="2000" dirty="0" err="1"/>
              <a:t>popovna</a:t>
            </a:r>
            <a:r>
              <a:rPr lang="cs-CZ" sz="2000" dirty="0"/>
              <a:t> </a:t>
            </a:r>
            <a:r>
              <a:rPr lang="cs-CZ" sz="2000" dirty="0" err="1"/>
              <a:t>Bohuslavka</a:t>
            </a:r>
            <a:endParaRPr lang="cs-CZ" sz="2000" dirty="0"/>
          </a:p>
          <a:p>
            <a:r>
              <a:rPr lang="cs-CZ" sz="2000" dirty="0"/>
              <a:t>Přichází a přes železná vrata</a:t>
            </a:r>
          </a:p>
          <a:p>
            <a:r>
              <a:rPr lang="cs-CZ" sz="2000" dirty="0"/>
              <a:t>Kozákům říká:</a:t>
            </a:r>
          </a:p>
          <a:p>
            <a:r>
              <a:rPr lang="cs-CZ" sz="2000" dirty="0"/>
              <a:t>„Hej, kozáci, bídní zajatci!</a:t>
            </a:r>
          </a:p>
          <a:p>
            <a:r>
              <a:rPr lang="cs-CZ" sz="2000" dirty="0"/>
              <a:t>Hádejte, jaký je dnes</a:t>
            </a:r>
          </a:p>
          <a:p>
            <a:r>
              <a:rPr lang="cs-CZ" sz="2000" dirty="0"/>
              <a:t>V naší křesťanské zemi den.“</a:t>
            </a:r>
          </a:p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527914" y="1546690"/>
            <a:ext cx="4365811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Když to </a:t>
            </a:r>
            <a:r>
              <a:rPr lang="cs-CZ" sz="2000" dirty="0"/>
              <a:t>bídní zajatci uslyšeli,</a:t>
            </a:r>
          </a:p>
          <a:p>
            <a:r>
              <a:rPr lang="cs-CZ" sz="2000" dirty="0"/>
              <a:t>Dívku Marusju </a:t>
            </a:r>
            <a:r>
              <a:rPr lang="cs-CZ" sz="2000" dirty="0" err="1"/>
              <a:t>popovnu</a:t>
            </a:r>
            <a:r>
              <a:rPr lang="cs-CZ" sz="2000" dirty="0"/>
              <a:t> </a:t>
            </a:r>
            <a:r>
              <a:rPr lang="cs-CZ" sz="2000" dirty="0" err="1"/>
              <a:t>Bohuslavku</a:t>
            </a:r>
            <a:endParaRPr lang="cs-CZ" sz="2000" dirty="0"/>
          </a:p>
          <a:p>
            <a:r>
              <a:rPr lang="cs-CZ" sz="2000" dirty="0"/>
              <a:t>Poznali po hlase</a:t>
            </a:r>
          </a:p>
          <a:p>
            <a:r>
              <a:rPr lang="cs-CZ" sz="2000" dirty="0"/>
              <a:t>A řekli jí:</a:t>
            </a:r>
          </a:p>
          <a:p>
            <a:r>
              <a:rPr lang="cs-CZ" sz="2000" dirty="0"/>
              <a:t>„Hej, dívko</a:t>
            </a:r>
          </a:p>
          <a:p>
            <a:r>
              <a:rPr lang="cs-CZ" sz="2000" dirty="0"/>
              <a:t>Marusjo </a:t>
            </a:r>
            <a:r>
              <a:rPr lang="cs-CZ" sz="2000" dirty="0" err="1"/>
              <a:t>popovno</a:t>
            </a:r>
            <a:r>
              <a:rPr lang="cs-CZ" sz="2000" dirty="0"/>
              <a:t> </a:t>
            </a:r>
            <a:r>
              <a:rPr lang="cs-CZ" sz="2000" dirty="0" err="1"/>
              <a:t>Bohuslavko</a:t>
            </a:r>
            <a:r>
              <a:rPr lang="cs-CZ" sz="2000" dirty="0"/>
              <a:t>,</a:t>
            </a:r>
          </a:p>
          <a:p>
            <a:r>
              <a:rPr lang="cs-CZ" sz="2000" dirty="0"/>
              <a:t>Jak bychom mohli vědět,</a:t>
            </a:r>
          </a:p>
          <a:p>
            <a:r>
              <a:rPr lang="cs-CZ" sz="2000" dirty="0"/>
              <a:t>Jaký je dnes v naší křesťanské zemi den?</a:t>
            </a:r>
          </a:p>
          <a:p>
            <a:r>
              <a:rPr lang="cs-CZ" sz="2000" dirty="0"/>
              <a:t>Vždyť už jsme 33 let v tomto vězení,</a:t>
            </a:r>
          </a:p>
          <a:p>
            <a:r>
              <a:rPr lang="cs-CZ" sz="2000" dirty="0"/>
              <a:t>Boží svět, ani slunce ne vídáme.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03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27584" y="1916832"/>
            <a:ext cx="361990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Když to dívka</a:t>
            </a:r>
          </a:p>
          <a:p>
            <a:r>
              <a:rPr lang="cs-CZ" sz="2000" dirty="0"/>
              <a:t>Marusja </a:t>
            </a:r>
            <a:r>
              <a:rPr lang="cs-CZ" sz="2000" dirty="0" err="1"/>
              <a:t>popovna</a:t>
            </a:r>
            <a:r>
              <a:rPr lang="cs-CZ" sz="2000" dirty="0"/>
              <a:t> </a:t>
            </a:r>
            <a:r>
              <a:rPr lang="cs-CZ" sz="2000" dirty="0" err="1"/>
              <a:t>Bohuslavka</a:t>
            </a:r>
            <a:endParaRPr lang="cs-CZ" sz="2000" dirty="0"/>
          </a:p>
          <a:p>
            <a:r>
              <a:rPr lang="cs-CZ" sz="2000" dirty="0"/>
              <a:t>Uslyšela,</a:t>
            </a:r>
          </a:p>
          <a:p>
            <a:r>
              <a:rPr lang="cs-CZ" sz="2000" dirty="0"/>
              <a:t>Řekla kozákům bídným zajatcům:</a:t>
            </a:r>
          </a:p>
          <a:p>
            <a:r>
              <a:rPr lang="cs-CZ" sz="2000" dirty="0"/>
              <a:t>„Hej, kozáci,</a:t>
            </a:r>
          </a:p>
          <a:p>
            <a:r>
              <a:rPr lang="cs-CZ" sz="2000" dirty="0"/>
              <a:t>vy bídní zajatci,</a:t>
            </a:r>
          </a:p>
          <a:p>
            <a:r>
              <a:rPr lang="cs-CZ" sz="2000" dirty="0"/>
              <a:t>Dnes je v naší křesťanské zemi </a:t>
            </a:r>
          </a:p>
          <a:p>
            <a:r>
              <a:rPr lang="cs-CZ" sz="2000" dirty="0"/>
              <a:t>Velikonoční sobota </a:t>
            </a:r>
          </a:p>
          <a:p>
            <a:r>
              <a:rPr lang="cs-CZ" sz="2000" dirty="0"/>
              <a:t>A zítra je svátek Velký den.“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716016" y="1609055"/>
            <a:ext cx="3965188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Když to kozáci uslyšeli,</a:t>
            </a:r>
          </a:p>
          <a:p>
            <a:r>
              <a:rPr lang="cs-CZ" sz="2000" dirty="0"/>
              <a:t>Hořce zaplakali a </a:t>
            </a:r>
          </a:p>
          <a:p>
            <a:r>
              <a:rPr lang="cs-CZ" sz="2000" dirty="0"/>
              <a:t>Bílou tváří padli na vlhkou zemi</a:t>
            </a:r>
          </a:p>
          <a:p>
            <a:r>
              <a:rPr lang="cs-CZ" sz="2000" dirty="0"/>
              <a:t>Dívku Marusju </a:t>
            </a:r>
            <a:r>
              <a:rPr lang="cs-CZ" sz="2000" dirty="0" err="1"/>
              <a:t>popovnu</a:t>
            </a:r>
            <a:r>
              <a:rPr lang="cs-CZ" sz="2000" dirty="0"/>
              <a:t> </a:t>
            </a:r>
            <a:r>
              <a:rPr lang="cs-CZ" sz="2000" dirty="0" err="1"/>
              <a:t>Bohuslavku</a:t>
            </a:r>
            <a:endParaRPr lang="cs-CZ" sz="2000" dirty="0"/>
          </a:p>
          <a:p>
            <a:r>
              <a:rPr lang="cs-CZ" sz="2000" dirty="0"/>
              <a:t>Proklínali:</a:t>
            </a:r>
          </a:p>
          <a:p>
            <a:r>
              <a:rPr lang="cs-CZ" sz="2000" dirty="0"/>
              <a:t>„Ty dívko</a:t>
            </a:r>
          </a:p>
          <a:p>
            <a:r>
              <a:rPr lang="cs-CZ" sz="2000" dirty="0"/>
              <a:t>Marusjo </a:t>
            </a:r>
            <a:r>
              <a:rPr lang="cs-CZ" sz="2000" dirty="0" err="1"/>
              <a:t>popovno</a:t>
            </a:r>
            <a:r>
              <a:rPr lang="cs-CZ" sz="2000" dirty="0"/>
              <a:t> </a:t>
            </a:r>
            <a:r>
              <a:rPr lang="cs-CZ" sz="2000" dirty="0" err="1"/>
              <a:t>Bohuslavko</a:t>
            </a:r>
            <a:endParaRPr lang="cs-CZ" sz="2000" dirty="0"/>
          </a:p>
          <a:p>
            <a:r>
              <a:rPr lang="cs-CZ" sz="2000" dirty="0"/>
              <a:t>Nemáš srdce </a:t>
            </a:r>
          </a:p>
          <a:p>
            <a:r>
              <a:rPr lang="cs-CZ" sz="2000" dirty="0"/>
              <a:t>A zapomněla jsi na křesťanské zvyky,</a:t>
            </a:r>
          </a:p>
          <a:p>
            <a:r>
              <a:rPr lang="cs-CZ" sz="2000" dirty="0"/>
              <a:t>Že jsi nám velký svátek </a:t>
            </a:r>
          </a:p>
          <a:p>
            <a:r>
              <a:rPr lang="cs-CZ" sz="2000" dirty="0"/>
              <a:t>Připomenula.“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623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83568" y="836712"/>
            <a:ext cx="3876382" cy="5601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A když to dívka</a:t>
            </a:r>
          </a:p>
          <a:p>
            <a:r>
              <a:rPr lang="cs-CZ" sz="2000" dirty="0"/>
              <a:t>Marusja </a:t>
            </a:r>
            <a:r>
              <a:rPr lang="cs-CZ" sz="2000" dirty="0" err="1"/>
              <a:t>popovna</a:t>
            </a:r>
            <a:r>
              <a:rPr lang="cs-CZ" sz="2000" dirty="0"/>
              <a:t> </a:t>
            </a:r>
            <a:r>
              <a:rPr lang="cs-CZ" sz="2000" dirty="0" err="1"/>
              <a:t>Bohuslavka</a:t>
            </a:r>
            <a:endParaRPr lang="cs-CZ" sz="2000" dirty="0"/>
          </a:p>
          <a:p>
            <a:r>
              <a:rPr lang="cs-CZ" sz="2000" dirty="0"/>
              <a:t>Slyšela, </a:t>
            </a:r>
          </a:p>
          <a:p>
            <a:r>
              <a:rPr lang="cs-CZ" sz="2000" dirty="0"/>
              <a:t>Kozákům bídným nevolníkům řekla:</a:t>
            </a:r>
          </a:p>
          <a:p>
            <a:r>
              <a:rPr lang="cs-CZ" sz="2000" dirty="0"/>
              <a:t>„Hej, kozáci</a:t>
            </a:r>
          </a:p>
          <a:p>
            <a:r>
              <a:rPr lang="cs-CZ" sz="2000" dirty="0"/>
              <a:t>Vy bídní zajatci,</a:t>
            </a:r>
          </a:p>
          <a:p>
            <a:r>
              <a:rPr lang="cs-CZ" sz="2000" dirty="0"/>
              <a:t>Nezlobte se na mě,</a:t>
            </a:r>
          </a:p>
          <a:p>
            <a:r>
              <a:rPr lang="cs-CZ" sz="2000" dirty="0"/>
              <a:t>Neproklínejte mě,</a:t>
            </a:r>
          </a:p>
          <a:p>
            <a:r>
              <a:rPr lang="cs-CZ" sz="2000" dirty="0"/>
              <a:t>Já jsem vám svátek velikonoční </a:t>
            </a:r>
          </a:p>
          <a:p>
            <a:r>
              <a:rPr lang="cs-CZ" sz="2000" dirty="0"/>
              <a:t>Připomněla proto,</a:t>
            </a:r>
          </a:p>
          <a:p>
            <a:r>
              <a:rPr lang="cs-CZ" sz="2000" dirty="0"/>
              <a:t>že až odjede náš turecký pán</a:t>
            </a:r>
          </a:p>
          <a:p>
            <a:r>
              <a:rPr lang="cs-CZ" sz="2000" dirty="0"/>
              <a:t>Dá mě do rukou klíče</a:t>
            </a:r>
          </a:p>
          <a:p>
            <a:r>
              <a:rPr lang="cs-CZ" sz="2000" dirty="0"/>
              <a:t>Od vašeho vězení</a:t>
            </a:r>
          </a:p>
          <a:p>
            <a:r>
              <a:rPr lang="cs-CZ" sz="2000" dirty="0"/>
              <a:t>Přijdu k vězení,</a:t>
            </a:r>
          </a:p>
          <a:p>
            <a:r>
              <a:rPr lang="cs-CZ" sz="2000" dirty="0"/>
              <a:t>Odemknu železná vrata</a:t>
            </a:r>
          </a:p>
          <a:p>
            <a:r>
              <a:rPr lang="cs-CZ" sz="2000" dirty="0"/>
              <a:t>A vás všechny bídné zajatce</a:t>
            </a:r>
          </a:p>
          <a:p>
            <a:r>
              <a:rPr lang="cs-CZ" sz="2000" dirty="0"/>
              <a:t>Z vězení osvobodím“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932040" y="1484784"/>
            <a:ext cx="324588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Když turecký paša odjel,</a:t>
            </a:r>
          </a:p>
          <a:p>
            <a:r>
              <a:rPr lang="cs-CZ" sz="2000" dirty="0"/>
              <a:t>Dal dívce</a:t>
            </a:r>
          </a:p>
          <a:p>
            <a:r>
              <a:rPr lang="cs-CZ" sz="2000" dirty="0"/>
              <a:t>Marusje </a:t>
            </a:r>
            <a:r>
              <a:rPr lang="cs-CZ" sz="2000" dirty="0" err="1"/>
              <a:t>popovně</a:t>
            </a:r>
            <a:r>
              <a:rPr lang="cs-CZ" sz="2000" dirty="0"/>
              <a:t> </a:t>
            </a:r>
            <a:r>
              <a:rPr lang="cs-CZ" sz="2000" dirty="0" err="1"/>
              <a:t>Bohuslavce</a:t>
            </a:r>
            <a:endParaRPr lang="cs-CZ" sz="2000" dirty="0"/>
          </a:p>
          <a:p>
            <a:r>
              <a:rPr lang="cs-CZ" sz="2000" dirty="0"/>
              <a:t>Do rukou klíče od vězení</a:t>
            </a:r>
          </a:p>
          <a:p>
            <a:r>
              <a:rPr lang="cs-CZ" sz="2000" dirty="0"/>
              <a:t>A ona věděla,</a:t>
            </a:r>
          </a:p>
          <a:p>
            <a:r>
              <a:rPr lang="cs-CZ" sz="2000" dirty="0"/>
              <a:t>Co má udělat.</a:t>
            </a:r>
          </a:p>
          <a:p>
            <a:r>
              <a:rPr lang="cs-CZ" sz="2000" dirty="0"/>
              <a:t>Přišla ke kozáckému vězení,</a:t>
            </a:r>
          </a:p>
          <a:p>
            <a:r>
              <a:rPr lang="cs-CZ" sz="2000" dirty="0"/>
              <a:t>Odemkla vrata</a:t>
            </a:r>
          </a:p>
          <a:p>
            <a:r>
              <a:rPr lang="cs-CZ" sz="2000" dirty="0"/>
              <a:t>A všechny kozáky </a:t>
            </a:r>
          </a:p>
          <a:p>
            <a:r>
              <a:rPr lang="cs-CZ" sz="2000" dirty="0"/>
              <a:t>Bídné zajatce</a:t>
            </a:r>
          </a:p>
          <a:p>
            <a:r>
              <a:rPr lang="cs-CZ" sz="2000" dirty="0"/>
              <a:t>Pustila z vězení</a:t>
            </a:r>
          </a:p>
          <a:p>
            <a:r>
              <a:rPr lang="cs-CZ" sz="2000" dirty="0"/>
              <a:t>A řekla jim:</a:t>
            </a:r>
          </a:p>
        </p:txBody>
      </p:sp>
    </p:spTree>
    <p:extLst>
      <p:ext uri="{BB962C8B-B14F-4D97-AF65-F5344CB8AC3E}">
        <p14:creationId xmlns:p14="http://schemas.microsoft.com/office/powerpoint/2010/main" val="345788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Vlastní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36C09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</TotalTime>
  <Words>449</Words>
  <Application>Microsoft Office PowerPoint</Application>
  <PresentationFormat>Předvádění na obrazovce (4:3)</PresentationFormat>
  <Paragraphs>123</Paragraphs>
  <Slides>13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6" baseType="lpstr">
      <vt:lpstr>Arial</vt:lpstr>
      <vt:lpstr>Calibri</vt:lpstr>
      <vt:lpstr>Motiv systému Office</vt:lpstr>
      <vt:lpstr>Fenomén starců (kobzarů)</vt:lpstr>
      <vt:lpstr>Starc</vt:lpstr>
      <vt:lpstr>Starci (kobzaři, banduristé, lyrníci)</vt:lpstr>
      <vt:lpstr>Kobza</vt:lpstr>
      <vt:lpstr>Duma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Ch. \k</dc:creator>
  <cp:lastModifiedBy>Petr Kalina</cp:lastModifiedBy>
  <cp:revision>28</cp:revision>
  <dcterms:created xsi:type="dcterms:W3CDTF">2011-02-28T16:35:33Z</dcterms:created>
  <dcterms:modified xsi:type="dcterms:W3CDTF">2016-03-22T16:15:00Z</dcterms:modified>
</cp:coreProperties>
</file>