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58" r:id="rId5"/>
    <p:sldId id="257" r:id="rId6"/>
    <p:sldId id="266" r:id="rId7"/>
    <p:sldId id="267" r:id="rId8"/>
    <p:sldId id="263" r:id="rId9"/>
    <p:sldId id="261" r:id="rId10"/>
    <p:sldId id="268" r:id="rId11"/>
    <p:sldId id="264" r:id="rId12"/>
    <p:sldId id="260" r:id="rId13"/>
    <p:sldId id="262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>
      <p:cViewPr varScale="1">
        <p:scale>
          <a:sx n="74" d="100"/>
          <a:sy n="74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8000">
              <a:schemeClr val="accent1">
                <a:lumMod val="95000"/>
                <a:lumOff val="5000"/>
              </a:schemeClr>
            </a:gs>
            <a:gs pos="47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F145-3070-45D7-8B59-81785155FB0B}" type="datetimeFigureOut">
              <a:rPr lang="cs-CZ" smtClean="0"/>
              <a:pPr/>
              <a:t>13.3.2016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93A3C-516F-4E9B-96CE-B772B8E6543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b="1" dirty="0" err="1" smtClean="0"/>
              <a:t>Migration</a:t>
            </a:r>
            <a:r>
              <a:rPr lang="cs-CZ" sz="4800" b="1" dirty="0" smtClean="0"/>
              <a:t> in </a:t>
            </a:r>
            <a:r>
              <a:rPr lang="cs-CZ" sz="4800" b="1" dirty="0" err="1" smtClean="0"/>
              <a:t>Central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Europe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err="1" smtClean="0"/>
              <a:t>Modern</a:t>
            </a:r>
            <a:r>
              <a:rPr lang="cs-CZ" sz="4000" b="1" dirty="0" smtClean="0"/>
              <a:t> </a:t>
            </a:r>
            <a:r>
              <a:rPr lang="cs-CZ" sz="4000" b="1" dirty="0" err="1" smtClean="0"/>
              <a:t>Migrations</a:t>
            </a: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2700" i="1" dirty="0" err="1" smtClean="0"/>
              <a:t>Industrialization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encouraged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migration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wherever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it</a:t>
            </a:r>
            <a:r>
              <a:rPr lang="cs-CZ" sz="2700" i="1" dirty="0" smtClean="0"/>
              <a:t> </a:t>
            </a:r>
            <a:r>
              <a:rPr lang="cs-CZ" sz="2700" i="1" dirty="0" err="1" smtClean="0"/>
              <a:t>appeared</a:t>
            </a:r>
            <a:r>
              <a:rPr lang="cs-CZ" sz="2700" i="1" dirty="0" smtClean="0"/>
              <a:t>.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Forced</a:t>
            </a:r>
            <a:r>
              <a:rPr lang="cs-CZ" b="1" dirty="0" smtClean="0"/>
              <a:t> </a:t>
            </a:r>
            <a:r>
              <a:rPr lang="cs-CZ" b="1" dirty="0" err="1" smtClean="0"/>
              <a:t>migration</a:t>
            </a:r>
            <a:r>
              <a:rPr lang="cs-CZ" b="1" dirty="0" smtClean="0"/>
              <a:t> </a:t>
            </a:r>
            <a:r>
              <a:rPr lang="cs-CZ" dirty="0" smtClean="0"/>
              <a:t>= </a:t>
            </a:r>
            <a:r>
              <a:rPr lang="en-US" dirty="0" smtClean="0"/>
              <a:t>the </a:t>
            </a:r>
            <a:r>
              <a:rPr lang="en-US" dirty="0"/>
              <a:t>movements of refugees and internally displaced people </a:t>
            </a:r>
            <a:r>
              <a:rPr lang="en-US" dirty="0" smtClean="0"/>
              <a:t>(</a:t>
            </a:r>
            <a:r>
              <a:rPr lang="en-US" sz="2800" dirty="0" smtClean="0"/>
              <a:t>conflicts</a:t>
            </a:r>
            <a:r>
              <a:rPr lang="cs-CZ" sz="2800" dirty="0" smtClean="0"/>
              <a:t>, </a:t>
            </a:r>
            <a:r>
              <a:rPr lang="en-US" sz="2800" dirty="0" smtClean="0"/>
              <a:t>natural </a:t>
            </a:r>
            <a:r>
              <a:rPr lang="en-US" sz="2800" dirty="0"/>
              <a:t>or environmental disasters, chemical or nuclear disasters, famine, or development </a:t>
            </a:r>
            <a:r>
              <a:rPr lang="en-US" sz="2800" dirty="0" smtClean="0"/>
              <a:t>projects</a:t>
            </a:r>
            <a:r>
              <a:rPr lang="cs-CZ" dirty="0"/>
              <a:t>)</a:t>
            </a:r>
            <a:br>
              <a:rPr lang="cs-CZ" dirty="0"/>
            </a:br>
            <a:r>
              <a:rPr lang="cs-CZ" sz="1900" dirty="0" smtClean="0"/>
              <a:t>(http</a:t>
            </a:r>
            <a:r>
              <a:rPr lang="cs-CZ" sz="1900" dirty="0"/>
              <a:t>://</a:t>
            </a:r>
            <a:r>
              <a:rPr lang="cs-CZ" sz="1900" dirty="0" smtClean="0"/>
              <a:t>www.forcedmigration.org/</a:t>
            </a:r>
            <a:r>
              <a:rPr lang="cs-CZ" sz="1900" dirty="0" err="1" smtClean="0"/>
              <a:t>about</a:t>
            </a:r>
            <a:r>
              <a:rPr lang="cs-CZ" sz="1900" dirty="0" smtClean="0"/>
              <a:t>/</a:t>
            </a:r>
            <a:r>
              <a:rPr lang="cs-CZ" sz="1900" dirty="0" err="1" smtClean="0"/>
              <a:t>whatisfm</a:t>
            </a:r>
            <a:r>
              <a:rPr lang="cs-CZ" sz="1900" dirty="0" smtClean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Worldwide</a:t>
            </a:r>
            <a:endParaRPr lang="cs-CZ" b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err="1" smtClean="0"/>
              <a:t>Europe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313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81539"/>
          </a:xfrm>
        </p:spPr>
        <p:txBody>
          <a:bodyPr/>
          <a:lstStyle/>
          <a:p>
            <a:pPr algn="ctr">
              <a:buNone/>
            </a:pPr>
            <a:r>
              <a:rPr lang="cs-CZ" sz="4000" b="1" dirty="0" err="1"/>
              <a:t>Modern</a:t>
            </a:r>
            <a:r>
              <a:rPr lang="cs-CZ" sz="4000" b="1" dirty="0"/>
              <a:t> </a:t>
            </a:r>
            <a:r>
              <a:rPr lang="cs-CZ" sz="4000" b="1" dirty="0" err="1"/>
              <a:t>Migrations</a:t>
            </a:r>
            <a:endParaRPr lang="cs-CZ" sz="4000" dirty="0" smtClean="0"/>
          </a:p>
          <a:p>
            <a:pPr>
              <a:lnSpc>
                <a:spcPct val="150000"/>
              </a:lnSpc>
            </a:pP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Until</a:t>
            </a:r>
            <a:r>
              <a:rPr lang="cs-CZ" dirty="0" smtClean="0"/>
              <a:t> </a:t>
            </a:r>
            <a:r>
              <a:rPr lang="cs-CZ" dirty="0" smtClean="0"/>
              <a:t>1925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From</a:t>
            </a:r>
            <a:r>
              <a:rPr lang="cs-CZ" dirty="0" smtClean="0"/>
              <a:t> 1933 to 1948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Migrations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Cold</a:t>
            </a:r>
            <a:r>
              <a:rPr lang="cs-CZ" dirty="0" smtClean="0"/>
              <a:t> </a:t>
            </a:r>
            <a:r>
              <a:rPr lang="cs-CZ" dirty="0" err="1" smtClean="0"/>
              <a:t>War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/>
              <a:t>N</a:t>
            </a:r>
            <a:r>
              <a:rPr lang="cs-CZ" dirty="0" smtClean="0"/>
              <a:t>ew </a:t>
            </a:r>
            <a:r>
              <a:rPr lang="cs-CZ" dirty="0" err="1" smtClean="0"/>
              <a:t>expulsions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M_Vertreibung_Umsiedelung__0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07" y="0"/>
            <a:ext cx="949766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EUROPEAN MIGRATION AND ASYLUM POLICY: DEVELOPMENT AND KEY POLICY AREAS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1: </a:t>
            </a:r>
            <a:r>
              <a:rPr lang="cs-CZ" dirty="0" smtClean="0"/>
              <a:t>1957–1990  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2: </a:t>
            </a:r>
            <a:r>
              <a:rPr lang="cs-CZ" dirty="0"/>
              <a:t>1990–1999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Phase</a:t>
            </a:r>
            <a:r>
              <a:rPr lang="cs-CZ" dirty="0" smtClean="0"/>
              <a:t> 3: </a:t>
            </a:r>
            <a:r>
              <a:rPr lang="cs-CZ" dirty="0" err="1" smtClean="0"/>
              <a:t>since</a:t>
            </a:r>
            <a:r>
              <a:rPr lang="cs-CZ" dirty="0" smtClean="0"/>
              <a:t> 1999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en-US" dirty="0" smtClean="0"/>
              <a:t>Common </a:t>
            </a:r>
            <a:r>
              <a:rPr lang="en-US" dirty="0"/>
              <a:t>European Asylum System (CEAS</a:t>
            </a:r>
            <a:r>
              <a:rPr lang="en-US" dirty="0" smtClean="0"/>
              <a:t>)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Dublin </a:t>
            </a:r>
            <a:r>
              <a:rPr lang="cs-CZ" dirty="0" err="1" smtClean="0"/>
              <a:t>Convenction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Schengen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81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7884"/>
            <a:ext cx="8625103" cy="5741476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260648"/>
            <a:ext cx="79928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cs-CZ" sz="2700" b="1" dirty="0" err="1"/>
              <a:t>Integration</a:t>
            </a:r>
            <a:r>
              <a:rPr lang="cs-CZ" sz="2700" b="1" dirty="0"/>
              <a:t> </a:t>
            </a:r>
            <a:r>
              <a:rPr lang="cs-CZ" sz="2700" b="1" dirty="0" err="1"/>
              <a:t>of</a:t>
            </a:r>
            <a:r>
              <a:rPr lang="cs-CZ" sz="2700" b="1" dirty="0"/>
              <a:t> </a:t>
            </a:r>
            <a:r>
              <a:rPr lang="cs-CZ" sz="2700" b="1" dirty="0" err="1" smtClean="0"/>
              <a:t>T</a:t>
            </a:r>
            <a:r>
              <a:rPr lang="cs-CZ" sz="2700" b="1" dirty="0" err="1" smtClean="0"/>
              <a:t>hird</a:t>
            </a:r>
            <a:r>
              <a:rPr lang="cs-CZ" sz="2700" b="1" dirty="0" smtClean="0"/>
              <a:t>-Country </a:t>
            </a:r>
            <a:r>
              <a:rPr lang="cs-CZ" sz="2700" b="1" dirty="0" err="1"/>
              <a:t>N</a:t>
            </a:r>
            <a:r>
              <a:rPr lang="cs-CZ" sz="2700" b="1" dirty="0" err="1" smtClean="0"/>
              <a:t>ationals</a:t>
            </a:r>
            <a:r>
              <a:rPr lang="cs-CZ" sz="2700" b="1" dirty="0" smtClean="0"/>
              <a:t> </a:t>
            </a:r>
            <a:r>
              <a:rPr lang="cs-CZ" sz="2700" b="1" dirty="0" err="1"/>
              <a:t>L</a:t>
            </a:r>
            <a:r>
              <a:rPr lang="cs-CZ" sz="2700" b="1" dirty="0" err="1" smtClean="0"/>
              <a:t>iving</a:t>
            </a:r>
            <a:r>
              <a:rPr lang="cs-CZ" sz="2700" b="1" dirty="0" smtClean="0"/>
              <a:t> </a:t>
            </a:r>
            <a:r>
              <a:rPr lang="cs-CZ" sz="2700" b="1" dirty="0"/>
              <a:t>in </a:t>
            </a:r>
            <a:r>
              <a:rPr lang="cs-CZ" sz="2700" b="1" dirty="0" err="1"/>
              <a:t>the</a:t>
            </a:r>
            <a:r>
              <a:rPr lang="cs-CZ" sz="2700" b="1" dirty="0"/>
              <a:t> EU</a:t>
            </a:r>
          </a:p>
        </p:txBody>
      </p:sp>
    </p:spTree>
    <p:extLst>
      <p:ext uri="{BB962C8B-B14F-4D97-AF65-F5344CB8AC3E}">
        <p14:creationId xmlns:p14="http://schemas.microsoft.com/office/powerpoint/2010/main" val="12165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err="1" smtClean="0"/>
              <a:t>Structure</a:t>
            </a:r>
            <a:r>
              <a:rPr lang="cs-CZ" sz="3600" dirty="0" smtClean="0"/>
              <a:t> </a:t>
            </a:r>
            <a:r>
              <a:rPr lang="cs-CZ" sz="3600" dirty="0" err="1" smtClean="0"/>
              <a:t>of</a:t>
            </a:r>
            <a:r>
              <a:rPr lang="cs-CZ" sz="3600" dirty="0" smtClean="0"/>
              <a:t> </a:t>
            </a:r>
            <a:r>
              <a:rPr lang="cs-CZ" sz="3600" dirty="0" err="1" smtClean="0"/>
              <a:t>immigrants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417638"/>
            <a:ext cx="10657184" cy="5392791"/>
          </a:xfrm>
        </p:spPr>
      </p:pic>
    </p:spTree>
    <p:extLst>
      <p:ext uri="{BB962C8B-B14F-4D97-AF65-F5344CB8AC3E}">
        <p14:creationId xmlns:p14="http://schemas.microsoft.com/office/powerpoint/2010/main" val="1678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Hustota zalidnění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4968552"/>
          </a:xfrm>
        </p:spPr>
      </p:pic>
      <p:sp>
        <p:nvSpPr>
          <p:cNvPr id="2" name="TextovéPole 1"/>
          <p:cNvSpPr txBox="1"/>
          <p:nvPr/>
        </p:nvSpPr>
        <p:spPr>
          <a:xfrm>
            <a:off x="467544" y="260648"/>
            <a:ext cx="341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/>
              <a:t>P</a:t>
            </a:r>
            <a:r>
              <a:rPr lang="cs-CZ" sz="3200" b="1" dirty="0" err="1" smtClean="0"/>
              <a:t>opulation</a:t>
            </a:r>
            <a:r>
              <a:rPr lang="cs-CZ" sz="3200" b="1" dirty="0" smtClean="0"/>
              <a:t> </a:t>
            </a:r>
            <a:r>
              <a:rPr lang="cs-CZ" sz="3200" b="1" dirty="0" err="1"/>
              <a:t>D</a:t>
            </a:r>
            <a:r>
              <a:rPr lang="cs-CZ" sz="3200" b="1" dirty="0" err="1" smtClean="0"/>
              <a:t>ensity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 smtClean="0"/>
              <a:t>Demographic</a:t>
            </a:r>
            <a:r>
              <a:rPr lang="cs-CZ" b="1" dirty="0" smtClean="0"/>
              <a:t> </a:t>
            </a:r>
            <a:r>
              <a:rPr lang="cs-CZ" b="1" dirty="0" err="1" smtClean="0"/>
              <a:t>Revolution</a:t>
            </a:r>
            <a:r>
              <a:rPr lang="cs-CZ" b="1" dirty="0" smtClean="0"/>
              <a:t> </a:t>
            </a:r>
            <a:r>
              <a:rPr lang="cs-CZ" b="1" dirty="0"/>
              <a:t>- </a:t>
            </a:r>
            <a:r>
              <a:rPr lang="cs-CZ" b="1" dirty="0" err="1" smtClean="0"/>
              <a:t>Transition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800" dirty="0"/>
          </a:p>
          <a:p>
            <a:r>
              <a:rPr lang="cs-CZ" sz="2800" dirty="0" err="1"/>
              <a:t>o</a:t>
            </a:r>
            <a:r>
              <a:rPr lang="cs-CZ" sz="2800" dirty="0" err="1" smtClean="0"/>
              <a:t>riginally</a:t>
            </a:r>
            <a:r>
              <a:rPr lang="cs-CZ" sz="2800" dirty="0" smtClean="0"/>
              <a:t> </a:t>
            </a:r>
            <a:r>
              <a:rPr lang="cs-CZ" sz="2800" dirty="0" err="1" smtClean="0"/>
              <a:t>high</a:t>
            </a:r>
            <a:r>
              <a:rPr lang="cs-CZ" sz="2800" dirty="0" smtClean="0"/>
              <a:t> </a:t>
            </a:r>
            <a:r>
              <a:rPr lang="cs-CZ" sz="2800" dirty="0" err="1" smtClean="0"/>
              <a:t>birth</a:t>
            </a:r>
            <a:r>
              <a:rPr lang="cs-CZ" sz="2800" dirty="0" smtClean="0"/>
              <a:t>/</a:t>
            </a:r>
            <a:r>
              <a:rPr lang="cs-CZ" sz="2800" dirty="0" err="1" smtClean="0"/>
              <a:t>death</a:t>
            </a:r>
            <a:r>
              <a:rPr lang="cs-CZ" sz="2800" dirty="0" smtClean="0"/>
              <a:t> </a:t>
            </a:r>
            <a:r>
              <a:rPr lang="cs-CZ" sz="2800" dirty="0" err="1" smtClean="0"/>
              <a:t>rate</a:t>
            </a:r>
            <a:r>
              <a:rPr lang="cs-CZ" sz="2800" dirty="0"/>
              <a:t> </a:t>
            </a:r>
            <a:r>
              <a:rPr lang="cs-CZ" sz="2800" dirty="0" err="1"/>
              <a:t>gradually</a:t>
            </a:r>
            <a:r>
              <a:rPr lang="cs-CZ" sz="2800" dirty="0"/>
              <a:t> </a:t>
            </a:r>
            <a:r>
              <a:rPr lang="cs-CZ" sz="2800" dirty="0" err="1" smtClean="0"/>
              <a:t>decreasing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    (</a:t>
            </a:r>
            <a:r>
              <a:rPr lang="cs-CZ" sz="2800" dirty="0"/>
              <a:t>natality </a:t>
            </a:r>
            <a:r>
              <a:rPr lang="cs-CZ" sz="2800" dirty="0" smtClean="0"/>
              <a:t>vs. mortality)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err="1"/>
              <a:t>r</a:t>
            </a:r>
            <a:r>
              <a:rPr lang="cs-CZ" sz="2800" dirty="0" err="1" smtClean="0"/>
              <a:t>educed</a:t>
            </a:r>
            <a:r>
              <a:rPr lang="cs-CZ" sz="2800" dirty="0" smtClean="0"/>
              <a:t> </a:t>
            </a:r>
            <a:r>
              <a:rPr lang="cs-CZ" sz="2800" dirty="0" smtClean="0"/>
              <a:t>infant </a:t>
            </a:r>
            <a:r>
              <a:rPr lang="cs-CZ" sz="2800" dirty="0" smtClean="0"/>
              <a:t>mortality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err="1"/>
              <a:t>i</a:t>
            </a:r>
            <a:r>
              <a:rPr lang="cs-CZ" sz="2800" dirty="0" err="1" smtClean="0"/>
              <a:t>ncreased</a:t>
            </a:r>
            <a:r>
              <a:rPr lang="cs-CZ" sz="2800" dirty="0" smtClean="0"/>
              <a:t> </a:t>
            </a:r>
            <a:r>
              <a:rPr lang="cs-CZ" sz="2800" dirty="0" err="1" smtClean="0"/>
              <a:t>life</a:t>
            </a:r>
            <a:r>
              <a:rPr lang="cs-CZ" sz="2800" dirty="0" smtClean="0"/>
              <a:t> </a:t>
            </a:r>
            <a:r>
              <a:rPr lang="cs-CZ" sz="2800" dirty="0" err="1" smtClean="0"/>
              <a:t>expectancy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9146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7624" y="449288"/>
            <a:ext cx="6912768" cy="64087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b="1" dirty="0" smtClean="0"/>
              <a:t> </a:t>
            </a:r>
            <a:r>
              <a:rPr lang="cs-CZ" b="1" dirty="0" err="1" smtClean="0"/>
              <a:t>Population</a:t>
            </a:r>
            <a:r>
              <a:rPr lang="cs-CZ" b="1" dirty="0" smtClean="0"/>
              <a:t> </a:t>
            </a:r>
            <a:r>
              <a:rPr lang="cs-CZ" b="1" dirty="0" err="1" smtClean="0"/>
              <a:t>G</a:t>
            </a:r>
            <a:r>
              <a:rPr lang="cs-CZ" b="1" dirty="0" err="1" smtClean="0"/>
              <a:t>rowth</a:t>
            </a:r>
            <a:r>
              <a:rPr lang="cs-CZ" b="1" dirty="0" smtClean="0"/>
              <a:t> in </a:t>
            </a:r>
            <a:r>
              <a:rPr lang="cs-CZ" b="1" dirty="0" err="1"/>
              <a:t>T</a:t>
            </a:r>
            <a:r>
              <a:rPr lang="cs-CZ" b="1" dirty="0" err="1" smtClean="0"/>
              <a:t>ime</a:t>
            </a:r>
            <a:r>
              <a:rPr lang="cs-CZ" b="1" dirty="0" smtClean="0"/>
              <a:t>      </a:t>
            </a:r>
            <a:endParaRPr lang="cs-CZ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       0 – 300 mil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1000 – 310 mil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1500 – 500 mil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1750 – 800 mil – </a:t>
            </a:r>
            <a:r>
              <a:rPr lang="cs-CZ" sz="2800" dirty="0" err="1" smtClean="0"/>
              <a:t>European</a:t>
            </a:r>
            <a:r>
              <a:rPr lang="cs-CZ" sz="2800" dirty="0" smtClean="0"/>
              <a:t> </a:t>
            </a:r>
            <a:r>
              <a:rPr lang="cs-CZ" sz="2800" dirty="0" err="1" smtClean="0"/>
              <a:t>expansion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1804 – 1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1927 – 2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1960 – 3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1974 – 4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1987 – 5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1999 – 6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2011 – 7 </a:t>
            </a:r>
            <a:r>
              <a:rPr lang="cs-CZ" sz="2800" dirty="0" err="1" smtClean="0"/>
              <a:t>bn</a:t>
            </a:r>
            <a:r>
              <a:rPr lang="cs-CZ" sz="2800" dirty="0" smtClean="0"/>
              <a:t> – </a:t>
            </a:r>
            <a:r>
              <a:rPr lang="cs-CZ" sz="2800" dirty="0" err="1" smtClean="0"/>
              <a:t>October</a:t>
            </a:r>
            <a:endParaRPr lang="cs-CZ" sz="28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 smtClean="0"/>
              <a:t>2050 – </a:t>
            </a:r>
            <a:r>
              <a:rPr lang="cs-CZ" sz="2800" dirty="0" smtClean="0"/>
              <a:t>9.5 </a:t>
            </a:r>
            <a:r>
              <a:rPr lang="cs-CZ" sz="2800" dirty="0" err="1" smtClean="0"/>
              <a:t>bn</a:t>
            </a: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Bez názv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32656"/>
            <a:ext cx="9144000" cy="59766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en-US" b="1" dirty="0" smtClean="0"/>
              <a:t>‘</a:t>
            </a:r>
            <a:r>
              <a:rPr lang="en-US" b="1" dirty="0"/>
              <a:t>Age of Migration’ </a:t>
            </a:r>
            <a:r>
              <a:rPr lang="en-US" dirty="0" smtClean="0"/>
              <a:t>a </a:t>
            </a:r>
            <a:r>
              <a:rPr lang="en-US" dirty="0"/>
              <a:t>period during which international migration has accelerated, </a:t>
            </a:r>
            <a:r>
              <a:rPr lang="en-US" dirty="0" err="1"/>
              <a:t>globalised</a:t>
            </a:r>
            <a:r>
              <a:rPr lang="en-US" dirty="0"/>
              <a:t>, </a:t>
            </a:r>
            <a:r>
              <a:rPr lang="en-US" dirty="0" err="1"/>
              <a:t>feminised</a:t>
            </a:r>
            <a:r>
              <a:rPr lang="en-US" dirty="0"/>
              <a:t>, diversified and become increasingly </a:t>
            </a:r>
            <a:r>
              <a:rPr lang="en-US" dirty="0" err="1" smtClean="0"/>
              <a:t>politicised</a:t>
            </a:r>
            <a:r>
              <a:rPr lang="cs-CZ" dirty="0" smtClean="0"/>
              <a:t>.</a:t>
            </a:r>
          </a:p>
          <a:p>
            <a:pPr marL="0" indent="0" algn="ctr">
              <a:buNone/>
            </a:pPr>
            <a:r>
              <a:rPr lang="en-US" sz="2000" dirty="0" smtClean="0"/>
              <a:t>(Castles </a:t>
            </a:r>
            <a:r>
              <a:rPr lang="en-US" sz="2000" dirty="0"/>
              <a:t>and Miller 1993, </a:t>
            </a:r>
            <a:r>
              <a:rPr lang="en-US" sz="2000" dirty="0" smtClean="0"/>
              <a:t>2009</a:t>
            </a:r>
            <a:r>
              <a:rPr lang="en-US" sz="2000" dirty="0"/>
              <a:t>: 10-12).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530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err="1" smtClean="0"/>
              <a:t>Migration</a:t>
            </a:r>
            <a:r>
              <a:rPr lang="cs-CZ" sz="4000" b="1" dirty="0" smtClean="0"/>
              <a:t> </a:t>
            </a:r>
            <a:r>
              <a:rPr lang="cs-CZ" sz="4000" b="1" dirty="0" err="1"/>
              <a:t>T</a:t>
            </a:r>
            <a:r>
              <a:rPr lang="cs-CZ" sz="4000" b="1" dirty="0" err="1" smtClean="0"/>
              <a:t>heories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/>
              <a:t>vs. </a:t>
            </a:r>
            <a:r>
              <a:rPr lang="cs-CZ" dirty="0" err="1" smtClean="0"/>
              <a:t>international</a:t>
            </a:r>
            <a:endParaRPr lang="cs-CZ" dirty="0"/>
          </a:p>
          <a:p>
            <a:r>
              <a:rPr lang="cs-CZ" dirty="0" err="1" smtClean="0"/>
              <a:t>temporary</a:t>
            </a:r>
            <a:r>
              <a:rPr lang="cs-CZ" dirty="0" smtClean="0"/>
              <a:t> </a:t>
            </a:r>
            <a:r>
              <a:rPr lang="cs-CZ" dirty="0"/>
              <a:t>vs. </a:t>
            </a:r>
            <a:r>
              <a:rPr lang="cs-CZ" dirty="0" smtClean="0"/>
              <a:t>permanent</a:t>
            </a:r>
          </a:p>
          <a:p>
            <a:r>
              <a:rPr lang="cs-CZ" dirty="0" err="1" smtClean="0"/>
              <a:t>regular</a:t>
            </a:r>
            <a:r>
              <a:rPr lang="cs-CZ" dirty="0" smtClean="0"/>
              <a:t> </a:t>
            </a:r>
            <a:r>
              <a:rPr lang="cs-CZ" dirty="0"/>
              <a:t>vs. </a:t>
            </a:r>
            <a:r>
              <a:rPr lang="cs-CZ" dirty="0" err="1"/>
              <a:t>irregular</a:t>
            </a:r>
            <a:r>
              <a:rPr lang="cs-CZ" dirty="0"/>
              <a:t> </a:t>
            </a:r>
            <a:r>
              <a:rPr lang="cs-CZ" dirty="0" err="1" smtClean="0"/>
              <a:t>migration</a:t>
            </a:r>
            <a:endParaRPr lang="cs-CZ" dirty="0" smtClean="0"/>
          </a:p>
          <a:p>
            <a:r>
              <a:rPr lang="cs-CZ" dirty="0" err="1" smtClean="0"/>
              <a:t>voluntary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forced</a:t>
            </a:r>
            <a:r>
              <a:rPr lang="cs-CZ" dirty="0"/>
              <a:t> </a:t>
            </a:r>
            <a:r>
              <a:rPr lang="cs-CZ" dirty="0" err="1" smtClean="0"/>
              <a:t>migration</a:t>
            </a:r>
            <a:endParaRPr lang="cs-CZ" dirty="0"/>
          </a:p>
          <a:p>
            <a:r>
              <a:rPr lang="cs-CZ" dirty="0" smtClean="0"/>
              <a:t>‘</a:t>
            </a:r>
            <a:r>
              <a:rPr lang="cs-CZ" dirty="0" err="1"/>
              <a:t>economic</a:t>
            </a:r>
            <a:r>
              <a:rPr lang="cs-CZ" dirty="0"/>
              <a:t>’ </a:t>
            </a:r>
            <a:r>
              <a:rPr lang="cs-CZ" dirty="0" err="1"/>
              <a:t>migrants</a:t>
            </a:r>
            <a:r>
              <a:rPr lang="cs-CZ" dirty="0"/>
              <a:t> vs. </a:t>
            </a:r>
            <a:r>
              <a:rPr lang="cs-CZ" dirty="0" err="1" smtClean="0"/>
              <a:t>refugees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transnationalism</a:t>
            </a:r>
            <a:endParaRPr lang="cs-CZ" dirty="0" smtClean="0"/>
          </a:p>
          <a:p>
            <a:r>
              <a:rPr lang="cs-CZ" dirty="0"/>
              <a:t>diaspora</a:t>
            </a:r>
          </a:p>
        </p:txBody>
      </p:sp>
    </p:spTree>
    <p:extLst>
      <p:ext uri="{BB962C8B-B14F-4D97-AF65-F5344CB8AC3E}">
        <p14:creationId xmlns:p14="http://schemas.microsoft.com/office/powerpoint/2010/main" val="290138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en-US" b="1" dirty="0"/>
              <a:t>Push </a:t>
            </a:r>
            <a:r>
              <a:rPr lang="en-US" b="1" dirty="0" smtClean="0"/>
              <a:t>Factors</a:t>
            </a:r>
            <a:endParaRPr lang="en-US" dirty="0"/>
          </a:p>
          <a:p>
            <a:r>
              <a:rPr lang="en-US" sz="2600" dirty="0"/>
              <a:t>Not enough jobs</a:t>
            </a:r>
          </a:p>
          <a:p>
            <a:r>
              <a:rPr lang="en-US" sz="2600" dirty="0"/>
              <a:t>Few opportunities</a:t>
            </a:r>
          </a:p>
          <a:p>
            <a:r>
              <a:rPr lang="en-US" sz="2600" dirty="0"/>
              <a:t>Primitive conditions</a:t>
            </a:r>
          </a:p>
          <a:p>
            <a:r>
              <a:rPr lang="en-US" sz="2600" dirty="0"/>
              <a:t>Desertification</a:t>
            </a:r>
          </a:p>
          <a:p>
            <a:r>
              <a:rPr lang="en-US" sz="2600" dirty="0"/>
              <a:t>Famine or drought</a:t>
            </a:r>
          </a:p>
          <a:p>
            <a:r>
              <a:rPr lang="en-US" sz="2600" dirty="0"/>
              <a:t>Political fear or persecution</a:t>
            </a:r>
          </a:p>
          <a:p>
            <a:r>
              <a:rPr lang="en-US" sz="2600" dirty="0"/>
              <a:t>Poor medical care</a:t>
            </a:r>
          </a:p>
          <a:p>
            <a:r>
              <a:rPr lang="en-US" sz="2600" dirty="0" smtClean="0"/>
              <a:t>Natural </a:t>
            </a:r>
            <a:r>
              <a:rPr lang="en-US" sz="2600" dirty="0"/>
              <a:t>disasters</a:t>
            </a:r>
          </a:p>
          <a:p>
            <a:r>
              <a:rPr lang="en-US" sz="2600" dirty="0"/>
              <a:t>Death threats</a:t>
            </a:r>
          </a:p>
          <a:p>
            <a:r>
              <a:rPr lang="en-US" sz="2600" dirty="0" smtClean="0"/>
              <a:t>Pollution</a:t>
            </a:r>
            <a:endParaRPr lang="en-US" sz="2600" dirty="0"/>
          </a:p>
          <a:p>
            <a:r>
              <a:rPr lang="en-US" sz="2600" dirty="0"/>
              <a:t>Poor housing</a:t>
            </a:r>
          </a:p>
          <a:p>
            <a:r>
              <a:rPr lang="en-US" sz="2600" dirty="0"/>
              <a:t>Landlord/tenant </a:t>
            </a:r>
            <a:r>
              <a:rPr lang="en-US" sz="2600" dirty="0" smtClean="0"/>
              <a:t>issues</a:t>
            </a:r>
            <a:endParaRPr lang="en-US" sz="2600" dirty="0"/>
          </a:p>
          <a:p>
            <a:r>
              <a:rPr lang="en-US" sz="2600" dirty="0"/>
              <a:t>Discrimination</a:t>
            </a:r>
          </a:p>
          <a:p>
            <a:r>
              <a:rPr lang="en-US" sz="2600" dirty="0"/>
              <a:t>Poor chances of </a:t>
            </a:r>
            <a:r>
              <a:rPr lang="en-US" sz="2600" dirty="0" smtClean="0"/>
              <a:t>marrying</a:t>
            </a:r>
            <a:endParaRPr lang="cs-CZ" b="1" dirty="0" smtClean="0"/>
          </a:p>
          <a:p>
            <a:pPr>
              <a:buNone/>
            </a:pPr>
            <a:r>
              <a:rPr lang="en-US" b="1" dirty="0" smtClean="0"/>
              <a:t>Pull Factors</a:t>
            </a:r>
            <a:endParaRPr lang="cs-CZ" b="1" dirty="0" smtClean="0"/>
          </a:p>
          <a:p>
            <a:pPr>
              <a:buNone/>
            </a:pPr>
            <a:endParaRPr lang="en-US" dirty="0"/>
          </a:p>
          <a:p>
            <a:r>
              <a:rPr lang="en-US" sz="2600" dirty="0"/>
              <a:t>Job opportunities</a:t>
            </a:r>
          </a:p>
          <a:p>
            <a:r>
              <a:rPr lang="en-US" sz="2600" dirty="0"/>
              <a:t>Better living conditions</a:t>
            </a:r>
          </a:p>
          <a:p>
            <a:r>
              <a:rPr lang="en-US" sz="2600" dirty="0"/>
              <a:t>Political and/or religious freedom</a:t>
            </a:r>
          </a:p>
          <a:p>
            <a:r>
              <a:rPr lang="en-US" sz="2600" dirty="0"/>
              <a:t>Enjoyment</a:t>
            </a:r>
          </a:p>
          <a:p>
            <a:r>
              <a:rPr lang="en-US" sz="2600" dirty="0"/>
              <a:t>Education</a:t>
            </a:r>
          </a:p>
          <a:p>
            <a:r>
              <a:rPr lang="en-US" sz="2600" dirty="0"/>
              <a:t>Better medical care</a:t>
            </a:r>
          </a:p>
          <a:p>
            <a:r>
              <a:rPr lang="en-US" sz="2600" dirty="0"/>
              <a:t>Security</a:t>
            </a:r>
          </a:p>
          <a:p>
            <a:r>
              <a:rPr lang="en-US" sz="2600" dirty="0"/>
              <a:t>Family links</a:t>
            </a:r>
          </a:p>
          <a:p>
            <a:r>
              <a:rPr lang="en-US" sz="2600" dirty="0"/>
              <a:t>Industry</a:t>
            </a:r>
          </a:p>
          <a:p>
            <a:r>
              <a:rPr lang="en-US" sz="2600" dirty="0"/>
              <a:t>Better chances of marrying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err="1" smtClean="0"/>
              <a:t>Migration</a:t>
            </a:r>
            <a:r>
              <a:rPr lang="cs-CZ" b="1" dirty="0" smtClean="0"/>
              <a:t> </a:t>
            </a:r>
            <a:r>
              <a:rPr lang="cs-CZ" b="1" dirty="0" err="1"/>
              <a:t>T</a:t>
            </a:r>
            <a:r>
              <a:rPr lang="cs-CZ" b="1" dirty="0" err="1" smtClean="0"/>
              <a:t>heories</a:t>
            </a:r>
            <a:r>
              <a:rPr lang="cs-CZ" b="1" dirty="0" smtClean="0"/>
              <a:t> </a:t>
            </a:r>
            <a:endParaRPr lang="en-US" b="1" dirty="0"/>
          </a:p>
          <a:p>
            <a:r>
              <a:rPr lang="en-US" sz="2600" i="1" dirty="0"/>
              <a:t>Migration occurs because individuals search for food, sex and security outside their usual habitation.</a:t>
            </a:r>
            <a:r>
              <a:rPr lang="en-US" sz="2600" dirty="0"/>
              <a:t>(</a:t>
            </a:r>
            <a:r>
              <a:rPr lang="en-US" sz="2600" dirty="0" err="1"/>
              <a:t>Idyorough</a:t>
            </a:r>
            <a:r>
              <a:rPr lang="en-US" sz="2600" dirty="0"/>
              <a:t>, 2008</a:t>
            </a:r>
            <a:r>
              <a:rPr lang="en-US" sz="2600" dirty="0" smtClean="0"/>
              <a:t>)</a:t>
            </a:r>
            <a:endParaRPr lang="cs-CZ" sz="2600" dirty="0" smtClean="0"/>
          </a:p>
          <a:p>
            <a:pPr>
              <a:buNone/>
            </a:pPr>
            <a:endParaRPr lang="en-US" sz="2600" dirty="0"/>
          </a:p>
          <a:p>
            <a:r>
              <a:rPr lang="en-US" sz="2600" u="sng" dirty="0" err="1"/>
              <a:t>Zipf's</a:t>
            </a:r>
            <a:r>
              <a:rPr lang="en-US" sz="2600" u="sng" dirty="0"/>
              <a:t> Inverse </a:t>
            </a:r>
            <a:r>
              <a:rPr lang="cs-CZ" sz="2600" u="sng" dirty="0" smtClean="0"/>
              <a:t>D</a:t>
            </a:r>
            <a:r>
              <a:rPr lang="en-US" sz="2600" u="sng" dirty="0" err="1" smtClean="0"/>
              <a:t>istance</a:t>
            </a:r>
            <a:r>
              <a:rPr lang="en-US" sz="2600" u="sng" dirty="0" smtClean="0"/>
              <a:t> </a:t>
            </a:r>
            <a:r>
              <a:rPr lang="cs-CZ" sz="2600" u="sng" dirty="0"/>
              <a:t>L</a:t>
            </a:r>
            <a:r>
              <a:rPr lang="en-US" sz="2600" u="sng" dirty="0" smtClean="0"/>
              <a:t>aw</a:t>
            </a:r>
            <a:r>
              <a:rPr lang="en-US" sz="2600" dirty="0"/>
              <a:t> (1956</a:t>
            </a:r>
            <a:r>
              <a:rPr lang="en-US" sz="2600" dirty="0" smtClean="0"/>
              <a:t>)</a:t>
            </a:r>
            <a:endParaRPr lang="cs-CZ" sz="2600" dirty="0" smtClean="0"/>
          </a:p>
          <a:p>
            <a:pPr>
              <a:buNone/>
            </a:pPr>
            <a:endParaRPr lang="en-US" sz="2600" dirty="0"/>
          </a:p>
          <a:p>
            <a:r>
              <a:rPr lang="en-US" sz="2600" u="sng" dirty="0"/>
              <a:t>Gravity </a:t>
            </a:r>
            <a:r>
              <a:rPr lang="cs-CZ" sz="2600" u="sng" dirty="0" smtClean="0"/>
              <a:t>M</a:t>
            </a:r>
            <a:r>
              <a:rPr lang="en-US" sz="2600" u="sng" dirty="0" err="1" smtClean="0"/>
              <a:t>odel</a:t>
            </a:r>
            <a:r>
              <a:rPr lang="en-US" sz="2600" u="sng" dirty="0" smtClean="0"/>
              <a:t> </a:t>
            </a:r>
            <a:r>
              <a:rPr lang="en-US" sz="2600" dirty="0"/>
              <a:t>of </a:t>
            </a:r>
            <a:r>
              <a:rPr lang="cs-CZ" sz="2600" dirty="0" smtClean="0"/>
              <a:t>M</a:t>
            </a:r>
            <a:r>
              <a:rPr lang="en-US" sz="2600" dirty="0" err="1" smtClean="0"/>
              <a:t>igration</a:t>
            </a:r>
            <a:r>
              <a:rPr lang="en-US" sz="2600" dirty="0"/>
              <a:t> and the </a:t>
            </a:r>
            <a:r>
              <a:rPr lang="en-US" sz="2600" u="sng" dirty="0"/>
              <a:t>Friction of </a:t>
            </a:r>
            <a:r>
              <a:rPr lang="cs-CZ" sz="2600" u="sng" dirty="0"/>
              <a:t>D</a:t>
            </a:r>
            <a:r>
              <a:rPr lang="en-US" sz="2600" u="sng" dirty="0" err="1" smtClean="0"/>
              <a:t>istance</a:t>
            </a:r>
            <a:endParaRPr lang="cs-CZ" sz="2600" u="sng" dirty="0" smtClean="0"/>
          </a:p>
          <a:p>
            <a:pPr>
              <a:buNone/>
            </a:pPr>
            <a:endParaRPr lang="en-US" sz="2600" u="sng" dirty="0"/>
          </a:p>
          <a:p>
            <a:r>
              <a:rPr lang="en-US" sz="2600" u="sng" dirty="0"/>
              <a:t>Buffer </a:t>
            </a:r>
            <a:r>
              <a:rPr lang="en-US" sz="2600" u="sng" dirty="0" smtClean="0"/>
              <a:t>Theory</a:t>
            </a:r>
            <a:endParaRPr lang="cs-CZ" sz="2600" u="sng" dirty="0" smtClean="0"/>
          </a:p>
          <a:p>
            <a:pPr>
              <a:buNone/>
            </a:pPr>
            <a:endParaRPr lang="en-US" sz="2600" u="sng" dirty="0"/>
          </a:p>
          <a:p>
            <a:r>
              <a:rPr lang="en-US" sz="2600" dirty="0"/>
              <a:t>Stouffer's </a:t>
            </a:r>
            <a:r>
              <a:rPr lang="en-US" sz="2600" u="sng" dirty="0"/>
              <a:t>Theory of </a:t>
            </a:r>
            <a:r>
              <a:rPr lang="cs-CZ" sz="2600" u="sng" dirty="0" smtClean="0"/>
              <a:t>I</a:t>
            </a:r>
            <a:r>
              <a:rPr lang="en-US" sz="2600" u="sng" dirty="0" err="1" smtClean="0"/>
              <a:t>ntervening</a:t>
            </a:r>
            <a:r>
              <a:rPr lang="en-US" sz="2600" u="sng" dirty="0" smtClean="0"/>
              <a:t> </a:t>
            </a:r>
            <a:r>
              <a:rPr lang="cs-CZ" sz="2600" dirty="0"/>
              <a:t>O</a:t>
            </a:r>
            <a:r>
              <a:rPr lang="en-US" sz="2600" dirty="0" err="1" smtClean="0"/>
              <a:t>pportunities</a:t>
            </a:r>
            <a:r>
              <a:rPr lang="en-US" sz="2600" dirty="0"/>
              <a:t> (1940</a:t>
            </a:r>
            <a:r>
              <a:rPr lang="en-US" sz="2600" dirty="0" smtClean="0"/>
              <a:t>)</a:t>
            </a:r>
            <a:endParaRPr lang="cs-CZ" sz="2600" dirty="0" smtClean="0"/>
          </a:p>
          <a:p>
            <a:pPr>
              <a:buNone/>
            </a:pPr>
            <a:endParaRPr lang="en-US" sz="2600" dirty="0"/>
          </a:p>
          <a:p>
            <a:r>
              <a:rPr lang="en-US" sz="2600" dirty="0" err="1"/>
              <a:t>Zelinsky's</a:t>
            </a:r>
            <a:r>
              <a:rPr lang="en-US" sz="2600" dirty="0"/>
              <a:t> </a:t>
            </a:r>
            <a:r>
              <a:rPr lang="en-US" sz="2600" u="sng" dirty="0"/>
              <a:t>Mobility Transition Model</a:t>
            </a:r>
            <a:r>
              <a:rPr lang="en-US" sz="2600" dirty="0"/>
              <a:t> (1971</a:t>
            </a:r>
            <a:r>
              <a:rPr lang="en-US" sz="2600" dirty="0" smtClean="0"/>
              <a:t>)</a:t>
            </a:r>
            <a:endParaRPr lang="cs-CZ" sz="2600" dirty="0" smtClean="0"/>
          </a:p>
          <a:p>
            <a:pPr>
              <a:buNone/>
            </a:pPr>
            <a:endParaRPr lang="en-US" sz="2600" dirty="0"/>
          </a:p>
          <a:p>
            <a:r>
              <a:rPr lang="en-US" sz="2600" dirty="0" err="1"/>
              <a:t>Bauder's</a:t>
            </a:r>
            <a:r>
              <a:rPr lang="en-US" sz="2600" dirty="0"/>
              <a:t> </a:t>
            </a:r>
            <a:r>
              <a:rPr lang="en-US" sz="2600" u="sng" dirty="0"/>
              <a:t>Regulation of </a:t>
            </a:r>
            <a:r>
              <a:rPr lang="cs-CZ" sz="2600" u="sng" dirty="0" smtClean="0"/>
              <a:t>L</a:t>
            </a:r>
            <a:r>
              <a:rPr lang="en-US" sz="2600" u="sng" dirty="0" err="1" smtClean="0"/>
              <a:t>abor</a:t>
            </a:r>
            <a:r>
              <a:rPr lang="en-US" sz="2600" u="sng" dirty="0" smtClean="0"/>
              <a:t> </a:t>
            </a:r>
            <a:r>
              <a:rPr lang="cs-CZ" sz="2600" u="sng" dirty="0"/>
              <a:t>M</a:t>
            </a:r>
            <a:r>
              <a:rPr lang="en-US" sz="2600" u="sng" dirty="0" err="1" smtClean="0"/>
              <a:t>arkets</a:t>
            </a:r>
            <a:r>
              <a:rPr lang="en-US" sz="2600" dirty="0"/>
              <a:t> (2006) </a:t>
            </a:r>
            <a:r>
              <a:rPr lang="en-US" sz="2600" dirty="0" smtClean="0"/>
              <a:t>suggests </a:t>
            </a:r>
            <a:r>
              <a:rPr lang="en-US" sz="2600" dirty="0"/>
              <a:t>that the international migration of workers is necessary for the survival of industrialized </a:t>
            </a:r>
            <a:r>
              <a:rPr lang="en-US" sz="2600" dirty="0" smtClean="0"/>
              <a:t>economies</a:t>
            </a:r>
            <a:r>
              <a:rPr lang="cs-CZ" sz="2600" dirty="0" smtClean="0"/>
              <a:t>.</a:t>
            </a:r>
            <a:endParaRPr lang="en-US" sz="26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3439</TotalTime>
  <Words>331</Words>
  <Application>Microsoft Office PowerPoint</Application>
  <PresentationFormat>Předvádění na obrazovce (4:3)</PresentationFormat>
  <Paragraphs>107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Migration in Central Europe</vt:lpstr>
      <vt:lpstr>Prezentace aplikace PowerPoint</vt:lpstr>
      <vt:lpstr>Demographic Revolution - Transition</vt:lpstr>
      <vt:lpstr>Prezentace aplikace PowerPoint</vt:lpstr>
      <vt:lpstr>Prezentace aplikace PowerPoint</vt:lpstr>
      <vt:lpstr>Prezentace aplikace PowerPoint</vt:lpstr>
      <vt:lpstr>Migration Theories</vt:lpstr>
      <vt:lpstr>Prezentace aplikace PowerPoint</vt:lpstr>
      <vt:lpstr>Prezentace aplikace PowerPoint</vt:lpstr>
      <vt:lpstr>Modern Migrations Industrialization encouraged migration wherever it appeared.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Structure of immigrants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 Kuthanová</dc:creator>
  <cp:lastModifiedBy>user</cp:lastModifiedBy>
  <cp:revision>66</cp:revision>
  <dcterms:created xsi:type="dcterms:W3CDTF">2016-03-07T08:14:40Z</dcterms:created>
  <dcterms:modified xsi:type="dcterms:W3CDTF">2016-03-13T23:23:50Z</dcterms:modified>
</cp:coreProperties>
</file>