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70" r:id="rId12"/>
    <p:sldId id="272" r:id="rId13"/>
    <p:sldId id="271" r:id="rId14"/>
    <p:sldId id="274" r:id="rId15"/>
    <p:sldId id="275" r:id="rId16"/>
    <p:sldId id="276" r:id="rId17"/>
    <p:sldId id="277" r:id="rId18"/>
    <p:sldId id="265" r:id="rId19"/>
    <p:sldId id="266" r:id="rId20"/>
    <p:sldId id="267" r:id="rId21"/>
    <p:sldId id="268" r:id="rId22"/>
    <p:sldId id="269" r:id="rId23"/>
  </p:sldIdLst>
  <p:sldSz cx="9144000" cy="6858000" type="screen4x3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2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3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0" name="Obrázek 69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Obrázek 70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15000">
              <a:schemeClr val="accent1">
                <a:lumMod val="95000"/>
                <a:lumOff val="5000"/>
              </a:schemeClr>
            </a:gs>
            <a:gs pos="73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>
                <a:latin typeface="Arial"/>
              </a:rPr>
              <a:t>Klikněte pro úpravu formátu textu nadpisu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s-CZ" sz="3200">
                <a:latin typeface="Arial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800">
                <a:latin typeface="Arial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400">
                <a:latin typeface="Arial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000">
                <a:latin typeface="Arial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Sedmá úroveň</a:t>
            </a:r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400" strike="noStrike">
                <a:solidFill>
                  <a:srgbClr val="FFFFFF"/>
                </a:solidFill>
                <a:latin typeface="Calibri"/>
                <a:ea typeface="DejaVu Sans"/>
              </a:rPr>
              <a:t>Migration in Central Europe</a:t>
            </a:r>
            <a:endParaRPr/>
          </a:p>
        </p:txBody>
      </p:sp>
      <p:sp>
        <p:nvSpPr>
          <p:cNvPr id="73" name="CustomShape 2"/>
          <p:cNvSpPr/>
          <p:nvPr/>
        </p:nvSpPr>
        <p:spPr>
          <a:xfrm>
            <a:off x="1371600" y="3886200"/>
            <a:ext cx="6399360" cy="175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3200" strike="noStrike">
                <a:solidFill>
                  <a:srgbClr val="FFFFFF"/>
                </a:solidFill>
                <a:latin typeface="Calibri"/>
                <a:ea typeface="DejaVu Sans"/>
              </a:rPr>
              <a:t>http://www.worldometers.info/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-180146228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89" y="404664"/>
            <a:ext cx="8993421" cy="604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1043608" y="648000"/>
            <a:ext cx="6912768" cy="5895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cs-CZ" sz="3200" b="1" dirty="0" err="1">
                <a:latin typeface="Calibri"/>
              </a:rPr>
              <a:t>Hungary</a:t>
            </a:r>
            <a:endParaRPr sz="3200" dirty="0"/>
          </a:p>
          <a:p>
            <a:pPr algn="ctr"/>
            <a:endParaRPr dirty="0"/>
          </a:p>
          <a:p>
            <a:pPr algn="ctr"/>
            <a:r>
              <a:rPr lang="cs-CZ" sz="2800" dirty="0" smtClean="0">
                <a:latin typeface="Calibri"/>
              </a:rPr>
              <a:t>2011 – 200,000 </a:t>
            </a:r>
            <a:r>
              <a:rPr lang="cs-CZ" sz="2800" dirty="0" err="1" smtClean="0">
                <a:latin typeface="Calibri"/>
              </a:rPr>
              <a:t>less</a:t>
            </a:r>
            <a:r>
              <a:rPr lang="cs-CZ" sz="2800" dirty="0" smtClean="0">
                <a:latin typeface="Calibri"/>
              </a:rPr>
              <a:t> </a:t>
            </a:r>
            <a:r>
              <a:rPr lang="cs-CZ" sz="2800" dirty="0" err="1" smtClean="0">
                <a:latin typeface="Calibri"/>
              </a:rPr>
              <a:t>then</a:t>
            </a:r>
            <a:r>
              <a:rPr lang="cs-CZ" sz="2800" dirty="0" smtClean="0">
                <a:latin typeface="Calibri"/>
              </a:rPr>
              <a:t> 2% </a:t>
            </a:r>
            <a:r>
              <a:rPr lang="cs-CZ" sz="2800" dirty="0" err="1" smtClean="0">
                <a:latin typeface="Calibri"/>
              </a:rPr>
              <a:t>foreigners</a:t>
            </a:r>
            <a:r>
              <a:rPr lang="cs-CZ" sz="2800" dirty="0" smtClean="0">
                <a:latin typeface="Calibri"/>
              </a:rPr>
              <a:t> </a:t>
            </a:r>
            <a:endParaRPr sz="2800" dirty="0"/>
          </a:p>
          <a:p>
            <a:pPr algn="ctr"/>
            <a:endParaRPr sz="2800" dirty="0"/>
          </a:p>
          <a:p>
            <a:pPr algn="ctr"/>
            <a:r>
              <a:rPr lang="cs-CZ" sz="2800" dirty="0" err="1">
                <a:latin typeface="Calibri"/>
              </a:rPr>
              <a:t>ethnic</a:t>
            </a:r>
            <a:r>
              <a:rPr lang="cs-CZ" sz="2800" dirty="0">
                <a:latin typeface="Calibri"/>
              </a:rPr>
              <a:t> </a:t>
            </a:r>
            <a:r>
              <a:rPr lang="cs-CZ" sz="2800" dirty="0" err="1">
                <a:latin typeface="Calibri"/>
              </a:rPr>
              <a:t>Hungarians</a:t>
            </a:r>
            <a:r>
              <a:rPr lang="cs-CZ" sz="2800" dirty="0">
                <a:latin typeface="Calibri"/>
              </a:rPr>
              <a:t> </a:t>
            </a:r>
            <a:r>
              <a:rPr lang="cs-CZ" sz="2800" dirty="0" err="1">
                <a:latin typeface="Calibri"/>
              </a:rPr>
              <a:t>from</a:t>
            </a:r>
            <a:r>
              <a:rPr lang="cs-CZ" sz="2800" dirty="0">
                <a:latin typeface="Calibri"/>
              </a:rPr>
              <a:t> </a:t>
            </a:r>
            <a:r>
              <a:rPr lang="cs-CZ" sz="2800" dirty="0" err="1">
                <a:latin typeface="Calibri"/>
              </a:rPr>
              <a:t>Romania</a:t>
            </a:r>
            <a:r>
              <a:rPr lang="cs-CZ" sz="2800" dirty="0">
                <a:latin typeface="Calibri"/>
              </a:rPr>
              <a:t>, </a:t>
            </a:r>
            <a:r>
              <a:rPr lang="cs-CZ" sz="2800" dirty="0" err="1">
                <a:latin typeface="Calibri"/>
              </a:rPr>
              <a:t>Ukraine</a:t>
            </a:r>
            <a:r>
              <a:rPr lang="cs-CZ" sz="2800" dirty="0">
                <a:latin typeface="Calibri"/>
              </a:rPr>
              <a:t>, </a:t>
            </a:r>
            <a:r>
              <a:rPr lang="cs-CZ" sz="2800" dirty="0" err="1">
                <a:latin typeface="Calibri"/>
              </a:rPr>
              <a:t>Serbia</a:t>
            </a:r>
            <a:endParaRPr sz="2800" dirty="0"/>
          </a:p>
          <a:p>
            <a:pPr algn="ctr"/>
            <a:r>
              <a:rPr lang="cs-CZ" sz="2800" dirty="0" err="1">
                <a:latin typeface="Calibri"/>
              </a:rPr>
              <a:t>Germans</a:t>
            </a:r>
            <a:r>
              <a:rPr lang="cs-CZ" sz="2800" dirty="0">
                <a:latin typeface="Calibri"/>
              </a:rPr>
              <a:t>, </a:t>
            </a:r>
            <a:r>
              <a:rPr lang="cs-CZ" sz="2800" dirty="0" err="1">
                <a:latin typeface="Calibri"/>
              </a:rPr>
              <a:t>Chinese</a:t>
            </a:r>
            <a:endParaRPr sz="2800" dirty="0"/>
          </a:p>
          <a:p>
            <a:pPr algn="ctr"/>
            <a:endParaRPr sz="2800" dirty="0"/>
          </a:p>
          <a:p>
            <a:pPr algn="ctr"/>
            <a:endParaRPr sz="2800" dirty="0"/>
          </a:p>
          <a:p>
            <a:pPr algn="ctr"/>
            <a:endParaRPr sz="2800" dirty="0"/>
          </a:p>
          <a:p>
            <a:pPr algn="ctr"/>
            <a:r>
              <a:rPr lang="cs-CZ" sz="2800" dirty="0">
                <a:latin typeface="Calibri"/>
              </a:rPr>
              <a:t> </a:t>
            </a:r>
            <a:r>
              <a:rPr lang="cs-CZ" sz="2800" dirty="0" err="1" smtClean="0">
                <a:latin typeface="Calibri"/>
              </a:rPr>
              <a:t>Hungary</a:t>
            </a:r>
            <a:r>
              <a:rPr lang="cs-CZ" sz="2800" dirty="0" smtClean="0">
                <a:latin typeface="Calibri"/>
              </a:rPr>
              <a:t> </a:t>
            </a:r>
            <a:r>
              <a:rPr lang="cs-CZ" sz="2800" dirty="0" err="1">
                <a:latin typeface="Calibri"/>
              </a:rPr>
              <a:t>does</a:t>
            </a:r>
            <a:r>
              <a:rPr lang="cs-CZ" sz="2800" dirty="0">
                <a:latin typeface="Calibri"/>
              </a:rPr>
              <a:t> not </a:t>
            </a:r>
            <a:r>
              <a:rPr lang="cs-CZ" sz="2800" dirty="0" err="1">
                <a:latin typeface="Calibri"/>
              </a:rPr>
              <a:t>allow</a:t>
            </a:r>
            <a:r>
              <a:rPr lang="cs-CZ" sz="2800" dirty="0">
                <a:latin typeface="Calibri"/>
              </a:rPr>
              <a:t> </a:t>
            </a:r>
            <a:r>
              <a:rPr lang="cs-CZ" sz="2800" dirty="0" err="1">
                <a:latin typeface="Calibri"/>
              </a:rPr>
              <a:t>undocumented</a:t>
            </a:r>
            <a:r>
              <a:rPr lang="cs-CZ" sz="2800" dirty="0">
                <a:latin typeface="Calibri"/>
              </a:rPr>
              <a:t> </a:t>
            </a:r>
            <a:r>
              <a:rPr lang="cs-CZ" sz="2800" dirty="0" err="1">
                <a:latin typeface="Calibri"/>
              </a:rPr>
              <a:t>migrants</a:t>
            </a:r>
            <a:r>
              <a:rPr lang="cs-CZ" sz="2800" dirty="0">
                <a:latin typeface="Calibri"/>
              </a:rPr>
              <a:t> 
to </a:t>
            </a:r>
            <a:r>
              <a:rPr lang="cs-CZ" sz="2800" dirty="0" err="1">
                <a:latin typeface="Calibri"/>
              </a:rPr>
              <a:t>access</a:t>
            </a:r>
            <a:r>
              <a:rPr lang="cs-CZ" sz="2800" dirty="0">
                <a:latin typeface="Calibri"/>
              </a:rPr>
              <a:t> </a:t>
            </a:r>
            <a:r>
              <a:rPr lang="cs-CZ" sz="2800" dirty="0" err="1">
                <a:latin typeface="Calibri"/>
              </a:rPr>
              <a:t>the</a:t>
            </a:r>
            <a:r>
              <a:rPr lang="cs-CZ" sz="2800" dirty="0">
                <a:latin typeface="Calibri"/>
              </a:rPr>
              <a:t> </a:t>
            </a:r>
            <a:r>
              <a:rPr lang="cs-CZ" sz="2800" dirty="0" err="1">
                <a:latin typeface="Calibri"/>
              </a:rPr>
              <a:t>full</a:t>
            </a:r>
            <a:r>
              <a:rPr lang="cs-CZ" sz="2800" dirty="0">
                <a:latin typeface="Calibri"/>
              </a:rPr>
              <a:t> </a:t>
            </a:r>
            <a:r>
              <a:rPr lang="cs-CZ" sz="2800" dirty="0" err="1">
                <a:latin typeface="Calibri"/>
              </a:rPr>
              <a:t>education</a:t>
            </a:r>
            <a:r>
              <a:rPr lang="cs-CZ" sz="2800" dirty="0">
                <a:latin typeface="Calibri"/>
              </a:rPr>
              <a:t> </a:t>
            </a:r>
            <a:r>
              <a:rPr lang="cs-CZ" sz="2800" dirty="0" err="1">
                <a:latin typeface="Calibri"/>
              </a:rPr>
              <a:t>system</a:t>
            </a:r>
            <a:r>
              <a:rPr lang="cs-CZ" sz="2800" dirty="0">
                <a:latin typeface="Calibri"/>
              </a:rPr>
              <a:t>.</a:t>
            </a:r>
            <a:r>
              <a:rPr lang="cs-CZ" sz="2500" dirty="0">
                <a:latin typeface="Calibri"/>
              </a:rPr>
              <a:t>
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971600" y="692696"/>
            <a:ext cx="727280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 smtClean="0">
                <a:latin typeface="Calibri" pitchFamily="34" charset="0"/>
              </a:rPr>
              <a:t>The</a:t>
            </a:r>
            <a:r>
              <a:rPr lang="cs-CZ" sz="3200" b="1" dirty="0" smtClean="0">
                <a:latin typeface="Calibri" pitchFamily="34" charset="0"/>
              </a:rPr>
              <a:t> </a:t>
            </a:r>
            <a:r>
              <a:rPr lang="cs-CZ" sz="3200" b="1" dirty="0" err="1" smtClean="0">
                <a:latin typeface="Calibri" pitchFamily="34" charset="0"/>
              </a:rPr>
              <a:t>Czech</a:t>
            </a:r>
            <a:r>
              <a:rPr lang="cs-CZ" sz="3200" b="1" dirty="0" smtClean="0">
                <a:latin typeface="Calibri" pitchFamily="34" charset="0"/>
              </a:rPr>
              <a:t> </a:t>
            </a:r>
            <a:r>
              <a:rPr lang="cs-CZ" sz="3200" b="1" dirty="0" err="1" smtClean="0">
                <a:latin typeface="Calibri" pitchFamily="34" charset="0"/>
              </a:rPr>
              <a:t>Republic</a:t>
            </a:r>
            <a:endParaRPr lang="cs-CZ" sz="3200" b="1" dirty="0" smtClean="0">
              <a:latin typeface="Calibri" pitchFamily="34" charset="0"/>
            </a:endParaRPr>
          </a:p>
          <a:p>
            <a:pPr algn="ctr"/>
            <a:endParaRPr lang="cs-CZ" sz="2400" dirty="0">
              <a:latin typeface="Calibri" pitchFamily="34" charset="0"/>
            </a:endParaRPr>
          </a:p>
          <a:p>
            <a:pPr algn="ctr"/>
            <a:r>
              <a:rPr lang="cs-CZ" sz="2400" dirty="0" smtClean="0">
                <a:latin typeface="Calibri" pitchFamily="34" charset="0"/>
              </a:rPr>
              <a:t>2015 – 467,562 </a:t>
            </a:r>
            <a:r>
              <a:rPr lang="cs-CZ" sz="2400" dirty="0" err="1" smtClean="0">
                <a:latin typeface="Calibri" pitchFamily="34" charset="0"/>
              </a:rPr>
              <a:t>foreigners</a:t>
            </a:r>
            <a:r>
              <a:rPr lang="cs-CZ" sz="2400" dirty="0" smtClean="0">
                <a:latin typeface="Calibri" pitchFamily="34" charset="0"/>
              </a:rPr>
              <a:t> = 4.1% </a:t>
            </a:r>
          </a:p>
          <a:p>
            <a:pPr algn="ctr"/>
            <a:endParaRPr lang="cs-CZ" sz="2400" dirty="0">
              <a:latin typeface="Calibri" pitchFamily="34" charset="0"/>
            </a:endParaRPr>
          </a:p>
          <a:p>
            <a:pPr algn="ctr"/>
            <a:endParaRPr lang="cs-CZ" sz="2400" dirty="0" smtClean="0">
              <a:latin typeface="Calibri" pitchFamily="34" charset="0"/>
            </a:endParaRPr>
          </a:p>
          <a:p>
            <a:pPr algn="ctr"/>
            <a:r>
              <a:rPr lang="cs-CZ" sz="2400" dirty="0" err="1" smtClean="0">
                <a:latin typeface="Calibri" pitchFamily="34" charset="0"/>
              </a:rPr>
              <a:t>Ukraine</a:t>
            </a:r>
            <a:r>
              <a:rPr lang="cs-CZ" sz="2400" dirty="0" smtClean="0">
                <a:latin typeface="Calibri" pitchFamily="34" charset="0"/>
              </a:rPr>
              <a:t>, </a:t>
            </a:r>
            <a:r>
              <a:rPr lang="cs-CZ" sz="2400" dirty="0" err="1" smtClean="0">
                <a:latin typeface="Calibri" pitchFamily="34" charset="0"/>
              </a:rPr>
              <a:t>Slovakia</a:t>
            </a:r>
            <a:r>
              <a:rPr lang="cs-CZ" sz="2400" dirty="0" smtClean="0">
                <a:latin typeface="Calibri" pitchFamily="34" charset="0"/>
              </a:rPr>
              <a:t>, Vietnam, </a:t>
            </a:r>
            <a:r>
              <a:rPr lang="cs-CZ" sz="2400" dirty="0" err="1" smtClean="0">
                <a:latin typeface="Calibri" pitchFamily="34" charset="0"/>
              </a:rPr>
              <a:t>Germany</a:t>
            </a:r>
            <a:r>
              <a:rPr lang="cs-CZ" sz="2400" dirty="0" smtClean="0">
                <a:latin typeface="Calibri" pitchFamily="34" charset="0"/>
              </a:rPr>
              <a:t>, </a:t>
            </a:r>
            <a:r>
              <a:rPr lang="cs-CZ" sz="2400" dirty="0" err="1" smtClean="0">
                <a:latin typeface="Calibri" pitchFamily="34" charset="0"/>
              </a:rPr>
              <a:t>Poland</a:t>
            </a:r>
            <a:r>
              <a:rPr lang="cs-CZ" sz="2400" dirty="0" smtClean="0">
                <a:latin typeface="Calibri" pitchFamily="34" charset="0"/>
              </a:rPr>
              <a:t>, </a:t>
            </a:r>
          </a:p>
          <a:p>
            <a:pPr algn="ctr"/>
            <a:r>
              <a:rPr lang="cs-CZ" sz="2400" dirty="0" err="1" smtClean="0">
                <a:latin typeface="Calibri" pitchFamily="34" charset="0"/>
              </a:rPr>
              <a:t>Bulgaria</a:t>
            </a:r>
            <a:r>
              <a:rPr lang="cs-CZ" sz="2400" dirty="0" smtClean="0">
                <a:latin typeface="Calibri" pitchFamily="34" charset="0"/>
              </a:rPr>
              <a:t>, China, </a:t>
            </a:r>
            <a:r>
              <a:rPr lang="cs-CZ" sz="2400" dirty="0" err="1" smtClean="0">
                <a:latin typeface="Calibri" pitchFamily="34" charset="0"/>
              </a:rPr>
              <a:t>Belarus</a:t>
            </a:r>
            <a:r>
              <a:rPr lang="cs-CZ" sz="2400" dirty="0" smtClean="0">
                <a:latin typeface="Calibri" pitchFamily="34" charset="0"/>
              </a:rPr>
              <a:t>, </a:t>
            </a:r>
            <a:r>
              <a:rPr lang="cs-CZ" sz="2400" dirty="0" err="1" smtClean="0">
                <a:latin typeface="Calibri" pitchFamily="34" charset="0"/>
              </a:rPr>
              <a:t>Moldova</a:t>
            </a:r>
            <a:r>
              <a:rPr lang="cs-CZ" sz="2400" dirty="0" smtClean="0">
                <a:latin typeface="Calibri" pitchFamily="34" charset="0"/>
              </a:rPr>
              <a:t>, </a:t>
            </a:r>
            <a:r>
              <a:rPr lang="cs-CZ" sz="2400" dirty="0" err="1" smtClean="0">
                <a:latin typeface="Calibri" pitchFamily="34" charset="0"/>
              </a:rPr>
              <a:t>Mongolia</a:t>
            </a:r>
            <a:endParaRPr lang="cs-CZ" sz="2400" dirty="0" smtClean="0">
              <a:latin typeface="Calibri" pitchFamily="34" charset="0"/>
            </a:endParaRPr>
          </a:p>
          <a:p>
            <a:pPr algn="ctr"/>
            <a:endParaRPr lang="cs-CZ" sz="2400" dirty="0">
              <a:latin typeface="Calibri" pitchFamily="34" charset="0"/>
            </a:endParaRPr>
          </a:p>
          <a:p>
            <a:pPr algn="ctr"/>
            <a:endParaRPr lang="cs-CZ" sz="2400" dirty="0" smtClean="0">
              <a:latin typeface="Calibri" pitchFamily="34" charset="0"/>
            </a:endParaRPr>
          </a:p>
          <a:p>
            <a:pPr algn="ctr"/>
            <a:r>
              <a:rPr lang="en-US" sz="2400" dirty="0" smtClean="0">
                <a:latin typeface="Calibri" pitchFamily="34" charset="0"/>
              </a:rPr>
              <a:t>The long-term trend observed in connection with the foreign population </a:t>
            </a:r>
            <a:r>
              <a:rPr lang="cs-CZ" sz="2400" dirty="0" smtClean="0">
                <a:latin typeface="Calibri" pitchFamily="34" charset="0"/>
              </a:rPr>
              <a:t>has </a:t>
            </a:r>
            <a:r>
              <a:rPr lang="cs-CZ" sz="2400" dirty="0" err="1" smtClean="0">
                <a:latin typeface="Calibri" pitchFamily="34" charset="0"/>
              </a:rPr>
              <a:t>been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</a:rPr>
              <a:t>an</a:t>
            </a:r>
            <a:r>
              <a:rPr lang="cs-CZ" sz="2400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interest</a:t>
            </a:r>
          </a:p>
          <a:p>
            <a:pPr algn="ctr"/>
            <a:r>
              <a:rPr lang="cs-CZ" sz="2400" dirty="0" err="1" smtClean="0">
                <a:latin typeface="Calibri" pitchFamily="34" charset="0"/>
              </a:rPr>
              <a:t>of</a:t>
            </a:r>
            <a:r>
              <a:rPr lang="cs-CZ" sz="2400" dirty="0" smtClean="0">
                <a:latin typeface="Calibri" pitchFamily="34" charset="0"/>
              </a:rPr>
              <a:t> a</a:t>
            </a:r>
            <a:r>
              <a:rPr lang="en-US" sz="2400" dirty="0" smtClean="0">
                <a:latin typeface="Calibri" pitchFamily="34" charset="0"/>
              </a:rPr>
              <a:t> permanent residence in the Czech Republic</a:t>
            </a:r>
            <a:r>
              <a:rPr lang="cs-CZ" sz="2400" dirty="0" smtClean="0">
                <a:latin typeface="Calibri" pitchFamily="34" charset="0"/>
              </a:rPr>
              <a:t>.</a:t>
            </a:r>
            <a:endParaRPr lang="cs-CZ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1187624" y="548680"/>
            <a:ext cx="6624736" cy="576005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cs-CZ" sz="3200" b="1" dirty="0" err="1">
                <a:latin typeface="Calibri"/>
              </a:rPr>
              <a:t>Poland</a:t>
            </a:r>
            <a:endParaRPr sz="3200" dirty="0"/>
          </a:p>
          <a:p>
            <a:pPr algn="ctr"/>
            <a:endParaRPr lang="cs-CZ" sz="2400" dirty="0" smtClean="0"/>
          </a:p>
          <a:p>
            <a:pPr algn="ctr"/>
            <a:endParaRPr sz="2800" dirty="0"/>
          </a:p>
          <a:p>
            <a:pPr algn="ctr"/>
            <a:r>
              <a:rPr lang="cs-CZ" sz="2800" dirty="0" smtClean="0">
                <a:latin typeface="Calibri"/>
              </a:rPr>
              <a:t>2014 –0.3% </a:t>
            </a:r>
            <a:r>
              <a:rPr lang="cs-CZ" sz="2800" dirty="0" err="1">
                <a:latin typeface="Calibri"/>
              </a:rPr>
              <a:t>foreigners</a:t>
            </a:r>
            <a:r>
              <a:rPr lang="cs-CZ" sz="2800" dirty="0">
                <a:latin typeface="Calibri"/>
              </a:rPr>
              <a:t> </a:t>
            </a:r>
            <a:r>
              <a:rPr lang="cs-CZ" sz="2800" dirty="0" err="1">
                <a:latin typeface="Calibri"/>
              </a:rPr>
              <a:t>of</a:t>
            </a:r>
            <a:r>
              <a:rPr lang="cs-CZ" sz="2800" dirty="0">
                <a:latin typeface="Calibri"/>
              </a:rPr>
              <a:t> </a:t>
            </a:r>
            <a:r>
              <a:rPr lang="cs-CZ" sz="2800" dirty="0" err="1">
                <a:latin typeface="Calibri"/>
              </a:rPr>
              <a:t>Polish</a:t>
            </a:r>
            <a:r>
              <a:rPr lang="cs-CZ" sz="2800" dirty="0">
                <a:latin typeface="Calibri"/>
              </a:rPr>
              <a:t> </a:t>
            </a:r>
            <a:r>
              <a:rPr lang="cs-CZ" sz="2800" dirty="0" err="1">
                <a:latin typeface="Calibri"/>
              </a:rPr>
              <a:t>population</a:t>
            </a:r>
            <a:endParaRPr sz="2800" dirty="0"/>
          </a:p>
          <a:p>
            <a:pPr algn="ctr"/>
            <a:endParaRPr sz="2800" dirty="0"/>
          </a:p>
          <a:p>
            <a:pPr algn="ctr"/>
            <a:r>
              <a:rPr lang="cs-CZ" sz="2800" dirty="0">
                <a:latin typeface="Calibri"/>
              </a:rPr>
              <a:t>            </a:t>
            </a:r>
            <a:r>
              <a:rPr lang="cs-CZ" sz="2800" dirty="0" smtClean="0">
                <a:latin typeface="Calibri"/>
              </a:rPr>
              <a:t>97,000 </a:t>
            </a:r>
            <a:r>
              <a:rPr lang="cs-CZ" sz="2800" dirty="0" err="1" smtClean="0">
                <a:latin typeface="Calibri"/>
              </a:rPr>
              <a:t>legally</a:t>
            </a:r>
            <a:r>
              <a:rPr lang="cs-CZ" sz="2800" dirty="0">
                <a:latin typeface="Calibri"/>
              </a:rPr>
              <a:t>; </a:t>
            </a:r>
            <a:r>
              <a:rPr lang="cs-CZ" sz="2800" dirty="0" smtClean="0">
                <a:latin typeface="Calibri"/>
              </a:rPr>
              <a:t>50-70,000 </a:t>
            </a:r>
            <a:r>
              <a:rPr lang="cs-CZ" sz="2800" dirty="0" err="1" smtClean="0">
                <a:latin typeface="Calibri"/>
              </a:rPr>
              <a:t>illegally</a:t>
            </a:r>
            <a:r>
              <a:rPr lang="cs-CZ" sz="2800" dirty="0" smtClean="0">
                <a:latin typeface="Calibri"/>
              </a:rPr>
              <a:t> </a:t>
            </a:r>
            <a:endParaRPr sz="2800" dirty="0"/>
          </a:p>
          <a:p>
            <a:pPr algn="ctr"/>
            <a:endParaRPr lang="cs-CZ" sz="2800" dirty="0" smtClean="0"/>
          </a:p>
          <a:p>
            <a:pPr algn="ctr"/>
            <a:endParaRPr sz="2800" dirty="0"/>
          </a:p>
          <a:p>
            <a:pPr algn="ctr"/>
            <a:endParaRPr sz="2800" dirty="0"/>
          </a:p>
          <a:p>
            <a:pPr algn="ctr"/>
            <a:r>
              <a:rPr lang="cs-CZ" sz="2800" dirty="0" err="1">
                <a:latin typeface="Calibri"/>
              </a:rPr>
              <a:t>Ukraine</a:t>
            </a:r>
            <a:r>
              <a:rPr lang="cs-CZ" sz="2800" dirty="0">
                <a:latin typeface="Calibri"/>
              </a:rPr>
              <a:t>, </a:t>
            </a:r>
            <a:r>
              <a:rPr lang="cs-CZ" sz="2800" dirty="0" err="1">
                <a:latin typeface="Calibri"/>
              </a:rPr>
              <a:t>Belarus</a:t>
            </a:r>
            <a:r>
              <a:rPr lang="cs-CZ" sz="2800" dirty="0">
                <a:latin typeface="Calibri"/>
              </a:rPr>
              <a:t>, </a:t>
            </a:r>
            <a:r>
              <a:rPr lang="cs-CZ" sz="2800" dirty="0" err="1">
                <a:latin typeface="Calibri"/>
              </a:rPr>
              <a:t>Russia</a:t>
            </a:r>
            <a:r>
              <a:rPr lang="cs-CZ" sz="2800" dirty="0">
                <a:latin typeface="Calibri"/>
              </a:rPr>
              <a:t>, </a:t>
            </a:r>
            <a:r>
              <a:rPr lang="cs-CZ" sz="2800" dirty="0" err="1">
                <a:latin typeface="Calibri"/>
              </a:rPr>
              <a:t>Moldova</a:t>
            </a:r>
            <a:r>
              <a:rPr lang="cs-CZ" sz="2800" dirty="0">
                <a:latin typeface="Calibri"/>
              </a:rPr>
              <a:t>, </a:t>
            </a:r>
            <a:r>
              <a:rPr lang="cs-CZ" sz="2800" dirty="0" err="1">
                <a:latin typeface="Calibri"/>
              </a:rPr>
              <a:t>Armenia</a:t>
            </a:r>
            <a:r>
              <a:rPr lang="cs-CZ" sz="2800" dirty="0">
                <a:latin typeface="Calibri"/>
              </a:rPr>
              <a:t>, </a:t>
            </a:r>
            <a:endParaRPr sz="2800" dirty="0"/>
          </a:p>
          <a:p>
            <a:pPr algn="ctr"/>
            <a:r>
              <a:rPr lang="cs-CZ" sz="2800" dirty="0">
                <a:latin typeface="Calibri"/>
              </a:rPr>
              <a:t>China, Vietnam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9552" y="764704"/>
            <a:ext cx="777686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 smtClean="0">
                <a:latin typeface="Calibri" pitchFamily="34" charset="0"/>
              </a:rPr>
              <a:t>Slovakia</a:t>
            </a:r>
            <a:endParaRPr lang="cs-CZ" sz="3200" b="1" dirty="0" smtClean="0">
              <a:latin typeface="Calibri" pitchFamily="34" charset="0"/>
            </a:endParaRPr>
          </a:p>
          <a:p>
            <a:endParaRPr lang="cs-CZ" dirty="0" smtClean="0">
              <a:latin typeface="Calibri" pitchFamily="34" charset="0"/>
            </a:endParaRPr>
          </a:p>
          <a:p>
            <a:endParaRPr lang="cs-CZ" dirty="0">
              <a:latin typeface="Calibri" pitchFamily="34" charset="0"/>
            </a:endParaRPr>
          </a:p>
          <a:p>
            <a:endParaRPr lang="cs-CZ" dirty="0">
              <a:latin typeface="Calibri" pitchFamily="34" charset="0"/>
            </a:endParaRPr>
          </a:p>
          <a:p>
            <a:pPr algn="ctr"/>
            <a:r>
              <a:rPr lang="cs-CZ" sz="2400" dirty="0" smtClean="0">
                <a:latin typeface="Calibri" pitchFamily="34" charset="0"/>
              </a:rPr>
              <a:t>2011 – 71,000 = 1.3%</a:t>
            </a:r>
          </a:p>
          <a:p>
            <a:pPr algn="ctr"/>
            <a:endParaRPr lang="cs-CZ" sz="2400" dirty="0" smtClean="0">
              <a:latin typeface="Calibri" pitchFamily="34" charset="0"/>
            </a:endParaRPr>
          </a:p>
          <a:p>
            <a:pPr algn="ctr"/>
            <a:endParaRPr lang="cs-CZ" sz="2400" dirty="0">
              <a:latin typeface="Calibri" pitchFamily="34" charset="0"/>
            </a:endParaRPr>
          </a:p>
          <a:p>
            <a:pPr algn="ctr"/>
            <a:endParaRPr lang="cs-CZ" sz="2400" dirty="0">
              <a:latin typeface="Calibri" pitchFamily="34" charset="0"/>
            </a:endParaRPr>
          </a:p>
          <a:p>
            <a:pPr algn="ctr"/>
            <a:r>
              <a:rPr lang="en-US" sz="2400" dirty="0">
                <a:latin typeface="Calibri" pitchFamily="34" charset="0"/>
              </a:rPr>
              <a:t>Czech Republic, Hungary and </a:t>
            </a:r>
            <a:r>
              <a:rPr lang="en-US" sz="2400" dirty="0" smtClean="0">
                <a:latin typeface="Calibri" pitchFamily="34" charset="0"/>
              </a:rPr>
              <a:t>Romania</a:t>
            </a:r>
            <a:endParaRPr lang="cs-CZ" sz="2400" dirty="0" smtClean="0">
              <a:latin typeface="Calibri" pitchFamily="34" charset="0"/>
            </a:endParaRPr>
          </a:p>
          <a:p>
            <a:pPr algn="ctr"/>
            <a:endParaRPr lang="cs-CZ" sz="2400" dirty="0" smtClean="0">
              <a:latin typeface="Calibri" pitchFamily="34" charset="0"/>
            </a:endParaRPr>
          </a:p>
          <a:p>
            <a:pPr algn="ctr"/>
            <a:endParaRPr lang="cs-CZ" sz="2400" dirty="0">
              <a:latin typeface="Calibri" pitchFamily="34" charset="0"/>
            </a:endParaRPr>
          </a:p>
          <a:p>
            <a:pPr algn="ctr"/>
            <a:endParaRPr lang="cs-CZ" sz="2400" dirty="0" smtClean="0">
              <a:latin typeface="Calibri" pitchFamily="34" charset="0"/>
            </a:endParaRPr>
          </a:p>
          <a:p>
            <a:pPr algn="ctr"/>
            <a:r>
              <a:rPr lang="en-US" sz="2400" dirty="0">
                <a:latin typeface="Calibri" pitchFamily="34" charset="0"/>
              </a:rPr>
              <a:t>The immigration to Slovakia has been gradually rising </a:t>
            </a:r>
            <a:r>
              <a:rPr lang="cs-CZ" sz="2400" dirty="0" smtClean="0">
                <a:latin typeface="Calibri" pitchFamily="34" charset="0"/>
              </a:rPr>
              <a:t/>
            </a:r>
            <a:br>
              <a:rPr lang="cs-CZ" sz="2400" dirty="0" smtClean="0">
                <a:latin typeface="Calibri" pitchFamily="34" charset="0"/>
              </a:rPr>
            </a:br>
            <a:r>
              <a:rPr lang="en-US" sz="2400" dirty="0" smtClean="0">
                <a:latin typeface="Calibri" pitchFamily="34" charset="0"/>
              </a:rPr>
              <a:t>since </a:t>
            </a:r>
            <a:r>
              <a:rPr lang="en-US" sz="2400" dirty="0">
                <a:latin typeface="Calibri" pitchFamily="34" charset="0"/>
              </a:rPr>
              <a:t>the country’s accession to the </a:t>
            </a:r>
            <a:r>
              <a:rPr lang="en-US" sz="2400" dirty="0" smtClean="0">
                <a:latin typeface="Calibri" pitchFamily="34" charset="0"/>
              </a:rPr>
              <a:t>EU</a:t>
            </a:r>
            <a:r>
              <a:rPr lang="cs-CZ" sz="2400" dirty="0" smtClean="0">
                <a:latin typeface="Calibri" pitchFamily="34" charset="0"/>
              </a:rPr>
              <a:t>.</a:t>
            </a:r>
            <a:endParaRPr lang="cs-CZ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827584" y="692696"/>
            <a:ext cx="741682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 smtClean="0">
                <a:latin typeface="Calibri" pitchFamily="34" charset="0"/>
              </a:rPr>
              <a:t>Slovenia</a:t>
            </a:r>
            <a:endParaRPr lang="cs-CZ" sz="3200" b="1" dirty="0" smtClean="0">
              <a:latin typeface="Calibri" pitchFamily="34" charset="0"/>
            </a:endParaRPr>
          </a:p>
          <a:p>
            <a:pPr algn="ctr"/>
            <a:endParaRPr lang="cs-CZ" sz="3200" dirty="0" smtClean="0">
              <a:latin typeface="Calibri" pitchFamily="34" charset="0"/>
            </a:endParaRPr>
          </a:p>
          <a:p>
            <a:pPr algn="ctr"/>
            <a:endParaRPr lang="cs-CZ" sz="3200" dirty="0" smtClean="0">
              <a:latin typeface="Calibri" pitchFamily="34" charset="0"/>
            </a:endParaRPr>
          </a:p>
          <a:p>
            <a:endParaRPr lang="cs-CZ" dirty="0">
              <a:latin typeface="Calibri" pitchFamily="34" charset="0"/>
            </a:endParaRPr>
          </a:p>
          <a:p>
            <a:pPr algn="ctr"/>
            <a:r>
              <a:rPr lang="cs-CZ" sz="2800" dirty="0" smtClean="0">
                <a:latin typeface="Calibri" pitchFamily="34" charset="0"/>
              </a:rPr>
              <a:t>2011 – 4% </a:t>
            </a:r>
            <a:r>
              <a:rPr lang="cs-CZ" sz="2800" dirty="0" err="1" smtClean="0">
                <a:latin typeface="Calibri" pitchFamily="34" charset="0"/>
              </a:rPr>
              <a:t>foreigners</a:t>
            </a:r>
            <a:endParaRPr lang="cs-CZ" sz="2800" dirty="0" smtClean="0">
              <a:latin typeface="Calibri" pitchFamily="34" charset="0"/>
            </a:endParaRPr>
          </a:p>
          <a:p>
            <a:pPr algn="ctr"/>
            <a:endParaRPr lang="cs-CZ" sz="2800" dirty="0">
              <a:latin typeface="Calibri" pitchFamily="34" charset="0"/>
            </a:endParaRPr>
          </a:p>
          <a:p>
            <a:pPr algn="ctr"/>
            <a:endParaRPr lang="cs-CZ" sz="2800" dirty="0" smtClean="0">
              <a:latin typeface="Calibri" pitchFamily="34" charset="0"/>
            </a:endParaRPr>
          </a:p>
          <a:p>
            <a:pPr algn="ctr"/>
            <a:endParaRPr lang="cs-CZ" sz="2800" dirty="0">
              <a:latin typeface="Calibri" pitchFamily="34" charset="0"/>
            </a:endParaRPr>
          </a:p>
          <a:p>
            <a:pPr algn="ctr"/>
            <a:r>
              <a:rPr lang="cs-CZ" sz="2800" dirty="0" smtClean="0">
                <a:latin typeface="Calibri" pitchFamily="34" charset="0"/>
              </a:rPr>
              <a:t>    </a:t>
            </a:r>
            <a:r>
              <a:rPr lang="en-US" sz="2800" dirty="0" smtClean="0">
                <a:latin typeface="Calibri" pitchFamily="34" charset="0"/>
              </a:rPr>
              <a:t>Slovenia </a:t>
            </a:r>
            <a:r>
              <a:rPr lang="en-US" sz="2800" dirty="0">
                <a:latin typeface="Calibri" pitchFamily="34" charset="0"/>
              </a:rPr>
              <a:t>is mainly an immigration country with high migration flows from the former Yugoslavian countries.</a:t>
            </a:r>
            <a:endParaRPr lang="cs-CZ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115616" y="836712"/>
            <a:ext cx="691276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 smtClean="0">
                <a:latin typeface="Calibri" pitchFamily="34" charset="0"/>
              </a:rPr>
              <a:t>Austria</a:t>
            </a:r>
            <a:endParaRPr lang="cs-CZ" sz="3200" b="1" dirty="0" smtClean="0">
              <a:latin typeface="Calibri" pitchFamily="34" charset="0"/>
            </a:endParaRPr>
          </a:p>
          <a:p>
            <a:pPr algn="ctr"/>
            <a:endParaRPr lang="cs-CZ" sz="3200" b="1" dirty="0" smtClean="0">
              <a:latin typeface="Calibri" pitchFamily="34" charset="0"/>
            </a:endParaRPr>
          </a:p>
          <a:p>
            <a:pPr algn="ctr"/>
            <a:endParaRPr lang="cs-CZ" sz="2400" dirty="0">
              <a:latin typeface="Calibri" pitchFamily="34" charset="0"/>
            </a:endParaRPr>
          </a:p>
          <a:p>
            <a:pPr algn="ctr"/>
            <a:r>
              <a:rPr lang="cs-CZ" sz="2400" dirty="0" smtClean="0">
                <a:latin typeface="Calibri" pitchFamily="34" charset="0"/>
              </a:rPr>
              <a:t>2012 – 970,000 = 12.4% </a:t>
            </a:r>
            <a:r>
              <a:rPr lang="cs-CZ" sz="2400" dirty="0" err="1" smtClean="0">
                <a:latin typeface="Calibri" pitchFamily="34" charset="0"/>
              </a:rPr>
              <a:t>foreigners</a:t>
            </a:r>
            <a:endParaRPr lang="cs-CZ" sz="2400" dirty="0" smtClean="0">
              <a:latin typeface="Calibri" pitchFamily="34" charset="0"/>
            </a:endParaRPr>
          </a:p>
          <a:p>
            <a:pPr algn="ctr"/>
            <a:endParaRPr lang="cs-CZ" sz="2400" dirty="0" smtClean="0">
              <a:latin typeface="Calibri" pitchFamily="34" charset="0"/>
            </a:endParaRPr>
          </a:p>
          <a:p>
            <a:pPr algn="ctr"/>
            <a:endParaRPr lang="cs-CZ" sz="2400" dirty="0" smtClean="0">
              <a:latin typeface="Calibri" pitchFamily="34" charset="0"/>
            </a:endParaRPr>
          </a:p>
          <a:p>
            <a:pPr algn="ctr"/>
            <a:endParaRPr lang="cs-CZ" sz="2400" dirty="0" smtClean="0">
              <a:latin typeface="Calibri" pitchFamily="34" charset="0"/>
            </a:endParaRPr>
          </a:p>
          <a:p>
            <a:pPr algn="ctr"/>
            <a:r>
              <a:rPr lang="en-US" sz="2400" dirty="0" smtClean="0">
                <a:latin typeface="Calibri" pitchFamily="34" charset="0"/>
              </a:rPr>
              <a:t>Germany, Serbia, Montenegro, Kosovo and Turkey more than half of all immigrants </a:t>
            </a:r>
            <a:r>
              <a:rPr lang="cs-CZ" sz="2400" dirty="0" smtClean="0">
                <a:latin typeface="Calibri" pitchFamily="34" charset="0"/>
              </a:rPr>
              <a:t> are </a:t>
            </a:r>
            <a:r>
              <a:rPr lang="en-US" sz="2400" dirty="0" smtClean="0">
                <a:latin typeface="Calibri" pitchFamily="34" charset="0"/>
              </a:rPr>
              <a:t>from EU</a:t>
            </a:r>
            <a:endParaRPr lang="cs-CZ" sz="2400" dirty="0" smtClean="0">
              <a:latin typeface="Calibri" pitchFamily="34" charset="0"/>
            </a:endParaRPr>
          </a:p>
          <a:p>
            <a:pPr algn="ctr"/>
            <a:endParaRPr lang="cs-CZ" sz="2400" dirty="0">
              <a:latin typeface="Calibri" pitchFamily="34" charset="0"/>
            </a:endParaRPr>
          </a:p>
          <a:p>
            <a:pPr algn="ctr"/>
            <a:endParaRPr lang="cs-CZ" sz="2400" dirty="0" smtClean="0">
              <a:latin typeface="Calibri" pitchFamily="34" charset="0"/>
            </a:endParaRPr>
          </a:p>
          <a:p>
            <a:pPr algn="ctr"/>
            <a:r>
              <a:rPr lang="en-US" sz="2400" dirty="0" smtClean="0">
                <a:latin typeface="Calibri" pitchFamily="34" charset="0"/>
              </a:rPr>
              <a:t>201</a:t>
            </a:r>
            <a:r>
              <a:rPr lang="cs-CZ" sz="2400" dirty="0" smtClean="0">
                <a:latin typeface="Calibri" pitchFamily="34" charset="0"/>
              </a:rPr>
              <a:t>0–</a:t>
            </a:r>
            <a:r>
              <a:rPr lang="en-US" sz="2400" dirty="0" smtClean="0">
                <a:latin typeface="Calibri" pitchFamily="34" charset="0"/>
              </a:rPr>
              <a:t>2012 the number of immigrants increased by 40%.</a:t>
            </a:r>
            <a:endParaRPr lang="cs-CZ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43608" y="692696"/>
            <a:ext cx="72008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 smtClean="0">
                <a:latin typeface="Calibri" pitchFamily="34" charset="0"/>
              </a:rPr>
              <a:t>Germany</a:t>
            </a:r>
            <a:endParaRPr lang="cs-CZ" sz="3200" b="1" dirty="0" smtClean="0">
              <a:latin typeface="Calibri" pitchFamily="34" charset="0"/>
            </a:endParaRPr>
          </a:p>
          <a:p>
            <a:pPr algn="ctr"/>
            <a:endParaRPr lang="cs-CZ" sz="3200" b="1" dirty="0" smtClean="0">
              <a:latin typeface="Calibri" pitchFamily="34" charset="0"/>
            </a:endParaRPr>
          </a:p>
          <a:p>
            <a:pPr algn="ctr"/>
            <a:endParaRPr lang="cs-CZ" sz="2400" dirty="0" smtClean="0">
              <a:latin typeface="Calibri" pitchFamily="34" charset="0"/>
            </a:endParaRPr>
          </a:p>
          <a:p>
            <a:pPr algn="ctr"/>
            <a:r>
              <a:rPr lang="cs-CZ" sz="2400" dirty="0" smtClean="0">
                <a:latin typeface="Calibri" pitchFamily="34" charset="0"/>
              </a:rPr>
              <a:t>2014 – 8.7% </a:t>
            </a:r>
            <a:r>
              <a:rPr lang="cs-CZ" sz="2400" dirty="0" err="1" smtClean="0">
                <a:latin typeface="Calibri" pitchFamily="34" charset="0"/>
              </a:rPr>
              <a:t>foreigners</a:t>
            </a:r>
            <a:endParaRPr lang="cs-CZ" sz="2400" dirty="0" smtClean="0">
              <a:latin typeface="Calibri" pitchFamily="34" charset="0"/>
            </a:endParaRPr>
          </a:p>
          <a:p>
            <a:pPr algn="ctr"/>
            <a:endParaRPr lang="cs-CZ" sz="2400" dirty="0">
              <a:latin typeface="Calibri" pitchFamily="34" charset="0"/>
            </a:endParaRPr>
          </a:p>
          <a:p>
            <a:pPr algn="ctr"/>
            <a:endParaRPr lang="cs-CZ" sz="2400" dirty="0" smtClean="0">
              <a:latin typeface="Calibri" pitchFamily="34" charset="0"/>
            </a:endParaRPr>
          </a:p>
          <a:p>
            <a:pPr algn="ctr"/>
            <a:r>
              <a:rPr lang="en-US" sz="2400" dirty="0" smtClean="0">
                <a:latin typeface="Calibri" pitchFamily="34" charset="0"/>
              </a:rPr>
              <a:t>Turkey, Italy, Poland, Serbia and Greece</a:t>
            </a:r>
            <a:endParaRPr lang="cs-CZ" sz="2400" dirty="0" smtClean="0">
              <a:latin typeface="Calibri" pitchFamily="34" charset="0"/>
            </a:endParaRPr>
          </a:p>
          <a:p>
            <a:pPr algn="ctr"/>
            <a:r>
              <a:rPr lang="cs-CZ" sz="2400" dirty="0">
                <a:latin typeface="Calibri" pitchFamily="34" charset="0"/>
              </a:rPr>
              <a:t>m</a:t>
            </a:r>
            <a:r>
              <a:rPr lang="en-US" sz="2400" dirty="0" smtClean="0">
                <a:latin typeface="Calibri" pitchFamily="34" charset="0"/>
              </a:rPr>
              <a:t>ore than a third of immigrants are </a:t>
            </a:r>
            <a:r>
              <a:rPr lang="cs-CZ" sz="2400" dirty="0" smtClean="0">
                <a:latin typeface="Calibri" pitchFamily="34" charset="0"/>
              </a:rPr>
              <a:t>EU </a:t>
            </a:r>
            <a:r>
              <a:rPr lang="en-US" sz="2400" dirty="0" smtClean="0">
                <a:latin typeface="Calibri" pitchFamily="34" charset="0"/>
              </a:rPr>
              <a:t>citizens</a:t>
            </a:r>
            <a:endParaRPr lang="cs-CZ" sz="2400" dirty="0">
              <a:latin typeface="Calibri" pitchFamily="34" charset="0"/>
            </a:endParaRPr>
          </a:p>
          <a:p>
            <a:pPr algn="ctr"/>
            <a:endParaRPr lang="cs-CZ" sz="2400" dirty="0" smtClean="0">
              <a:latin typeface="Calibri" pitchFamily="34" charset="0"/>
            </a:endParaRPr>
          </a:p>
          <a:p>
            <a:pPr algn="ctr"/>
            <a:endParaRPr lang="cs-CZ" sz="2400" dirty="0">
              <a:latin typeface="Calibri" pitchFamily="34" charset="0"/>
            </a:endParaRPr>
          </a:p>
          <a:p>
            <a:pPr algn="ctr"/>
            <a:endParaRPr lang="cs-CZ" sz="2400" dirty="0" smtClean="0">
              <a:latin typeface="Calibri" pitchFamily="34" charset="0"/>
            </a:endParaRPr>
          </a:p>
          <a:p>
            <a:pPr algn="ctr"/>
            <a:r>
              <a:rPr lang="en-US" sz="2400" dirty="0" smtClean="0">
                <a:latin typeface="Calibri" pitchFamily="34" charset="0"/>
              </a:rPr>
              <a:t>201</a:t>
            </a:r>
            <a:r>
              <a:rPr lang="cs-CZ" sz="2400" dirty="0" smtClean="0">
                <a:latin typeface="Calibri" pitchFamily="34" charset="0"/>
              </a:rPr>
              <a:t>0–</a:t>
            </a:r>
            <a:r>
              <a:rPr lang="en-US" sz="2400" dirty="0" smtClean="0">
                <a:latin typeface="Calibri" pitchFamily="34" charset="0"/>
              </a:rPr>
              <a:t>2012, the number of immigrants increased by </a:t>
            </a:r>
            <a:r>
              <a:rPr lang="cs-CZ" sz="2400" dirty="0" smtClean="0">
                <a:latin typeface="Calibri" pitchFamily="34" charset="0"/>
              </a:rPr>
              <a:t>20</a:t>
            </a:r>
            <a:r>
              <a:rPr lang="en-US" sz="2400" dirty="0" smtClean="0">
                <a:latin typeface="Calibri" pitchFamily="34" charset="0"/>
              </a:rPr>
              <a:t>%.</a:t>
            </a:r>
            <a:endParaRPr lang="cs-CZ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400" strike="noStrike">
                <a:solidFill>
                  <a:srgbClr val="FFFFFF"/>
                </a:solidFill>
                <a:latin typeface="Calibri"/>
                <a:ea typeface="DejaVu Sans"/>
              </a:rPr>
              <a:t>Asylum Seekers</a:t>
            </a:r>
            <a:endParaRPr/>
          </a:p>
        </p:txBody>
      </p:sp>
      <p:pic>
        <p:nvPicPr>
          <p:cNvPr id="87" name="Zástupný symbol pro obsah 3"/>
          <p:cNvPicPr/>
          <p:nvPr/>
        </p:nvPicPr>
        <p:blipFill>
          <a:blip r:embed="rId2" cstate="print"/>
          <a:stretch/>
        </p:blipFill>
        <p:spPr>
          <a:xfrm>
            <a:off x="951120" y="1600200"/>
            <a:ext cx="7239960" cy="4524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1872000" y="288000"/>
            <a:ext cx="5471640" cy="83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2400" strike="noStrike">
                <a:latin typeface="Calibri"/>
              </a:rPr>
              <a:t>How Many Migrants Had Arrived in 2015 (according to different sources)</a:t>
            </a:r>
            <a:endParaRPr/>
          </a:p>
        </p:txBody>
      </p:sp>
      <p:pic>
        <p:nvPicPr>
          <p:cNvPr id="89" name="Obrázek 88"/>
          <p:cNvPicPr/>
          <p:nvPr/>
        </p:nvPicPr>
        <p:blipFill>
          <a:blip r:embed="rId2" cstate="print"/>
          <a:stretch/>
        </p:blipFill>
        <p:spPr>
          <a:xfrm>
            <a:off x="360000" y="1152000"/>
            <a:ext cx="8423640" cy="547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467640" y="-28800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400" strike="noStrike">
                <a:solidFill>
                  <a:srgbClr val="FFFFFF"/>
                </a:solidFill>
                <a:latin typeface="Calibri"/>
                <a:ea typeface="DejaVu Sans"/>
              </a:rPr>
              <a:t>Central Europe</a:t>
            </a:r>
            <a:endParaRPr/>
          </a:p>
        </p:txBody>
      </p:sp>
      <p:pic>
        <p:nvPicPr>
          <p:cNvPr id="75" name="Obrázek 74"/>
          <p:cNvPicPr/>
          <p:nvPr/>
        </p:nvPicPr>
        <p:blipFill>
          <a:blip r:embed="rId2" cstate="print"/>
          <a:stretch/>
        </p:blipFill>
        <p:spPr>
          <a:xfrm>
            <a:off x="288000" y="648000"/>
            <a:ext cx="8712000" cy="734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Obrázek 89"/>
          <p:cNvPicPr/>
          <p:nvPr/>
        </p:nvPicPr>
        <p:blipFill>
          <a:blip r:embed="rId2" cstate="print"/>
          <a:stretch/>
        </p:blipFill>
        <p:spPr>
          <a:xfrm>
            <a:off x="144000" y="1152000"/>
            <a:ext cx="8855640" cy="4823640"/>
          </a:xfrm>
          <a:prstGeom prst="rect">
            <a:avLst/>
          </a:prstGeom>
          <a:ln>
            <a:noFill/>
          </a:ln>
        </p:spPr>
      </p:pic>
      <p:pic>
        <p:nvPicPr>
          <p:cNvPr id="3" name="Obrázek 2" descr="Bez názv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49054"/>
            <a:ext cx="10188624" cy="5303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Obrázek 90"/>
          <p:cNvPicPr/>
          <p:nvPr/>
        </p:nvPicPr>
        <p:blipFill>
          <a:blip r:embed="rId2" cstate="print"/>
          <a:stretch/>
        </p:blipFill>
        <p:spPr>
          <a:xfrm>
            <a:off x="144000" y="864000"/>
            <a:ext cx="8783640" cy="518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400" strike="noStrike">
                <a:solidFill>
                  <a:srgbClr val="FFFFFF"/>
                </a:solidFill>
                <a:latin typeface="Calibri"/>
                <a:ea typeface="DejaVu Sans"/>
              </a:rPr>
              <a:t> Access to Employment</a:t>
            </a:r>
            <a:endParaRPr/>
          </a:p>
        </p:txBody>
      </p:sp>
      <p:sp>
        <p:nvSpPr>
          <p:cNvPr id="93" name="CustomShape 2"/>
          <p:cNvSpPr/>
          <p:nvPr/>
        </p:nvSpPr>
        <p:spPr>
          <a:xfrm>
            <a:off x="288000" y="2276640"/>
            <a:ext cx="8532472" cy="403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cs-CZ" sz="36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Slovenia</a:t>
            </a:r>
            <a:r>
              <a:rPr lang="cs-CZ" sz="2800" strike="noStrike" dirty="0">
                <a:solidFill>
                  <a:srgbClr val="FFFFFF"/>
                </a:solidFill>
                <a:latin typeface="Calibri"/>
                <a:ea typeface="DejaVu Sans"/>
              </a:rPr>
              <a:t>                  </a:t>
            </a:r>
            <a:r>
              <a:rPr lang="cs-CZ" sz="36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Czech</a:t>
            </a:r>
            <a:r>
              <a:rPr lang="cs-CZ" sz="3600" strike="noStrike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cs-CZ" sz="36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Republic</a:t>
            </a:r>
            <a:r>
              <a:rPr lang="cs-CZ" sz="3600" strike="noStrike" dirty="0">
                <a:solidFill>
                  <a:srgbClr val="FFFFFF"/>
                </a:solidFill>
                <a:latin typeface="Calibri"/>
                <a:ea typeface="DejaVu Sans"/>
              </a:rPr>
              <a:t>        </a:t>
            </a:r>
            <a:r>
              <a:rPr lang="cs-CZ" sz="3600" strike="noStrike" dirty="0" err="1" smtClean="0">
                <a:solidFill>
                  <a:srgbClr val="FFFFFF"/>
                </a:solidFill>
                <a:latin typeface="Calibri"/>
                <a:ea typeface="DejaVu Sans"/>
              </a:rPr>
              <a:t>Poland</a:t>
            </a:r>
            <a:endParaRPr dirty="0"/>
          </a:p>
          <a:p>
            <a:r>
              <a:rPr lang="cs-CZ" sz="3600" strike="noStrike" dirty="0">
                <a:solidFill>
                  <a:srgbClr val="FFFFFF"/>
                </a:solidFill>
                <a:latin typeface="Calibri"/>
                <a:ea typeface="DejaVu Sans"/>
              </a:rPr>
              <a:t>                              </a:t>
            </a:r>
            <a:r>
              <a:rPr lang="cs-CZ" sz="36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Hungary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3600" strike="noStrike" dirty="0">
                <a:solidFill>
                  <a:srgbClr val="FFFFFF"/>
                </a:solidFill>
                <a:latin typeface="Calibri"/>
                <a:ea typeface="DejaVu Sans"/>
              </a:rPr>
              <a:t>                              </a:t>
            </a:r>
            <a:r>
              <a:rPr lang="cs-CZ" sz="3600" strike="noStrike" dirty="0" err="1" smtClean="0">
                <a:solidFill>
                  <a:srgbClr val="FFFFFF"/>
                </a:solidFill>
                <a:latin typeface="Calibri"/>
                <a:ea typeface="DejaVu Sans"/>
              </a:rPr>
              <a:t>Germany</a:t>
            </a:r>
            <a:endParaRPr lang="cs-CZ" sz="3600" strike="noStrike" dirty="0" smtClean="0">
              <a:solidFill>
                <a:srgbClr val="FFFFFF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cs-CZ" sz="3600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cs-CZ" sz="3600" dirty="0" smtClean="0">
                <a:solidFill>
                  <a:srgbClr val="FFFFFF"/>
                </a:solidFill>
                <a:latin typeface="Calibri"/>
                <a:ea typeface="DejaVu Sans"/>
              </a:rPr>
              <a:t>                             </a:t>
            </a:r>
            <a:r>
              <a:rPr lang="cs-CZ" sz="3600" dirty="0" err="1" smtClean="0">
                <a:solidFill>
                  <a:srgbClr val="FFFFFF"/>
                </a:solidFill>
                <a:latin typeface="Calibri"/>
              </a:rPr>
              <a:t>Slovakia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cs-CZ" sz="36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Austria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cs-CZ" sz="3600" strike="noStrike" dirty="0">
                <a:solidFill>
                  <a:srgbClr val="FFFFFF"/>
                </a:solidFill>
                <a:latin typeface="Calibri"/>
                <a:ea typeface="DejaVu Sans"/>
              </a:rPr>
              <a:t>    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22400" y="1004040"/>
            <a:ext cx="8228160" cy="500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                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3600" strike="noStrike" dirty="0">
                <a:solidFill>
                  <a:srgbClr val="FFFFFF"/>
                </a:solidFill>
                <a:latin typeface="Calibri"/>
                <a:ea typeface="DejaVu Sans"/>
              </a:rPr>
              <a:t>                      3% </a:t>
            </a:r>
            <a:r>
              <a:rPr lang="cs-CZ" sz="36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of</a:t>
            </a:r>
            <a:r>
              <a:rPr lang="cs-CZ" sz="3600" strike="noStrike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cs-CZ" sz="36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World</a:t>
            </a:r>
            <a:r>
              <a:rPr lang="cs-CZ" sz="3600" strike="noStrike" dirty="0">
                <a:solidFill>
                  <a:srgbClr val="FFFFFF"/>
                </a:solidFill>
                <a:latin typeface="Calibri"/>
                <a:ea typeface="DejaVu Sans"/>
              </a:rPr>
              <a:t>´s </a:t>
            </a:r>
            <a:r>
              <a:rPr lang="cs-CZ" sz="36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Population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3600" strike="noStrike" dirty="0">
                <a:solidFill>
                  <a:srgbClr val="FFFFFF"/>
                </a:solidFill>
                <a:latin typeface="Calibri"/>
                <a:ea typeface="DejaVu Sans"/>
              </a:rPr>
              <a:t>                                          =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3600" strike="noStrike" dirty="0">
                <a:solidFill>
                  <a:srgbClr val="FFFFFF"/>
                </a:solidFill>
                <a:latin typeface="Calibri"/>
                <a:ea typeface="DejaVu Sans"/>
              </a:rPr>
              <a:t>                          140 – </a:t>
            </a:r>
            <a:r>
              <a:rPr lang="cs-CZ" sz="3600" strike="noStrike" dirty="0" smtClean="0">
                <a:solidFill>
                  <a:srgbClr val="FFFFFF"/>
                </a:solidFill>
                <a:latin typeface="Calibri"/>
                <a:ea typeface="DejaVu Sans"/>
              </a:rPr>
              <a:t>170,000,000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3600" strike="noStrike" dirty="0">
                <a:solidFill>
                  <a:srgbClr val="FFFFFF"/>
                </a:solidFill>
                <a:latin typeface="Calibri"/>
                <a:ea typeface="DejaVu Sans"/>
              </a:rPr>
              <a:t>                                         = 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3600" strike="noStrike" dirty="0">
                <a:solidFill>
                  <a:srgbClr val="FFFFFF"/>
                </a:solidFill>
                <a:latin typeface="Calibri"/>
                <a:ea typeface="DejaVu Sans"/>
              </a:rPr>
              <a:t>                       </a:t>
            </a:r>
            <a:r>
              <a:rPr lang="cs-CZ" sz="36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international</a:t>
            </a:r>
            <a:r>
              <a:rPr lang="cs-CZ" sz="3600" strike="noStrike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cs-CZ" sz="36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migrants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483480" y="1767600"/>
            <a:ext cx="8228160" cy="564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                        </a:t>
            </a:r>
            <a:r>
              <a:rPr lang="cs-CZ" sz="36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At</a:t>
            </a:r>
            <a:r>
              <a:rPr lang="cs-CZ" sz="3600" strike="noStrike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cs-CZ" sz="36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the</a:t>
            </a:r>
            <a:r>
              <a:rPr lang="cs-CZ" sz="3600" strike="noStrike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cs-CZ" sz="36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End</a:t>
            </a:r>
            <a:r>
              <a:rPr lang="cs-CZ" sz="3600" strike="noStrike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cs-CZ" sz="36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of</a:t>
            </a:r>
            <a:r>
              <a:rPr lang="cs-CZ" sz="3600" strike="noStrike" dirty="0">
                <a:solidFill>
                  <a:srgbClr val="FFFFFF"/>
                </a:solidFill>
                <a:latin typeface="Calibri"/>
                <a:ea typeface="DejaVu Sans"/>
              </a:rPr>
              <a:t> 2014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3600" strike="noStrike" dirty="0">
                <a:solidFill>
                  <a:srgbClr val="FFFFFF"/>
                </a:solidFill>
                <a:latin typeface="Calibri"/>
                <a:ea typeface="DejaVu Sans"/>
              </a:rPr>
              <a:t>                                   =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3600" strike="noStrike" dirty="0">
                <a:solidFill>
                  <a:srgbClr val="FFFFFF"/>
                </a:solidFill>
                <a:latin typeface="Calibri"/>
                <a:ea typeface="DejaVu Sans"/>
              </a:rPr>
              <a:t>                    </a:t>
            </a:r>
            <a:r>
              <a:rPr lang="cs-CZ" sz="3600" strike="noStrike" dirty="0" smtClean="0">
                <a:solidFill>
                  <a:srgbClr val="FFFFFF"/>
                </a:solidFill>
                <a:latin typeface="Calibri"/>
                <a:ea typeface="DejaVu Sans"/>
              </a:rPr>
              <a:t>59.5 </a:t>
            </a:r>
            <a:r>
              <a:rPr lang="cs-CZ" sz="3600" strike="noStrike" dirty="0">
                <a:solidFill>
                  <a:srgbClr val="FFFFFF"/>
                </a:solidFill>
                <a:latin typeface="Calibri"/>
                <a:ea typeface="DejaVu Sans"/>
              </a:rPr>
              <a:t>milion </a:t>
            </a:r>
            <a:r>
              <a:rPr lang="cs-CZ" sz="36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refugees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3600" strike="noStrike" dirty="0">
                <a:solidFill>
                  <a:srgbClr val="FFFFFF"/>
                </a:solidFill>
                <a:latin typeface="Calibri"/>
                <a:ea typeface="DejaVu Sans"/>
              </a:rPr>
              <a:t>                                    =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3600" strike="noStrike" dirty="0">
                <a:solidFill>
                  <a:srgbClr val="FFFFFF"/>
                </a:solidFill>
                <a:latin typeface="Calibri"/>
                <a:ea typeface="DejaVu Sans"/>
              </a:rPr>
              <a:t>                            ½ </a:t>
            </a:r>
            <a:r>
              <a:rPr lang="cs-CZ" sz="36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children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457200" y="404640"/>
            <a:ext cx="8228160" cy="61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3200" strike="noStrike" dirty="0">
                <a:solidFill>
                  <a:srgbClr val="FF0000"/>
                </a:solidFill>
                <a:latin typeface="Calibri"/>
                <a:ea typeface="DejaVu Sans"/>
              </a:rPr>
              <a:t>1951 </a:t>
            </a:r>
            <a:r>
              <a:rPr lang="cs-CZ" sz="3200" strike="noStrike" dirty="0" err="1">
                <a:solidFill>
                  <a:srgbClr val="FF0000"/>
                </a:solidFill>
                <a:latin typeface="Calibri"/>
                <a:ea typeface="DejaVu Sans"/>
              </a:rPr>
              <a:t>United</a:t>
            </a:r>
            <a:r>
              <a:rPr lang="cs-CZ" sz="3200" strike="noStrike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cs-CZ" sz="3200" strike="noStrike" dirty="0" err="1">
                <a:solidFill>
                  <a:srgbClr val="FF0000"/>
                </a:solidFill>
                <a:latin typeface="Calibri"/>
                <a:ea typeface="DejaVu Sans"/>
              </a:rPr>
              <a:t>Nations</a:t>
            </a:r>
            <a:r>
              <a:rPr lang="cs-CZ" sz="3200" strike="noStrike" dirty="0">
                <a:solidFill>
                  <a:srgbClr val="FF0000"/>
                </a:solidFill>
                <a:latin typeface="Calibri"/>
                <a:ea typeface="DejaVu Sans"/>
              </a:rPr>
              <a:t>  - Status </a:t>
            </a:r>
            <a:r>
              <a:rPr lang="cs-CZ" sz="3200" strike="noStrike" dirty="0" err="1">
                <a:solidFill>
                  <a:srgbClr val="FF0000"/>
                </a:solidFill>
                <a:latin typeface="Calibri"/>
                <a:ea typeface="DejaVu Sans"/>
              </a:rPr>
              <a:t>of</a:t>
            </a:r>
            <a:r>
              <a:rPr lang="cs-CZ" sz="3200" strike="noStrike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cs-CZ" sz="3200" strike="noStrike" dirty="0" err="1">
                <a:solidFill>
                  <a:srgbClr val="FF0000"/>
                </a:solidFill>
                <a:latin typeface="Calibri"/>
                <a:ea typeface="DejaVu Sans"/>
              </a:rPr>
              <a:t>Refugees</a:t>
            </a:r>
            <a:r>
              <a:rPr lang="cs-CZ" sz="3200" strike="noStrike" dirty="0">
                <a:solidFill>
                  <a:srgbClr val="FF0000"/>
                </a:solidFill>
                <a:latin typeface="Calibri"/>
                <a:ea typeface="DejaVu Sans"/>
              </a:rPr>
              <a:t> </a:t>
            </a:r>
            <a:endParaRPr dirty="0"/>
          </a:p>
          <a:p>
            <a:pPr>
              <a:lnSpc>
                <a:spcPct val="100000"/>
              </a:lnSpc>
            </a:pPr>
            <a:r>
              <a:rPr lang="cs-CZ" sz="3200" strike="noStrike" dirty="0" smtClean="0">
                <a:solidFill>
                  <a:srgbClr val="FFFFFF"/>
                </a:solidFill>
                <a:latin typeface="Calibri"/>
                <a:ea typeface="DejaVu Sans"/>
              </a:rPr>
              <a:t>"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A person </a:t>
            </a:r>
            <a:r>
              <a:rPr lang="cs-CZ" sz="32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who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cs-CZ" sz="32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owing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 to </a:t>
            </a:r>
            <a:r>
              <a:rPr lang="cs-CZ" sz="32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well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-</a:t>
            </a:r>
            <a:r>
              <a:rPr lang="cs-CZ" sz="32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founded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cs-CZ" sz="3200" u="sng" strike="noStrike" dirty="0" err="1">
                <a:solidFill>
                  <a:srgbClr val="FFFFFF"/>
                </a:solidFill>
                <a:latin typeface="Calibri"/>
                <a:ea typeface="DejaVu Sans"/>
              </a:rPr>
              <a:t>fear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cs-CZ" sz="32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of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cs-CZ" sz="32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being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cs-CZ" sz="3200" u="sng" strike="noStrike" dirty="0" err="1">
                <a:solidFill>
                  <a:srgbClr val="FFFFFF"/>
                </a:solidFill>
                <a:latin typeface="Calibri"/>
                <a:ea typeface="DejaVu Sans"/>
              </a:rPr>
              <a:t>persecuted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cs-CZ" sz="32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for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cs-CZ" sz="32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reasons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cs-CZ" sz="32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of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cs-CZ" sz="3200" b="1" u="sng" strike="noStrike" dirty="0" err="1">
                <a:solidFill>
                  <a:srgbClr val="FFFFFF"/>
                </a:solidFill>
                <a:latin typeface="Calibri"/>
                <a:ea typeface="DejaVu Sans"/>
              </a:rPr>
              <a:t>race</a:t>
            </a:r>
            <a:r>
              <a:rPr lang="cs-CZ" sz="3200" b="1" strike="noStrike" dirty="0">
                <a:solidFill>
                  <a:srgbClr val="FFFFFF"/>
                </a:solidFill>
                <a:latin typeface="Calibri"/>
                <a:ea typeface="DejaVu Sans"/>
              </a:rPr>
              <a:t>, </a:t>
            </a:r>
            <a:r>
              <a:rPr lang="cs-CZ" sz="3200" b="1" u="sng" strike="noStrike" dirty="0">
                <a:solidFill>
                  <a:srgbClr val="FFFFFF"/>
                </a:solidFill>
                <a:latin typeface="Calibri"/>
                <a:ea typeface="DejaVu Sans"/>
              </a:rPr>
              <a:t>religion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, </a:t>
            </a:r>
            <a:r>
              <a:rPr lang="cs-CZ" sz="3200" b="1" u="sng" strike="noStrike" dirty="0" err="1">
                <a:solidFill>
                  <a:srgbClr val="FFFFFF"/>
                </a:solidFill>
                <a:latin typeface="Calibri"/>
                <a:ea typeface="DejaVu Sans"/>
              </a:rPr>
              <a:t>nationality</a:t>
            </a:r>
            <a:r>
              <a:rPr lang="cs-CZ" sz="3200" b="1" strike="noStrike" dirty="0">
                <a:solidFill>
                  <a:srgbClr val="FFFFFF"/>
                </a:solidFill>
                <a:latin typeface="Calibri"/>
                <a:ea typeface="DejaVu Sans"/>
              </a:rPr>
              <a:t>, </a:t>
            </a:r>
            <a:r>
              <a:rPr lang="cs-CZ" sz="3200" b="1" u="sng" strike="noStrike" dirty="0" err="1">
                <a:solidFill>
                  <a:srgbClr val="FFFFFF"/>
                </a:solidFill>
                <a:latin typeface="Calibri"/>
                <a:ea typeface="DejaVu Sans"/>
              </a:rPr>
              <a:t>membership</a:t>
            </a:r>
            <a:r>
              <a:rPr lang="cs-CZ" sz="3200" b="1" strike="noStrike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cs-CZ" sz="32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of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 a </a:t>
            </a:r>
            <a:r>
              <a:rPr lang="cs-CZ" sz="32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particular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cs-CZ" sz="3200" b="1" u="sng" strike="noStrike" dirty="0" err="1">
                <a:solidFill>
                  <a:srgbClr val="FFFFFF"/>
                </a:solidFill>
                <a:latin typeface="Calibri"/>
                <a:ea typeface="DejaVu Sans"/>
              </a:rPr>
              <a:t>social</a:t>
            </a:r>
            <a:r>
              <a:rPr lang="cs-CZ" sz="3200" b="1" strike="noStrike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cs-CZ" sz="3200" b="1" u="sng" strike="noStrike" dirty="0" err="1">
                <a:solidFill>
                  <a:srgbClr val="FFFFFF"/>
                </a:solidFill>
                <a:latin typeface="Calibri"/>
                <a:ea typeface="DejaVu Sans"/>
              </a:rPr>
              <a:t>group</a:t>
            </a:r>
            <a:r>
              <a:rPr lang="cs-CZ" sz="3200" b="1" strike="noStrike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cs-CZ" sz="3200" b="1" strike="noStrike" dirty="0" err="1">
                <a:solidFill>
                  <a:srgbClr val="FFFFFF"/>
                </a:solidFill>
                <a:latin typeface="Calibri"/>
                <a:ea typeface="DejaVu Sans"/>
              </a:rPr>
              <a:t>or</a:t>
            </a:r>
            <a:r>
              <a:rPr lang="cs-CZ" sz="3200" b="1" strike="noStrike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cs-CZ" sz="3200" b="1" u="sng" strike="noStrike" dirty="0" err="1">
                <a:solidFill>
                  <a:srgbClr val="FFFFFF"/>
                </a:solidFill>
                <a:latin typeface="Calibri"/>
                <a:ea typeface="DejaVu Sans"/>
              </a:rPr>
              <a:t>political</a:t>
            </a:r>
            <a:r>
              <a:rPr lang="cs-CZ" sz="3200" b="1" strike="noStrike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cs-CZ" sz="3200" b="1" u="sng" strike="noStrike" dirty="0" err="1">
                <a:solidFill>
                  <a:srgbClr val="FFFFFF"/>
                </a:solidFill>
                <a:latin typeface="Calibri"/>
                <a:ea typeface="DejaVu Sans"/>
              </a:rPr>
              <a:t>opinion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, </a:t>
            </a:r>
            <a:r>
              <a:rPr lang="cs-CZ" sz="32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is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cs-CZ" sz="32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outside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cs-CZ" sz="32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the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 country </a:t>
            </a:r>
            <a:r>
              <a:rPr lang="cs-CZ" sz="32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of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 his </a:t>
            </a:r>
            <a:r>
              <a:rPr lang="cs-CZ" sz="32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nationality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cs-CZ" sz="32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and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cs-CZ" sz="32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is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cs-CZ" sz="32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unable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cs-CZ" sz="32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or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, </a:t>
            </a:r>
            <a:r>
              <a:rPr lang="cs-CZ" sz="32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owing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 to such </a:t>
            </a:r>
            <a:r>
              <a:rPr lang="cs-CZ" sz="32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fear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, </a:t>
            </a:r>
            <a:r>
              <a:rPr lang="cs-CZ" sz="32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is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cs-CZ" sz="32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unwilling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 to </a:t>
            </a:r>
            <a:r>
              <a:rPr lang="cs-CZ" sz="32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avail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cs-CZ" sz="32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himself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cs-CZ" sz="32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of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cs-CZ" sz="32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the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cs-CZ" sz="3200" b="1" u="sng" strike="noStrike" dirty="0" err="1">
                <a:solidFill>
                  <a:srgbClr val="FFFFFF"/>
                </a:solidFill>
                <a:latin typeface="Calibri"/>
                <a:ea typeface="DejaVu Sans"/>
              </a:rPr>
              <a:t>protection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cs-CZ" sz="32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of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cs-CZ" sz="32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that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 country; </a:t>
            </a:r>
            <a:r>
              <a:rPr lang="cs-CZ" sz="32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or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cs-CZ" sz="32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who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, not </a:t>
            </a:r>
            <a:r>
              <a:rPr lang="cs-CZ" sz="32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having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 a </a:t>
            </a:r>
            <a:r>
              <a:rPr lang="cs-CZ" sz="32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nationality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cs-CZ" sz="32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and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cs-CZ" sz="32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being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cs-CZ" sz="32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outside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cs-CZ" sz="32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the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 country </a:t>
            </a:r>
            <a:r>
              <a:rPr lang="cs-CZ" sz="32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of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 his </a:t>
            </a:r>
            <a:r>
              <a:rPr lang="cs-CZ" sz="32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former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cs-CZ" sz="32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habitual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 residence as a </a:t>
            </a:r>
            <a:r>
              <a:rPr lang="cs-CZ" sz="32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result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cs-CZ" sz="32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of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 such </a:t>
            </a:r>
            <a:r>
              <a:rPr lang="cs-CZ" sz="32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events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, </a:t>
            </a:r>
            <a:r>
              <a:rPr lang="cs-CZ" sz="32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is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cs-CZ" sz="32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unable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cs-CZ" sz="32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or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, </a:t>
            </a:r>
            <a:r>
              <a:rPr lang="cs-CZ" sz="32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owing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 to such </a:t>
            </a:r>
            <a:r>
              <a:rPr lang="cs-CZ" sz="32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fear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, </a:t>
            </a:r>
            <a:r>
              <a:rPr lang="cs-CZ" sz="3200" strike="noStrike" dirty="0" err="1">
                <a:solidFill>
                  <a:srgbClr val="FFFFFF"/>
                </a:solidFill>
                <a:latin typeface="Calibri"/>
                <a:ea typeface="DejaVu Sans"/>
              </a:rPr>
              <a:t>is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cs-CZ" sz="3200" b="1" u="sng" strike="noStrike" dirty="0" err="1">
                <a:solidFill>
                  <a:srgbClr val="FFFFFF"/>
                </a:solidFill>
                <a:latin typeface="Calibri"/>
                <a:ea typeface="DejaVu Sans"/>
              </a:rPr>
              <a:t>unwilling</a:t>
            </a:r>
            <a:r>
              <a:rPr lang="cs-CZ" sz="3200" b="1" u="sng" strike="noStrike" dirty="0">
                <a:solidFill>
                  <a:srgbClr val="FFFFFF"/>
                </a:solidFill>
                <a:latin typeface="Calibri"/>
                <a:ea typeface="DejaVu Sans"/>
              </a:rPr>
              <a:t> to </a:t>
            </a:r>
            <a:r>
              <a:rPr lang="cs-CZ" sz="3200" b="1" u="sng" strike="noStrike" dirty="0" err="1">
                <a:solidFill>
                  <a:srgbClr val="FFFFFF"/>
                </a:solidFill>
                <a:latin typeface="Calibri"/>
                <a:ea typeface="DejaVu Sans"/>
              </a:rPr>
              <a:t>return</a:t>
            </a:r>
            <a:r>
              <a:rPr lang="cs-CZ" sz="3200" b="1" u="sng" strike="noStrike" dirty="0">
                <a:solidFill>
                  <a:srgbClr val="FFFFFF"/>
                </a:solidFill>
                <a:latin typeface="Calibri"/>
                <a:ea typeface="DejaVu Sans"/>
              </a:rPr>
              <a:t> to </a:t>
            </a:r>
            <a:r>
              <a:rPr lang="cs-CZ" sz="3200" b="1" u="sng" strike="noStrike" dirty="0" err="1">
                <a:solidFill>
                  <a:srgbClr val="FFFFFF"/>
                </a:solidFill>
                <a:latin typeface="Calibri"/>
                <a:ea typeface="DejaVu Sans"/>
              </a:rPr>
              <a:t>it</a:t>
            </a:r>
            <a:r>
              <a:rPr lang="cs-CZ" sz="3200" strike="noStrike" dirty="0">
                <a:solidFill>
                  <a:srgbClr val="FFFFFF"/>
                </a:solidFill>
                <a:latin typeface="Calibri"/>
                <a:ea typeface="DejaVu Sans"/>
              </a:rPr>
              <a:t>."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792000" y="1368000"/>
            <a:ext cx="7703640" cy="583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s-CZ" sz="3200" strike="noStrike">
                <a:solidFill>
                  <a:srgbClr val="FFFFFF"/>
                </a:solidFill>
                <a:latin typeface="Calibri"/>
                <a:ea typeface="DejaVu Sans"/>
              </a:rPr>
              <a:t>The Main Source of Refugees </a:t>
            </a:r>
            <a:endParaRPr/>
          </a:p>
          <a:p>
            <a:pPr algn="ctr">
              <a:lnSpc>
                <a:spcPct val="100000"/>
              </a:lnSpc>
            </a:pPr>
            <a:r>
              <a:rPr lang="cs-CZ" sz="3200" strike="noStrike">
                <a:solidFill>
                  <a:srgbClr val="FFFFFF"/>
                </a:solidFill>
                <a:latin typeface="Calibri"/>
                <a:ea typeface="DejaVu Sans"/>
              </a:rPr>
              <a:t>=</a:t>
            </a:r>
            <a:endParaRPr/>
          </a:p>
          <a:p>
            <a:pPr algn="ctr">
              <a:lnSpc>
                <a:spcPct val="100000"/>
              </a:lnSpc>
            </a:pPr>
            <a:r>
              <a:rPr lang="cs-CZ" sz="3200" strike="noStrike">
                <a:solidFill>
                  <a:srgbClr val="FFFFFF"/>
                </a:solidFill>
                <a:latin typeface="Calibri"/>
                <a:ea typeface="DejaVu Sans"/>
              </a:rPr>
              <a:t>armed conflicts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cs-CZ" sz="3200" strike="noStrike">
                <a:solidFill>
                  <a:srgbClr val="FFFFFF"/>
                </a:solidFill>
                <a:latin typeface="Calibri"/>
                <a:ea typeface="DejaVu Sans"/>
              </a:rPr>
              <a:t>15 in last 5 years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cs-CZ" sz="3200" strike="noStrike">
                <a:solidFill>
                  <a:srgbClr val="FFFFFF"/>
                </a:solidFill>
                <a:latin typeface="Calibri"/>
                <a:ea typeface="DejaVu Sans"/>
              </a:rPr>
              <a:t>(8 Africa, 3 Middle East, 3 Asia, 1 Europe)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400" strike="noStrike">
                <a:solidFill>
                  <a:srgbClr val="FFFFFF"/>
                </a:solidFill>
                <a:latin typeface="Calibri"/>
                <a:ea typeface="DejaVu Sans"/>
              </a:rPr>
              <a:t>Media</a:t>
            </a:r>
            <a:endParaRPr/>
          </a:p>
          <a:p>
            <a:pPr algn="ctr">
              <a:lnSpc>
                <a:spcPct val="100000"/>
              </a:lnSpc>
            </a:pPr>
            <a:r>
              <a:rPr lang="cs-CZ" sz="4000" strike="noStrike">
                <a:solidFill>
                  <a:srgbClr val="FFFFFF"/>
                </a:solidFill>
                <a:latin typeface="Calibri"/>
                <a:ea typeface="DejaVu Sans"/>
              </a:rPr>
              <a:t> Instruments Used For Communication</a:t>
            </a:r>
            <a:endParaRPr/>
          </a:p>
        </p:txBody>
      </p:sp>
      <p:pic>
        <p:nvPicPr>
          <p:cNvPr id="81" name="Zástupný symbol pro obsah 3"/>
          <p:cNvPicPr/>
          <p:nvPr/>
        </p:nvPicPr>
        <p:blipFill>
          <a:blip r:embed="rId2" cstate="print"/>
          <a:stretch/>
        </p:blipFill>
        <p:spPr>
          <a:xfrm>
            <a:off x="755640" y="1556640"/>
            <a:ext cx="7847280" cy="5031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400" strike="noStrike">
                <a:solidFill>
                  <a:srgbClr val="FFFFFF"/>
                </a:solidFill>
                <a:latin typeface="Calibri"/>
                <a:ea typeface="DejaVu Sans"/>
              </a:rPr>
              <a:t>Social Media</a:t>
            </a:r>
            <a:endParaRPr/>
          </a:p>
          <a:p>
            <a:pPr algn="ctr">
              <a:lnSpc>
                <a:spcPct val="100000"/>
              </a:lnSpc>
            </a:pPr>
            <a:r>
              <a:rPr lang="cs-CZ" sz="4400" strike="noStrike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cs-CZ" sz="4000" strike="noStrike">
                <a:solidFill>
                  <a:srgbClr val="FFFFFF"/>
                </a:solidFill>
                <a:latin typeface="Calibri"/>
                <a:ea typeface="DejaVu Sans"/>
              </a:rPr>
              <a:t>Social Instrument of Communication</a:t>
            </a:r>
            <a:endParaRPr/>
          </a:p>
        </p:txBody>
      </p:sp>
      <p:pic>
        <p:nvPicPr>
          <p:cNvPr id="83" name="Zástupný symbol pro obsah 3"/>
          <p:cNvPicPr/>
          <p:nvPr/>
        </p:nvPicPr>
        <p:blipFill>
          <a:blip r:embed="rId2" cstate="print"/>
          <a:stretch/>
        </p:blipFill>
        <p:spPr>
          <a:xfrm>
            <a:off x="683640" y="1512000"/>
            <a:ext cx="7847280" cy="5140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467640" y="40464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4400" strike="noStrike">
                <a:solidFill>
                  <a:srgbClr val="FFFFFF"/>
                </a:solidFill>
                <a:latin typeface="Calibri"/>
                <a:ea typeface="DejaVu Sans"/>
              </a:rPr>
              <a:t> Function of Mass Media</a:t>
            </a:r>
            <a:endParaRPr/>
          </a:p>
        </p:txBody>
      </p:sp>
      <p:sp>
        <p:nvSpPr>
          <p:cNvPr id="85" name="CustomShape 2"/>
          <p:cNvSpPr/>
          <p:nvPr/>
        </p:nvSpPr>
        <p:spPr>
          <a:xfrm>
            <a:off x="467640" y="1989000"/>
            <a:ext cx="8228160" cy="452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cs-CZ" sz="3200" strike="noStrike">
                <a:solidFill>
                  <a:srgbClr val="FFFFFF"/>
                </a:solidFill>
                <a:latin typeface="Calibri"/>
                <a:ea typeface="DejaVu Sans"/>
              </a:rPr>
              <a:t>guidance and information  </a:t>
            </a:r>
            <a:endParaRPr/>
          </a:p>
          <a:p>
            <a:pPr>
              <a:lnSpc>
                <a:spcPct val="150000"/>
              </a:lnSpc>
            </a:pPr>
            <a:r>
              <a:rPr lang="cs-CZ" sz="3200" strike="noStrike">
                <a:solidFill>
                  <a:srgbClr val="FFFFFF"/>
                </a:solidFill>
                <a:latin typeface="Calibri"/>
                <a:ea typeface="DejaVu Sans"/>
              </a:rPr>
              <a:t>interpretive  </a:t>
            </a:r>
            <a:endParaRPr/>
          </a:p>
          <a:p>
            <a:pPr>
              <a:lnSpc>
                <a:spcPct val="150000"/>
              </a:lnSpc>
            </a:pPr>
            <a:r>
              <a:rPr lang="cs-CZ" sz="3200" strike="noStrike">
                <a:solidFill>
                  <a:srgbClr val="FFFFFF"/>
                </a:solidFill>
                <a:latin typeface="Calibri"/>
                <a:ea typeface="DejaVu Sans"/>
              </a:rPr>
              <a:t>public control of power through media </a:t>
            </a:r>
            <a:endParaRPr/>
          </a:p>
          <a:p>
            <a:pPr>
              <a:lnSpc>
                <a:spcPct val="150000"/>
              </a:lnSpc>
            </a:pPr>
            <a:r>
              <a:rPr lang="cs-CZ" sz="3200" strike="noStrike">
                <a:solidFill>
                  <a:srgbClr val="FFFFFF"/>
                </a:solidFill>
                <a:latin typeface="Calibri"/>
                <a:ea typeface="DejaVu Sans"/>
              </a:rPr>
              <a:t>socialization </a:t>
            </a:r>
            <a:endParaRPr/>
          </a:p>
          <a:p>
            <a:pPr>
              <a:lnSpc>
                <a:spcPct val="150000"/>
              </a:lnSpc>
            </a:pPr>
            <a:r>
              <a:rPr lang="cs-CZ" sz="3200" strike="noStrike">
                <a:solidFill>
                  <a:srgbClr val="FFFFFF"/>
                </a:solidFill>
                <a:latin typeface="Calibri"/>
                <a:ea typeface="DejaVu Sans"/>
              </a:rPr>
              <a:t>relaxing and fun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361</Words>
  <Application>Microsoft Office PowerPoint</Application>
  <PresentationFormat>Předvádění na obrazovce (4:3)</PresentationFormat>
  <Paragraphs>130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DejaVu Sans</vt:lpstr>
      <vt:lpstr>StarSymbol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Veronika</dc:creator>
  <cp:lastModifiedBy>user</cp:lastModifiedBy>
  <cp:revision>15</cp:revision>
  <dcterms:modified xsi:type="dcterms:W3CDTF">2016-03-01T08:10:28Z</dcterms:modified>
</cp:coreProperties>
</file>