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62" r:id="rId6"/>
    <p:sldId id="261" r:id="rId7"/>
    <p:sldId id="258" r:id="rId8"/>
    <p:sldId id="267" r:id="rId9"/>
    <p:sldId id="259" r:id="rId10"/>
    <p:sldId id="263" r:id="rId11"/>
    <p:sldId id="268" r:id="rId12"/>
    <p:sldId id="270" r:id="rId13"/>
    <p:sldId id="271" r:id="rId14"/>
    <p:sldId id="26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listy.cz/art/79011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thicaljournalismnetwork.org/en/contents/moving-stories-the-view-from-brussels-missed-opportunities-to-call-the-european-union-to-accou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.muni.cz/veda-a-vyzkum/6912-media-odlidstuji-migranty-tvrdi-odbornici" TargetMode="External"/><Relationship Id="rId2" Type="http://schemas.openxmlformats.org/officeDocument/2006/relationships/hyperlink" Target="http://www.migrationobservatory.ox.ac.uk/reports/migration-new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yaOAZ4pNI" TargetMode="External"/><Relationship Id="rId2" Type="http://schemas.openxmlformats.org/officeDocument/2006/relationships/hyperlink" Target="http://www.aljazeera.com/news/2016/02/macedonia-greek-border-faces-humanitarian-challenge-16022813580784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Refugees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64571" cy="1400530"/>
          </a:xfrm>
        </p:spPr>
        <p:txBody>
          <a:bodyPr/>
          <a:lstStyle/>
          <a:p>
            <a:r>
              <a:rPr lang="cs-CZ" dirty="0" smtClean="0"/>
              <a:t>Domino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Closures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2012 </a:t>
            </a:r>
            <a:r>
              <a:rPr lang="cs-CZ" dirty="0" err="1" smtClean="0"/>
              <a:t>Greek</a:t>
            </a:r>
            <a:r>
              <a:rPr lang="cs-CZ" dirty="0" smtClean="0"/>
              <a:t> fence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Turkey</a:t>
            </a:r>
            <a:endParaRPr lang="cs-CZ" dirty="0" smtClean="0"/>
          </a:p>
          <a:p>
            <a:r>
              <a:rPr lang="cs-CZ" dirty="0" smtClean="0"/>
              <a:t>2013 </a:t>
            </a:r>
            <a:r>
              <a:rPr lang="cs-CZ" dirty="0" err="1" smtClean="0"/>
              <a:t>Bulgarian</a:t>
            </a:r>
            <a:r>
              <a:rPr lang="cs-CZ" dirty="0" smtClean="0"/>
              <a:t> fence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Turkey</a:t>
            </a:r>
            <a:endParaRPr lang="cs-CZ" dirty="0" smtClean="0"/>
          </a:p>
          <a:p>
            <a:r>
              <a:rPr lang="cs-CZ" dirty="0" smtClean="0"/>
              <a:t>20/8 2015 FYROM (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Yugoslavian</a:t>
            </a:r>
            <a:r>
              <a:rPr lang="cs-CZ" dirty="0" smtClean="0"/>
              <a:t> Republic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Macedonia</a:t>
            </a:r>
            <a:r>
              <a:rPr lang="cs-CZ" dirty="0" smtClean="0"/>
              <a:t>) </a:t>
            </a:r>
            <a:r>
              <a:rPr lang="cs-CZ" dirty="0" err="1" smtClean="0"/>
              <a:t>closed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Greece</a:t>
            </a:r>
            <a:endParaRPr lang="cs-CZ" dirty="0" smtClean="0"/>
          </a:p>
          <a:p>
            <a:r>
              <a:rPr lang="cs-CZ" dirty="0" smtClean="0"/>
              <a:t>16/9 2015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                   </a:t>
            </a:r>
            <a:r>
              <a:rPr lang="cs-CZ" dirty="0"/>
              <a:t>–</a:t>
            </a:r>
            <a:r>
              <a:rPr lang="cs-CZ" dirty="0" smtClean="0"/>
              <a:t> 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 smtClean="0"/>
              <a:t>Croatia</a:t>
            </a:r>
            <a:r>
              <a:rPr lang="cs-CZ" dirty="0" smtClean="0"/>
              <a:t> </a:t>
            </a:r>
          </a:p>
          <a:p>
            <a:r>
              <a:rPr lang="cs-CZ" dirty="0" smtClean="0"/>
              <a:t>11/11 2015 </a:t>
            </a:r>
            <a:r>
              <a:rPr lang="cs-CZ" smtClean="0"/>
              <a:t>Slovenian </a:t>
            </a:r>
            <a:r>
              <a:rPr lang="cs-CZ" dirty="0" smtClean="0"/>
              <a:t>fence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Croatia</a:t>
            </a:r>
            <a:endParaRPr lang="cs-CZ" dirty="0" smtClean="0"/>
          </a:p>
          <a:p>
            <a:r>
              <a:rPr lang="cs-CZ" dirty="0" smtClean="0"/>
              <a:t>18/11 2015 </a:t>
            </a:r>
            <a:r>
              <a:rPr lang="cs-CZ" dirty="0" err="1" smtClean="0"/>
              <a:t>Slovenia</a:t>
            </a:r>
            <a:r>
              <a:rPr lang="cs-CZ" dirty="0" smtClean="0"/>
              <a:t>, 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Serbia</a:t>
            </a:r>
            <a:r>
              <a:rPr lang="cs-CZ" dirty="0" smtClean="0"/>
              <a:t> and FYROM – </a:t>
            </a:r>
            <a:r>
              <a:rPr lang="cs-CZ" dirty="0" err="1" smtClean="0"/>
              <a:t>allow</a:t>
            </a:r>
            <a:r>
              <a:rPr lang="cs-CZ" dirty="0" smtClean="0"/>
              <a:t> </a:t>
            </a:r>
            <a:r>
              <a:rPr lang="cs-CZ" dirty="0" err="1" smtClean="0"/>
              <a:t>nationals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Syria</a:t>
            </a:r>
            <a:r>
              <a:rPr lang="cs-CZ" dirty="0" smtClean="0"/>
              <a:t>, </a:t>
            </a:r>
            <a:r>
              <a:rPr lang="cs-CZ" dirty="0" err="1" smtClean="0"/>
              <a:t>Afghanistan</a:t>
            </a:r>
            <a:r>
              <a:rPr lang="cs-CZ" dirty="0" smtClean="0"/>
              <a:t> and </a:t>
            </a:r>
            <a:r>
              <a:rPr lang="cs-CZ" dirty="0" err="1" smtClean="0"/>
              <a:t>Iraq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1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blisty.cz/art/79011.html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Role </a:t>
            </a:r>
            <a:r>
              <a:rPr lang="cs-CZ" dirty="0" err="1" smtClean="0"/>
              <a:t>of</a:t>
            </a:r>
            <a:r>
              <a:rPr lang="cs-CZ" dirty="0" smtClean="0"/>
              <a:t> media in society:</a:t>
            </a:r>
          </a:p>
          <a:p>
            <a:pPr>
              <a:buFontTx/>
              <a:buChar char="-"/>
            </a:pP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interpreter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watchdog</a:t>
            </a:r>
            <a:r>
              <a:rPr lang="cs-CZ" dirty="0" smtClean="0"/>
              <a:t> fiction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42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511444"/>
            <a:ext cx="8946541" cy="5736955"/>
          </a:xfrm>
        </p:spPr>
        <p:txBody>
          <a:bodyPr>
            <a:normAutofit/>
          </a:bodyPr>
          <a:lstStyle/>
          <a:p>
            <a:r>
              <a:rPr lang="en-US" sz="2800" dirty="0"/>
              <a:t>To mark International Migrants Day on Friday 18 December the Ethical Journalism Network has published a report on media and the global migration and refugee crisis. </a:t>
            </a:r>
            <a:endParaRPr lang="cs-CZ" sz="2800" dirty="0" smtClean="0"/>
          </a:p>
          <a:p>
            <a:endParaRPr lang="cs-CZ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report, </a:t>
            </a:r>
            <a:r>
              <a:rPr lang="en-US" sz="2800" i="1" dirty="0">
                <a:solidFill>
                  <a:srgbClr val="FF0000"/>
                </a:solidFill>
              </a:rPr>
              <a:t>Moving Stories</a:t>
            </a:r>
            <a:r>
              <a:rPr lang="en-US" sz="2800" i="1" dirty="0"/>
              <a:t>,</a:t>
            </a:r>
            <a:r>
              <a:rPr lang="en-US" sz="2800" dirty="0"/>
              <a:t> reviews media coverage of migration in the </a:t>
            </a:r>
            <a:r>
              <a:rPr lang="en-US" sz="2800" b="1" dirty="0">
                <a:hlinkClick r:id="rId2"/>
              </a:rPr>
              <a:t>European Union</a:t>
            </a:r>
            <a:r>
              <a:rPr lang="en-US" sz="2800" dirty="0"/>
              <a:t> and in 14 countries across the globe and finds that journalists often fail to tell the full story and routinely fall into propaganda traps laid by politicians</a:t>
            </a:r>
            <a:r>
              <a:rPr lang="en-US" sz="2800" dirty="0" smtClean="0"/>
              <a:t>.</a:t>
            </a:r>
            <a:endParaRPr lang="cs-CZ" sz="2800" dirty="0" smtClean="0"/>
          </a:p>
          <a:p>
            <a:r>
              <a:rPr lang="cs-CZ" sz="1800" dirty="0"/>
              <a:t>http://ethicaljournalismnetwork.org/assets/docs/127/166/e9f107f-311f4a6.pdf</a:t>
            </a:r>
          </a:p>
        </p:txBody>
      </p:sp>
    </p:spTree>
    <p:extLst>
      <p:ext uri="{BB962C8B-B14F-4D97-AF65-F5344CB8AC3E}">
        <p14:creationId xmlns:p14="http://schemas.microsoft.com/office/powerpoint/2010/main" val="138047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Vocabulary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923732" cy="4195481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www.migrationobservatory.ox.ac.uk/reports/migration-news</a:t>
            </a:r>
            <a:endParaRPr lang="cs-CZ" dirty="0"/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www.online.muni.cz/veda-a-vyzkum/6912-media-odlidstuji-migranty-tvrdi-odbornici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Migrants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newspapers</a:t>
            </a:r>
            <a:r>
              <a:rPr lang="cs-CZ" dirty="0" smtClean="0"/>
              <a:t>: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influx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illegal</a:t>
            </a:r>
            <a:r>
              <a:rPr lang="cs-CZ" dirty="0" smtClean="0"/>
              <a:t>, </a:t>
            </a:r>
            <a:r>
              <a:rPr lang="cs-CZ" dirty="0" err="1" smtClean="0"/>
              <a:t>failed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terrorists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04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Media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rab </a:t>
            </a:r>
            <a:r>
              <a:rPr lang="cs-CZ" dirty="0" err="1" smtClean="0"/>
              <a:t>Spring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Migrants</a:t>
            </a:r>
            <a:r>
              <a:rPr lang="cs-CZ" dirty="0" smtClean="0"/>
              <a:t> use </a:t>
            </a:r>
            <a:r>
              <a:rPr lang="cs-CZ" dirty="0" err="1" smtClean="0"/>
              <a:t>social</a:t>
            </a:r>
            <a:r>
              <a:rPr lang="cs-CZ" dirty="0" smtClean="0"/>
              <a:t> media  to </a:t>
            </a:r>
            <a:r>
              <a:rPr lang="cs-CZ" dirty="0" err="1" smtClean="0"/>
              <a:t>plan</a:t>
            </a:r>
            <a:r>
              <a:rPr lang="cs-CZ" dirty="0" smtClean="0"/>
              <a:t>, </a:t>
            </a:r>
            <a:r>
              <a:rPr lang="cs-CZ" dirty="0" err="1" smtClean="0"/>
              <a:t>warn</a:t>
            </a:r>
            <a:r>
              <a:rPr lang="cs-CZ" dirty="0" smtClean="0"/>
              <a:t> and </a:t>
            </a:r>
            <a:r>
              <a:rPr lang="cs-CZ" dirty="0" err="1" smtClean="0"/>
              <a:t>prepare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Journalist</a:t>
            </a:r>
            <a:r>
              <a:rPr lang="cs-CZ" dirty="0" smtClean="0"/>
              <a:t> use </a:t>
            </a:r>
            <a:r>
              <a:rPr lang="cs-CZ" dirty="0" err="1" smtClean="0"/>
              <a:t>images</a:t>
            </a:r>
            <a:r>
              <a:rPr lang="cs-CZ" dirty="0" smtClean="0"/>
              <a:t>, text and video to </a:t>
            </a:r>
            <a:r>
              <a:rPr lang="cs-CZ" dirty="0" err="1" smtClean="0"/>
              <a:t>depict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plight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migrants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public use </a:t>
            </a:r>
            <a:r>
              <a:rPr lang="cs-CZ" dirty="0" err="1" smtClean="0"/>
              <a:t>digital</a:t>
            </a:r>
            <a:r>
              <a:rPr lang="cs-CZ" dirty="0" smtClean="0"/>
              <a:t> to </a:t>
            </a:r>
            <a:r>
              <a:rPr lang="cs-CZ" dirty="0" err="1" smtClean="0"/>
              <a:t>galvanise</a:t>
            </a:r>
            <a:r>
              <a:rPr lang="cs-CZ" dirty="0" smtClean="0"/>
              <a:t> support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citizens</a:t>
            </a:r>
            <a:r>
              <a:rPr lang="cs-CZ" dirty="0" smtClean="0"/>
              <a:t> </a:t>
            </a:r>
            <a:r>
              <a:rPr lang="cs-CZ" dirty="0" err="1" smtClean="0"/>
              <a:t>across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33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www.aljazeera.com/news/2016/02/macedonia-greek-border-faces-humanitarian-challenge-160228135807844.html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www.unhcr.org/pages/4ac9fdae6.html - </a:t>
            </a:r>
            <a:r>
              <a:rPr lang="cs-CZ" dirty="0" err="1" smtClean="0">
                <a:hlinkClick r:id="rId2"/>
              </a:rPr>
              <a:t>Camps</a:t>
            </a:r>
            <a:r>
              <a:rPr lang="cs-CZ">
                <a:hlinkClick r:id="rId2"/>
              </a:rPr>
              <a:t/>
            </a:r>
            <a:br>
              <a:rPr lang="cs-CZ">
                <a:hlinkClick r:id="rId2"/>
              </a:rPr>
            </a:br>
            <a:r>
              <a:rPr lang="cs-CZ">
                <a:hlinkClick r:id="rId2"/>
              </a:rPr>
              <a:t>http://www.unhcr.org/pages/4ac9fdae6-page2.html</a:t>
            </a:r>
            <a:endParaRPr lang="cs-CZ" dirty="0">
              <a:hlinkClick r:id="rId2"/>
            </a:endParaRPr>
          </a:p>
          <a:p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www.youtube.com/watch?v=pfyaOAZ4pNI</a:t>
            </a:r>
            <a:r>
              <a:rPr lang="cs-CZ" dirty="0" smtClean="0"/>
              <a:t> 24 min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9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710296"/>
            <a:ext cx="9404723" cy="1400530"/>
          </a:xfrm>
        </p:spPr>
        <p:txBody>
          <a:bodyPr/>
          <a:lstStyle/>
          <a:p>
            <a:r>
              <a:rPr lang="cs-CZ" sz="3600" dirty="0" smtClean="0"/>
              <a:t>Terminology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2503679"/>
            <a:ext cx="8946541" cy="4195481"/>
          </a:xfrm>
        </p:spPr>
        <p:txBody>
          <a:bodyPr/>
          <a:lstStyle/>
          <a:p>
            <a:r>
              <a:rPr lang="cs-CZ" dirty="0" err="1"/>
              <a:t>Asylum</a:t>
            </a:r>
            <a:r>
              <a:rPr lang="cs-CZ" dirty="0"/>
              <a:t> </a:t>
            </a:r>
            <a:r>
              <a:rPr lang="cs-CZ" dirty="0" err="1"/>
              <a:t>seeker</a:t>
            </a:r>
            <a:r>
              <a:rPr lang="cs-CZ" dirty="0"/>
              <a:t> 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Migrant</a:t>
            </a:r>
          </a:p>
          <a:p>
            <a:endParaRPr lang="cs-CZ" dirty="0"/>
          </a:p>
          <a:p>
            <a:r>
              <a:rPr lang="cs-CZ" dirty="0" err="1"/>
              <a:t>Refugee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8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Instability</a:t>
            </a:r>
            <a:r>
              <a:rPr lang="cs-CZ" dirty="0" smtClean="0"/>
              <a:t> not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Islam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74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ongoing</a:t>
            </a:r>
            <a:r>
              <a:rPr lang="cs-CZ" dirty="0" smtClean="0"/>
              <a:t> </a:t>
            </a:r>
            <a:r>
              <a:rPr lang="cs-CZ" dirty="0" err="1" smtClean="0"/>
              <a:t>violence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worsening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continued</a:t>
            </a:r>
            <a:r>
              <a:rPr lang="cs-CZ" dirty="0" smtClean="0"/>
              <a:t>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opportunities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geopolitical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28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86543" cy="1400530"/>
          </a:xfrm>
        </p:spPr>
        <p:txBody>
          <a:bodyPr/>
          <a:lstStyle/>
          <a:p>
            <a:r>
              <a:rPr lang="en-US" dirty="0"/>
              <a:t>Why This Crisis Is So Difficult to Tackle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focusing on </a:t>
            </a:r>
            <a:r>
              <a:rPr lang="en-US" dirty="0"/>
              <a:t>the “care and maintenance” of refugee </a:t>
            </a:r>
            <a:r>
              <a:rPr lang="en-US" dirty="0" smtClean="0"/>
              <a:t>populations</a:t>
            </a:r>
            <a:r>
              <a:rPr lang="cs-CZ" dirty="0"/>
              <a:t> </a:t>
            </a:r>
            <a:r>
              <a:rPr lang="cs-CZ" dirty="0" smtClean="0"/>
              <a:t>and</a:t>
            </a:r>
            <a:r>
              <a:rPr lang="en-US" dirty="0" smtClean="0"/>
              <a:t> with </a:t>
            </a:r>
            <a:r>
              <a:rPr lang="en-US" dirty="0"/>
              <a:t>little focus on long-term, sustainable </a:t>
            </a:r>
            <a:r>
              <a:rPr lang="en-US" dirty="0" smtClean="0"/>
              <a:t>solutions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no </a:t>
            </a:r>
            <a:r>
              <a:rPr lang="en-US" dirty="0" smtClean="0"/>
              <a:t>sharing </a:t>
            </a:r>
            <a:r>
              <a:rPr lang="cs-CZ" dirty="0" err="1" smtClean="0"/>
              <a:t>with</a:t>
            </a:r>
            <a:r>
              <a:rPr lang="en-US" dirty="0" smtClean="0"/>
              <a:t> host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countries in conflict </a:t>
            </a:r>
            <a:r>
              <a:rPr lang="en-US" dirty="0" smtClean="0"/>
              <a:t>regions</a:t>
            </a:r>
            <a:endParaRPr lang="cs-CZ" dirty="0" smtClean="0"/>
          </a:p>
          <a:p>
            <a:endParaRPr lang="cs-CZ" dirty="0"/>
          </a:p>
          <a:p>
            <a:r>
              <a:rPr lang="en-US" dirty="0"/>
              <a:t>territorially based national asylum systems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4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Routes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Central Mediterranean Route (Italy and Malta</a:t>
            </a:r>
            <a:r>
              <a:rPr lang="en-US" b="1" dirty="0" smtClean="0"/>
              <a:t>)</a:t>
            </a:r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en-US" b="1" dirty="0"/>
              <a:t>Eastern Mediterranean Route (Greece/Aegean Sea</a:t>
            </a:r>
            <a:r>
              <a:rPr lang="en-US" b="1" dirty="0" smtClean="0"/>
              <a:t>)</a:t>
            </a:r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en-US" b="1" dirty="0"/>
              <a:t>Western Balkans (Hungary)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446374" cy="680623"/>
          </a:xfrm>
        </p:spPr>
        <p:txBody>
          <a:bodyPr/>
          <a:lstStyle/>
          <a:p>
            <a:r>
              <a:rPr lang="cs-CZ" sz="2800" dirty="0" err="1"/>
              <a:t>M</a:t>
            </a:r>
            <a:r>
              <a:rPr lang="cs-CZ" sz="2800" dirty="0" err="1" smtClean="0"/>
              <a:t>ain</a:t>
            </a:r>
            <a:r>
              <a:rPr lang="cs-CZ" sz="2800" dirty="0" smtClean="0"/>
              <a:t> </a:t>
            </a:r>
            <a:r>
              <a:rPr lang="cs-CZ" sz="2800" dirty="0" err="1" smtClean="0"/>
              <a:t>Migratory</a:t>
            </a:r>
            <a:r>
              <a:rPr lang="cs-CZ" sz="2800" dirty="0" smtClean="0"/>
              <a:t> </a:t>
            </a:r>
            <a:r>
              <a:rPr lang="cs-CZ" sz="2800" dirty="0" err="1"/>
              <a:t>R</a:t>
            </a:r>
            <a:r>
              <a:rPr lang="cs-CZ" sz="2800" dirty="0" err="1" smtClean="0"/>
              <a:t>outes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941" y="1133341"/>
            <a:ext cx="11642501" cy="558943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007772"/>
            <a:ext cx="9427334" cy="58502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058399" y="5663802"/>
            <a:ext cx="1931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http://www.businessinsider.com/animated-map-migrant-refugee-crisis-syria-2015-9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European</a:t>
            </a:r>
            <a:r>
              <a:rPr lang="cs-CZ" sz="3200" dirty="0" smtClean="0"/>
              <a:t> migrant </a:t>
            </a:r>
            <a:r>
              <a:rPr lang="cs-CZ" sz="3200" dirty="0" err="1" smtClean="0"/>
              <a:t>crisis</a:t>
            </a:r>
            <a:r>
              <a:rPr lang="cs-CZ" sz="3200" dirty="0" smtClean="0"/>
              <a:t> </a:t>
            </a:r>
            <a:r>
              <a:rPr lang="cs-CZ" sz="3200" dirty="0" err="1" smtClean="0"/>
              <a:t>or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err="1" smtClean="0"/>
              <a:t>European</a:t>
            </a:r>
            <a:r>
              <a:rPr lang="cs-CZ" sz="3200" dirty="0" smtClean="0"/>
              <a:t> </a:t>
            </a:r>
            <a:r>
              <a:rPr lang="cs-CZ" sz="3200" dirty="0" err="1" smtClean="0"/>
              <a:t>refugee</a:t>
            </a:r>
            <a:r>
              <a:rPr lang="cs-CZ" sz="3200" dirty="0" smtClean="0"/>
              <a:t> </a:t>
            </a:r>
            <a:r>
              <a:rPr lang="cs-CZ" sz="3200" dirty="0" err="1" smtClean="0"/>
              <a:t>crisis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Schengen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=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Schengen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 are </a:t>
            </a:r>
            <a:r>
              <a:rPr lang="cs-CZ" dirty="0" err="1" smtClean="0"/>
              <a:t>abolished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Dublin </a:t>
            </a:r>
            <a:r>
              <a:rPr lang="cs-CZ" dirty="0" err="1" smtClean="0"/>
              <a:t>regulation</a:t>
            </a:r>
            <a:r>
              <a:rPr lang="cs-CZ" dirty="0" smtClean="0"/>
              <a:t> –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responsible</a:t>
            </a:r>
            <a:r>
              <a:rPr lang="cs-CZ" dirty="0" smtClean="0"/>
              <a:t> to </a:t>
            </a:r>
            <a:r>
              <a:rPr lang="cs-CZ" dirty="0" err="1" smtClean="0"/>
              <a:t>examine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assylum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                                </a:t>
            </a:r>
            <a:r>
              <a:rPr lang="cs-CZ" dirty="0" err="1" smtClean="0"/>
              <a:t>application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838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0006" y="746976"/>
            <a:ext cx="10483402" cy="5501424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 smtClean="0"/>
              <a:t>Germany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 smtClean="0"/>
              <a:t>Sweden</a:t>
            </a:r>
            <a:r>
              <a:rPr lang="cs-CZ" sz="2400" dirty="0" smtClean="0"/>
              <a:t>                   2/3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EU´s</a:t>
            </a:r>
            <a:r>
              <a:rPr lang="cs-CZ" sz="2400" dirty="0" smtClean="0"/>
              <a:t>                       </a:t>
            </a:r>
            <a:r>
              <a:rPr lang="cs-CZ" sz="2400" dirty="0" err="1" smtClean="0"/>
              <a:t>Syria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                   =  </a:t>
            </a:r>
            <a:r>
              <a:rPr lang="cs-CZ" sz="2400" dirty="0" err="1" smtClean="0"/>
              <a:t>asylum</a:t>
            </a:r>
            <a:r>
              <a:rPr lang="cs-CZ" sz="2400" dirty="0" smtClean="0"/>
              <a:t> </a:t>
            </a:r>
            <a:r>
              <a:rPr lang="cs-CZ" sz="2400" dirty="0" err="1" smtClean="0"/>
              <a:t>applications</a:t>
            </a:r>
            <a:r>
              <a:rPr lang="cs-CZ" sz="2400" dirty="0" smtClean="0"/>
              <a:t>     =     </a:t>
            </a:r>
            <a:r>
              <a:rPr lang="cs-CZ" sz="2400" dirty="0" err="1" smtClean="0"/>
              <a:t>Afghanistan</a:t>
            </a:r>
            <a:r>
              <a:rPr lang="cs-CZ" sz="2400" dirty="0" smtClean="0"/>
              <a:t>   &gt; </a:t>
            </a:r>
            <a:r>
              <a:rPr lang="cs-CZ" sz="2400" dirty="0" err="1" smtClean="0"/>
              <a:t>half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total</a:t>
            </a:r>
            <a:endParaRPr lang="cs-CZ" sz="2400" dirty="0"/>
          </a:p>
          <a:p>
            <a:pPr marL="0" indent="0">
              <a:buNone/>
            </a:pPr>
            <a:r>
              <a:rPr lang="cs-CZ" sz="2400" dirty="0" err="1" smtClean="0"/>
              <a:t>Hungary</a:t>
            </a:r>
            <a:r>
              <a:rPr lang="cs-CZ" sz="2400" dirty="0" smtClean="0"/>
              <a:t>                                                            </a:t>
            </a:r>
            <a:r>
              <a:rPr lang="cs-CZ" sz="2400" dirty="0" err="1" smtClean="0"/>
              <a:t>Iraq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 smtClean="0"/>
              <a:t>Austria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3,771 </a:t>
            </a:r>
            <a:r>
              <a:rPr lang="cs-CZ" sz="2400" dirty="0" err="1" smtClean="0"/>
              <a:t>people</a:t>
            </a:r>
            <a:r>
              <a:rPr lang="cs-CZ" sz="2400" dirty="0" smtClean="0"/>
              <a:t> </a:t>
            </a:r>
            <a:r>
              <a:rPr lang="cs-CZ" sz="2400" dirty="0" err="1" smtClean="0"/>
              <a:t>were</a:t>
            </a:r>
            <a:r>
              <a:rPr lang="cs-CZ" sz="2400" dirty="0" smtClean="0"/>
              <a:t> </a:t>
            </a:r>
            <a:r>
              <a:rPr lang="cs-CZ" sz="2400" dirty="0" err="1" smtClean="0"/>
              <a:t>registred</a:t>
            </a:r>
            <a:r>
              <a:rPr lang="cs-CZ" sz="2400" dirty="0" smtClean="0"/>
              <a:t> as </a:t>
            </a:r>
            <a:r>
              <a:rPr lang="cs-CZ" sz="2400" dirty="0" err="1" smtClean="0"/>
              <a:t>having</a:t>
            </a:r>
            <a:r>
              <a:rPr lang="cs-CZ" sz="2400" dirty="0" smtClean="0"/>
              <a:t> </a:t>
            </a:r>
            <a:r>
              <a:rPr lang="cs-CZ" sz="2400" dirty="0" err="1" smtClean="0"/>
              <a:t>died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sea</a:t>
            </a:r>
            <a:r>
              <a:rPr lang="cs-CZ" sz="2400" dirty="0" smtClean="0"/>
              <a:t> - 2015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24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2843</TotalTime>
  <Words>311</Words>
  <Application>Microsoft Office PowerPoint</Application>
  <PresentationFormat>Vlastní</PresentationFormat>
  <Paragraphs>102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Ion</vt:lpstr>
      <vt:lpstr>Refugees</vt:lpstr>
      <vt:lpstr>Terminology</vt:lpstr>
      <vt:lpstr>Reasons</vt:lpstr>
      <vt:lpstr>Why now?</vt:lpstr>
      <vt:lpstr>Why This Crisis Is So Difficult to Tackle </vt:lpstr>
      <vt:lpstr>Main Routes</vt:lpstr>
      <vt:lpstr>Main Migratory Routes</vt:lpstr>
      <vt:lpstr>European migrant crisis or  European refugee crisis</vt:lpstr>
      <vt:lpstr>Prezentace aplikace PowerPoint</vt:lpstr>
      <vt:lpstr>Domino Effect of Border Closures</vt:lpstr>
      <vt:lpstr>Media</vt:lpstr>
      <vt:lpstr>Prezentace aplikace PowerPoint</vt:lpstr>
      <vt:lpstr>Vocabulary…</vt:lpstr>
      <vt:lpstr>Social Media</vt:lpstr>
      <vt:lpstr>Prezentace aplikace PowerPoint</vt:lpstr>
    </vt:vector>
  </TitlesOfParts>
  <Company>FFMU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Refugees</dc:title>
  <dc:creator>user</dc:creator>
  <cp:lastModifiedBy>MVCR</cp:lastModifiedBy>
  <cp:revision>25</cp:revision>
  <dcterms:created xsi:type="dcterms:W3CDTF">2016-03-26T09:06:14Z</dcterms:created>
  <dcterms:modified xsi:type="dcterms:W3CDTF">2016-04-13T05:03:36Z</dcterms:modified>
</cp:coreProperties>
</file>