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62" r:id="rId12"/>
    <p:sldId id="271" r:id="rId13"/>
    <p:sldId id="272" r:id="rId14"/>
    <p:sldId id="263" r:id="rId15"/>
    <p:sldId id="273" r:id="rId16"/>
    <p:sldId id="274" r:id="rId17"/>
    <p:sldId id="265" r:id="rId18"/>
    <p:sldId id="26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F4CB-B5CA-A24C-840D-ADE67A8F2E3E}" type="datetimeFigureOut">
              <a:rPr lang="en-US" smtClean="0"/>
              <a:t>3/19/16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E4A2-8BF0-BF41-BDA9-C7967C1B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F4CB-B5CA-A24C-840D-ADE67A8F2E3E}" type="datetimeFigureOut">
              <a:rPr lang="en-US" smtClean="0"/>
              <a:t>3/19/16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E4A2-8BF0-BF41-BDA9-C7967C1B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8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F4CB-B5CA-A24C-840D-ADE67A8F2E3E}" type="datetimeFigureOut">
              <a:rPr lang="en-US" smtClean="0"/>
              <a:t>3/19/16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E4A2-8BF0-BF41-BDA9-C7967C1B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6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F4CB-B5CA-A24C-840D-ADE67A8F2E3E}" type="datetimeFigureOut">
              <a:rPr lang="en-US" smtClean="0"/>
              <a:t>3/19/16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E4A2-8BF0-BF41-BDA9-C7967C1B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F4CB-B5CA-A24C-840D-ADE67A8F2E3E}" type="datetimeFigureOut">
              <a:rPr lang="en-US" smtClean="0"/>
              <a:t>3/19/16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E4A2-8BF0-BF41-BDA9-C7967C1B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F4CB-B5CA-A24C-840D-ADE67A8F2E3E}" type="datetimeFigureOut">
              <a:rPr lang="en-US" smtClean="0"/>
              <a:t>3/19/16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E4A2-8BF0-BF41-BDA9-C7967C1B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F4CB-B5CA-A24C-840D-ADE67A8F2E3E}" type="datetimeFigureOut">
              <a:rPr lang="en-US" smtClean="0"/>
              <a:t>3/19/16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E4A2-8BF0-BF41-BDA9-C7967C1B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F4CB-B5CA-A24C-840D-ADE67A8F2E3E}" type="datetimeFigureOut">
              <a:rPr lang="en-US" smtClean="0"/>
              <a:t>3/19/16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E4A2-8BF0-BF41-BDA9-C7967C1B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4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F4CB-B5CA-A24C-840D-ADE67A8F2E3E}" type="datetimeFigureOut">
              <a:rPr lang="en-US" smtClean="0"/>
              <a:t>3/19/16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E4A2-8BF0-BF41-BDA9-C7967C1B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F4CB-B5CA-A24C-840D-ADE67A8F2E3E}" type="datetimeFigureOut">
              <a:rPr lang="en-US" smtClean="0"/>
              <a:t>3/19/16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E4A2-8BF0-BF41-BDA9-C7967C1B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F4CB-B5CA-A24C-840D-ADE67A8F2E3E}" type="datetimeFigureOut">
              <a:rPr lang="en-US" smtClean="0"/>
              <a:t>3/19/16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E4A2-8BF0-BF41-BDA9-C7967C1B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5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AF4CB-B5CA-A24C-840D-ADE67A8F2E3E}" type="datetimeFigureOut">
              <a:rPr lang="en-US" smtClean="0"/>
              <a:t>3/19/16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5E4A2-8BF0-BF41-BDA9-C7967C1B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AV229 Český a slovenský film za normalizace: seminář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653" y="3962985"/>
            <a:ext cx="9144000" cy="1655762"/>
          </a:xfrm>
        </p:spPr>
        <p:txBody>
          <a:bodyPr/>
          <a:lstStyle/>
          <a:p>
            <a:r>
              <a:rPr lang="en-US" dirty="0" err="1" smtClean="0"/>
              <a:t>Čtvrtá</a:t>
            </a:r>
            <a:r>
              <a:rPr lang="en-US" dirty="0" smtClean="0"/>
              <a:t> </a:t>
            </a:r>
            <a:r>
              <a:rPr lang="en-US" dirty="0" err="1" smtClean="0"/>
              <a:t>hodina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9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Doporučená</a:t>
            </a:r>
            <a:r>
              <a:rPr lang="en-US" dirty="0" smtClean="0"/>
              <a:t> </a:t>
            </a:r>
            <a:r>
              <a:rPr lang="en-US" dirty="0" err="1" smtClean="0"/>
              <a:t>literatura</a:t>
            </a:r>
            <a:r>
              <a:rPr lang="en-US" dirty="0" smtClean="0"/>
              <a:t>:</a:t>
            </a:r>
          </a:p>
          <a:p>
            <a:pPr lvl="1"/>
            <a:r>
              <a:rPr lang="cs-CZ" b="1" dirty="0"/>
              <a:t>Těžká léta československého filmu</a:t>
            </a:r>
            <a:r>
              <a:rPr lang="cs-CZ" dirty="0"/>
              <a:t> – díl </a:t>
            </a:r>
            <a:r>
              <a:rPr lang="cs-CZ" dirty="0" smtClean="0"/>
              <a:t>Mládí </a:t>
            </a:r>
            <a:r>
              <a:rPr lang="cs-CZ" dirty="0"/>
              <a:t>vpřed</a:t>
            </a:r>
            <a:endParaRPr lang="en-GB" dirty="0"/>
          </a:p>
          <a:p>
            <a:pPr lvl="1"/>
            <a:r>
              <a:rPr lang="cs-CZ" b="1" dirty="0" smtClean="0"/>
              <a:t>Třetí </a:t>
            </a:r>
            <a:r>
              <a:rPr lang="cs-CZ" b="1" dirty="0"/>
              <a:t>strana trojúhelníku </a:t>
            </a:r>
            <a:r>
              <a:rPr lang="cs-CZ" dirty="0"/>
              <a:t>– </a:t>
            </a:r>
            <a:r>
              <a:rPr lang="cs-CZ" dirty="0" smtClean="0"/>
              <a:t>příloha 1 </a:t>
            </a:r>
            <a:r>
              <a:rPr lang="cs-CZ" dirty="0"/>
              <a:t>– tipy pro tazatele v bodech (s. 224)</a:t>
            </a:r>
            <a:br>
              <a:rPr lang="cs-CZ" dirty="0"/>
            </a:br>
            <a:r>
              <a:rPr lang="cs-CZ" dirty="0"/>
              <a:t> - </a:t>
            </a:r>
            <a:r>
              <a:rPr lang="cs-CZ" dirty="0" smtClean="0"/>
              <a:t>příloha 6 </a:t>
            </a:r>
            <a:r>
              <a:rPr lang="cs-CZ" dirty="0"/>
              <a:t>– záznam + přepis + redigovaný </a:t>
            </a:r>
            <a:r>
              <a:rPr lang="cs-CZ" dirty="0" smtClean="0"/>
              <a:t>rozhovor</a:t>
            </a:r>
          </a:p>
          <a:p>
            <a:pPr marL="0" indent="0">
              <a:buNone/>
            </a:pPr>
            <a:r>
              <a:rPr lang="cs-CZ" dirty="0" smtClean="0"/>
              <a:t>Podoba seminární práce: min. 1 strana interpretace – úvod zasazení do kontextu + argument podložený úryvky z rozhovoru + na 3 strany přepis rozhovoru</a:t>
            </a:r>
          </a:p>
          <a:p>
            <a:pPr marL="0" indent="0">
              <a:buNone/>
            </a:pPr>
            <a:endParaRPr lang="en-GB" dirty="0"/>
          </a:p>
          <a:p>
            <a:pPr lvl="0">
              <a:buFont typeface="Wingdings" charset="2"/>
              <a:buChar char="Ø"/>
            </a:pPr>
            <a:r>
              <a:rPr lang="cs-CZ" sz="2000" dirty="0"/>
              <a:t>kameraman </a:t>
            </a:r>
            <a:r>
              <a:rPr lang="cs-CZ" sz="2000" b="1" dirty="0"/>
              <a:t>Stanislav Milota</a:t>
            </a:r>
            <a:r>
              <a:rPr lang="cs-CZ" sz="2000" dirty="0"/>
              <a:t> </a:t>
            </a:r>
            <a:endParaRPr lang="cs-CZ" sz="2000" dirty="0" smtClean="0"/>
          </a:p>
          <a:p>
            <a:pPr lvl="0">
              <a:buFont typeface="Wingdings" charset="2"/>
              <a:buChar char="Ø"/>
            </a:pPr>
            <a:r>
              <a:rPr lang="cs-CZ" sz="2000" dirty="0" smtClean="0"/>
              <a:t>spisovatel </a:t>
            </a:r>
            <a:r>
              <a:rPr lang="cs-CZ" sz="2000" dirty="0"/>
              <a:t>a scenárista </a:t>
            </a:r>
            <a:r>
              <a:rPr lang="cs-CZ" sz="2000" b="1" dirty="0"/>
              <a:t>Petr </a:t>
            </a:r>
            <a:r>
              <a:rPr lang="cs-CZ" sz="2000" b="1" dirty="0" err="1"/>
              <a:t>Markov</a:t>
            </a:r>
            <a:r>
              <a:rPr lang="cs-CZ" sz="2000" dirty="0"/>
              <a:t> (Jak utopit dr</a:t>
            </a:r>
            <a:r>
              <a:rPr lang="cs-CZ" sz="2000" dirty="0" smtClean="0"/>
              <a:t>. Mráčka</a:t>
            </a:r>
            <a:r>
              <a:rPr lang="cs-CZ" sz="2000" dirty="0"/>
              <a:t>, Slunce, seno, básníci)</a:t>
            </a:r>
            <a:endParaRPr lang="en-GB" sz="2000" dirty="0"/>
          </a:p>
          <a:p>
            <a:pPr lvl="0">
              <a:buFont typeface="Wingdings" charset="2"/>
              <a:buChar char="Ø"/>
            </a:pPr>
            <a:r>
              <a:rPr lang="cs-CZ" sz="2000" dirty="0"/>
              <a:t>scenárista </a:t>
            </a:r>
            <a:r>
              <a:rPr lang="cs-CZ" sz="2000" b="1" dirty="0"/>
              <a:t>Drahoslav Makovička</a:t>
            </a:r>
            <a:r>
              <a:rPr lang="cs-CZ" sz="2000" dirty="0"/>
              <a:t> </a:t>
            </a: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Rozpočty</a:t>
            </a:r>
            <a:r>
              <a:rPr lang="en-US" dirty="0" smtClean="0"/>
              <a:t> a </a:t>
            </a:r>
            <a:r>
              <a:rPr lang="en-US" dirty="0" err="1" smtClean="0"/>
              <a:t>návštěvnost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552074"/>
            <a:ext cx="10515600" cy="4624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Doporučená</a:t>
            </a:r>
            <a:r>
              <a:rPr lang="en-GB" dirty="0" smtClean="0"/>
              <a:t> </a:t>
            </a:r>
            <a:r>
              <a:rPr lang="en-GB" dirty="0" err="1" smtClean="0"/>
              <a:t>literatura</a:t>
            </a:r>
            <a:r>
              <a:rPr lang="en-GB" dirty="0" smtClean="0"/>
              <a:t>:</a:t>
            </a:r>
          </a:p>
          <a:p>
            <a:r>
              <a:rPr lang="en-GB" dirty="0" smtClean="0"/>
              <a:t>PIŠTORA</a:t>
            </a:r>
            <a:r>
              <a:rPr lang="en-GB" dirty="0"/>
              <a:t>, </a:t>
            </a:r>
            <a:r>
              <a:rPr lang="en-GB" dirty="0" err="1"/>
              <a:t>Ladislav</a:t>
            </a:r>
            <a:r>
              <a:rPr lang="en-GB" dirty="0"/>
              <a:t> (1997): </a:t>
            </a:r>
            <a:r>
              <a:rPr lang="en-GB" dirty="0" err="1" smtClean="0"/>
              <a:t>Filmovi</a:t>
            </a:r>
            <a:r>
              <a:rPr lang="en-GB" dirty="0" smtClean="0"/>
              <a:t>́ </a:t>
            </a:r>
            <a:r>
              <a:rPr lang="en-GB" dirty="0" err="1"/>
              <a:t>návštěvníci</a:t>
            </a:r>
            <a:r>
              <a:rPr lang="en-GB" dirty="0"/>
              <a:t> a kina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území</a:t>
            </a:r>
            <a:r>
              <a:rPr lang="en-GB" dirty="0" smtClean="0"/>
              <a:t> </a:t>
            </a:r>
            <a:r>
              <a:rPr lang="en-GB" dirty="0" err="1" smtClean="0"/>
              <a:t>Česke</a:t>
            </a:r>
            <a:r>
              <a:rPr lang="en-GB" dirty="0" smtClean="0"/>
              <a:t>́ </a:t>
            </a:r>
            <a:r>
              <a:rPr lang="en-GB" dirty="0" err="1"/>
              <a:t>republiky</a:t>
            </a:r>
            <a:r>
              <a:rPr lang="en-GB" dirty="0"/>
              <a:t>. Od </a:t>
            </a:r>
            <a:r>
              <a:rPr lang="en-GB" dirty="0" err="1"/>
              <a:t>roku</a:t>
            </a:r>
            <a:r>
              <a:rPr lang="en-GB" dirty="0"/>
              <a:t> 1945 do </a:t>
            </a:r>
            <a:r>
              <a:rPr lang="en-GB" dirty="0" err="1"/>
              <a:t>současnosti</a:t>
            </a:r>
            <a:r>
              <a:rPr lang="en-GB" dirty="0"/>
              <a:t>. </a:t>
            </a:r>
            <a:r>
              <a:rPr lang="en-GB" i="1" dirty="0" err="1"/>
              <a:t>Iluminace</a:t>
            </a:r>
            <a:r>
              <a:rPr lang="en-GB" dirty="0"/>
              <a:t>, 9, 2 (26), od s. 63-106. </a:t>
            </a:r>
            <a:endParaRPr lang="cs-CZ" dirty="0"/>
          </a:p>
          <a:p>
            <a:r>
              <a:rPr lang="en-US" dirty="0"/>
              <a:t>DANIELIS, </a:t>
            </a:r>
            <a:r>
              <a:rPr lang="en-US" dirty="0" err="1"/>
              <a:t>Aleš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Radko</a:t>
            </a:r>
            <a:r>
              <a:rPr lang="en-US" dirty="0" smtClean="0"/>
              <a:t> </a:t>
            </a:r>
            <a:r>
              <a:rPr lang="en-US" dirty="0"/>
              <a:t>HÁJEK. Film a </a:t>
            </a:r>
            <a:r>
              <a:rPr lang="en-US" dirty="0" err="1"/>
              <a:t>divák</a:t>
            </a:r>
            <a:r>
              <a:rPr lang="en-US" dirty="0"/>
              <a:t> I. </a:t>
            </a:r>
            <a:r>
              <a:rPr lang="en-US" i="1" dirty="0"/>
              <a:t>Film a </a:t>
            </a:r>
            <a:r>
              <a:rPr lang="en-US" i="1" dirty="0" err="1"/>
              <a:t>doba</a:t>
            </a:r>
            <a:r>
              <a:rPr lang="en-US" dirty="0"/>
              <a:t>, 1989, vol. 35, </a:t>
            </a:r>
            <a:r>
              <a:rPr lang="en-US" dirty="0" err="1" smtClean="0"/>
              <a:t>Č</a:t>
            </a:r>
            <a:r>
              <a:rPr lang="en-US" dirty="0" smtClean="0"/>
              <a:t>.</a:t>
            </a:r>
            <a:r>
              <a:rPr lang="en-US" dirty="0"/>
              <a:t> 1, </a:t>
            </a:r>
            <a:r>
              <a:rPr lang="en-US" dirty="0" smtClean="0"/>
              <a:t>s.</a:t>
            </a:r>
            <a:r>
              <a:rPr lang="en-US" dirty="0"/>
              <a:t> 24–25.	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cs-CZ" dirty="0" smtClean="0"/>
              <a:t>Běžný </a:t>
            </a:r>
            <a:r>
              <a:rPr lang="cs-CZ" dirty="0"/>
              <a:t>rozpočet filmu v 70. a 80. letech se pohyboval </a:t>
            </a:r>
            <a:r>
              <a:rPr lang="cs-CZ" dirty="0" smtClean="0"/>
              <a:t>okolo 2 milionů korun</a:t>
            </a:r>
          </a:p>
          <a:p>
            <a:pPr lvl="1"/>
            <a:r>
              <a:rPr lang="cs-CZ" dirty="0" err="1" smtClean="0"/>
              <a:t>Sci</a:t>
            </a:r>
            <a:r>
              <a:rPr lang="cs-CZ" dirty="0" smtClean="0"/>
              <a:t>- </a:t>
            </a:r>
            <a:r>
              <a:rPr lang="cs-CZ" dirty="0" err="1" smtClean="0"/>
              <a:t>fi</a:t>
            </a:r>
            <a:r>
              <a:rPr lang="cs-CZ" dirty="0" smtClean="0"/>
              <a:t> filmy, fantasy komedie - podíl určený na triky-výpravu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1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128"/>
          </a:xfrm>
        </p:spPr>
        <p:txBody>
          <a:bodyPr/>
          <a:lstStyle/>
          <a:p>
            <a:r>
              <a:rPr lang="en-US" dirty="0" err="1" smtClean="0"/>
              <a:t>Rozpočty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cs-CZ" sz="3200" b="1" dirty="0">
                <a:latin typeface="Calibri" charset="0"/>
                <a:ea typeface="Calibri" charset="0"/>
                <a:cs typeface="Times New Roman" charset="0"/>
              </a:rPr>
              <a:t>F</a:t>
            </a:r>
            <a:r>
              <a:rPr lang="cs-CZ" sz="3200" b="1" dirty="0" smtClean="0">
                <a:effectLst/>
                <a:latin typeface="Calibri" charset="0"/>
                <a:ea typeface="Calibri" charset="0"/>
                <a:cs typeface="Times New Roman" charset="0"/>
              </a:rPr>
              <a:t>antasy komedie</a:t>
            </a:r>
            <a:endParaRPr lang="en-GB" b="1" dirty="0" smtClean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effectLst/>
                <a:latin typeface="Calibri" charset="0"/>
                <a:ea typeface="Times New Roman" charset="0"/>
                <a:cs typeface="Times New Roman" charset="0"/>
              </a:rPr>
              <a:t>Jak utopit dr. Mráčka aneb konec vodníků v Čechách</a:t>
            </a:r>
            <a:endParaRPr lang="en-GB" dirty="0" smtClean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effectLst/>
                <a:latin typeface="Calibri" charset="0"/>
                <a:ea typeface="Times New Roman" charset="0"/>
                <a:cs typeface="Times New Roman" charset="0"/>
              </a:rPr>
              <a:t>Tajemství hradu v Karpatech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effectLst/>
                <a:latin typeface="Calibri" charset="0"/>
                <a:ea typeface="Times New Roman" charset="0"/>
                <a:cs typeface="Times New Roman" charset="0"/>
              </a:rPr>
              <a:t>Adéla ještě nevečeřela</a:t>
            </a:r>
            <a:endParaRPr lang="en-GB" dirty="0" smtClean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effectLst/>
                <a:latin typeface="Calibri" charset="0"/>
                <a:ea typeface="Times New Roman" charset="0"/>
                <a:cs typeface="Times New Roman" charset="0"/>
              </a:rPr>
              <a:t>Talíře nad Velkým Malíkovem</a:t>
            </a:r>
            <a:endParaRPr lang="en-GB" dirty="0">
              <a:latin typeface="Calibri" charset="0"/>
              <a:ea typeface="Times New Roman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effectLst/>
                <a:latin typeface="Calibri" charset="0"/>
                <a:ea typeface="Times New Roman" charset="0"/>
                <a:cs typeface="Times New Roman" charset="0"/>
              </a:rPr>
              <a:t>Já už budu hodný, dědečku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Rodinné/</a:t>
            </a:r>
            <a:r>
              <a:rPr lang="cs-CZ" b="1" dirty="0" err="1" smtClean="0"/>
              <a:t>crazy</a:t>
            </a:r>
            <a:r>
              <a:rPr lang="cs-CZ" b="1" dirty="0" smtClean="0"/>
              <a:t> komedie</a:t>
            </a:r>
            <a:endParaRPr lang="cs-CZ" b="1" dirty="0"/>
          </a:p>
          <a:p>
            <a:pPr lvl="0"/>
            <a:endParaRPr lang="cs-CZ" dirty="0" smtClean="0"/>
          </a:p>
          <a:p>
            <a:pPr lvl="0"/>
            <a:r>
              <a:rPr lang="cs-CZ" i="1" dirty="0" smtClean="0"/>
              <a:t>Zdroj informací</a:t>
            </a:r>
            <a:r>
              <a:rPr lang="cs-CZ" dirty="0" smtClean="0"/>
              <a:t>: produkční dokumenty FSB k jednotlivým filmům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Sci-fi filmy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Akce </a:t>
            </a:r>
            <a:r>
              <a:rPr lang="cs-CZ" dirty="0" err="1"/>
              <a:t>Bororo</a:t>
            </a:r>
            <a:r>
              <a:rPr lang="cs-CZ" dirty="0"/>
              <a:t> </a:t>
            </a:r>
            <a:endParaRPr lang="cs-CZ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Kam </a:t>
            </a:r>
            <a:r>
              <a:rPr lang="cs-CZ" dirty="0"/>
              <a:t>zmizel kurýr </a:t>
            </a:r>
            <a:endParaRPr lang="cs-CZ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Monstrum </a:t>
            </a:r>
            <a:r>
              <a:rPr lang="cs-CZ" dirty="0"/>
              <a:t>z galaxie </a:t>
            </a:r>
            <a:r>
              <a:rPr lang="cs-CZ" dirty="0" err="1" smtClean="0"/>
              <a:t>Arkana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Odysseus </a:t>
            </a:r>
            <a:r>
              <a:rPr lang="cs-CZ" dirty="0"/>
              <a:t>a hvězdy </a:t>
            </a:r>
            <a:endParaRPr lang="cs-CZ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Tajemství </a:t>
            </a:r>
            <a:r>
              <a:rPr lang="cs-CZ" dirty="0"/>
              <a:t>Ocelového </a:t>
            </a:r>
            <a:r>
              <a:rPr lang="cs-CZ" dirty="0" smtClean="0"/>
              <a:t>města 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(Tajemství staré půdy )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Temné slunce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endParaRPr lang="en-GB" dirty="0" smtClean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3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Návštěvnost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Zdroj</a:t>
            </a:r>
            <a:r>
              <a:rPr lang="en-GB" dirty="0" smtClean="0"/>
              <a:t> </a:t>
            </a:r>
            <a:r>
              <a:rPr lang="en-GB" dirty="0" err="1" smtClean="0"/>
              <a:t>informací</a:t>
            </a:r>
            <a:r>
              <a:rPr lang="en-GB" dirty="0" smtClean="0"/>
              <a:t>:</a:t>
            </a:r>
          </a:p>
          <a:p>
            <a:r>
              <a:rPr lang="en-GB" dirty="0" smtClean="0"/>
              <a:t>ABS</a:t>
            </a:r>
            <a:r>
              <a:rPr lang="en-GB" dirty="0"/>
              <a:t>, f. </a:t>
            </a:r>
            <a:r>
              <a:rPr lang="en-GB" dirty="0" err="1"/>
              <a:t>Barrandov</a:t>
            </a:r>
            <a:r>
              <a:rPr lang="en-GB" dirty="0"/>
              <a:t> </a:t>
            </a:r>
            <a:r>
              <a:rPr lang="en-GB" dirty="0" err="1"/>
              <a:t>historie</a:t>
            </a:r>
            <a:r>
              <a:rPr lang="en-GB" dirty="0"/>
              <a:t>, k. BH-1981-A3, Filmy, </a:t>
            </a:r>
            <a:r>
              <a:rPr lang="en-GB" dirty="0" err="1"/>
              <a:t>Distribuční</a:t>
            </a:r>
            <a:r>
              <a:rPr lang="en-GB" dirty="0"/>
              <a:t> </a:t>
            </a:r>
            <a:r>
              <a:rPr lang="en-GB" dirty="0" err="1"/>
              <a:t>výsledky</a:t>
            </a:r>
            <a:r>
              <a:rPr lang="en-GB" dirty="0"/>
              <a:t> </a:t>
            </a:r>
            <a:r>
              <a:rPr lang="en-GB" dirty="0" err="1"/>
              <a:t>filmu</a:t>
            </a:r>
            <a:r>
              <a:rPr lang="en-GB" dirty="0"/>
              <a:t>̊ FSB 1975-1981. </a:t>
            </a:r>
          </a:p>
          <a:p>
            <a:endParaRPr lang="en-US" dirty="0" smtClean="0"/>
          </a:p>
          <a:p>
            <a:r>
              <a:rPr lang="en-US" dirty="0" err="1" smtClean="0"/>
              <a:t>Návštěvnost</a:t>
            </a:r>
            <a:r>
              <a:rPr lang="en-US" dirty="0" smtClean="0"/>
              <a:t> 1969 – 1973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počátku</a:t>
            </a:r>
            <a:r>
              <a:rPr lang="en-US" dirty="0" smtClean="0"/>
              <a:t> 80. let</a:t>
            </a:r>
          </a:p>
          <a:p>
            <a:r>
              <a:rPr lang="en-US" dirty="0" err="1" smtClean="0"/>
              <a:t>Návštěvnost</a:t>
            </a:r>
            <a:r>
              <a:rPr lang="en-US" dirty="0" smtClean="0"/>
              <a:t> </a:t>
            </a:r>
            <a:r>
              <a:rPr lang="en-US" dirty="0" err="1" smtClean="0"/>
              <a:t>krimi</a:t>
            </a:r>
            <a:r>
              <a:rPr lang="en-US" dirty="0" smtClean="0"/>
              <a:t> </a:t>
            </a:r>
            <a:r>
              <a:rPr lang="en-US" dirty="0" err="1" smtClean="0"/>
              <a:t>komedií</a:t>
            </a:r>
            <a:endParaRPr lang="en-US" dirty="0" smtClean="0"/>
          </a:p>
          <a:p>
            <a:r>
              <a:rPr lang="en-US" dirty="0" err="1" smtClean="0"/>
              <a:t>Návštěvnost</a:t>
            </a:r>
            <a:r>
              <a:rPr lang="en-US" dirty="0" smtClean="0"/>
              <a:t> </a:t>
            </a:r>
            <a:r>
              <a:rPr lang="en-US" dirty="0" err="1" smtClean="0"/>
              <a:t>rodinných</a:t>
            </a:r>
            <a:r>
              <a:rPr lang="en-US" dirty="0" smtClean="0"/>
              <a:t> </a:t>
            </a:r>
            <a:r>
              <a:rPr lang="en-US" dirty="0" err="1" smtClean="0"/>
              <a:t>komedií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3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Návštěvnost krimi komedií </a:t>
            </a:r>
            <a:br>
              <a:rPr lang="cs-CZ" sz="3200" dirty="0" smtClean="0"/>
            </a:br>
            <a:r>
              <a:rPr lang="cs-CZ" sz="3200" dirty="0" smtClean="0"/>
              <a:t>(</a:t>
            </a:r>
            <a:r>
              <a:rPr lang="cs-CZ" sz="3200" dirty="0" err="1" smtClean="0"/>
              <a:t>x</a:t>
            </a:r>
            <a:r>
              <a:rPr lang="cs-CZ" sz="3200" dirty="0" smtClean="0"/>
              <a:t> kriminální a detektivní filmy produkovány v počtu 2-3 za rok, ale nízká návštěvnost – do 200 tisíc diváků)</a:t>
            </a:r>
            <a:endParaRPr lang="cs-CZ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Drahé tety a já - 1974</a:t>
            </a:r>
          </a:p>
          <a:p>
            <a:r>
              <a:rPr lang="cs-CZ" dirty="0"/>
              <a:t>Holka na zabití – 1975</a:t>
            </a:r>
          </a:p>
          <a:p>
            <a:r>
              <a:rPr lang="cs-CZ" dirty="0"/>
              <a:t>Muž z Londýna – </a:t>
            </a:r>
            <a:r>
              <a:rPr lang="cs-CZ" dirty="0" smtClean="0"/>
              <a:t>1974</a:t>
            </a:r>
            <a:endParaRPr lang="cs-CZ" dirty="0"/>
          </a:p>
          <a:p>
            <a:r>
              <a:rPr lang="cs-CZ" dirty="0"/>
              <a:t>Od vraždy jenom krok ke lži – </a:t>
            </a:r>
            <a:r>
              <a:rPr lang="cs-CZ" dirty="0" smtClean="0"/>
              <a:t>1982</a:t>
            </a:r>
          </a:p>
          <a:p>
            <a:r>
              <a:rPr lang="cs-CZ" dirty="0" smtClean="0"/>
              <a:t>Bony </a:t>
            </a:r>
            <a:r>
              <a:rPr lang="cs-CZ" dirty="0"/>
              <a:t>a klid – 1987</a:t>
            </a:r>
          </a:p>
          <a:p>
            <a:r>
              <a:rPr lang="cs-CZ" dirty="0"/>
              <a:t>Partie krásného dragouna – 1970</a:t>
            </a:r>
          </a:p>
          <a:p>
            <a:r>
              <a:rPr lang="cs-CZ" dirty="0"/>
              <a:t>Podfuk – 1985</a:t>
            </a:r>
          </a:p>
          <a:p>
            <a:r>
              <a:rPr lang="cs-CZ" dirty="0"/>
              <a:t>Šest černých dívek aneb Proč zmizel Zajíc? – 1969</a:t>
            </a:r>
          </a:p>
          <a:p>
            <a:r>
              <a:rPr lang="cs-CZ" dirty="0"/>
              <a:t>Tři nevinní – 1973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5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Juraj</a:t>
            </a:r>
            <a:r>
              <a:rPr lang="en-US" b="1" dirty="0" smtClean="0"/>
              <a:t> </a:t>
            </a:r>
            <a:r>
              <a:rPr lang="en-US" b="1" dirty="0" err="1" smtClean="0"/>
              <a:t>Herz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Ohlasy</a:t>
            </a:r>
            <a:r>
              <a:rPr lang="en-US" b="1" dirty="0" smtClean="0"/>
              <a:t> v </a:t>
            </a:r>
            <a:r>
              <a:rPr lang="en-US" b="1" dirty="0" err="1" smtClean="0"/>
              <a:t>tisku</a:t>
            </a:r>
            <a:endParaRPr lang="en-US" b="1" dirty="0" smtClean="0"/>
          </a:p>
          <a:p>
            <a:r>
              <a:rPr lang="cs-CZ" b="1" dirty="0" smtClean="0"/>
              <a:t>Produkční </a:t>
            </a:r>
            <a:r>
              <a:rPr lang="cs-CZ" b="1" dirty="0"/>
              <a:t>dokumentace FSB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	lektorské </a:t>
            </a:r>
            <a:r>
              <a:rPr lang="cs-CZ" dirty="0"/>
              <a:t>posudky, schvalovací proces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Petrolejové lampy 1971</a:t>
            </a:r>
          </a:p>
          <a:p>
            <a:pPr marL="0" indent="0">
              <a:buNone/>
            </a:pPr>
            <a:r>
              <a:rPr lang="cs-CZ" dirty="0" err="1" smtClean="0"/>
              <a:t>Morgiana</a:t>
            </a:r>
            <a:r>
              <a:rPr lang="cs-CZ" dirty="0" smtClean="0"/>
              <a:t> 1972</a:t>
            </a:r>
          </a:p>
          <a:p>
            <a:pPr marL="0" indent="0">
              <a:buNone/>
            </a:pPr>
            <a:r>
              <a:rPr lang="cs-CZ" dirty="0" smtClean="0"/>
              <a:t>Holky z porcelánu 1974 – námět spisovatelky </a:t>
            </a:r>
            <a:r>
              <a:rPr lang="cs-CZ" dirty="0" err="1" smtClean="0"/>
              <a:t>J.Kolárové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Holka na zabití 1975 – průměrný námět, na hraně mezi detektivkou a komedií, omezený rozpočet</a:t>
            </a:r>
          </a:p>
          <a:p>
            <a:pPr marL="0" indent="0">
              <a:buNone/>
            </a:pPr>
            <a:r>
              <a:rPr lang="cs-CZ" dirty="0" smtClean="0"/>
              <a:t>Den pro mou lásku 1976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6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9232"/>
            <a:ext cx="10515600" cy="570773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b="1" dirty="0" err="1" smtClean="0"/>
              <a:t>Panelstory</a:t>
            </a:r>
            <a:endParaRPr lang="en-US" b="1" dirty="0" smtClean="0"/>
          </a:p>
          <a:p>
            <a:r>
              <a:rPr lang="en-US" dirty="0" err="1" smtClean="0"/>
              <a:t>Produkční</a:t>
            </a:r>
            <a:r>
              <a:rPr lang="en-US" dirty="0" smtClean="0"/>
              <a:t> </a:t>
            </a:r>
            <a:r>
              <a:rPr lang="en-US" dirty="0" err="1" smtClean="0"/>
              <a:t>dokumentace</a:t>
            </a:r>
            <a:r>
              <a:rPr lang="en-US" dirty="0" smtClean="0"/>
              <a:t> FSB - </a:t>
            </a:r>
            <a:r>
              <a:rPr lang="en-US" dirty="0" err="1"/>
              <a:t>s</a:t>
            </a:r>
            <a:r>
              <a:rPr lang="en-US" dirty="0" err="1" smtClean="0"/>
              <a:t>chvalovací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Ohlasy</a:t>
            </a:r>
            <a:r>
              <a:rPr lang="en-US" dirty="0" smtClean="0"/>
              <a:t> v </a:t>
            </a:r>
            <a:r>
              <a:rPr lang="en-US" dirty="0" err="1" smtClean="0"/>
              <a:t>tisku</a:t>
            </a:r>
            <a:r>
              <a:rPr lang="en-US" dirty="0" smtClean="0"/>
              <a:t> - </a:t>
            </a:r>
            <a:r>
              <a:rPr lang="en-US" dirty="0" err="1" smtClean="0"/>
              <a:t>vliv</a:t>
            </a:r>
            <a:r>
              <a:rPr lang="en-US" dirty="0" smtClean="0"/>
              <a:t> </a:t>
            </a:r>
            <a:r>
              <a:rPr lang="en-US" dirty="0" err="1" smtClean="0"/>
              <a:t>zahraničního</a:t>
            </a:r>
            <a:r>
              <a:rPr lang="en-US" dirty="0" smtClean="0"/>
              <a:t> </a:t>
            </a:r>
            <a:r>
              <a:rPr lang="en-US" dirty="0" err="1" smtClean="0"/>
              <a:t>uvedení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>
              <a:buFont typeface="Wingdings" charset="2"/>
              <a:buChar char="Ø"/>
            </a:pPr>
            <a:r>
              <a:rPr lang="en-GB" b="1" dirty="0" err="1"/>
              <a:t>Schvalovací</a:t>
            </a:r>
            <a:r>
              <a:rPr lang="en-GB" b="1" dirty="0"/>
              <a:t> </a:t>
            </a:r>
            <a:r>
              <a:rPr lang="en-GB" b="1" dirty="0" err="1"/>
              <a:t>proces</a:t>
            </a:r>
            <a:r>
              <a:rPr lang="en-GB" b="1" dirty="0"/>
              <a:t> (</a:t>
            </a:r>
            <a:r>
              <a:rPr lang="en-GB" b="1" dirty="0" err="1"/>
              <a:t>lektorské</a:t>
            </a:r>
            <a:r>
              <a:rPr lang="en-GB" b="1" dirty="0"/>
              <a:t> </a:t>
            </a:r>
            <a:r>
              <a:rPr lang="en-GB" b="1" dirty="0" err="1"/>
              <a:t>posudky</a:t>
            </a:r>
            <a:r>
              <a:rPr lang="en-GB" b="1" dirty="0"/>
              <a:t>)</a:t>
            </a:r>
            <a:r>
              <a:rPr lang="en-GB" dirty="0"/>
              <a:t>: </a:t>
            </a:r>
            <a:r>
              <a:rPr lang="en-GB" dirty="0" err="1"/>
              <a:t>Kulový</a:t>
            </a:r>
            <a:r>
              <a:rPr lang="en-GB" dirty="0"/>
              <a:t> </a:t>
            </a:r>
            <a:r>
              <a:rPr lang="en-GB" dirty="0" err="1"/>
              <a:t>blesk</a:t>
            </a:r>
            <a:r>
              <a:rPr lang="en-GB" dirty="0"/>
              <a:t>, </a:t>
            </a:r>
            <a:r>
              <a:rPr lang="en-GB" dirty="0" err="1"/>
              <a:t>Vrchní</a:t>
            </a:r>
            <a:r>
              <a:rPr lang="en-GB" dirty="0"/>
              <a:t>, </a:t>
            </a:r>
            <a:r>
              <a:rPr lang="en-GB" dirty="0" err="1"/>
              <a:t>prchni</a:t>
            </a:r>
            <a:r>
              <a:rPr lang="en-GB" dirty="0"/>
              <a:t>, </a:t>
            </a:r>
            <a:r>
              <a:rPr lang="en-GB" dirty="0" err="1"/>
              <a:t>Nejistá</a:t>
            </a:r>
            <a:r>
              <a:rPr lang="en-GB" dirty="0"/>
              <a:t> </a:t>
            </a:r>
            <a:r>
              <a:rPr lang="en-GB" dirty="0" err="1"/>
              <a:t>sezona</a:t>
            </a:r>
            <a:r>
              <a:rPr lang="en-GB" dirty="0" smtClean="0">
                <a:effectLst/>
              </a:rPr>
              <a:t>  / fantasy </a:t>
            </a:r>
            <a:r>
              <a:rPr lang="en-GB" dirty="0" err="1" smtClean="0">
                <a:effectLst/>
              </a:rPr>
              <a:t>komedie</a:t>
            </a:r>
            <a:endParaRPr lang="en-GB" dirty="0" smtClean="0">
              <a:effectLst/>
            </a:endParaRPr>
          </a:p>
          <a:p>
            <a:pPr>
              <a:buFont typeface="Wingdings" charset="2"/>
              <a:buChar char="Ø"/>
            </a:pPr>
            <a:r>
              <a:rPr lang="cs-CZ" b="1" dirty="0"/>
              <a:t>Petr </a:t>
            </a:r>
            <a:r>
              <a:rPr lang="cs-CZ" b="1" dirty="0" err="1"/>
              <a:t>Schulhoff</a:t>
            </a:r>
            <a:r>
              <a:rPr lang="cs-CZ" b="1" dirty="0"/>
              <a:t> -  přechod od kriminálního žánru ke </a:t>
            </a:r>
            <a:r>
              <a:rPr lang="cs-CZ" b="1" dirty="0" smtClean="0"/>
              <a:t>komediím</a:t>
            </a:r>
            <a:endParaRPr lang="en-GB" dirty="0"/>
          </a:p>
          <a:p>
            <a:pPr lvl="2"/>
            <a:r>
              <a:rPr lang="cs-CZ" dirty="0" smtClean="0"/>
              <a:t>1969 </a:t>
            </a:r>
            <a:r>
              <a:rPr lang="cs-CZ" dirty="0"/>
              <a:t>– Po stopách krve</a:t>
            </a:r>
            <a:endParaRPr lang="en-GB" dirty="0"/>
          </a:p>
          <a:p>
            <a:pPr lvl="2"/>
            <a:r>
              <a:rPr lang="cs-CZ" dirty="0"/>
              <a:t>1971 – Vím, že jsi vrah</a:t>
            </a:r>
            <a:endParaRPr lang="en-GB" dirty="0"/>
          </a:p>
          <a:p>
            <a:pPr lvl="2"/>
            <a:r>
              <a:rPr lang="cs-CZ" dirty="0"/>
              <a:t>1974 – Osud jménem Kamila</a:t>
            </a:r>
            <a:endParaRPr lang="en-GB" dirty="0"/>
          </a:p>
          <a:p>
            <a:pPr lvl="2"/>
            <a:r>
              <a:rPr lang="cs-CZ" dirty="0"/>
              <a:t>komedie Hodíme se k sobě, miláčku?</a:t>
            </a:r>
            <a:endParaRPr lang="en-GB" dirty="0"/>
          </a:p>
          <a:p>
            <a:pPr lvl="2"/>
            <a:r>
              <a:rPr lang="cs-CZ" dirty="0"/>
              <a:t>1976 – Zítra to roztočíme drahoušku</a:t>
            </a:r>
            <a:r>
              <a:rPr lang="is-IS" dirty="0"/>
              <a:t>…</a:t>
            </a:r>
            <a:endParaRPr lang="en-GB" dirty="0"/>
          </a:p>
          <a:p>
            <a:pPr>
              <a:buFont typeface="Wingdings" charset="2"/>
              <a:buChar char="Ø"/>
            </a:pPr>
            <a:r>
              <a:rPr lang="cs-CZ" b="1" dirty="0"/>
              <a:t>Jaroslav Papoušek </a:t>
            </a:r>
            <a:r>
              <a:rPr lang="cs-CZ" b="1" dirty="0" smtClean="0"/>
              <a:t>–přerušení </a:t>
            </a:r>
            <a:r>
              <a:rPr lang="cs-CZ" b="1" dirty="0"/>
              <a:t>návaznosti se 60. lety</a:t>
            </a:r>
            <a:endParaRPr lang="en-GB" dirty="0"/>
          </a:p>
          <a:p>
            <a:pPr lvl="2"/>
            <a:r>
              <a:rPr lang="cs-CZ" dirty="0"/>
              <a:t>1984	Cesta kolem mé hlavy</a:t>
            </a:r>
            <a:endParaRPr lang="en-GB" dirty="0"/>
          </a:p>
          <a:p>
            <a:pPr lvl="2"/>
            <a:r>
              <a:rPr lang="cs-CZ" dirty="0"/>
              <a:t>Všichni musí být v pyžamu</a:t>
            </a:r>
            <a:endParaRPr lang="en-GB" dirty="0"/>
          </a:p>
          <a:p>
            <a:pPr lvl="2"/>
            <a:r>
              <a:rPr lang="cs-CZ" dirty="0"/>
              <a:t>1979	Žena pro tři muže</a:t>
            </a:r>
            <a:endParaRPr lang="en-GB" dirty="0"/>
          </a:p>
          <a:p>
            <a:pPr lvl="2"/>
            <a:r>
              <a:rPr lang="cs-CZ" dirty="0"/>
              <a:t>1976	Konečně si rozumíme</a:t>
            </a:r>
            <a:endParaRPr lang="en-GB" dirty="0"/>
          </a:p>
          <a:p>
            <a:pPr lvl="2"/>
            <a:r>
              <a:rPr lang="cs-CZ" dirty="0"/>
              <a:t>1974	Televize v </a:t>
            </a:r>
            <a:r>
              <a:rPr lang="cs-CZ" dirty="0" err="1"/>
              <a:t>Bublicích</a:t>
            </a:r>
            <a:r>
              <a:rPr lang="cs-CZ" dirty="0"/>
              <a:t> aneb </a:t>
            </a:r>
            <a:r>
              <a:rPr lang="cs-CZ" dirty="0" err="1"/>
              <a:t>Bublice</a:t>
            </a:r>
            <a:r>
              <a:rPr lang="cs-CZ" dirty="0"/>
              <a:t> v televizi</a:t>
            </a:r>
            <a:endParaRPr lang="en-GB" dirty="0"/>
          </a:p>
          <a:p>
            <a:pPr>
              <a:buFont typeface="Wingdings" charset="2"/>
              <a:buChar char="Ø"/>
            </a:pPr>
            <a:r>
              <a:rPr lang="en-US" b="1" dirty="0" smtClean="0"/>
              <a:t>Filmy </a:t>
            </a:r>
            <a:r>
              <a:rPr lang="en-US" b="1" dirty="0" err="1" smtClean="0"/>
              <a:t>Stanislava</a:t>
            </a:r>
            <a:r>
              <a:rPr lang="en-US" b="1" dirty="0" smtClean="0"/>
              <a:t> </a:t>
            </a:r>
            <a:r>
              <a:rPr lang="en-US" b="1" dirty="0" err="1" smtClean="0"/>
              <a:t>Strnada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Můj</a:t>
            </a:r>
            <a:r>
              <a:rPr lang="en-US" dirty="0" smtClean="0"/>
              <a:t> </a:t>
            </a:r>
            <a:r>
              <a:rPr lang="en-US" dirty="0" err="1" smtClean="0"/>
              <a:t>brácha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prima </a:t>
            </a:r>
            <a:r>
              <a:rPr lang="en-US" dirty="0" err="1" smtClean="0"/>
              <a:t>bráchu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Produkční</a:t>
            </a:r>
            <a:r>
              <a:rPr lang="en-US" dirty="0" smtClean="0"/>
              <a:t> </a:t>
            </a:r>
            <a:r>
              <a:rPr lang="en-US" dirty="0" err="1" smtClean="0"/>
              <a:t>dokumenty</a:t>
            </a:r>
            <a:r>
              <a:rPr lang="en-US" dirty="0" smtClean="0"/>
              <a:t> z FSB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Ecce </a:t>
            </a:r>
            <a:r>
              <a:rPr lang="en-GB" dirty="0"/>
              <a:t>homo </a:t>
            </a:r>
            <a:r>
              <a:rPr lang="en-GB" dirty="0" err="1" smtClean="0"/>
              <a:t>Homolka</a:t>
            </a:r>
            <a:r>
              <a:rPr lang="en-GB" dirty="0" smtClean="0"/>
              <a:t> 1969</a:t>
            </a:r>
          </a:p>
          <a:p>
            <a:r>
              <a:rPr lang="en-GB" dirty="0" err="1" smtClean="0"/>
              <a:t>Hogo</a:t>
            </a:r>
            <a:r>
              <a:rPr lang="en-GB" dirty="0" smtClean="0"/>
              <a:t> </a:t>
            </a:r>
            <a:r>
              <a:rPr lang="en-GB" dirty="0" err="1"/>
              <a:t>fogo</a:t>
            </a:r>
            <a:r>
              <a:rPr lang="en-GB" dirty="0"/>
              <a:t> </a:t>
            </a:r>
            <a:r>
              <a:rPr lang="en-GB" dirty="0" err="1" smtClean="0"/>
              <a:t>Homolka</a:t>
            </a:r>
            <a:r>
              <a:rPr lang="en-GB" dirty="0" smtClean="0"/>
              <a:t> 1970</a:t>
            </a:r>
          </a:p>
          <a:p>
            <a:r>
              <a:rPr lang="en-GB" dirty="0" err="1" smtClean="0"/>
              <a:t>Homolka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 smtClean="0"/>
              <a:t>tobolka</a:t>
            </a:r>
            <a:r>
              <a:rPr lang="en-GB" dirty="0" smtClean="0"/>
              <a:t> 1972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Kontinuita</a:t>
            </a:r>
            <a:r>
              <a:rPr lang="en-GB" dirty="0" smtClean="0"/>
              <a:t> s </a:t>
            </a:r>
            <a:r>
              <a:rPr lang="en-GB" dirty="0" err="1" smtClean="0"/>
              <a:t>Novou</a:t>
            </a:r>
            <a:r>
              <a:rPr lang="en-GB" dirty="0" smtClean="0"/>
              <a:t> </a:t>
            </a:r>
            <a:r>
              <a:rPr lang="en-GB" dirty="0" err="1" smtClean="0"/>
              <a:t>vlnou</a:t>
            </a:r>
            <a:r>
              <a:rPr lang="en-GB" dirty="0" smtClean="0"/>
              <a:t> </a:t>
            </a:r>
            <a:r>
              <a:rPr lang="en-GB" dirty="0" err="1" smtClean="0"/>
              <a:t>nepřerušena</a:t>
            </a:r>
            <a:endParaRPr lang="en-GB" dirty="0" smtClean="0"/>
          </a:p>
          <a:p>
            <a:r>
              <a:rPr lang="cs-CZ" dirty="0" smtClean="0"/>
              <a:t>záruka </a:t>
            </a:r>
            <a:r>
              <a:rPr lang="cs-CZ" dirty="0"/>
              <a:t>divácky přitažlivého společensky angažovaného </a:t>
            </a:r>
            <a:r>
              <a:rPr lang="cs-CZ" dirty="0" smtClean="0"/>
              <a:t>filmu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Jaroslav </a:t>
            </a:r>
            <a:r>
              <a:rPr lang="en-US" dirty="0" err="1" smtClean="0"/>
              <a:t>Papoušek</a:t>
            </a:r>
            <a:r>
              <a:rPr lang="en-US" dirty="0" smtClean="0"/>
              <a:t> a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tvorba</a:t>
            </a:r>
            <a:r>
              <a:rPr lang="en-US" dirty="0" smtClean="0"/>
              <a:t> v </a:t>
            </a:r>
            <a:r>
              <a:rPr lang="en-US" dirty="0" err="1" smtClean="0"/>
              <a:t>normalizaci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6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1" b="37191"/>
          <a:stretch/>
        </p:blipFill>
        <p:spPr>
          <a:xfrm>
            <a:off x="8037095" y="365125"/>
            <a:ext cx="3140242" cy="6079125"/>
          </a:xfrm>
        </p:spPr>
      </p:pic>
    </p:spTree>
    <p:extLst>
      <p:ext uri="{BB962C8B-B14F-4D97-AF65-F5344CB8AC3E}">
        <p14:creationId xmlns:p14="http://schemas.microsoft.com/office/powerpoint/2010/main" val="188179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366" b="14775"/>
          <a:stretch/>
        </p:blipFill>
        <p:spPr>
          <a:xfrm>
            <a:off x="6894095" y="208714"/>
            <a:ext cx="4226019" cy="6468626"/>
          </a:xfrm>
        </p:spPr>
      </p:pic>
      <p:sp>
        <p:nvSpPr>
          <p:cNvPr id="5" name="TextBox 4"/>
          <p:cNvSpPr txBox="1"/>
          <p:nvPr/>
        </p:nvSpPr>
        <p:spPr>
          <a:xfrm>
            <a:off x="794084" y="661737"/>
            <a:ext cx="5293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Rozpočet</a:t>
            </a:r>
            <a:endParaRPr lang="en-US" b="1" dirty="0" smtClean="0"/>
          </a:p>
          <a:p>
            <a:r>
              <a:rPr lang="en-US" dirty="0" smtClean="0"/>
              <a:t>Ecce homo </a:t>
            </a:r>
            <a:r>
              <a:rPr lang="en-US" dirty="0" err="1" smtClean="0"/>
              <a:t>Homolka</a:t>
            </a:r>
            <a:endParaRPr lang="en-US" dirty="0" smtClean="0"/>
          </a:p>
          <a:p>
            <a:r>
              <a:rPr lang="en-US" dirty="0" err="1" smtClean="0"/>
              <a:t>Hogo</a:t>
            </a:r>
            <a:r>
              <a:rPr lang="en-US" dirty="0" smtClean="0"/>
              <a:t> </a:t>
            </a:r>
            <a:r>
              <a:rPr lang="en-US" dirty="0" err="1" smtClean="0"/>
              <a:t>fogo</a:t>
            </a:r>
            <a:r>
              <a:rPr lang="en-US" dirty="0" smtClean="0"/>
              <a:t> </a:t>
            </a:r>
            <a:r>
              <a:rPr lang="en-US" dirty="0" err="1" smtClean="0"/>
              <a:t>Homolka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miliony</a:t>
            </a:r>
            <a:r>
              <a:rPr lang="en-US" dirty="0" smtClean="0"/>
              <a:t> </a:t>
            </a:r>
            <a:r>
              <a:rPr lang="en-US" dirty="0" err="1" smtClean="0"/>
              <a:t>korun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Homolka</a:t>
            </a:r>
            <a:r>
              <a:rPr lang="en-US" dirty="0" smtClean="0"/>
              <a:t> a </a:t>
            </a:r>
            <a:r>
              <a:rPr lang="en-US" dirty="0" err="1" smtClean="0"/>
              <a:t>tobolka</a:t>
            </a:r>
            <a:endParaRPr lang="en-US" dirty="0" smtClean="0"/>
          </a:p>
          <a:p>
            <a:r>
              <a:rPr lang="en-US" dirty="0" smtClean="0"/>
              <a:t>3,6 </a:t>
            </a:r>
            <a:r>
              <a:rPr lang="en-US" dirty="0" err="1" smtClean="0"/>
              <a:t>milionu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1737"/>
            <a:ext cx="10515600" cy="5515226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15.3.</a:t>
            </a:r>
          </a:p>
          <a:p>
            <a:pPr lvl="0"/>
            <a:r>
              <a:rPr lang="cs-CZ" dirty="0" smtClean="0"/>
              <a:t> pondělí 21.3. –17.30 beseda se Štěpánem Hulíkem</a:t>
            </a:r>
          </a:p>
          <a:p>
            <a:pPr lvl="0"/>
            <a:r>
              <a:rPr lang="cs-CZ" dirty="0" smtClean="0"/>
              <a:t>22.3. – seminář se nekoná, namísto něj ve stejný čas individuální konzultace (do té doby doporučuji sběr dat)</a:t>
            </a:r>
          </a:p>
          <a:p>
            <a:pPr lvl="0"/>
            <a:r>
              <a:rPr lang="cs-CZ" dirty="0" smtClean="0"/>
              <a:t>29.3. – analýza ohlasů v tisku – Juraj Herz - </a:t>
            </a:r>
            <a:r>
              <a:rPr lang="cs-CZ" i="1" dirty="0" smtClean="0"/>
              <a:t>Radka Nezvalová</a:t>
            </a:r>
            <a:endParaRPr lang="cs-CZ" dirty="0" smtClean="0"/>
          </a:p>
          <a:p>
            <a:pPr lvl="0"/>
            <a:r>
              <a:rPr lang="cs-CZ" dirty="0" smtClean="0"/>
              <a:t>12.4. – zpracování materiálů z FSB - ?</a:t>
            </a:r>
          </a:p>
          <a:p>
            <a:pPr lvl="0"/>
            <a:r>
              <a:rPr lang="cs-CZ" dirty="0" smtClean="0"/>
              <a:t>19.4. – rozpočty + návštěvnost – </a:t>
            </a:r>
            <a:r>
              <a:rPr lang="cs-CZ" i="1" dirty="0" smtClean="0"/>
              <a:t>Radek Marcin</a:t>
            </a:r>
            <a:endParaRPr lang="cs-CZ" dirty="0" smtClean="0"/>
          </a:p>
          <a:p>
            <a:pPr lvl="0"/>
            <a:r>
              <a:rPr lang="cs-CZ" dirty="0" smtClean="0"/>
              <a:t>3.5. – porovnání scénáře a filmu – Zabil jsem Einsteina, pánové – </a:t>
            </a:r>
            <a:r>
              <a:rPr lang="cs-CZ" i="1" dirty="0" smtClean="0"/>
              <a:t>Lukáš Pešák</a:t>
            </a:r>
            <a:endParaRPr lang="cs-CZ" dirty="0" smtClean="0"/>
          </a:p>
          <a:p>
            <a:pPr lvl="0"/>
            <a:r>
              <a:rPr lang="cs-CZ" dirty="0" smtClean="0"/>
              <a:t>17.5. – orální historie/ zpracování materiálů z FSB - 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2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výzkumu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Identifikujeme téma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Výzkumný problém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Účel výzkumu (co se bude zkoumat a jak)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Výzkumná otázka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Hypotéza (odhad vztahu, který bude za určitých podmínek existovat)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5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odborné</a:t>
            </a:r>
            <a:r>
              <a:rPr lang="en-US" dirty="0" smtClean="0"/>
              <a:t> </a:t>
            </a:r>
            <a:r>
              <a:rPr lang="en-US" dirty="0" err="1" smtClean="0"/>
              <a:t>eseje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Úvod</a:t>
            </a:r>
            <a:r>
              <a:rPr lang="en-US" dirty="0" smtClean="0"/>
              <a:t> – 1. argument – </a:t>
            </a:r>
            <a:r>
              <a:rPr lang="en-US" dirty="0" err="1" smtClean="0"/>
              <a:t>tvrzení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budete</a:t>
            </a:r>
            <a:r>
              <a:rPr lang="en-US" dirty="0" smtClean="0"/>
              <a:t> v </a:t>
            </a:r>
            <a:r>
              <a:rPr lang="en-US" dirty="0" err="1" smtClean="0"/>
              <a:t>textu</a:t>
            </a:r>
            <a:r>
              <a:rPr lang="en-US" dirty="0" smtClean="0"/>
              <a:t> </a:t>
            </a:r>
            <a:r>
              <a:rPr lang="en-US" dirty="0" err="1" smtClean="0"/>
              <a:t>ověřovat</a:t>
            </a:r>
            <a:endParaRPr lang="en-US" dirty="0" smtClean="0"/>
          </a:p>
          <a:p>
            <a:r>
              <a:rPr lang="en-US" dirty="0" err="1" smtClean="0"/>
              <a:t>Téma</a:t>
            </a:r>
            <a:r>
              <a:rPr lang="en-US" dirty="0" smtClean="0"/>
              <a:t> 1</a:t>
            </a:r>
          </a:p>
          <a:p>
            <a:pPr lvl="1"/>
            <a:r>
              <a:rPr lang="cs-CZ" dirty="0"/>
              <a:t>protiargument </a:t>
            </a:r>
            <a:r>
              <a:rPr lang="cs-CZ" dirty="0" smtClean="0"/>
              <a:t>1 – </a:t>
            </a:r>
            <a:r>
              <a:rPr lang="cs-CZ" dirty="0"/>
              <a:t>nastolení tématu – vyvrácení protiargumentu </a:t>
            </a:r>
            <a:r>
              <a:rPr lang="cs-CZ" dirty="0" smtClean="0"/>
              <a:t>1 - </a:t>
            </a:r>
            <a:r>
              <a:rPr lang="cs-CZ" dirty="0" err="1" smtClean="0"/>
              <a:t>proargument</a:t>
            </a:r>
            <a:endParaRPr lang="en-US" dirty="0" smtClean="0"/>
          </a:p>
          <a:p>
            <a:r>
              <a:rPr lang="en-US" dirty="0" err="1" smtClean="0"/>
              <a:t>Téma</a:t>
            </a:r>
            <a:r>
              <a:rPr lang="en-US" dirty="0" smtClean="0"/>
              <a:t> 2</a:t>
            </a:r>
          </a:p>
          <a:p>
            <a:pPr lvl="1"/>
            <a:r>
              <a:rPr lang="en-US" dirty="0" smtClean="0"/>
              <a:t>P</a:t>
            </a:r>
            <a:r>
              <a:rPr lang="cs-CZ" dirty="0" err="1" smtClean="0"/>
              <a:t>rotiargument</a:t>
            </a:r>
            <a:r>
              <a:rPr lang="cs-CZ" dirty="0" smtClean="0"/>
              <a:t> 2 – nastolení tématu – vyvrácení protiargumentu 2 - </a:t>
            </a:r>
            <a:r>
              <a:rPr lang="cs-CZ" dirty="0" err="1" smtClean="0"/>
              <a:t>proargument</a:t>
            </a:r>
            <a:endParaRPr lang="en-US" dirty="0" smtClean="0"/>
          </a:p>
          <a:p>
            <a:r>
              <a:rPr lang="en-US" dirty="0" err="1" smtClean="0"/>
              <a:t>Téma</a:t>
            </a:r>
            <a:r>
              <a:rPr lang="en-US" dirty="0" smtClean="0"/>
              <a:t> 3</a:t>
            </a:r>
          </a:p>
          <a:p>
            <a:pPr lvl="1"/>
            <a:r>
              <a:rPr lang="en-US" dirty="0" smtClean="0"/>
              <a:t>P</a:t>
            </a:r>
            <a:r>
              <a:rPr lang="cs-CZ" dirty="0" err="1" smtClean="0"/>
              <a:t>rotiargument</a:t>
            </a:r>
            <a:r>
              <a:rPr lang="cs-CZ" dirty="0" smtClean="0"/>
              <a:t> 3 – nastolení tématu – vyvrácení protiargumentu 3 - </a:t>
            </a:r>
            <a:r>
              <a:rPr lang="cs-CZ" dirty="0" err="1" smtClean="0"/>
              <a:t>proargument</a:t>
            </a:r>
            <a:endParaRPr lang="en-US" dirty="0" smtClean="0"/>
          </a:p>
          <a:p>
            <a:r>
              <a:rPr lang="en-US" dirty="0" err="1" smtClean="0"/>
              <a:t>Závěr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6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Orální</a:t>
            </a:r>
            <a:r>
              <a:rPr lang="en-US" dirty="0" smtClean="0"/>
              <a:t> </a:t>
            </a:r>
            <a:r>
              <a:rPr lang="en-US" dirty="0" err="1" smtClean="0"/>
              <a:t>historie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Doporučená četba:</a:t>
            </a:r>
          </a:p>
          <a:p>
            <a:r>
              <a:rPr lang="cs-CZ" dirty="0" smtClean="0"/>
              <a:t>Vaněk</a:t>
            </a:r>
            <a:r>
              <a:rPr lang="cs-CZ" dirty="0"/>
              <a:t>, Miroslav a Mücke, Pavel. </a:t>
            </a:r>
            <a:r>
              <a:rPr lang="cs-CZ" i="1" dirty="0"/>
              <a:t>Třetí strana trojúhelníku: teorie a praxe orální historie</a:t>
            </a:r>
            <a:r>
              <a:rPr lang="cs-CZ" dirty="0"/>
              <a:t>. </a:t>
            </a:r>
            <a:r>
              <a:rPr lang="cs-CZ" dirty="0" smtClean="0"/>
              <a:t>Praha: </a:t>
            </a:r>
            <a:r>
              <a:rPr lang="cs-CZ" dirty="0"/>
              <a:t>Fakulta humanitních studií UK v Praze, 2011.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Příklady rozhovorů:</a:t>
            </a:r>
          </a:p>
          <a:p>
            <a:r>
              <a:rPr lang="cs-CZ" dirty="0" smtClean="0"/>
              <a:t>Vaněk</a:t>
            </a:r>
            <a:r>
              <a:rPr lang="cs-CZ" dirty="0"/>
              <a:t>, Miroslav </a:t>
            </a:r>
            <a:r>
              <a:rPr lang="cs-CZ" dirty="0" smtClean="0"/>
              <a:t>a </a:t>
            </a:r>
            <a:r>
              <a:rPr lang="cs-CZ" dirty="0" err="1"/>
              <a:t>Urbášek</a:t>
            </a:r>
            <a:r>
              <a:rPr lang="cs-CZ" dirty="0"/>
              <a:t>, Pavel. </a:t>
            </a:r>
            <a:r>
              <a:rPr lang="cs-CZ" i="1" dirty="0"/>
              <a:t>Vítězové? Poražení? Životopisná interview</a:t>
            </a:r>
            <a:r>
              <a:rPr lang="cs-CZ" dirty="0"/>
              <a:t>. 1. díl: Disent v období tzv. normalizace. </a:t>
            </a:r>
            <a:r>
              <a:rPr lang="cs-CZ" dirty="0" smtClean="0"/>
              <a:t>Praha: </a:t>
            </a:r>
            <a:r>
              <a:rPr lang="cs-CZ" dirty="0"/>
              <a:t>Prostor, 2005.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3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0021"/>
            <a:ext cx="10515600" cy="5406942"/>
          </a:xfrm>
        </p:spPr>
        <p:txBody>
          <a:bodyPr/>
          <a:lstStyle/>
          <a:p>
            <a:r>
              <a:rPr lang="en-US" dirty="0" err="1" smtClean="0"/>
              <a:t>Narátor</a:t>
            </a:r>
            <a:r>
              <a:rPr lang="en-US" dirty="0" smtClean="0"/>
              <a:t> = </a:t>
            </a:r>
            <a:r>
              <a:rPr lang="en-US" dirty="0" err="1" smtClean="0"/>
              <a:t>dotazovaný</a:t>
            </a:r>
            <a:r>
              <a:rPr lang="en-US" dirty="0"/>
              <a:t> </a:t>
            </a:r>
            <a:r>
              <a:rPr lang="en-US" dirty="0" smtClean="0"/>
              <a:t> - a </a:t>
            </a:r>
            <a:r>
              <a:rPr lang="en-US" dirty="0" err="1" smtClean="0"/>
              <a:t>tazatel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Kvalitativní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Téma</a:t>
            </a:r>
            <a:r>
              <a:rPr lang="en-US" dirty="0" smtClean="0"/>
              <a:t>,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kterému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vázanou</a:t>
            </a:r>
            <a:r>
              <a:rPr lang="en-US" dirty="0" smtClean="0"/>
              <a:t> </a:t>
            </a:r>
            <a:r>
              <a:rPr lang="en-US" dirty="0" err="1" smtClean="0"/>
              <a:t>přímou</a:t>
            </a:r>
            <a:r>
              <a:rPr lang="en-US" dirty="0" smtClean="0"/>
              <a:t> </a:t>
            </a:r>
            <a:r>
              <a:rPr lang="en-US" dirty="0" err="1" smtClean="0"/>
              <a:t>zkušenost</a:t>
            </a:r>
            <a:r>
              <a:rPr lang="en-US" dirty="0" smtClean="0"/>
              <a:t> - </a:t>
            </a:r>
            <a:r>
              <a:rPr lang="cs-CZ" dirty="0"/>
              <a:t>co dělal, co ho motivovalo, jak reagoval na události, pocity</a:t>
            </a:r>
            <a:r>
              <a:rPr lang="en-GB" dirty="0" smtClean="0">
                <a:effectLst/>
              </a:rPr>
              <a:t> 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x data, </a:t>
            </a:r>
            <a:r>
              <a:rPr lang="en-GB" dirty="0" err="1" smtClean="0">
                <a:effectLst/>
              </a:rPr>
              <a:t>chronologický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popis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událostí</a:t>
            </a:r>
            <a:endParaRPr lang="en-GB" dirty="0" smtClean="0">
              <a:effectLst/>
            </a:endParaRPr>
          </a:p>
          <a:p>
            <a:endParaRPr lang="en-GB" dirty="0"/>
          </a:p>
          <a:p>
            <a:r>
              <a:rPr lang="en-GB" dirty="0" err="1" smtClean="0"/>
              <a:t>Jak</a:t>
            </a:r>
            <a:r>
              <a:rPr lang="en-GB" dirty="0" smtClean="0"/>
              <a:t> </a:t>
            </a:r>
            <a:r>
              <a:rPr lang="en-GB" dirty="0" err="1" smtClean="0"/>
              <a:t>kontaktovat</a:t>
            </a:r>
            <a:r>
              <a:rPr lang="en-GB" dirty="0" smtClean="0"/>
              <a:t> a </a:t>
            </a:r>
            <a:r>
              <a:rPr lang="en-GB" dirty="0" err="1" smtClean="0"/>
              <a:t>tipy</a:t>
            </a:r>
            <a:r>
              <a:rPr lang="en-GB" dirty="0" smtClean="0"/>
              <a:t>, </a:t>
            </a:r>
            <a:r>
              <a:rPr lang="en-GB" dirty="0" err="1" smtClean="0"/>
              <a:t>pokud</a:t>
            </a:r>
            <a:r>
              <a:rPr lang="en-GB" dirty="0" smtClean="0"/>
              <a:t> se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rozhovoru</a:t>
            </a:r>
            <a:r>
              <a:rPr lang="en-GB" dirty="0" smtClean="0"/>
              <a:t> </a:t>
            </a:r>
            <a:r>
              <a:rPr lang="en-GB" dirty="0" err="1" smtClean="0"/>
              <a:t>bránit</a:t>
            </a:r>
            <a:r>
              <a:rPr lang="en-GB" dirty="0" smtClean="0"/>
              <a:t> (s. 142 – 144)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4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Zásady</a:t>
            </a:r>
            <a:r>
              <a:rPr lang="en-US" dirty="0" smtClean="0"/>
              <a:t> a </a:t>
            </a:r>
            <a:r>
              <a:rPr lang="en-US" dirty="0" err="1" smtClean="0"/>
              <a:t>tipy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rozhovoru</a:t>
            </a:r>
            <a:r>
              <a:rPr lang="en-US" dirty="0" smtClean="0"/>
              <a:t> s </a:t>
            </a:r>
            <a:r>
              <a:rPr lang="en-US" dirty="0" err="1" smtClean="0"/>
              <a:t>nárátorem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622"/>
            <a:ext cx="10515600" cy="557062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Aktivní</a:t>
            </a:r>
            <a:r>
              <a:rPr lang="en-US" dirty="0" smtClean="0"/>
              <a:t> </a:t>
            </a:r>
            <a:r>
              <a:rPr lang="en-US" dirty="0" err="1" smtClean="0"/>
              <a:t>naslouchání</a:t>
            </a:r>
            <a:endParaRPr lang="en-US" dirty="0" smtClean="0"/>
          </a:p>
          <a:p>
            <a:r>
              <a:rPr lang="en-US" dirty="0" err="1" smtClean="0"/>
              <a:t>Chybou</a:t>
            </a:r>
            <a:r>
              <a:rPr lang="en-US" dirty="0" smtClean="0"/>
              <a:t> je </a:t>
            </a:r>
            <a:r>
              <a:rPr lang="en-US" dirty="0" err="1" smtClean="0"/>
              <a:t>časté</a:t>
            </a:r>
            <a:r>
              <a:rPr lang="en-US" dirty="0" smtClean="0"/>
              <a:t> </a:t>
            </a:r>
            <a:r>
              <a:rPr lang="en-US" dirty="0" err="1" smtClean="0"/>
              <a:t>přerušování</a:t>
            </a:r>
            <a:r>
              <a:rPr lang="en-US" dirty="0" smtClean="0"/>
              <a:t>, </a:t>
            </a:r>
            <a:r>
              <a:rPr lang="en-US" dirty="0" err="1" smtClean="0"/>
              <a:t>interpretace</a:t>
            </a:r>
            <a:r>
              <a:rPr lang="en-US" dirty="0" smtClean="0"/>
              <a:t>, </a:t>
            </a:r>
            <a:r>
              <a:rPr lang="en-US" dirty="0" err="1" smtClean="0"/>
              <a:t>zjednodušování</a:t>
            </a:r>
            <a:r>
              <a:rPr lang="en-US" dirty="0" smtClean="0"/>
              <a:t>, </a:t>
            </a:r>
            <a:r>
              <a:rPr lang="en-US" dirty="0" err="1" smtClean="0"/>
              <a:t>zkoušení</a:t>
            </a:r>
            <a:r>
              <a:rPr lang="en-US" dirty="0" smtClean="0"/>
              <a:t> </a:t>
            </a:r>
            <a:r>
              <a:rPr lang="en-US" dirty="0" err="1" smtClean="0"/>
              <a:t>znalostí</a:t>
            </a:r>
            <a:endParaRPr lang="en-US" dirty="0" smtClean="0"/>
          </a:p>
          <a:p>
            <a:r>
              <a:rPr lang="en-US" dirty="0" err="1"/>
              <a:t>F</a:t>
            </a:r>
            <a:r>
              <a:rPr lang="en-US" dirty="0" err="1" smtClean="0"/>
              <a:t>áze</a:t>
            </a:r>
            <a:r>
              <a:rPr lang="en-US" dirty="0" smtClean="0"/>
              <a:t> </a:t>
            </a:r>
            <a:r>
              <a:rPr lang="en-US" dirty="0" err="1" smtClean="0"/>
              <a:t>rozhovoru</a:t>
            </a:r>
            <a:endParaRPr lang="en-US" dirty="0" smtClean="0"/>
          </a:p>
          <a:p>
            <a:pPr lvl="1"/>
            <a:r>
              <a:rPr lang="en-US" dirty="0" err="1" smtClean="0"/>
              <a:t>Otevřené</a:t>
            </a:r>
            <a:r>
              <a:rPr lang="en-US" dirty="0" smtClean="0"/>
              <a:t> </a:t>
            </a:r>
            <a:r>
              <a:rPr lang="en-US" dirty="0" err="1" smtClean="0"/>
              <a:t>vyprávění</a:t>
            </a:r>
            <a:endParaRPr lang="en-US" dirty="0" smtClean="0"/>
          </a:p>
          <a:p>
            <a:pPr lvl="1"/>
            <a:r>
              <a:rPr lang="en-US" dirty="0" smtClean="0"/>
              <a:t>Dialog – </a:t>
            </a:r>
            <a:r>
              <a:rPr lang="en-US" dirty="0" err="1" smtClean="0"/>
              <a:t>upřesnění</a:t>
            </a:r>
            <a:r>
              <a:rPr lang="en-US" dirty="0" smtClean="0"/>
              <a:t> </a:t>
            </a:r>
            <a:r>
              <a:rPr lang="en-US" dirty="0" err="1" smtClean="0"/>
              <a:t>předchozího</a:t>
            </a:r>
            <a:endParaRPr lang="en-US" dirty="0" smtClean="0"/>
          </a:p>
          <a:p>
            <a:pPr lvl="1"/>
            <a:r>
              <a:rPr lang="en-US" dirty="0" err="1" smtClean="0"/>
              <a:t>Předem</a:t>
            </a:r>
            <a:r>
              <a:rPr lang="en-US" dirty="0" smtClean="0"/>
              <a:t> </a:t>
            </a:r>
            <a:r>
              <a:rPr lang="en-US" dirty="0" err="1" smtClean="0"/>
              <a:t>připravené</a:t>
            </a:r>
            <a:r>
              <a:rPr lang="en-US" dirty="0" smtClean="0"/>
              <a:t> </a:t>
            </a:r>
            <a:r>
              <a:rPr lang="en-US" dirty="0" err="1" smtClean="0"/>
              <a:t>otázky</a:t>
            </a:r>
            <a:endParaRPr lang="en-US" dirty="0" smtClean="0"/>
          </a:p>
          <a:p>
            <a:pPr lvl="1"/>
            <a:r>
              <a:rPr lang="en-US" dirty="0" err="1" smtClean="0"/>
              <a:t>Sporné</a:t>
            </a:r>
            <a:r>
              <a:rPr lang="en-US" dirty="0" smtClean="0"/>
              <a:t> body</a:t>
            </a:r>
            <a:endParaRPr lang="en-US" dirty="0"/>
          </a:p>
          <a:p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klást</a:t>
            </a:r>
            <a:r>
              <a:rPr lang="en-US" dirty="0" smtClean="0"/>
              <a:t> </a:t>
            </a:r>
            <a:r>
              <a:rPr lang="en-US" dirty="0" err="1" smtClean="0"/>
              <a:t>otázky</a:t>
            </a:r>
            <a:endParaRPr lang="en-US" dirty="0" smtClean="0"/>
          </a:p>
          <a:p>
            <a:pPr lvl="1"/>
            <a:r>
              <a:rPr lang="en-US" dirty="0" err="1" smtClean="0"/>
              <a:t>Krátké</a:t>
            </a:r>
            <a:r>
              <a:rPr lang="en-US" dirty="0" smtClean="0"/>
              <a:t>, </a:t>
            </a:r>
            <a:r>
              <a:rPr lang="en-US" dirty="0" err="1" smtClean="0"/>
              <a:t>otevřené</a:t>
            </a:r>
            <a:r>
              <a:rPr lang="en-US" dirty="0" smtClean="0"/>
              <a:t> </a:t>
            </a:r>
            <a:r>
              <a:rPr lang="en-US" dirty="0" err="1" smtClean="0"/>
              <a:t>otázky</a:t>
            </a:r>
            <a:endParaRPr lang="en-US" dirty="0" smtClean="0"/>
          </a:p>
          <a:p>
            <a:pPr lvl="1"/>
            <a:r>
              <a:rPr lang="en-US" dirty="0" err="1" smtClean="0"/>
              <a:t>Zapsat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poznámku</a:t>
            </a:r>
            <a:r>
              <a:rPr lang="en-US" dirty="0" smtClean="0"/>
              <a:t> &gt; </a:t>
            </a:r>
            <a:r>
              <a:rPr lang="en-US" dirty="0" err="1" smtClean="0"/>
              <a:t>přerušit</a:t>
            </a:r>
            <a:endParaRPr lang="en-US" dirty="0" smtClean="0"/>
          </a:p>
          <a:p>
            <a:pPr lvl="1"/>
            <a:r>
              <a:rPr lang="en-US" dirty="0" smtClean="0"/>
              <a:t>Co </a:t>
            </a:r>
            <a:r>
              <a:rPr lang="en-US" dirty="0" err="1" smtClean="0"/>
              <a:t>dělat</a:t>
            </a:r>
            <a:r>
              <a:rPr lang="en-US" dirty="0" smtClean="0"/>
              <a:t>, </a:t>
            </a:r>
            <a:r>
              <a:rPr lang="en-US" dirty="0" err="1" smtClean="0"/>
              <a:t>pokud</a:t>
            </a:r>
            <a:r>
              <a:rPr lang="en-US" dirty="0" smtClean="0"/>
              <a:t> </a:t>
            </a:r>
            <a:r>
              <a:rPr lang="en-US" dirty="0" err="1" smtClean="0"/>
              <a:t>příliš</a:t>
            </a:r>
            <a:r>
              <a:rPr lang="en-US" dirty="0" smtClean="0"/>
              <a:t> </a:t>
            </a:r>
            <a:r>
              <a:rPr lang="en-US" dirty="0" err="1" smtClean="0"/>
              <a:t>odbočí</a:t>
            </a:r>
            <a:r>
              <a:rPr lang="en-US" dirty="0" smtClean="0"/>
              <a:t> od </a:t>
            </a:r>
            <a:r>
              <a:rPr lang="en-US" dirty="0" err="1" smtClean="0"/>
              <a:t>tématu</a:t>
            </a:r>
            <a:endParaRPr lang="en-US" dirty="0" smtClean="0"/>
          </a:p>
          <a:p>
            <a:pPr lvl="1"/>
            <a:r>
              <a:rPr lang="is-IS" dirty="0" smtClean="0"/>
              <a:t>…pokud se váms dělení zdá nepravdivé</a:t>
            </a:r>
          </a:p>
          <a:p>
            <a:endParaRPr lang="is-IS" dirty="0" smtClean="0"/>
          </a:p>
          <a:p>
            <a:r>
              <a:rPr lang="is-IS" dirty="0" smtClean="0"/>
              <a:t>Osobní archiv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829426"/>
          </a:xfrm>
        </p:spPr>
        <p:txBody>
          <a:bodyPr/>
          <a:lstStyle/>
          <a:p>
            <a:r>
              <a:rPr lang="en-US" dirty="0" err="1" smtClean="0"/>
              <a:t>Přepis</a:t>
            </a:r>
            <a:r>
              <a:rPr lang="en-US" dirty="0" smtClean="0"/>
              <a:t> </a:t>
            </a:r>
            <a:r>
              <a:rPr lang="en-US" dirty="0" err="1" smtClean="0"/>
              <a:t>rozhovoru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cs-CZ" dirty="0" smtClean="0"/>
              <a:t>s</a:t>
            </a:r>
            <a:r>
              <a:rPr lang="cs-CZ" dirty="0"/>
              <a:t>. 154 – </a:t>
            </a:r>
            <a:r>
              <a:rPr lang="cs-CZ" dirty="0" smtClean="0"/>
              <a:t>163; ukázka viz. </a:t>
            </a:r>
            <a:r>
              <a:rPr lang="cs-CZ" dirty="0"/>
              <a:t>P</a:t>
            </a:r>
            <a:r>
              <a:rPr lang="cs-CZ" dirty="0" smtClean="0"/>
              <a:t>říloha 6</a:t>
            </a:r>
          </a:p>
          <a:p>
            <a:r>
              <a:rPr lang="en-US" dirty="0" err="1" smtClean="0"/>
              <a:t>Analýza</a:t>
            </a:r>
            <a:r>
              <a:rPr lang="en-US" dirty="0" smtClean="0"/>
              <a:t> </a:t>
            </a:r>
            <a:r>
              <a:rPr lang="en-US" dirty="0" err="1" smtClean="0"/>
              <a:t>rozhovoru</a:t>
            </a:r>
            <a:endParaRPr lang="en-US" dirty="0" smtClean="0"/>
          </a:p>
          <a:p>
            <a:pPr lvl="1"/>
            <a:r>
              <a:rPr lang="en-US" dirty="0" err="1"/>
              <a:t>u</a:t>
            </a:r>
            <a:r>
              <a:rPr lang="en-US" dirty="0" err="1" smtClean="0"/>
              <a:t>ž</a:t>
            </a:r>
            <a:r>
              <a:rPr lang="en-US" dirty="0" smtClean="0"/>
              <a:t> v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průběhu</a:t>
            </a:r>
            <a:endParaRPr lang="en-US" dirty="0" smtClean="0"/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omentáře</a:t>
            </a:r>
            <a:r>
              <a:rPr lang="en-US" dirty="0" smtClean="0"/>
              <a:t> </a:t>
            </a:r>
            <a:r>
              <a:rPr lang="en-US" dirty="0" err="1" smtClean="0"/>
              <a:t>narátora</a:t>
            </a:r>
            <a:r>
              <a:rPr lang="en-US" dirty="0" smtClean="0"/>
              <a:t> k </a:t>
            </a:r>
            <a:r>
              <a:rPr lang="en-US" dirty="0" err="1" smtClean="0"/>
              <a:t>přepisu</a:t>
            </a:r>
            <a:r>
              <a:rPr lang="en-US" dirty="0" smtClean="0"/>
              <a:t> </a:t>
            </a:r>
            <a:r>
              <a:rPr lang="en-US" dirty="0" err="1" smtClean="0"/>
              <a:t>rozhovoru</a:t>
            </a:r>
            <a:endParaRPr lang="en-US" dirty="0" smtClean="0"/>
          </a:p>
          <a:p>
            <a:pPr lvl="1"/>
            <a:r>
              <a:rPr lang="en-US" dirty="0" err="1" smtClean="0"/>
              <a:t>Porovnání</a:t>
            </a:r>
            <a:r>
              <a:rPr lang="en-US" dirty="0" smtClean="0"/>
              <a:t> </a:t>
            </a:r>
            <a:r>
              <a:rPr lang="en-US" dirty="0" err="1" smtClean="0"/>
              <a:t>informací</a:t>
            </a:r>
            <a:r>
              <a:rPr lang="en-US" dirty="0" smtClean="0"/>
              <a:t> s </a:t>
            </a:r>
            <a:r>
              <a:rPr lang="en-US" dirty="0" err="1" smtClean="0"/>
              <a:t>jinými</a:t>
            </a:r>
            <a:r>
              <a:rPr lang="en-US" dirty="0" smtClean="0"/>
              <a:t> </a:t>
            </a:r>
            <a:r>
              <a:rPr lang="en-US" dirty="0" err="1" smtClean="0"/>
              <a:t>zdroji</a:t>
            </a:r>
            <a:endParaRPr lang="en-US" dirty="0" smtClean="0"/>
          </a:p>
          <a:p>
            <a:pPr lvl="1"/>
            <a:r>
              <a:rPr lang="en-US" dirty="0" err="1" smtClean="0"/>
              <a:t>Jazyková</a:t>
            </a:r>
            <a:r>
              <a:rPr lang="en-US" dirty="0" smtClean="0"/>
              <a:t> </a:t>
            </a:r>
            <a:r>
              <a:rPr lang="en-US" dirty="0" err="1" smtClean="0"/>
              <a:t>analýza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Východiskem</a:t>
            </a:r>
            <a:r>
              <a:rPr lang="en-US" dirty="0" smtClean="0"/>
              <a:t> k </a:t>
            </a:r>
            <a:r>
              <a:rPr lang="en-US" dirty="0" err="1" smtClean="0"/>
              <a:t>analýze</a:t>
            </a:r>
            <a:r>
              <a:rPr lang="en-US" dirty="0" smtClean="0"/>
              <a:t> je </a:t>
            </a:r>
            <a:r>
              <a:rPr lang="en-US" dirty="0" err="1" smtClean="0"/>
              <a:t>záznam</a:t>
            </a:r>
            <a:r>
              <a:rPr lang="en-US" dirty="0" smtClean="0"/>
              <a:t> </a:t>
            </a:r>
            <a:r>
              <a:rPr lang="en-US" dirty="0" err="1" smtClean="0"/>
              <a:t>rozhovoru</a:t>
            </a:r>
            <a:r>
              <a:rPr lang="en-US" dirty="0" smtClean="0"/>
              <a:t>, </a:t>
            </a:r>
            <a:r>
              <a:rPr lang="en-US" dirty="0" err="1" smtClean="0"/>
              <a:t>nikoliv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přepis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err="1" smtClean="0"/>
              <a:t>Rozhovor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narativní</a:t>
            </a:r>
            <a:r>
              <a:rPr lang="en-US" dirty="0" smtClean="0"/>
              <a:t> </a:t>
            </a:r>
            <a:r>
              <a:rPr lang="en-US" dirty="0" err="1" smtClean="0"/>
              <a:t>útvar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57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Témata</a:t>
            </a:r>
            <a:r>
              <a:rPr lang="en-US" dirty="0" smtClean="0"/>
              <a:t> k </a:t>
            </a:r>
            <a:r>
              <a:rPr lang="en-US" dirty="0" err="1" smtClean="0"/>
              <a:t>orální</a:t>
            </a:r>
            <a:r>
              <a:rPr lang="en-US" dirty="0" smtClean="0"/>
              <a:t> </a:t>
            </a:r>
            <a:r>
              <a:rPr lang="en-US" dirty="0" err="1" smtClean="0"/>
              <a:t>historii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3632"/>
            <a:ext cx="10515600" cy="479333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Generace</a:t>
            </a:r>
            <a:r>
              <a:rPr lang="en-US" b="1" dirty="0" smtClean="0"/>
              <a:t> </a:t>
            </a:r>
            <a:r>
              <a:rPr lang="en-US" b="1" dirty="0" err="1" smtClean="0"/>
              <a:t>mladých</a:t>
            </a:r>
            <a:r>
              <a:rPr lang="en-US" b="1" dirty="0" smtClean="0"/>
              <a:t> </a:t>
            </a:r>
            <a:r>
              <a:rPr lang="en-US" b="1" dirty="0" err="1" smtClean="0"/>
              <a:t>začínajících</a:t>
            </a:r>
            <a:r>
              <a:rPr lang="en-US" b="1" dirty="0" smtClean="0"/>
              <a:t> </a:t>
            </a:r>
            <a:r>
              <a:rPr lang="en-US" b="1" dirty="0" err="1" smtClean="0"/>
              <a:t>filmařů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počátku</a:t>
            </a:r>
            <a:r>
              <a:rPr lang="en-US" b="1" dirty="0" smtClean="0"/>
              <a:t> 80. let</a:t>
            </a:r>
          </a:p>
          <a:p>
            <a:pPr lvl="1"/>
            <a:r>
              <a:rPr lang="en-US" dirty="0" err="1" smtClean="0"/>
              <a:t>Profesoři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školou</a:t>
            </a:r>
            <a:r>
              <a:rPr lang="en-US" dirty="0" smtClean="0"/>
              <a:t> (</a:t>
            </a:r>
            <a:r>
              <a:rPr lang="en-US" dirty="0" err="1" smtClean="0"/>
              <a:t>Brynych</a:t>
            </a:r>
            <a:r>
              <a:rPr lang="en-US" dirty="0" smtClean="0"/>
              <a:t>, </a:t>
            </a:r>
            <a:r>
              <a:rPr lang="en-US" dirty="0" err="1" smtClean="0"/>
              <a:t>Muchna</a:t>
            </a:r>
            <a:r>
              <a:rPr lang="en-US" dirty="0" smtClean="0"/>
              <a:t>, </a:t>
            </a:r>
            <a:r>
              <a:rPr lang="en-US" dirty="0" err="1" smtClean="0"/>
              <a:t>Blažek</a:t>
            </a:r>
            <a:r>
              <a:rPr lang="en-US" dirty="0" smtClean="0"/>
              <a:t>) - 1975</a:t>
            </a:r>
          </a:p>
          <a:p>
            <a:pPr lvl="1"/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rodí</a:t>
            </a:r>
            <a:r>
              <a:rPr lang="en-US" dirty="0" smtClean="0"/>
              <a:t> </a:t>
            </a:r>
            <a:r>
              <a:rPr lang="en-US" dirty="0" err="1" smtClean="0"/>
              <a:t>chlap</a:t>
            </a:r>
            <a:r>
              <a:rPr lang="en-US" dirty="0" smtClean="0"/>
              <a:t> (</a:t>
            </a:r>
            <a:r>
              <a:rPr lang="en-US" dirty="0" err="1" smtClean="0"/>
              <a:t>Troška</a:t>
            </a:r>
            <a:r>
              <a:rPr lang="en-US" dirty="0" smtClean="0"/>
              <a:t>, </a:t>
            </a:r>
            <a:r>
              <a:rPr lang="en-US" dirty="0" err="1" smtClean="0"/>
              <a:t>Ekl</a:t>
            </a:r>
            <a:r>
              <a:rPr lang="en-US" dirty="0" smtClean="0"/>
              <a:t>, </a:t>
            </a:r>
            <a:r>
              <a:rPr lang="en-US" dirty="0" err="1" smtClean="0"/>
              <a:t>Drha</a:t>
            </a:r>
            <a:r>
              <a:rPr lang="en-US" dirty="0" smtClean="0"/>
              <a:t>) - 1979</a:t>
            </a:r>
          </a:p>
          <a:p>
            <a:pPr lvl="1"/>
            <a:r>
              <a:rPr lang="en-US" dirty="0" err="1" smtClean="0"/>
              <a:t>Plaché</a:t>
            </a:r>
            <a:r>
              <a:rPr lang="en-US" dirty="0" smtClean="0"/>
              <a:t> </a:t>
            </a:r>
            <a:r>
              <a:rPr lang="en-US" dirty="0" err="1" smtClean="0"/>
              <a:t>příběhy</a:t>
            </a:r>
            <a:r>
              <a:rPr lang="en-US" dirty="0" smtClean="0"/>
              <a:t> (</a:t>
            </a:r>
            <a:r>
              <a:rPr lang="en-US" dirty="0" err="1" smtClean="0"/>
              <a:t>Zborník</a:t>
            </a:r>
            <a:r>
              <a:rPr lang="en-US" dirty="0" smtClean="0"/>
              <a:t>, </a:t>
            </a:r>
            <a:r>
              <a:rPr lang="en-US" dirty="0" err="1" smtClean="0"/>
              <a:t>Flídr</a:t>
            </a:r>
            <a:r>
              <a:rPr lang="en-US" dirty="0" smtClean="0"/>
              <a:t>, </a:t>
            </a:r>
            <a:r>
              <a:rPr lang="en-US" dirty="0" err="1" smtClean="0"/>
              <a:t>Tintěra</a:t>
            </a:r>
            <a:r>
              <a:rPr lang="en-US" dirty="0" smtClean="0"/>
              <a:t>) - 1982</a:t>
            </a:r>
          </a:p>
          <a:p>
            <a:pPr lvl="1"/>
            <a:r>
              <a:rPr lang="en-US" dirty="0" err="1" smtClean="0"/>
              <a:t>Figurky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šmantů</a:t>
            </a:r>
            <a:r>
              <a:rPr lang="en-US" dirty="0" smtClean="0"/>
              <a:t> (</a:t>
            </a:r>
            <a:r>
              <a:rPr lang="en-US" dirty="0" err="1" smtClean="0"/>
              <a:t>Faltýn</a:t>
            </a:r>
            <a:r>
              <a:rPr lang="en-US" dirty="0" smtClean="0"/>
              <a:t>, </a:t>
            </a:r>
            <a:r>
              <a:rPr lang="en-US" dirty="0" err="1" smtClean="0"/>
              <a:t>Kubišta</a:t>
            </a:r>
            <a:r>
              <a:rPr lang="en-US" dirty="0" smtClean="0"/>
              <a:t>, Urban) – 1987</a:t>
            </a:r>
          </a:p>
          <a:p>
            <a:pPr lvl="1"/>
            <a:r>
              <a:rPr lang="en-US" dirty="0" err="1" smtClean="0"/>
              <a:t>Přátelé</a:t>
            </a:r>
            <a:r>
              <a:rPr lang="en-US" dirty="0" smtClean="0"/>
              <a:t> </a:t>
            </a:r>
            <a:r>
              <a:rPr lang="en-US" dirty="0" err="1" smtClean="0"/>
              <a:t>bermudského</a:t>
            </a:r>
            <a:r>
              <a:rPr lang="en-US" dirty="0" smtClean="0"/>
              <a:t> </a:t>
            </a:r>
            <a:r>
              <a:rPr lang="en-US" dirty="0" err="1" smtClean="0"/>
              <a:t>trojúhelníku</a:t>
            </a:r>
            <a:r>
              <a:rPr lang="en-US" dirty="0" smtClean="0"/>
              <a:t> (</a:t>
            </a:r>
            <a:r>
              <a:rPr lang="en-US" dirty="0" err="1" smtClean="0"/>
              <a:t>Křístek</a:t>
            </a:r>
            <a:r>
              <a:rPr lang="en-US" dirty="0" smtClean="0"/>
              <a:t>, </a:t>
            </a:r>
            <a:r>
              <a:rPr lang="en-US" dirty="0" err="1" smtClean="0"/>
              <a:t>Prokop</a:t>
            </a:r>
            <a:r>
              <a:rPr lang="en-US" dirty="0" smtClean="0"/>
              <a:t>, </a:t>
            </a:r>
            <a:r>
              <a:rPr lang="en-US" dirty="0" err="1" smtClean="0"/>
              <a:t>Šícha</a:t>
            </a:r>
            <a:r>
              <a:rPr lang="en-US" dirty="0" smtClean="0"/>
              <a:t>) – 1987</a:t>
            </a:r>
          </a:p>
          <a:p>
            <a:pPr>
              <a:buFont typeface="Wingdings" charset="2"/>
              <a:buChar char="Ø"/>
            </a:pPr>
            <a:r>
              <a:rPr lang="cs-CZ" dirty="0"/>
              <a:t>Zdeněk </a:t>
            </a:r>
            <a:r>
              <a:rPr lang="cs-CZ" dirty="0" err="1" smtClean="0"/>
              <a:t>Tyc</a:t>
            </a:r>
            <a:endParaRPr lang="en-GB" dirty="0"/>
          </a:p>
          <a:p>
            <a:pPr>
              <a:buFont typeface="Wingdings" charset="2"/>
              <a:buChar char="Ø"/>
            </a:pPr>
            <a:r>
              <a:rPr lang="cs-CZ" dirty="0"/>
              <a:t>Tomáš </a:t>
            </a:r>
            <a:r>
              <a:rPr lang="cs-CZ" dirty="0" smtClean="0"/>
              <a:t>Vorel</a:t>
            </a:r>
            <a:endParaRPr lang="en-GB" dirty="0"/>
          </a:p>
          <a:p>
            <a:pPr>
              <a:buFont typeface="Wingdings" charset="2"/>
              <a:buChar char="Ø"/>
            </a:pPr>
            <a:r>
              <a:rPr lang="cs-CZ" dirty="0"/>
              <a:t>Vladimír </a:t>
            </a:r>
            <a:r>
              <a:rPr lang="cs-CZ" dirty="0" smtClean="0"/>
              <a:t>Drha</a:t>
            </a:r>
            <a:endParaRPr lang="en-GB" dirty="0"/>
          </a:p>
          <a:p>
            <a:pPr>
              <a:buFont typeface="Wingdings" charset="2"/>
              <a:buChar char="Ø"/>
            </a:pPr>
            <a:r>
              <a:rPr lang="cs-CZ" dirty="0"/>
              <a:t>Václav Křístek</a:t>
            </a:r>
            <a:endParaRPr lang="en-GB" dirty="0"/>
          </a:p>
          <a:p>
            <a:pPr>
              <a:buFont typeface="Wingdings" charset="2"/>
              <a:buChar char="Ø"/>
            </a:pPr>
            <a:r>
              <a:rPr lang="cs-CZ" dirty="0" smtClean="0"/>
              <a:t>Fero </a:t>
            </a:r>
            <a:r>
              <a:rPr lang="cs-CZ" dirty="0" err="1"/>
              <a:t>Fenič</a:t>
            </a:r>
            <a:r>
              <a:rPr lang="cs-CZ" dirty="0"/>
              <a:t> </a:t>
            </a:r>
            <a:endParaRPr lang="cs-CZ" dirty="0" smtClean="0"/>
          </a:p>
          <a:p>
            <a:pPr>
              <a:buFont typeface="Wingdings" charset="2"/>
              <a:buChar char="Ø"/>
            </a:pPr>
            <a:r>
              <a:rPr lang="cs-CZ" dirty="0" smtClean="0"/>
              <a:t>Vít </a:t>
            </a:r>
            <a:r>
              <a:rPr lang="cs-CZ" dirty="0" err="1"/>
              <a:t>Olmer</a:t>
            </a:r>
            <a:r>
              <a:rPr lang="cs-CZ" dirty="0"/>
              <a:t> </a:t>
            </a:r>
            <a:endParaRPr lang="cs-CZ" dirty="0" smtClean="0"/>
          </a:p>
          <a:p>
            <a:pPr>
              <a:buFont typeface="Wingdings" charset="2"/>
              <a:buChar char="Ø"/>
            </a:pPr>
            <a:r>
              <a:rPr lang="en-GB" dirty="0" err="1" smtClean="0"/>
              <a:t>Zdeněk</a:t>
            </a:r>
            <a:r>
              <a:rPr lang="en-GB" dirty="0" smtClean="0"/>
              <a:t> </a:t>
            </a:r>
            <a:r>
              <a:rPr lang="en-GB" dirty="0" err="1" smtClean="0"/>
              <a:t>Troška</a:t>
            </a: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dirty="0" err="1" smtClean="0"/>
              <a:t>Vladimír</a:t>
            </a:r>
            <a:r>
              <a:rPr lang="en-GB" dirty="0" smtClean="0"/>
              <a:t> </a:t>
            </a:r>
            <a:r>
              <a:rPr lang="en-GB" dirty="0" err="1" smtClean="0"/>
              <a:t>Blažek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51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613</Words>
  <Application>Microsoft Macintosh PowerPoint</Application>
  <PresentationFormat>Widescreen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Times New Roman</vt:lpstr>
      <vt:lpstr>Wingdings</vt:lpstr>
      <vt:lpstr>Arial</vt:lpstr>
      <vt:lpstr>Office Theme</vt:lpstr>
      <vt:lpstr>AV229 Český a slovenský film za normalizace: seminář</vt:lpstr>
      <vt:lpstr>PowerPoint Presentation</vt:lpstr>
      <vt:lpstr>Model výzkumu</vt:lpstr>
      <vt:lpstr>Struktura odborné eseje</vt:lpstr>
      <vt:lpstr>Orální historie</vt:lpstr>
      <vt:lpstr>PowerPoint Presentation</vt:lpstr>
      <vt:lpstr>Zásady a tipy při rozhovoru s nárátorem</vt:lpstr>
      <vt:lpstr>PowerPoint Presentation</vt:lpstr>
      <vt:lpstr>Témata k orální historii</vt:lpstr>
      <vt:lpstr>PowerPoint Presentation</vt:lpstr>
      <vt:lpstr>Rozpočty a návštěvnost</vt:lpstr>
      <vt:lpstr>Rozpočty</vt:lpstr>
      <vt:lpstr>Návštěvnost</vt:lpstr>
      <vt:lpstr>Návštěvnost krimi komedií  (x kriminální a detektivní filmy produkovány v počtu 2-3 za rok, ale nízká návštěvnost – do 200 tisíc diváků)</vt:lpstr>
      <vt:lpstr>Juraj Herz</vt:lpstr>
      <vt:lpstr>PowerPoint Presentation</vt:lpstr>
      <vt:lpstr>Jaroslav Papoušek a jeho tvorba v normalizaci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AV229 Český a slovenský film za normalizace: seminář</dc:title>
  <dc:creator>Petra Fujdlova</dc:creator>
  <cp:lastModifiedBy>Petra Fujdlova</cp:lastModifiedBy>
  <cp:revision>20</cp:revision>
  <dcterms:created xsi:type="dcterms:W3CDTF">2016-03-14T21:12:21Z</dcterms:created>
  <dcterms:modified xsi:type="dcterms:W3CDTF">2016-03-19T16:17:26Z</dcterms:modified>
</cp:coreProperties>
</file>