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833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1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3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0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2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3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2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5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2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42E3-8832-6148-8DC3-4A0EBE2DE5B6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21FC2-C20D-6242-8CEC-2003F525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.ucl.cas.cz/?path=RudePravo" TargetMode="External"/><Relationship Id="rId4" Type="http://schemas.openxmlformats.org/officeDocument/2006/relationships/hyperlink" Target="http://kramerius.nkp.cz/kramerius/Welcome.do" TargetMode="External"/><Relationship Id="rId5" Type="http://schemas.openxmlformats.org/officeDocument/2006/relationships/hyperlink" Target="http://www.barrandov.cz/clanek/badatelna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.nfa.webmetal.cz/index.ph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AV229 Český a slovenský film za normalizace: seminář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9228"/>
            <a:ext cx="9144000" cy="1655762"/>
          </a:xfrm>
        </p:spPr>
        <p:txBody>
          <a:bodyPr/>
          <a:lstStyle/>
          <a:p>
            <a:r>
              <a:rPr lang="en-US" dirty="0" err="1" smtClean="0"/>
              <a:t>Třetí</a:t>
            </a:r>
            <a:r>
              <a:rPr lang="en-US" dirty="0" smtClean="0"/>
              <a:t> </a:t>
            </a:r>
            <a:r>
              <a:rPr lang="en-US" dirty="0" err="1" smtClean="0"/>
              <a:t>hodina</a:t>
            </a:r>
            <a:r>
              <a:rPr lang="en-US" dirty="0" smtClean="0"/>
              <a:t> 8.3.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70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Krimi</a:t>
            </a:r>
            <a:r>
              <a:rPr lang="en-US" dirty="0" smtClean="0"/>
              <a:t> </a:t>
            </a:r>
            <a:r>
              <a:rPr lang="en-US" dirty="0" err="1" smtClean="0"/>
              <a:t>komedie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Drahé tety a já - 1974</a:t>
            </a:r>
          </a:p>
          <a:p>
            <a:r>
              <a:rPr lang="cs-CZ" dirty="0"/>
              <a:t>Holka na zabití – 1975</a:t>
            </a:r>
          </a:p>
          <a:p>
            <a:r>
              <a:rPr lang="cs-CZ" dirty="0"/>
              <a:t>Muž z Londýna – </a:t>
            </a:r>
            <a:r>
              <a:rPr lang="cs-CZ" dirty="0" smtClean="0"/>
              <a:t>1974</a:t>
            </a:r>
            <a:endParaRPr lang="cs-CZ" dirty="0"/>
          </a:p>
          <a:p>
            <a:r>
              <a:rPr lang="cs-CZ" dirty="0"/>
              <a:t>Od vraždy jenom krok ke lži – </a:t>
            </a:r>
            <a:r>
              <a:rPr lang="cs-CZ" dirty="0" smtClean="0"/>
              <a:t>1982</a:t>
            </a:r>
          </a:p>
          <a:p>
            <a:r>
              <a:rPr lang="cs-CZ" dirty="0" smtClean="0"/>
              <a:t>Bony </a:t>
            </a:r>
            <a:r>
              <a:rPr lang="cs-CZ" dirty="0"/>
              <a:t>a klid – 1987</a:t>
            </a:r>
          </a:p>
          <a:p>
            <a:r>
              <a:rPr lang="cs-CZ" dirty="0"/>
              <a:t>Partie krásného dragouna – 1970</a:t>
            </a:r>
          </a:p>
          <a:p>
            <a:r>
              <a:rPr lang="cs-CZ" dirty="0"/>
              <a:t>Podfuk – 1985</a:t>
            </a:r>
          </a:p>
          <a:p>
            <a:r>
              <a:rPr lang="cs-CZ" dirty="0"/>
              <a:t>Šest černých dívek aneb Proč zmizel Zajíc? – 1969</a:t>
            </a:r>
          </a:p>
          <a:p>
            <a:r>
              <a:rPr lang="cs-CZ" dirty="0"/>
              <a:t>Tři nevinní – 1973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6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okruhy</a:t>
            </a:r>
            <a:r>
              <a:rPr lang="en-US" dirty="0" smtClean="0"/>
              <a:t> </a:t>
            </a:r>
            <a:r>
              <a:rPr lang="en-US" dirty="0" err="1" smtClean="0"/>
              <a:t>témat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Schvalovací proces u fantasy komedií</a:t>
            </a:r>
            <a:r>
              <a:rPr lang="cs-CZ" dirty="0"/>
              <a:t> </a:t>
            </a:r>
            <a:r>
              <a:rPr lang="cs-CZ" dirty="0" smtClean="0"/>
              <a:t>–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byl </a:t>
            </a:r>
            <a:r>
              <a:rPr lang="cs-CZ" dirty="0"/>
              <a:t>tento žánr pro normalizační vedení vítaný </a:t>
            </a:r>
            <a:r>
              <a:rPr lang="cs-CZ" dirty="0" smtClean="0"/>
              <a:t>(ocenění na zahraničních festivalech, zobrazení budoucnosti) nebo </a:t>
            </a:r>
            <a:r>
              <a:rPr lang="cs-CZ" dirty="0"/>
              <a:t>naopak </a:t>
            </a:r>
            <a:r>
              <a:rPr lang="cs-CZ" dirty="0" smtClean="0"/>
              <a:t>obávaný (nerealističnost)</a:t>
            </a:r>
            <a:endParaRPr lang="cs-CZ" dirty="0"/>
          </a:p>
          <a:p>
            <a:pPr lvl="0"/>
            <a:r>
              <a:rPr lang="cs-CZ" b="1" dirty="0"/>
              <a:t>Schvalovací proces u filmů Juraje Herze</a:t>
            </a:r>
            <a:br>
              <a:rPr lang="cs-CZ" b="1" dirty="0"/>
            </a:br>
            <a:r>
              <a:rPr lang="cs-CZ" dirty="0"/>
              <a:t>doplňující informace ke kritickým ohlasům </a:t>
            </a:r>
            <a:endParaRPr lang="cs-CZ" dirty="0" smtClean="0"/>
          </a:p>
          <a:p>
            <a:pPr lvl="0"/>
            <a:r>
              <a:rPr lang="cs-CZ" b="1" dirty="0" smtClean="0"/>
              <a:t>Jaroslav </a:t>
            </a:r>
            <a:r>
              <a:rPr lang="cs-CZ" b="1" dirty="0"/>
              <a:t>Papoušek</a:t>
            </a:r>
            <a:r>
              <a:rPr lang="cs-CZ" dirty="0"/>
              <a:t>  - přerušení návaznosti se 60. lety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6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/>
          <a:lstStyle/>
          <a:p>
            <a:r>
              <a:rPr lang="en-US" dirty="0" err="1" smtClean="0"/>
              <a:t>Zdroje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 numCol="2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800" dirty="0" smtClean="0">
                <a:effectLst/>
                <a:ea typeface="ＭＳ 明朝" charset="-128"/>
                <a:cs typeface="Times New Roman" charset="0"/>
              </a:rPr>
              <a:t>Základní orientace a filmografické údaje</a:t>
            </a:r>
          </a:p>
          <a:p>
            <a:pPr lvl="1">
              <a:lnSpc>
                <a:spcPct val="100000"/>
              </a:lnSpc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Filmový přehled</a:t>
            </a:r>
            <a:br>
              <a:rPr lang="cs-CZ" sz="1400" dirty="0" smtClean="0">
                <a:effectLst/>
                <a:ea typeface="ＭＳ 明朝" charset="-128"/>
                <a:cs typeface="Times New Roman" charset="0"/>
              </a:rPr>
            </a:br>
            <a:r>
              <a:rPr lang="cs-CZ" sz="1400" dirty="0" smtClean="0">
                <a:hlinkClick r:id="rId2"/>
              </a:rPr>
              <a:t>http://dev.nfa.webmetal.cz/index.php</a:t>
            </a:r>
            <a:r>
              <a:rPr lang="cs-CZ" sz="1400" dirty="0" smtClean="0">
                <a:effectLst/>
              </a:rPr>
              <a:t> </a:t>
            </a:r>
            <a:endParaRPr lang="cs-CZ" sz="1400" u="sng" dirty="0" smtClean="0">
              <a:hlinkClick r:id="rId3"/>
            </a:endParaRPr>
          </a:p>
          <a:p>
            <a:pPr lvl="1">
              <a:lnSpc>
                <a:spcPct val="100000"/>
              </a:lnSpc>
            </a:pPr>
            <a:endParaRPr lang="cs-CZ" sz="1400" dirty="0" smtClean="0">
              <a:effectLst/>
              <a:ea typeface="ＭＳ 明朝" charset="-128"/>
              <a:cs typeface="Times New Roman" charset="0"/>
            </a:endParaRPr>
          </a:p>
          <a:p>
            <a:pPr lvl="1">
              <a:lnSpc>
                <a:spcPct val="100000"/>
              </a:lnSpc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Český hraný film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cs-CZ" sz="1400" dirty="0" smtClean="0">
              <a:effectLst/>
              <a:ea typeface="ＭＳ 明朝" charset="-128"/>
              <a:cs typeface="Times New Roman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800" dirty="0" smtClean="0">
                <a:effectLst/>
                <a:ea typeface="ＭＳ 明朝" charset="-128"/>
                <a:cs typeface="Times New Roman" charset="0"/>
              </a:rPr>
              <a:t>Ohlasy v tisku</a:t>
            </a:r>
          </a:p>
          <a:p>
            <a:pPr indent="228600">
              <a:lnSpc>
                <a:spcPct val="100000"/>
              </a:lnSpc>
              <a:spcAft>
                <a:spcPts val="0"/>
              </a:spcAft>
            </a:pPr>
            <a:r>
              <a:rPr lang="cs-CZ" sz="1800" dirty="0" smtClean="0">
                <a:effectLst/>
                <a:ea typeface="ＭＳ 明朝" charset="-128"/>
                <a:cs typeface="Times New Roman" charset="0"/>
              </a:rPr>
              <a:t>Online</a:t>
            </a:r>
          </a:p>
          <a:p>
            <a:pPr marL="800100" lvl="1" indent="-342900">
              <a:lnSpc>
                <a:spcPct val="100000"/>
              </a:lnSpc>
              <a:buFont typeface="Symbol" charset="2"/>
              <a:buChar char=""/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Kramerius – Národní </a:t>
            </a: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knihovna</a:t>
            </a: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/>
            </a:r>
            <a:br>
              <a:rPr lang="cs-CZ" sz="1400" dirty="0" smtClean="0">
                <a:effectLst/>
                <a:ea typeface="ＭＳ 明朝" charset="-128"/>
                <a:cs typeface="Times New Roman" charset="0"/>
              </a:rPr>
            </a:br>
            <a:r>
              <a:rPr lang="cs-CZ" sz="1400" dirty="0" smtClean="0">
                <a:effectLst/>
                <a:ea typeface="ＭＳ 明朝" charset="-128"/>
                <a:cs typeface="Times New Roman" charset="0"/>
                <a:hlinkClick r:id="rId4"/>
              </a:rPr>
              <a:t>http://kramerius.nkp.cz/kramerius/Welcome.do</a:t>
            </a:r>
            <a:endParaRPr lang="cs-CZ" sz="1400" dirty="0" smtClean="0">
              <a:effectLst/>
              <a:ea typeface="ＭＳ 明朝" charset="-128"/>
              <a:cs typeface="Times New Roman" charset="0"/>
            </a:endParaRPr>
          </a:p>
          <a:p>
            <a:pPr marL="800100" lvl="1" indent="-342900">
              <a:lnSpc>
                <a:spcPct val="100000"/>
              </a:lnSpc>
              <a:buFont typeface="Symbol" charset="2"/>
              <a:buChar char=""/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Online archiv Ústavu pro českou literaturu</a:t>
            </a:r>
            <a:br>
              <a:rPr lang="cs-CZ" sz="1400" dirty="0" smtClean="0">
                <a:effectLst/>
                <a:ea typeface="ＭＳ 明朝" charset="-128"/>
                <a:cs typeface="Times New Roman" charset="0"/>
              </a:rPr>
            </a:br>
            <a:r>
              <a:rPr lang="cs-CZ" sz="1400" u="sng" dirty="0" smtClean="0">
                <a:hlinkClick r:id="rId3"/>
              </a:rPr>
              <a:t>http://archiv.ucl.cas.cz/?path=RudePravo</a:t>
            </a:r>
            <a:r>
              <a:rPr lang="cs-CZ" sz="1400" dirty="0" smtClean="0">
                <a:effectLst/>
              </a:rPr>
              <a:t> </a:t>
            </a:r>
            <a:endParaRPr lang="cs-CZ" sz="1400" dirty="0" smtClean="0">
              <a:effectLst/>
              <a:ea typeface="ＭＳ 明朝" charset="-128"/>
              <a:cs typeface="Times New Roman" charset="0"/>
            </a:endParaRPr>
          </a:p>
          <a:p>
            <a:pPr marL="342900" indent="-342900">
              <a:lnSpc>
                <a:spcPct val="100000"/>
              </a:lnSpc>
              <a:buFont typeface="Symbol" charset="2"/>
              <a:buChar char=""/>
            </a:pPr>
            <a:r>
              <a:rPr lang="cs-CZ" sz="1800" dirty="0" smtClean="0">
                <a:effectLst/>
                <a:ea typeface="ＭＳ 明朝" charset="-128"/>
                <a:cs typeface="Times New Roman" charset="0"/>
              </a:rPr>
              <a:t>Knihovny</a:t>
            </a:r>
          </a:p>
          <a:p>
            <a:pPr marL="800100" lvl="1" indent="-342900">
              <a:lnSpc>
                <a:spcPct val="100000"/>
              </a:lnSpc>
              <a:buFont typeface="Symbol" charset="2"/>
              <a:buChar char=""/>
            </a:pPr>
            <a:r>
              <a:rPr lang="cs-CZ" sz="1400" dirty="0" err="1" smtClean="0">
                <a:effectLst/>
                <a:ea typeface="ＭＳ 明朝" charset="-128"/>
                <a:cs typeface="Times New Roman" charset="0"/>
              </a:rPr>
              <a:t>katederní</a:t>
            </a:r>
            <a:endParaRPr lang="cs-CZ" sz="1400" dirty="0" smtClean="0">
              <a:effectLst/>
              <a:ea typeface="ＭＳ 明朝" charset="-128"/>
              <a:cs typeface="Times New Roman" charset="0"/>
            </a:endParaRPr>
          </a:p>
          <a:p>
            <a:pPr marL="800100" lvl="1" indent="-342900">
              <a:lnSpc>
                <a:spcPct val="100000"/>
              </a:lnSpc>
              <a:buFont typeface="Symbol" charset="2"/>
              <a:buChar char=""/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Moravská zemská knihovna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1800" dirty="0">
              <a:ea typeface="ＭＳ 明朝" charset="-128"/>
              <a:cs typeface="Times New Roman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800" dirty="0" smtClean="0">
                <a:effectLst/>
                <a:ea typeface="ＭＳ 明朝" charset="-128"/>
                <a:cs typeface="Times New Roman" charset="0"/>
              </a:rPr>
              <a:t>Produkční dokumenty</a:t>
            </a:r>
          </a:p>
          <a:p>
            <a:pPr marL="457200">
              <a:lnSpc>
                <a:spcPct val="100000"/>
              </a:lnSpc>
              <a:spcAft>
                <a:spcPts val="0"/>
              </a:spcAft>
            </a:pPr>
            <a:r>
              <a:rPr lang="cs-CZ" sz="1800" dirty="0" smtClean="0">
                <a:effectLst/>
                <a:ea typeface="ＭＳ 明朝" charset="-128"/>
                <a:cs typeface="Times New Roman" charset="0"/>
              </a:rPr>
              <a:t>Archivy: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Symbol" charset="2"/>
              <a:buChar char=""/>
            </a:pPr>
            <a:r>
              <a:rPr lang="cs-CZ" sz="1800" dirty="0" smtClean="0">
                <a:effectLst/>
                <a:ea typeface="ＭＳ 明朝" charset="-128"/>
                <a:cs typeface="Times New Roman" charset="0"/>
              </a:rPr>
              <a:t>NFA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Symbol" charset="2"/>
              <a:buChar char=""/>
            </a:pPr>
            <a:r>
              <a:rPr lang="cs-CZ" sz="1800" dirty="0" smtClean="0">
                <a:effectLst/>
                <a:ea typeface="ＭＳ 明朝" charset="-128"/>
                <a:cs typeface="Times New Roman" charset="0"/>
              </a:rPr>
              <a:t>FSB</a:t>
            </a:r>
            <a:br>
              <a:rPr lang="cs-CZ" sz="1800" dirty="0" smtClean="0">
                <a:effectLst/>
                <a:ea typeface="ＭＳ 明朝" charset="-128"/>
                <a:cs typeface="Times New Roman" charset="0"/>
              </a:rPr>
            </a:br>
            <a:r>
              <a:rPr lang="cs-CZ" sz="1600" u="sng" dirty="0">
                <a:hlinkClick r:id="rId5"/>
              </a:rPr>
              <a:t>http://www.barrandov.cz/clanek/badatelna/</a:t>
            </a:r>
            <a:r>
              <a:rPr lang="cs-CZ" sz="1600" dirty="0" smtClean="0">
                <a:effectLst/>
              </a:rPr>
              <a:t> </a:t>
            </a:r>
            <a:endParaRPr lang="cs-CZ" sz="1600" dirty="0" smtClean="0">
              <a:effectLst/>
              <a:ea typeface="ＭＳ 明朝" charset="-128"/>
              <a:cs typeface="Times New Roman" charset="0"/>
            </a:endParaRPr>
          </a:p>
          <a:p>
            <a:pPr marL="742950" lvl="1" indent="-285750">
              <a:lnSpc>
                <a:spcPct val="100000"/>
              </a:lnSpc>
              <a:spcAft>
                <a:spcPts val="0"/>
              </a:spcAft>
              <a:buFont typeface="Courier New" charset="0"/>
              <a:buChar char="o"/>
            </a:pPr>
            <a:r>
              <a:rPr lang="cs-CZ" sz="1600" dirty="0" smtClean="0">
                <a:effectLst/>
                <a:ea typeface="ＭＳ 明朝" charset="-128"/>
                <a:cs typeface="Times New Roman" charset="0"/>
              </a:rPr>
              <a:t>Sbírka Scénáře a produkční dokumenty</a:t>
            </a:r>
          </a:p>
          <a:p>
            <a:pPr lvl="2">
              <a:lnSpc>
                <a:spcPct val="100000"/>
              </a:lnSpc>
              <a:buFont typeface="Wingdings" charset="2"/>
              <a:buChar char=""/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řazeno podle filmů</a:t>
            </a:r>
          </a:p>
          <a:p>
            <a:pPr marL="742950" lvl="1" indent="-285750">
              <a:lnSpc>
                <a:spcPct val="100000"/>
              </a:lnSpc>
              <a:spcAft>
                <a:spcPts val="0"/>
              </a:spcAft>
              <a:buFont typeface="Courier New" charset="0"/>
              <a:buChar char="o"/>
            </a:pPr>
            <a:r>
              <a:rPr lang="cs-CZ" sz="1600" dirty="0" smtClean="0">
                <a:effectLst/>
                <a:ea typeface="ＭＳ 明朝" charset="-128"/>
                <a:cs typeface="Times New Roman" charset="0"/>
              </a:rPr>
              <a:t>Sbírka Barrandov historie </a:t>
            </a:r>
          </a:p>
          <a:p>
            <a:pPr lvl="2">
              <a:lnSpc>
                <a:spcPct val="100000"/>
              </a:lnSpc>
              <a:buFont typeface="Wingdings" charset="2"/>
              <a:buChar char=""/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Rozbory hospodářské činnosti – rozpočty</a:t>
            </a:r>
          </a:p>
          <a:p>
            <a:pPr lvl="2">
              <a:lnSpc>
                <a:spcPct val="100000"/>
              </a:lnSpc>
              <a:buFont typeface="Wingdings" charset="2"/>
              <a:buChar char=""/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Přehled tvorby filmů – počet představení a jejich návštěvnost</a:t>
            </a:r>
          </a:p>
          <a:p>
            <a:pPr lvl="2">
              <a:lnSpc>
                <a:spcPct val="100000"/>
              </a:lnSpc>
              <a:buFont typeface="Wingdings" charset="2"/>
              <a:buChar char=""/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Dramaturgický plán na následující rok</a:t>
            </a:r>
          </a:p>
          <a:p>
            <a:pPr lvl="2">
              <a:lnSpc>
                <a:spcPct val="100000"/>
              </a:lnSpc>
              <a:buFont typeface="Wingdings" charset="2"/>
              <a:buChar char=""/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Plán spolupráce se socialistickými státy</a:t>
            </a:r>
          </a:p>
          <a:p>
            <a:pPr lvl="2">
              <a:lnSpc>
                <a:spcPct val="100000"/>
              </a:lnSpc>
              <a:buFont typeface="Wingdings" charset="2"/>
              <a:buChar char=""/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Zápisy ze schůzí Ideově umělecké rady</a:t>
            </a:r>
          </a:p>
          <a:p>
            <a:pPr lvl="2">
              <a:lnSpc>
                <a:spcPct val="100000"/>
              </a:lnSpc>
              <a:buFont typeface="Wingdings" charset="2"/>
              <a:buChar char=""/>
            </a:pPr>
            <a:r>
              <a:rPr lang="cs-CZ" sz="1400" dirty="0" smtClean="0">
                <a:effectLst/>
                <a:ea typeface="ＭＳ 明朝" charset="-128"/>
                <a:cs typeface="Times New Roman" charset="0"/>
              </a:rPr>
              <a:t>Recenze scénářů</a:t>
            </a:r>
          </a:p>
          <a:p>
            <a:pPr>
              <a:lnSpc>
                <a:spcPct val="10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7064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citovat archivní zdroje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Oficiální název společnosti – oddělení společnosti - zkratka– název sbírky (zkratka SCE, P, F)/letopočet a číslo kartonu – libovolné upřesňující informace</a:t>
            </a:r>
          </a:p>
          <a:p>
            <a:endParaRPr lang="cs-CZ" dirty="0"/>
          </a:p>
          <a:p>
            <a:r>
              <a:rPr lang="cs-CZ" b="1" dirty="0"/>
              <a:t>Barrandov Studio a.s., archiv (BSA), sbírka Barrandov historie, 1947 F 23  Korespondence</a:t>
            </a:r>
            <a:r>
              <a:rPr lang="cs-CZ" dirty="0"/>
              <a:t>, Dopis Janu Novákovi ze dne 01. 01. 1947.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</a:t>
            </a:r>
            <a:r>
              <a:rPr lang="cs-CZ" dirty="0"/>
              <a:t> případě opakované citace</a:t>
            </a:r>
          </a:p>
          <a:p>
            <a:endParaRPr lang="cs-CZ" dirty="0"/>
          </a:p>
          <a:p>
            <a:r>
              <a:rPr lang="cs-CZ" b="1" dirty="0"/>
              <a:t>Barrandov Studio a.s., archiv (BSA), sbírka: Scénáře a produkční dokumenty (SCE), Film: Jáchyme, hoď ho do stroje. Posudek na scénář, J. A. Novotný, květen 1973.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BSA, SCE, Film:  Jáchyme, hoď ho do stroje. Posudek na scénář, J. A. Novotný.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Více: http://</a:t>
            </a:r>
            <a:r>
              <a:rPr lang="cs-CZ" dirty="0" err="1"/>
              <a:t>www.barrandov.cz</a:t>
            </a:r>
            <a:r>
              <a:rPr lang="cs-CZ" dirty="0"/>
              <a:t>/</a:t>
            </a:r>
            <a:r>
              <a:rPr lang="cs-CZ" dirty="0" err="1"/>
              <a:t>clanek</a:t>
            </a:r>
            <a:r>
              <a:rPr lang="cs-CZ" dirty="0"/>
              <a:t>/badatelna/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4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15.3. </a:t>
            </a:r>
            <a:r>
              <a:rPr lang="cs-CZ" dirty="0" smtClean="0"/>
              <a:t>– ukázka zpracování referátu </a:t>
            </a:r>
            <a:br>
              <a:rPr lang="cs-CZ" dirty="0" smtClean="0"/>
            </a:br>
            <a:r>
              <a:rPr lang="cs-CZ" dirty="0" smtClean="0"/>
              <a:t>	– definitivní uzavření termínů a témat referátů </a:t>
            </a:r>
          </a:p>
          <a:p>
            <a:pPr marL="0" lv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Kdo nemá dosud zadané téma referátu, kontaktujte mě ještě před příštím seminářem (15.3.)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/>
              <a:t>p</a:t>
            </a:r>
            <a:r>
              <a:rPr lang="cs-CZ" dirty="0" smtClean="0"/>
              <a:t>ondělí 21.3</a:t>
            </a:r>
            <a:r>
              <a:rPr lang="cs-CZ" dirty="0"/>
              <a:t>. – </a:t>
            </a:r>
            <a:r>
              <a:rPr lang="cs-CZ" dirty="0" smtClean="0"/>
              <a:t>od 17.30 Štěpán </a:t>
            </a:r>
            <a:r>
              <a:rPr lang="cs-CZ" dirty="0"/>
              <a:t>Hulík </a:t>
            </a:r>
            <a:r>
              <a:rPr lang="cs-CZ" dirty="0" smtClean="0"/>
              <a:t>(debata nejen na téma - práce </a:t>
            </a:r>
            <a:r>
              <a:rPr lang="cs-CZ" dirty="0"/>
              <a:t>s archivem FSB, orální historie)</a:t>
            </a:r>
          </a:p>
          <a:p>
            <a:pPr lvl="0"/>
            <a:r>
              <a:rPr lang="cs-CZ" dirty="0"/>
              <a:t>22.3. </a:t>
            </a:r>
            <a:r>
              <a:rPr lang="cs-CZ" dirty="0" smtClean="0"/>
              <a:t>– seminář se nekoná, namísto něj ve stejný čas individuální </a:t>
            </a:r>
            <a:r>
              <a:rPr lang="cs-CZ" dirty="0"/>
              <a:t>konzultace (do té doby </a:t>
            </a:r>
            <a:r>
              <a:rPr lang="cs-CZ" dirty="0" smtClean="0"/>
              <a:t>doporučuji sběr </a:t>
            </a:r>
            <a:r>
              <a:rPr lang="cs-CZ" dirty="0" smtClean="0"/>
              <a:t>dat)</a:t>
            </a:r>
          </a:p>
          <a:p>
            <a:pPr lvl="0"/>
            <a:r>
              <a:rPr lang="cs-CZ" dirty="0" smtClean="0"/>
              <a:t>29.3</a:t>
            </a:r>
            <a:r>
              <a:rPr lang="cs-CZ" dirty="0"/>
              <a:t>. – analýza ohlasů v tisku II. – Juraj Herz - </a:t>
            </a:r>
            <a:r>
              <a:rPr lang="cs-CZ" i="1" dirty="0"/>
              <a:t>Radka Nezvalová</a:t>
            </a:r>
            <a:endParaRPr lang="cs-CZ" dirty="0"/>
          </a:p>
          <a:p>
            <a:pPr lvl="0"/>
            <a:r>
              <a:rPr lang="cs-CZ" dirty="0"/>
              <a:t>12.4. – zpracování materiálů z </a:t>
            </a:r>
            <a:r>
              <a:rPr lang="cs-CZ" dirty="0" smtClean="0"/>
              <a:t>FSB - ?</a:t>
            </a:r>
            <a:endParaRPr lang="cs-CZ" dirty="0"/>
          </a:p>
          <a:p>
            <a:pPr lvl="0"/>
            <a:r>
              <a:rPr lang="cs-CZ" dirty="0"/>
              <a:t>19.4. – rozpočty + návštěvnost – </a:t>
            </a:r>
            <a:r>
              <a:rPr lang="cs-CZ" i="1" dirty="0"/>
              <a:t>Radek Marcin</a:t>
            </a:r>
            <a:endParaRPr lang="cs-CZ" dirty="0"/>
          </a:p>
          <a:p>
            <a:pPr lvl="0"/>
            <a:r>
              <a:rPr lang="cs-CZ" dirty="0"/>
              <a:t>3.5. - porovnání scénáře a hotového filmu – Zabil jsem Einsteina, pánové – </a:t>
            </a:r>
            <a:r>
              <a:rPr lang="cs-CZ" i="1" dirty="0"/>
              <a:t>Lukáš Pešák</a:t>
            </a:r>
            <a:endParaRPr lang="cs-CZ" dirty="0"/>
          </a:p>
          <a:p>
            <a:pPr lvl="0"/>
            <a:r>
              <a:rPr lang="cs-CZ" dirty="0"/>
              <a:t>17.5. </a:t>
            </a:r>
            <a:r>
              <a:rPr lang="cs-CZ" dirty="0" smtClean="0"/>
              <a:t>– orální </a:t>
            </a:r>
            <a:r>
              <a:rPr lang="cs-CZ" dirty="0"/>
              <a:t>historie/ zpracování materiálů z FSB </a:t>
            </a:r>
            <a:r>
              <a:rPr lang="cs-CZ" dirty="0" smtClean="0"/>
              <a:t>-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5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20975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+mn-lt"/>
              </a:rPr>
              <a:t>Šír, Ondřej. Dramaturgie </a:t>
            </a:r>
            <a:r>
              <a:rPr lang="cs-CZ" sz="2800" dirty="0" err="1">
                <a:latin typeface="+mn-lt"/>
              </a:rPr>
              <a:t>přestavby</a:t>
            </a:r>
            <a:r>
              <a:rPr lang="cs-CZ" sz="2800" dirty="0">
                <a:latin typeface="+mn-lt"/>
              </a:rPr>
              <a:t> ve </a:t>
            </a:r>
            <a:r>
              <a:rPr lang="cs-CZ" sz="2800" dirty="0" err="1">
                <a:latin typeface="+mn-lt"/>
              </a:rPr>
              <a:t>spárech</a:t>
            </a:r>
            <a:r>
              <a:rPr lang="cs-CZ" sz="2800" dirty="0">
                <a:latin typeface="+mn-lt"/>
              </a:rPr>
              <a:t> distribuce. </a:t>
            </a:r>
            <a:r>
              <a:rPr lang="cs-CZ" sz="2800" dirty="0" err="1">
                <a:latin typeface="+mn-lt"/>
              </a:rPr>
              <a:t>Divácke</a:t>
            </a:r>
            <a:r>
              <a:rPr lang="cs-CZ" sz="2800" dirty="0">
                <a:latin typeface="+mn-lt"/>
              </a:rPr>
              <a:t>́ preference, ideologie a </a:t>
            </a:r>
            <a:r>
              <a:rPr lang="cs-CZ" sz="2800" dirty="0" err="1">
                <a:latin typeface="+mn-lt"/>
              </a:rPr>
              <a:t>proměny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československého</a:t>
            </a:r>
            <a:r>
              <a:rPr lang="cs-CZ" sz="2800" dirty="0">
                <a:latin typeface="+mn-lt"/>
              </a:rPr>
              <a:t> filmu v 80. letech. </a:t>
            </a:r>
            <a:r>
              <a:rPr lang="cs-CZ" sz="2800" i="1" dirty="0" err="1">
                <a:latin typeface="+mn-lt"/>
              </a:rPr>
              <a:t>Cinepur</a:t>
            </a:r>
            <a:r>
              <a:rPr lang="cs-CZ" sz="2800" dirty="0">
                <a:latin typeface="+mn-lt"/>
              </a:rPr>
              <a:t>, 7, č. 70, s. 10-15.</a:t>
            </a:r>
            <a:br>
              <a:rPr lang="cs-CZ" sz="2800" dirty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00349"/>
            <a:ext cx="10515600" cy="3376613"/>
          </a:xfrm>
        </p:spPr>
        <p:txBody>
          <a:bodyPr/>
          <a:lstStyle/>
          <a:p>
            <a:r>
              <a:rPr lang="en-US" dirty="0" err="1" smtClean="0"/>
              <a:t>Jaké</a:t>
            </a:r>
            <a:r>
              <a:rPr lang="en-US" dirty="0" smtClean="0"/>
              <a:t> je </a:t>
            </a:r>
            <a:r>
              <a:rPr lang="en-US" dirty="0" err="1" smtClean="0"/>
              <a:t>výzkumné</a:t>
            </a:r>
            <a:r>
              <a:rPr lang="en-US" dirty="0" smtClean="0"/>
              <a:t> </a:t>
            </a:r>
            <a:r>
              <a:rPr lang="en-US" dirty="0" err="1" smtClean="0"/>
              <a:t>téma</a:t>
            </a:r>
            <a:r>
              <a:rPr lang="en-US" dirty="0" smtClean="0"/>
              <a:t> a </a:t>
            </a:r>
            <a:r>
              <a:rPr lang="en-US" dirty="0" err="1" smtClean="0"/>
              <a:t>sdělení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?</a:t>
            </a:r>
          </a:p>
          <a:p>
            <a:r>
              <a:rPr lang="en-US" dirty="0" smtClean="0"/>
              <a:t>S </a:t>
            </a:r>
            <a:r>
              <a:rPr lang="en-US" dirty="0" err="1" smtClean="0"/>
              <a:t>jakými</a:t>
            </a:r>
            <a:r>
              <a:rPr lang="en-US" dirty="0" smtClean="0"/>
              <a:t> </a:t>
            </a:r>
            <a:r>
              <a:rPr lang="en-US" dirty="0" err="1" smtClean="0"/>
              <a:t>prameny</a:t>
            </a:r>
            <a:r>
              <a:rPr lang="en-US" dirty="0" smtClean="0"/>
              <a:t> a </a:t>
            </a:r>
            <a:r>
              <a:rPr lang="en-US" dirty="0" err="1" smtClean="0"/>
              <a:t>zdroji</a:t>
            </a:r>
            <a:r>
              <a:rPr lang="en-US" dirty="0" smtClean="0"/>
              <a:t> </a:t>
            </a:r>
            <a:r>
              <a:rPr lang="en-US" dirty="0" err="1" smtClean="0"/>
              <a:t>pracuje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Jak</a:t>
            </a:r>
            <a:r>
              <a:rPr lang="en-US" dirty="0" smtClean="0"/>
              <a:t> je </a:t>
            </a:r>
            <a:r>
              <a:rPr lang="en-US" dirty="0" err="1" smtClean="0"/>
              <a:t>používá</a:t>
            </a:r>
            <a:r>
              <a:rPr lang="en-US" dirty="0" smtClean="0"/>
              <a:t>, aby </a:t>
            </a:r>
            <a:r>
              <a:rPr lang="en-US" dirty="0" err="1" smtClean="0"/>
              <a:t>doložil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argumenty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Stavba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výzkumu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Identifikujeme </a:t>
            </a:r>
            <a:r>
              <a:rPr lang="cs-CZ" dirty="0" smtClean="0"/>
              <a:t>téma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Výzkumný </a:t>
            </a:r>
            <a:r>
              <a:rPr lang="cs-CZ" dirty="0"/>
              <a:t>problém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Účel výzkumu (co se bude zkoumat a jak)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Výzkumná otázka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Hypotéza (odhad vztahu, který bude za určitých podmínek existovat)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Evidence a </a:t>
            </a:r>
            <a:r>
              <a:rPr lang="en-US" dirty="0" err="1" smtClean="0"/>
              <a:t>argumentace</a:t>
            </a:r>
            <a:r>
              <a:rPr lang="en-US" dirty="0" smtClean="0"/>
              <a:t> a data</a:t>
            </a:r>
          </a:p>
          <a:p>
            <a:pPr marL="0" indent="0">
              <a:buNone/>
            </a:pPr>
            <a:r>
              <a:rPr lang="cs-CZ" dirty="0"/>
              <a:t>snímek Juraje Herze </a:t>
            </a:r>
            <a:r>
              <a:rPr lang="cs-CZ" i="1" dirty="0"/>
              <a:t>Holky z porcelánu </a:t>
            </a:r>
            <a:r>
              <a:rPr lang="cs-CZ" dirty="0"/>
              <a:t>navštívilo 817 000 diváků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Postup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Stanovit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cíl</a:t>
            </a:r>
            <a:endParaRPr lang="en-US" dirty="0" smtClean="0"/>
          </a:p>
          <a:p>
            <a:r>
              <a:rPr lang="en-US" dirty="0" err="1" smtClean="0"/>
              <a:t>Volba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endParaRPr lang="en-US" dirty="0" smtClean="0"/>
          </a:p>
          <a:p>
            <a:r>
              <a:rPr lang="en-US" dirty="0" err="1" smtClean="0"/>
              <a:t>Plán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en-US" dirty="0" smtClean="0"/>
              <a:t> (</a:t>
            </a:r>
            <a:r>
              <a:rPr lang="en-US" dirty="0" err="1" smtClean="0"/>
              <a:t>rozložení</a:t>
            </a:r>
            <a:r>
              <a:rPr lang="en-US" dirty="0" smtClean="0"/>
              <a:t> do </a:t>
            </a:r>
            <a:r>
              <a:rPr lang="en-US" dirty="0" err="1" smtClean="0"/>
              <a:t>časového</a:t>
            </a:r>
            <a:r>
              <a:rPr lang="en-US" dirty="0" smtClean="0"/>
              <a:t> </a:t>
            </a:r>
            <a:r>
              <a:rPr lang="en-US" dirty="0" err="1" smtClean="0"/>
              <a:t>horizontu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Sběr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– </a:t>
            </a:r>
            <a:r>
              <a:rPr lang="en-US" dirty="0" err="1" smtClean="0"/>
              <a:t>ideálně</a:t>
            </a:r>
            <a:r>
              <a:rPr lang="en-US" dirty="0" smtClean="0"/>
              <a:t> do </a:t>
            </a:r>
            <a:r>
              <a:rPr lang="en-US" dirty="0" smtClean="0"/>
              <a:t>22.3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a </a:t>
            </a:r>
            <a:r>
              <a:rPr lang="en-US" dirty="0" err="1" smtClean="0"/>
              <a:t>závěry</a:t>
            </a:r>
            <a:endParaRPr lang="en-US" dirty="0" smtClean="0"/>
          </a:p>
          <a:p>
            <a:r>
              <a:rPr lang="en-US" dirty="0" err="1" smtClean="0"/>
              <a:t>Prezentace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odborné eseje</a:t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Úvod</a:t>
            </a:r>
            <a:r>
              <a:rPr lang="en-US" dirty="0" smtClean="0"/>
              <a:t> – 1. argument – </a:t>
            </a:r>
            <a:r>
              <a:rPr lang="en-US" dirty="0" err="1" smtClean="0"/>
              <a:t>tvrzení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budete</a:t>
            </a:r>
            <a:r>
              <a:rPr lang="en-US" dirty="0" smtClean="0"/>
              <a:t> v </a:t>
            </a:r>
            <a:r>
              <a:rPr lang="en-US" dirty="0" err="1" smtClean="0"/>
              <a:t>textu</a:t>
            </a:r>
            <a:r>
              <a:rPr lang="en-US" dirty="0" smtClean="0"/>
              <a:t> </a:t>
            </a:r>
            <a:r>
              <a:rPr lang="en-US" dirty="0" err="1" smtClean="0"/>
              <a:t>ověřovat</a:t>
            </a:r>
            <a:endParaRPr lang="en-US" dirty="0" smtClean="0"/>
          </a:p>
          <a:p>
            <a:r>
              <a:rPr lang="en-US" dirty="0" err="1" smtClean="0"/>
              <a:t>Téma</a:t>
            </a:r>
            <a:r>
              <a:rPr lang="en-US" dirty="0" smtClean="0"/>
              <a:t> 1</a:t>
            </a:r>
          </a:p>
          <a:p>
            <a:pPr lvl="1"/>
            <a:r>
              <a:rPr lang="cs-CZ" dirty="0"/>
              <a:t>protiargument </a:t>
            </a:r>
            <a:r>
              <a:rPr lang="cs-CZ" dirty="0" smtClean="0"/>
              <a:t>1 – </a:t>
            </a:r>
            <a:r>
              <a:rPr lang="cs-CZ" dirty="0"/>
              <a:t>nastolení tématu – vyvrácení protiargumentu </a:t>
            </a:r>
            <a:r>
              <a:rPr lang="cs-CZ" dirty="0" smtClean="0"/>
              <a:t>1 - </a:t>
            </a:r>
            <a:r>
              <a:rPr lang="cs-CZ" dirty="0" err="1" smtClean="0"/>
              <a:t>proargument</a:t>
            </a:r>
            <a:endParaRPr lang="en-US" dirty="0" smtClean="0"/>
          </a:p>
          <a:p>
            <a:r>
              <a:rPr lang="en-US" dirty="0" err="1" smtClean="0"/>
              <a:t>Téma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P</a:t>
            </a:r>
            <a:r>
              <a:rPr lang="cs-CZ" dirty="0" err="1" smtClean="0"/>
              <a:t>rotiargument</a:t>
            </a:r>
            <a:r>
              <a:rPr lang="cs-CZ" dirty="0" smtClean="0"/>
              <a:t> 2 – nastolení tématu – vyvrácení protiargumentu 2 - </a:t>
            </a:r>
            <a:r>
              <a:rPr lang="cs-CZ" dirty="0" err="1" smtClean="0"/>
              <a:t>proargument</a:t>
            </a:r>
            <a:endParaRPr lang="en-US" dirty="0" smtClean="0"/>
          </a:p>
          <a:p>
            <a:r>
              <a:rPr lang="en-US" dirty="0" err="1" smtClean="0"/>
              <a:t>Téma</a:t>
            </a:r>
            <a:r>
              <a:rPr lang="en-US" dirty="0" smtClean="0"/>
              <a:t> 3</a:t>
            </a:r>
          </a:p>
          <a:p>
            <a:pPr lvl="1"/>
            <a:r>
              <a:rPr lang="en-US" dirty="0" smtClean="0"/>
              <a:t>P</a:t>
            </a:r>
            <a:r>
              <a:rPr lang="cs-CZ" dirty="0" err="1" smtClean="0"/>
              <a:t>rotiargument</a:t>
            </a:r>
            <a:r>
              <a:rPr lang="cs-CZ" dirty="0" smtClean="0"/>
              <a:t> 3 – nastolení tématu – vyvrácení protiargumentu 3 - </a:t>
            </a:r>
            <a:r>
              <a:rPr lang="cs-CZ" dirty="0" err="1" smtClean="0"/>
              <a:t>proargument</a:t>
            </a:r>
            <a:endParaRPr lang="en-US" dirty="0" smtClean="0"/>
          </a:p>
          <a:p>
            <a:r>
              <a:rPr lang="en-US" dirty="0" err="1" smtClean="0"/>
              <a:t>Závěr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5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Zabil jsem Einsteina, pánové - porovnávání </a:t>
            </a:r>
            <a:r>
              <a:rPr lang="cs-CZ" b="1" dirty="0"/>
              <a:t>filmu a několika verzí scénáře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synopse – 1967; literární scénář (verze 1) – únor 1968; LS (verze 2) – listopad </a:t>
            </a:r>
            <a:r>
              <a:rPr lang="cs-CZ" dirty="0" smtClean="0"/>
              <a:t>1968; technický scénář - </a:t>
            </a:r>
            <a:r>
              <a:rPr lang="cs-CZ" dirty="0"/>
              <a:t>leden </a:t>
            </a:r>
            <a:r>
              <a:rPr lang="cs-CZ" dirty="0" smtClean="0"/>
              <a:t>1969</a:t>
            </a:r>
          </a:p>
          <a:p>
            <a:r>
              <a:rPr lang="cs-CZ" dirty="0" smtClean="0"/>
              <a:t>Příběhová linie</a:t>
            </a:r>
          </a:p>
          <a:p>
            <a:r>
              <a:rPr lang="cs-CZ" dirty="0" smtClean="0"/>
              <a:t>Úvodní scéna</a:t>
            </a:r>
          </a:p>
          <a:p>
            <a:r>
              <a:rPr lang="cs-CZ" dirty="0" smtClean="0"/>
              <a:t>Jakou funkci měly vypuštěné scény v ději?</a:t>
            </a:r>
          </a:p>
          <a:p>
            <a:r>
              <a:rPr lang="cs-CZ" dirty="0" smtClean="0"/>
              <a:t>Ideologická motivovanost, cenzura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0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Juraj</a:t>
            </a:r>
            <a:r>
              <a:rPr lang="en-US" dirty="0" smtClean="0"/>
              <a:t> </a:t>
            </a:r>
            <a:r>
              <a:rPr lang="en-US" dirty="0" err="1" smtClean="0"/>
              <a:t>Herz</a:t>
            </a:r>
            <a:r>
              <a:rPr lang="en-US" dirty="0" smtClean="0"/>
              <a:t> – </a:t>
            </a:r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 err="1" smtClean="0"/>
              <a:t>mediální</a:t>
            </a:r>
            <a:r>
              <a:rPr lang="en-US" dirty="0" smtClean="0"/>
              <a:t> </a:t>
            </a:r>
            <a:r>
              <a:rPr lang="en-US" dirty="0" err="1" smtClean="0"/>
              <a:t>reflexe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8197"/>
            <a:ext cx="10515600" cy="3528766"/>
          </a:xfrm>
        </p:spPr>
        <p:txBody>
          <a:bodyPr numCol="3">
            <a:normAutofit fontScale="850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Filmově </a:t>
            </a:r>
            <a:r>
              <a:rPr lang="cs-CZ" b="1" i="1" dirty="0" smtClean="0"/>
              <a:t>zaměřené časopisy:</a:t>
            </a:r>
            <a:endParaRPr lang="cs-CZ" dirty="0" smtClean="0"/>
          </a:p>
          <a:p>
            <a:r>
              <a:rPr lang="cs-CZ" i="1" dirty="0" smtClean="0"/>
              <a:t>Film a divadlo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Film a doba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Filmový přehled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Kino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Tvorba </a:t>
            </a:r>
            <a:endParaRPr lang="cs-CZ" dirty="0" smtClean="0"/>
          </a:p>
          <a:p>
            <a:r>
              <a:rPr lang="cs-CZ" i="1" dirty="0" smtClean="0"/>
              <a:t>Záběr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b="1" i="1" dirty="0" smtClean="0"/>
          </a:p>
          <a:p>
            <a:pPr marL="0" indent="0">
              <a:buNone/>
            </a:pPr>
            <a:r>
              <a:rPr lang="cs-CZ" b="1" i="1" dirty="0" smtClean="0"/>
              <a:t>Deníky</a:t>
            </a:r>
          </a:p>
          <a:p>
            <a:r>
              <a:rPr lang="cs-CZ" i="1" dirty="0" smtClean="0"/>
              <a:t>Lidová demokracie </a:t>
            </a:r>
            <a:endParaRPr lang="cs-CZ" dirty="0" smtClean="0"/>
          </a:p>
          <a:p>
            <a:r>
              <a:rPr lang="cs-CZ" i="1" dirty="0" smtClean="0"/>
              <a:t>Mladá fronta </a:t>
            </a:r>
            <a:endParaRPr lang="cs-CZ" dirty="0" smtClean="0"/>
          </a:p>
          <a:p>
            <a:r>
              <a:rPr lang="cs-CZ" i="1" dirty="0" smtClean="0"/>
              <a:t>Ostravský večerník </a:t>
            </a:r>
            <a:endParaRPr lang="cs-CZ" dirty="0" smtClean="0"/>
          </a:p>
          <a:p>
            <a:r>
              <a:rPr lang="cs-CZ" i="1" dirty="0" smtClean="0"/>
              <a:t>Rudé právo </a:t>
            </a:r>
            <a:endParaRPr lang="cs-CZ" dirty="0" smtClean="0"/>
          </a:p>
          <a:p>
            <a:r>
              <a:rPr lang="cs-CZ" i="1" dirty="0" smtClean="0"/>
              <a:t>Večerní Praha </a:t>
            </a:r>
            <a:endParaRPr lang="cs-CZ" dirty="0" smtClean="0"/>
          </a:p>
          <a:p>
            <a:r>
              <a:rPr lang="cs-CZ" i="1" dirty="0" smtClean="0"/>
              <a:t>Zemědělské noviny </a:t>
            </a:r>
            <a:endParaRPr lang="cs-CZ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b="1" i="1" dirty="0" smtClean="0"/>
          </a:p>
          <a:p>
            <a:pPr marL="0" indent="0">
              <a:buNone/>
            </a:pPr>
            <a:r>
              <a:rPr lang="cs-CZ" b="1" i="1" dirty="0" smtClean="0"/>
              <a:t>Časopisy:</a:t>
            </a:r>
            <a:endParaRPr lang="cs-CZ" i="1" dirty="0" smtClean="0"/>
          </a:p>
          <a:p>
            <a:r>
              <a:rPr lang="cs-CZ" i="1" dirty="0" smtClean="0"/>
              <a:t>Ahoj na sobotu </a:t>
            </a:r>
            <a:endParaRPr lang="cs-CZ" dirty="0" smtClean="0"/>
          </a:p>
          <a:p>
            <a:r>
              <a:rPr lang="cs-CZ" i="1" dirty="0" smtClean="0"/>
              <a:t>Květy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Naše rodina </a:t>
            </a:r>
            <a:endParaRPr lang="cs-CZ" dirty="0" smtClean="0"/>
          </a:p>
          <a:p>
            <a:r>
              <a:rPr lang="cs-CZ" i="1" dirty="0" smtClean="0"/>
              <a:t>Rovnost </a:t>
            </a:r>
            <a:endParaRPr lang="cs-CZ" dirty="0" smtClean="0"/>
          </a:p>
          <a:p>
            <a:r>
              <a:rPr lang="cs-CZ" i="1" dirty="0" smtClean="0"/>
              <a:t>Svět práce </a:t>
            </a:r>
            <a:endParaRPr lang="cs-CZ" dirty="0" smtClean="0"/>
          </a:p>
          <a:p>
            <a:r>
              <a:rPr lang="cs-CZ" i="1" dirty="0" smtClean="0"/>
              <a:t>Svět socialismu </a:t>
            </a:r>
            <a:endParaRPr lang="cs-CZ" dirty="0" smtClean="0"/>
          </a:p>
          <a:p>
            <a:r>
              <a:rPr lang="cs-CZ" i="1" dirty="0" smtClean="0"/>
              <a:t>Svobodné slovo</a:t>
            </a:r>
            <a:r>
              <a:rPr lang="cs-CZ" dirty="0" smtClean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43792"/>
            <a:ext cx="7985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Doporučená</a:t>
            </a:r>
            <a:r>
              <a:rPr lang="en-US" dirty="0" smtClean="0"/>
              <a:t> </a:t>
            </a:r>
            <a:r>
              <a:rPr lang="en-US" dirty="0" err="1" smtClean="0"/>
              <a:t>četba</a:t>
            </a:r>
            <a:r>
              <a:rPr lang="en-US" dirty="0" smtClean="0"/>
              <a:t>: </a:t>
            </a:r>
            <a:r>
              <a:rPr lang="en-US" dirty="0" err="1" smtClean="0"/>
              <a:t>Hulík</a:t>
            </a:r>
            <a:r>
              <a:rPr lang="en-US" dirty="0" smtClean="0"/>
              <a:t>, </a:t>
            </a:r>
            <a:r>
              <a:rPr lang="en-US" dirty="0" err="1" smtClean="0"/>
              <a:t>Štěpán</a:t>
            </a:r>
            <a:r>
              <a:rPr lang="en-US" dirty="0" smtClean="0"/>
              <a:t>. </a:t>
            </a:r>
            <a:r>
              <a:rPr lang="en-US" dirty="0" err="1" smtClean="0"/>
              <a:t>Kinematografie</a:t>
            </a:r>
            <a:r>
              <a:rPr lang="en-US" dirty="0" smtClean="0"/>
              <a:t> </a:t>
            </a:r>
            <a:r>
              <a:rPr lang="en-US" dirty="0" err="1" smtClean="0"/>
              <a:t>zapomnění</a:t>
            </a:r>
            <a:r>
              <a:rPr lang="en-US" dirty="0" smtClean="0"/>
              <a:t>. s. 202 – 204.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Rozpočty a návštěvnost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4851083"/>
          </a:xfrm>
        </p:spPr>
        <p:txBody>
          <a:bodyPr/>
          <a:lstStyle/>
          <a:p>
            <a:r>
              <a:rPr lang="en-GB" dirty="0"/>
              <a:t>PIŠTORA, </a:t>
            </a:r>
            <a:r>
              <a:rPr lang="en-GB" dirty="0" err="1"/>
              <a:t>Ladislav</a:t>
            </a:r>
            <a:r>
              <a:rPr lang="en-GB" dirty="0"/>
              <a:t> (1997): </a:t>
            </a:r>
            <a:r>
              <a:rPr lang="en-GB" dirty="0" err="1"/>
              <a:t>Filmovi</a:t>
            </a:r>
            <a:r>
              <a:rPr lang="en-GB" dirty="0"/>
              <a:t>́ </a:t>
            </a:r>
            <a:r>
              <a:rPr lang="en-GB" dirty="0" err="1"/>
              <a:t>návštěvníci</a:t>
            </a:r>
            <a:r>
              <a:rPr lang="en-GB" dirty="0"/>
              <a:t> a kina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územi</a:t>
            </a:r>
            <a:r>
              <a:rPr lang="en-GB" dirty="0"/>
              <a:t>́ </a:t>
            </a:r>
            <a:r>
              <a:rPr lang="en-GB" dirty="0" err="1"/>
              <a:t>Česke</a:t>
            </a:r>
            <a:r>
              <a:rPr lang="en-GB" dirty="0"/>
              <a:t>́ </a:t>
            </a:r>
            <a:r>
              <a:rPr lang="en-GB" dirty="0" err="1"/>
              <a:t>republiky</a:t>
            </a:r>
            <a:r>
              <a:rPr lang="en-GB" dirty="0"/>
              <a:t>. Od </a:t>
            </a:r>
            <a:r>
              <a:rPr lang="en-GB" dirty="0" err="1"/>
              <a:t>roku</a:t>
            </a:r>
            <a:r>
              <a:rPr lang="en-GB" dirty="0"/>
              <a:t> 1945 do </a:t>
            </a:r>
            <a:r>
              <a:rPr lang="en-GB" dirty="0" err="1"/>
              <a:t>současnosti</a:t>
            </a:r>
            <a:r>
              <a:rPr lang="en-GB" dirty="0"/>
              <a:t>. </a:t>
            </a:r>
            <a:r>
              <a:rPr lang="en-GB" i="1" dirty="0" err="1"/>
              <a:t>Iluminace</a:t>
            </a:r>
            <a:r>
              <a:rPr lang="en-GB" dirty="0"/>
              <a:t>, 9, 2 (26), od s. 63-106. </a:t>
            </a:r>
            <a:endParaRPr lang="cs-CZ" dirty="0"/>
          </a:p>
          <a:p>
            <a:r>
              <a:rPr lang="en-US" dirty="0"/>
              <a:t>DANIELIS, </a:t>
            </a:r>
            <a:r>
              <a:rPr lang="en-US" dirty="0" err="1"/>
              <a:t>Aleš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Radko</a:t>
            </a:r>
            <a:r>
              <a:rPr lang="en-US" dirty="0" smtClean="0"/>
              <a:t> </a:t>
            </a:r>
            <a:r>
              <a:rPr lang="en-US" dirty="0"/>
              <a:t>HÁJEK. Film a </a:t>
            </a:r>
            <a:r>
              <a:rPr lang="en-US" dirty="0" err="1"/>
              <a:t>divák</a:t>
            </a:r>
            <a:r>
              <a:rPr lang="en-US" dirty="0"/>
              <a:t> I. </a:t>
            </a:r>
            <a:r>
              <a:rPr lang="en-US" i="1" dirty="0"/>
              <a:t>Film a </a:t>
            </a:r>
            <a:r>
              <a:rPr lang="en-US" i="1" dirty="0" err="1"/>
              <a:t>doba</a:t>
            </a:r>
            <a:r>
              <a:rPr lang="en-US" dirty="0"/>
              <a:t>, 1989, vol. 35, </a:t>
            </a:r>
            <a:r>
              <a:rPr lang="en-US" dirty="0" err="1" smtClean="0"/>
              <a:t>Č</a:t>
            </a:r>
            <a:r>
              <a:rPr lang="en-US" dirty="0" smtClean="0"/>
              <a:t>.</a:t>
            </a:r>
            <a:r>
              <a:rPr lang="en-US" dirty="0"/>
              <a:t> 1, </a:t>
            </a:r>
            <a:r>
              <a:rPr lang="en-US" dirty="0" smtClean="0"/>
              <a:t>s.</a:t>
            </a:r>
            <a:r>
              <a:rPr lang="en-US" dirty="0"/>
              <a:t> 24–25.	</a:t>
            </a:r>
          </a:p>
          <a:p>
            <a:r>
              <a:rPr lang="en-US" dirty="0" err="1" smtClean="0"/>
              <a:t>Rozpočty</a:t>
            </a:r>
            <a:r>
              <a:rPr lang="en-US" dirty="0" smtClean="0"/>
              <a:t> sci-fi </a:t>
            </a:r>
            <a:r>
              <a:rPr lang="en-US" dirty="0" err="1" smtClean="0"/>
              <a:t>filmů</a:t>
            </a:r>
            <a:r>
              <a:rPr lang="en-US" dirty="0" smtClean="0"/>
              <a:t>, fantasy </a:t>
            </a:r>
            <a:r>
              <a:rPr lang="en-US" dirty="0" err="1" smtClean="0"/>
              <a:t>komedií</a:t>
            </a:r>
            <a:endParaRPr lang="en-US" dirty="0" smtClean="0"/>
          </a:p>
          <a:p>
            <a:pPr lvl="1"/>
            <a:r>
              <a:rPr lang="cs-CZ" dirty="0"/>
              <a:t>Běžný rozpočet filmu v 70. a 80. letech se pohyboval </a:t>
            </a:r>
            <a:r>
              <a:rPr lang="cs-CZ" dirty="0" smtClean="0"/>
              <a:t>okolo 2 milionů korun</a:t>
            </a:r>
          </a:p>
          <a:p>
            <a:pPr lvl="1"/>
            <a:r>
              <a:rPr lang="cs-CZ" dirty="0" smtClean="0"/>
              <a:t>Podíl určený na triky-výpravu</a:t>
            </a:r>
          </a:p>
          <a:p>
            <a:r>
              <a:rPr lang="cs-CZ" dirty="0" smtClean="0"/>
              <a:t>Návštěvnost krimi komedií (</a:t>
            </a:r>
            <a:r>
              <a:rPr lang="cs-CZ" dirty="0" err="1" smtClean="0"/>
              <a:t>x</a:t>
            </a:r>
            <a:r>
              <a:rPr lang="cs-CZ" dirty="0" smtClean="0"/>
              <a:t> kriminální a detektivní filmy produkovány v počtu 2-3 za rok, ale nízká návštěvnost – do 200 tisíc diváků)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8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493</Words>
  <Application>Microsoft Macintosh PowerPoint</Application>
  <PresentationFormat>Widescreen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Calibri</vt:lpstr>
      <vt:lpstr>Calibri Light</vt:lpstr>
      <vt:lpstr>Courier New</vt:lpstr>
      <vt:lpstr>ＭＳ 明朝</vt:lpstr>
      <vt:lpstr>Symbol</vt:lpstr>
      <vt:lpstr>Times New Roman</vt:lpstr>
      <vt:lpstr>Wingdings</vt:lpstr>
      <vt:lpstr>Arial</vt:lpstr>
      <vt:lpstr>Office Theme</vt:lpstr>
      <vt:lpstr>AV229 Český a slovenský film za normalizace: seminář</vt:lpstr>
      <vt:lpstr>PowerPoint Presentation</vt:lpstr>
      <vt:lpstr>Šír, Ondřej. Dramaturgie přestavby ve spárech distribuce. Divácké preference, ideologie a proměny československého filmu v 80. letech. Cinepur, 7, č. 70, s. 10-15. </vt:lpstr>
      <vt:lpstr>Model výzkumu</vt:lpstr>
      <vt:lpstr>Postup práce</vt:lpstr>
      <vt:lpstr>Stavba odborné eseje </vt:lpstr>
      <vt:lpstr>Zabil jsem Einsteina, pánové - porovnávání filmu a několika verzí scénáře </vt:lpstr>
      <vt:lpstr>Juraj Herz – analýza mediální reflexe</vt:lpstr>
      <vt:lpstr>Rozpočty a návštěvnost </vt:lpstr>
      <vt:lpstr>Krimi komedie</vt:lpstr>
      <vt:lpstr>Další okruhy témat</vt:lpstr>
      <vt:lpstr>Zdroje informací</vt:lpstr>
      <vt:lpstr>Jak citovat archivní zdroje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AV229 Český a slovenský film za normalizace: seminář</dc:title>
  <dc:creator>Petra Fujdlova</dc:creator>
  <cp:lastModifiedBy>Petra Fujdlova</cp:lastModifiedBy>
  <cp:revision>15</cp:revision>
  <dcterms:created xsi:type="dcterms:W3CDTF">2016-03-08T09:17:55Z</dcterms:created>
  <dcterms:modified xsi:type="dcterms:W3CDTF">2016-03-08T16:33:18Z</dcterms:modified>
</cp:coreProperties>
</file>