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2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-183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E52E7-2D44-B64F-8DF3-65D4DC8DB3F4}" type="datetimeFigureOut">
              <a:rPr lang="en-US" smtClean="0"/>
              <a:t>18.04.16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DD4C-9F72-A24A-BAF3-ABA6D6F44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827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E52E7-2D44-B64F-8DF3-65D4DC8DB3F4}" type="datetimeFigureOut">
              <a:rPr lang="en-US" smtClean="0"/>
              <a:t>18.04.16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DD4C-9F72-A24A-BAF3-ABA6D6F44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042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E52E7-2D44-B64F-8DF3-65D4DC8DB3F4}" type="datetimeFigureOut">
              <a:rPr lang="en-US" smtClean="0"/>
              <a:t>18.04.16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DD4C-9F72-A24A-BAF3-ABA6D6F44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83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E52E7-2D44-B64F-8DF3-65D4DC8DB3F4}" type="datetimeFigureOut">
              <a:rPr lang="en-US" smtClean="0"/>
              <a:t>18.04.16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DD4C-9F72-A24A-BAF3-ABA6D6F44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97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E52E7-2D44-B64F-8DF3-65D4DC8DB3F4}" type="datetimeFigureOut">
              <a:rPr lang="en-US" smtClean="0"/>
              <a:t>18.04.16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DD4C-9F72-A24A-BAF3-ABA6D6F44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955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E52E7-2D44-B64F-8DF3-65D4DC8DB3F4}" type="datetimeFigureOut">
              <a:rPr lang="en-US" smtClean="0"/>
              <a:t>18.04.16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DD4C-9F72-A24A-BAF3-ABA6D6F44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221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E52E7-2D44-B64F-8DF3-65D4DC8DB3F4}" type="datetimeFigureOut">
              <a:rPr lang="en-US" smtClean="0"/>
              <a:t>18.04.16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DD4C-9F72-A24A-BAF3-ABA6D6F44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504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E52E7-2D44-B64F-8DF3-65D4DC8DB3F4}" type="datetimeFigureOut">
              <a:rPr lang="en-US" smtClean="0"/>
              <a:t>18.04.16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DD4C-9F72-A24A-BAF3-ABA6D6F44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302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E52E7-2D44-B64F-8DF3-65D4DC8DB3F4}" type="datetimeFigureOut">
              <a:rPr lang="en-US" smtClean="0"/>
              <a:t>18.04.16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DD4C-9F72-A24A-BAF3-ABA6D6F44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216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E52E7-2D44-B64F-8DF3-65D4DC8DB3F4}" type="datetimeFigureOut">
              <a:rPr lang="en-US" smtClean="0"/>
              <a:t>18.04.16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DD4C-9F72-A24A-BAF3-ABA6D6F44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798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E52E7-2D44-B64F-8DF3-65D4DC8DB3F4}" type="datetimeFigureOut">
              <a:rPr lang="en-US" smtClean="0"/>
              <a:t>18.04.16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DD4C-9F72-A24A-BAF3-ABA6D6F44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204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E52E7-2D44-B64F-8DF3-65D4DC8DB3F4}" type="datetimeFigureOut">
              <a:rPr lang="en-US" smtClean="0"/>
              <a:t>18.04.16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0DD4C-9F72-A24A-BAF3-ABA6D6F44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716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g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Melodrama – </a:t>
            </a:r>
            <a:r>
              <a:rPr lang="en-US" dirty="0" err="1" smtClean="0"/>
              <a:t>žánr</a:t>
            </a:r>
            <a:r>
              <a:rPr lang="en-US" dirty="0" smtClean="0"/>
              <a:t>, </a:t>
            </a:r>
            <a:r>
              <a:rPr lang="en-US" dirty="0" err="1" smtClean="0"/>
              <a:t>styl</a:t>
            </a:r>
            <a:r>
              <a:rPr lang="en-US" dirty="0" smtClean="0"/>
              <a:t>, </a:t>
            </a:r>
            <a:r>
              <a:rPr lang="en-US" dirty="0" err="1" smtClean="0"/>
              <a:t>emoce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FAV 305</a:t>
            </a:r>
          </a:p>
          <a:p>
            <a:r>
              <a:rPr lang="en-US" dirty="0"/>
              <a:t>Mgr. Šárka Gmiterková</a:t>
            </a:r>
          </a:p>
          <a:p>
            <a:r>
              <a:rPr lang="en-US" dirty="0" smtClean="0"/>
              <a:t>21. </a:t>
            </a:r>
            <a:r>
              <a:rPr lang="en-US" dirty="0"/>
              <a:t>4. 2016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251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ll-that-heaven-allow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387" y="153319"/>
            <a:ext cx="6616764" cy="3721930"/>
          </a:xfrm>
          <a:prstGeom prst="rect">
            <a:avLst/>
          </a:prstGeom>
        </p:spPr>
      </p:pic>
      <p:pic>
        <p:nvPicPr>
          <p:cNvPr id="6" name="Picture 5" descr="all-that-heaven-allow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58" y="3423624"/>
            <a:ext cx="6243169" cy="334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962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Barevné</a:t>
            </a:r>
            <a:r>
              <a:rPr lang="en-US" dirty="0" smtClean="0"/>
              <a:t> </a:t>
            </a:r>
            <a:r>
              <a:rPr lang="en-US" dirty="0" err="1" smtClean="0"/>
              <a:t>svícení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eskalace</a:t>
            </a:r>
            <a:r>
              <a:rPr lang="en-US" dirty="0" smtClean="0"/>
              <a:t> </a:t>
            </a:r>
            <a:r>
              <a:rPr lang="en-US" dirty="0" err="1" smtClean="0"/>
              <a:t>dramatického</a:t>
            </a:r>
            <a:r>
              <a:rPr lang="en-US" dirty="0" smtClean="0"/>
              <a:t> </a:t>
            </a:r>
            <a:r>
              <a:rPr lang="en-US" dirty="0" err="1" smtClean="0"/>
              <a:t>momentu</a:t>
            </a:r>
            <a:endParaRPr lang="en-US" dirty="0"/>
          </a:p>
        </p:txBody>
      </p:sp>
      <p:pic>
        <p:nvPicPr>
          <p:cNvPr id="5" name="Content Placeholder 4" descr="eN3JS0U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6" b="17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10433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361_written_on_the_wind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839" y="3213100"/>
            <a:ext cx="6451600" cy="3619500"/>
          </a:xfrm>
          <a:prstGeom prst="rect">
            <a:avLst/>
          </a:prstGeom>
        </p:spPr>
      </p:pic>
      <p:pic>
        <p:nvPicPr>
          <p:cNvPr id="9" name="Picture 8" descr="00200068_medium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32" y="183827"/>
            <a:ext cx="5715000" cy="3213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84849" y="718595"/>
            <a:ext cx="327636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Kompozice</a:t>
            </a:r>
            <a:r>
              <a:rPr lang="en-US" sz="2400" dirty="0" smtClean="0"/>
              <a:t> </a:t>
            </a:r>
            <a:r>
              <a:rPr lang="en-US" sz="2400" dirty="0" err="1" smtClean="0"/>
              <a:t>záběru</a:t>
            </a:r>
            <a:r>
              <a:rPr lang="en-US" sz="2400" dirty="0" smtClean="0"/>
              <a:t> </a:t>
            </a:r>
            <a:r>
              <a:rPr lang="en-US" sz="2400" dirty="0" err="1" smtClean="0"/>
              <a:t>jako</a:t>
            </a:r>
            <a:r>
              <a:rPr lang="en-US" sz="2400" dirty="0" smtClean="0"/>
              <a:t> </a:t>
            </a:r>
          </a:p>
          <a:p>
            <a:r>
              <a:rPr lang="en-US" sz="2400" dirty="0" err="1"/>
              <a:t>z</a:t>
            </a:r>
            <a:r>
              <a:rPr lang="en-US" sz="2400" dirty="0" err="1" smtClean="0"/>
              <a:t>důraznění</a:t>
            </a:r>
            <a:r>
              <a:rPr lang="en-US" sz="2400" dirty="0" smtClean="0"/>
              <a:t> distance </a:t>
            </a:r>
            <a:r>
              <a:rPr lang="en-US" sz="2400" dirty="0" err="1" smtClean="0"/>
              <a:t>mezi</a:t>
            </a:r>
            <a:r>
              <a:rPr lang="en-US" sz="2400" dirty="0" smtClean="0"/>
              <a:t> </a:t>
            </a:r>
            <a:r>
              <a:rPr lang="en-US" sz="2400" dirty="0" err="1" smtClean="0"/>
              <a:t>postavami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392901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792288" y="4633480"/>
            <a:ext cx="5486400" cy="566738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RÁMOVÁNÍ</a:t>
            </a:r>
            <a:endParaRPr lang="en-US" sz="2400" dirty="0"/>
          </a:p>
        </p:txBody>
      </p:sp>
      <p:pic>
        <p:nvPicPr>
          <p:cNvPr id="12" name="Picture Placeholder 11" descr="tumblr_mbwan38zO81qd588ho1_r1_500.pn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" r="5067"/>
          <a:stretch>
            <a:fillRect/>
          </a:stretch>
        </p:blipFill>
        <p:spPr>
          <a:xfrm>
            <a:off x="1792288" y="378807"/>
            <a:ext cx="5486400" cy="4114800"/>
          </a:xfrm>
        </p:spPr>
      </p:pic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>
          <a:xfrm>
            <a:off x="1119503" y="5250354"/>
            <a:ext cx="6833981" cy="804862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Izolace</a:t>
            </a:r>
            <a:r>
              <a:rPr lang="en-US" sz="2000" dirty="0" smtClean="0"/>
              <a:t> </a:t>
            </a:r>
            <a:r>
              <a:rPr lang="en-US" sz="2000" dirty="0" err="1" smtClean="0"/>
              <a:t>postav</a:t>
            </a:r>
            <a:r>
              <a:rPr lang="en-US" sz="2000" dirty="0" smtClean="0"/>
              <a:t> a </a:t>
            </a:r>
            <a:r>
              <a:rPr lang="en-US" sz="2000" dirty="0" err="1" smtClean="0"/>
              <a:t>jejich</a:t>
            </a:r>
            <a:r>
              <a:rPr lang="en-US" sz="2000" dirty="0" smtClean="0"/>
              <a:t> </a:t>
            </a:r>
            <a:r>
              <a:rPr lang="en-US" sz="2000" dirty="0" err="1" smtClean="0"/>
              <a:t>sevření</a:t>
            </a:r>
            <a:r>
              <a:rPr lang="en-US" sz="2000" dirty="0" smtClean="0"/>
              <a:t> </a:t>
            </a:r>
            <a:r>
              <a:rPr lang="en-US" sz="2000" dirty="0" err="1" smtClean="0"/>
              <a:t>společenskými</a:t>
            </a:r>
            <a:r>
              <a:rPr lang="en-US" sz="2000" dirty="0" smtClean="0"/>
              <a:t> a </a:t>
            </a:r>
            <a:r>
              <a:rPr lang="en-US" sz="2000" dirty="0" err="1" smtClean="0"/>
              <a:t>idelogickými</a:t>
            </a:r>
            <a:r>
              <a:rPr lang="en-US" sz="2000" dirty="0" smtClean="0"/>
              <a:t> </a:t>
            </a:r>
            <a:r>
              <a:rPr lang="en-US" sz="2000" dirty="0" err="1" smtClean="0"/>
              <a:t>limity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Melodramatický</a:t>
            </a:r>
            <a:r>
              <a:rPr lang="en-US" sz="2000" dirty="0" smtClean="0"/>
              <a:t> </a:t>
            </a:r>
            <a:r>
              <a:rPr lang="en-US" sz="2000" dirty="0" err="1" smtClean="0"/>
              <a:t>prožitek</a:t>
            </a:r>
            <a:r>
              <a:rPr lang="en-US" sz="2000" dirty="0" smtClean="0"/>
              <a:t> </a:t>
            </a:r>
            <a:r>
              <a:rPr lang="en-US" sz="2000" dirty="0" err="1" smtClean="0"/>
              <a:t>jako</a:t>
            </a:r>
            <a:r>
              <a:rPr lang="en-US" sz="2000" dirty="0" smtClean="0"/>
              <a:t> </a:t>
            </a:r>
            <a:r>
              <a:rPr lang="en-US" sz="2000" dirty="0" err="1" smtClean="0"/>
              <a:t>rozpoznání</a:t>
            </a:r>
            <a:r>
              <a:rPr lang="en-US" sz="2000" dirty="0" smtClean="0"/>
              <a:t> </a:t>
            </a:r>
            <a:r>
              <a:rPr lang="en-US" sz="2000" dirty="0" err="1" smtClean="0"/>
              <a:t>utlačujících</a:t>
            </a:r>
            <a:r>
              <a:rPr lang="en-US" sz="2000" dirty="0" smtClean="0"/>
              <a:t> a </a:t>
            </a:r>
            <a:r>
              <a:rPr lang="en-US" sz="2000" dirty="0" err="1" smtClean="0"/>
              <a:t>limitujících</a:t>
            </a:r>
            <a:r>
              <a:rPr lang="en-US" sz="2000" dirty="0" smtClean="0"/>
              <a:t> </a:t>
            </a:r>
            <a:r>
              <a:rPr lang="en-US" sz="2000" dirty="0" err="1" smtClean="0"/>
              <a:t>stuktur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67832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Dekor</a:t>
            </a:r>
            <a:r>
              <a:rPr lang="en-US" dirty="0" smtClean="0"/>
              <a:t>, </a:t>
            </a:r>
            <a:r>
              <a:rPr lang="en-US" dirty="0" err="1" smtClean="0"/>
              <a:t>rekvizity</a:t>
            </a:r>
            <a:r>
              <a:rPr lang="en-US" dirty="0" smtClean="0"/>
              <a:t> a </a:t>
            </a:r>
            <a:r>
              <a:rPr lang="en-US" dirty="0" err="1" smtClean="0"/>
              <a:t>architektura</a:t>
            </a:r>
            <a:endParaRPr lang="en-US" dirty="0"/>
          </a:p>
        </p:txBody>
      </p:sp>
      <p:pic>
        <p:nvPicPr>
          <p:cNvPr id="8" name="Content Placeholder 7" descr="Written-on-the-Wind-3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7" r="24427"/>
          <a:stretch>
            <a:fillRect/>
          </a:stretch>
        </p:blipFill>
        <p:spPr/>
      </p:pic>
      <p:pic>
        <p:nvPicPr>
          <p:cNvPr id="9" name="Content Placeholder 8" descr="Snímek obrazovky 2016-04-21 v 10.20.43.pn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2" r="4348"/>
          <a:stretch/>
        </p:blipFill>
        <p:spPr/>
      </p:pic>
    </p:spTree>
    <p:extLst>
      <p:ext uri="{BB962C8B-B14F-4D97-AF65-F5344CB8AC3E}">
        <p14:creationId xmlns:p14="http://schemas.microsoft.com/office/powerpoint/2010/main" val="2043484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Dark Victory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USA 1939, r. Edmund </a:t>
            </a:r>
            <a:r>
              <a:rPr lang="en-US" dirty="0" err="1" smtClean="0"/>
              <a:t>GOulding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8" name="Content Placeholder 7" descr="dark-victory-davis-fitzgerald-vision-2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" r="2570"/>
          <a:stretch>
            <a:fillRect/>
          </a:stretch>
        </p:blipFill>
        <p:spPr/>
      </p:pic>
      <p:pic>
        <p:nvPicPr>
          <p:cNvPr id="9" name="Content Placeholder 8" descr="Dark Victory 2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9" r="167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51737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rtrét_dotek_Isabe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5"/>
          <a:stretch/>
        </p:blipFill>
        <p:spPr>
          <a:xfrm>
            <a:off x="4316398" y="1545146"/>
            <a:ext cx="4667568" cy="5031519"/>
          </a:xfrm>
          <a:prstGeom prst="rect">
            <a:avLst/>
          </a:prstGeom>
        </p:spPr>
      </p:pic>
      <p:pic>
        <p:nvPicPr>
          <p:cNvPr id="4" name="Picture 3" descr="Isabel_Dotek_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4" t="16743" r="9938" b="7969"/>
          <a:stretch/>
        </p:blipFill>
        <p:spPr>
          <a:xfrm>
            <a:off x="245634" y="4450843"/>
            <a:ext cx="4070764" cy="2365728"/>
          </a:xfrm>
          <a:prstGeom prst="rect">
            <a:avLst/>
          </a:prstGeom>
        </p:spPr>
      </p:pic>
      <p:pic>
        <p:nvPicPr>
          <p:cNvPr id="5" name="Picture 4" descr="portrait_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2303"/>
            <a:ext cx="5196499" cy="26085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5635" y="145142"/>
            <a:ext cx="88983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 smtClean="0"/>
              <a:t>Portrét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dámy</a:t>
            </a:r>
            <a:r>
              <a:rPr lang="en-US" sz="2400" b="1" i="1" dirty="0" smtClean="0"/>
              <a:t> </a:t>
            </a:r>
            <a:r>
              <a:rPr lang="en-US" sz="2400" dirty="0" smtClean="0"/>
              <a:t>(r. Jane Campion, UK, USA 1996)</a:t>
            </a:r>
          </a:p>
          <a:p>
            <a:r>
              <a:rPr lang="en-US" sz="2400" dirty="0" smtClean="0"/>
              <a:t> pro </a:t>
            </a:r>
            <a:r>
              <a:rPr lang="en-US" sz="2400" dirty="0" err="1" smtClean="0"/>
              <a:t>ženské</a:t>
            </a:r>
            <a:r>
              <a:rPr lang="en-US" sz="2400" dirty="0" smtClean="0"/>
              <a:t> </a:t>
            </a:r>
            <a:r>
              <a:rPr lang="en-US" sz="2400" dirty="0" err="1" smtClean="0"/>
              <a:t>melodramatické</a:t>
            </a:r>
            <a:r>
              <a:rPr lang="en-US" sz="2400" dirty="0" smtClean="0"/>
              <a:t> </a:t>
            </a:r>
            <a:r>
              <a:rPr lang="en-US" sz="2400" dirty="0" err="1" smtClean="0"/>
              <a:t>postavy</a:t>
            </a:r>
            <a:r>
              <a:rPr lang="en-US" sz="2400" dirty="0" smtClean="0"/>
              <a:t> je </a:t>
            </a:r>
            <a:r>
              <a:rPr lang="en-US" sz="2400" dirty="0" err="1" smtClean="0"/>
              <a:t>velmi</a:t>
            </a:r>
            <a:r>
              <a:rPr lang="en-US" sz="2400" dirty="0" smtClean="0"/>
              <a:t> </a:t>
            </a:r>
            <a:r>
              <a:rPr lang="en-US" sz="2400" dirty="0" err="1" smtClean="0"/>
              <a:t>důležitý</a:t>
            </a:r>
            <a:r>
              <a:rPr lang="en-US" sz="2400" dirty="0" smtClean="0"/>
              <a:t> </a:t>
            </a:r>
            <a:r>
              <a:rPr lang="en-US" sz="2400" dirty="0" err="1" smtClean="0"/>
              <a:t>hmat</a:t>
            </a:r>
            <a:r>
              <a:rPr lang="en-US" sz="2400" dirty="0" smtClean="0"/>
              <a:t> a </a:t>
            </a:r>
            <a:r>
              <a:rPr lang="en-US" sz="2400" dirty="0" err="1" smtClean="0"/>
              <a:t>dotyky</a:t>
            </a:r>
            <a:r>
              <a:rPr lang="en-US" sz="2400" dirty="0" smtClean="0"/>
              <a:t>, </a:t>
            </a:r>
          </a:p>
          <a:p>
            <a:r>
              <a:rPr lang="en-US" sz="2400" dirty="0" err="1" smtClean="0"/>
              <a:t>jimiž</a:t>
            </a:r>
            <a:r>
              <a:rPr lang="en-US" sz="2400" dirty="0" smtClean="0"/>
              <a:t> </a:t>
            </a:r>
            <a:r>
              <a:rPr lang="en-US" sz="2400" dirty="0" err="1" smtClean="0"/>
              <a:t>vyjadřují</a:t>
            </a:r>
            <a:r>
              <a:rPr lang="en-US" sz="2400" dirty="0" smtClean="0"/>
              <a:t> </a:t>
            </a:r>
            <a:r>
              <a:rPr lang="en-US" sz="2400" dirty="0" err="1" smtClean="0"/>
              <a:t>nenaplněná</a:t>
            </a:r>
            <a:r>
              <a:rPr lang="en-US" sz="2400" dirty="0" smtClean="0"/>
              <a:t> </a:t>
            </a:r>
            <a:r>
              <a:rPr lang="en-US" sz="2400" dirty="0" err="1" smtClean="0"/>
              <a:t>citová</a:t>
            </a:r>
            <a:r>
              <a:rPr lang="en-US" sz="2400" dirty="0" smtClean="0"/>
              <a:t> </a:t>
            </a:r>
            <a:r>
              <a:rPr lang="en-US" sz="2400" dirty="0" err="1" smtClean="0"/>
              <a:t>pouta</a:t>
            </a:r>
            <a:r>
              <a:rPr lang="en-US" sz="2400" dirty="0" smtClean="0"/>
              <a:t> a </a:t>
            </a:r>
            <a:r>
              <a:rPr lang="en-US" sz="2400" dirty="0" err="1" smtClean="0"/>
              <a:t>přání</a:t>
            </a:r>
            <a:endParaRPr lang="en-US" sz="2400" dirty="0" smtClean="0"/>
          </a:p>
          <a:p>
            <a:r>
              <a:rPr lang="en-US" sz="2400" dirty="0" smtClean="0"/>
              <a:t>=&gt; </a:t>
            </a:r>
            <a:r>
              <a:rPr lang="en-US" sz="2400" dirty="0" err="1" smtClean="0"/>
              <a:t>Výrazně</a:t>
            </a:r>
            <a:r>
              <a:rPr lang="en-US" sz="2400" dirty="0" smtClean="0"/>
              <a:t> </a:t>
            </a:r>
            <a:r>
              <a:rPr lang="en-US" sz="2400" dirty="0" err="1" smtClean="0"/>
              <a:t>taktilní</a:t>
            </a:r>
            <a:r>
              <a:rPr lang="en-US" sz="2400" dirty="0" smtClean="0"/>
              <a:t> filmy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39250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Zrcadla</a:t>
            </a:r>
            <a:r>
              <a:rPr lang="en-US" dirty="0" smtClean="0"/>
              <a:t> a </a:t>
            </a:r>
            <a:r>
              <a:rPr lang="en-US" dirty="0" err="1" smtClean="0"/>
              <a:t>reflexní</a:t>
            </a:r>
            <a:r>
              <a:rPr lang="en-US" dirty="0" smtClean="0"/>
              <a:t> </a:t>
            </a:r>
            <a:r>
              <a:rPr lang="en-US" dirty="0" err="1" smtClean="0"/>
              <a:t>plochy</a:t>
            </a:r>
            <a:endParaRPr lang="en-US" dirty="0"/>
          </a:p>
        </p:txBody>
      </p:sp>
      <p:pic>
        <p:nvPicPr>
          <p:cNvPr id="6" name="Content Placeholder 5" descr="Zrcadlo_Kompozice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5" r="22115"/>
          <a:stretch>
            <a:fillRect/>
          </a:stretch>
        </p:blipFill>
        <p:spPr/>
      </p:pic>
      <p:pic>
        <p:nvPicPr>
          <p:cNvPr id="5" name="Content Placeholder 4" descr="Cary_Televize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5" r="22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00662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92288" y="4685135"/>
            <a:ext cx="5486400" cy="566738"/>
          </a:xfrm>
        </p:spPr>
        <p:txBody>
          <a:bodyPr>
            <a:normAutofit/>
          </a:bodyPr>
          <a:lstStyle/>
          <a:p>
            <a:pPr algn="ctr"/>
            <a:r>
              <a:rPr lang="en-US" sz="2800" dirty="0" err="1" smtClean="0"/>
              <a:t>Zrcadla</a:t>
            </a:r>
            <a:r>
              <a:rPr lang="en-US" sz="2800" dirty="0" smtClean="0"/>
              <a:t> a </a:t>
            </a:r>
            <a:r>
              <a:rPr lang="en-US" sz="2800" dirty="0" err="1" smtClean="0"/>
              <a:t>reflexní</a:t>
            </a:r>
            <a:r>
              <a:rPr lang="en-US" sz="2800" dirty="0" smtClean="0"/>
              <a:t> </a:t>
            </a:r>
            <a:r>
              <a:rPr lang="en-US" sz="2800" dirty="0" err="1" smtClean="0"/>
              <a:t>plochy</a:t>
            </a:r>
            <a:endParaRPr lang="en-US" sz="2800" dirty="0"/>
          </a:p>
        </p:txBody>
      </p:sp>
      <p:pic>
        <p:nvPicPr>
          <p:cNvPr id="8" name="Picture Placeholder 7" descr="mirror annie.png.jpe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1792288" y="414835"/>
            <a:ext cx="5486400" cy="4114800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1319537" y="5367338"/>
            <a:ext cx="6746149" cy="1247354"/>
          </a:xfrm>
        </p:spPr>
        <p:txBody>
          <a:bodyPr>
            <a:noAutofit/>
          </a:bodyPr>
          <a:lstStyle/>
          <a:p>
            <a:r>
              <a:rPr lang="cs-CZ" sz="2000" dirty="0" smtClean="0"/>
              <a:t>Postavy </a:t>
            </a:r>
            <a:r>
              <a:rPr lang="cs-CZ" sz="2000" dirty="0"/>
              <a:t>nevidí svůj reálný obraz, ale přelud, pouhou iluzi. Odraz, který se </a:t>
            </a:r>
            <a:r>
              <a:rPr lang="cs-CZ" sz="2000" dirty="0" smtClean="0"/>
              <a:t>jim </a:t>
            </a:r>
            <a:r>
              <a:rPr lang="cs-CZ" sz="2000" dirty="0"/>
              <a:t>vrací, nám ukazuje postavu </a:t>
            </a:r>
            <a:r>
              <a:rPr lang="cs-CZ" sz="2000" dirty="0" smtClean="0"/>
              <a:t>v </a:t>
            </a:r>
            <a:r>
              <a:rPr lang="cs-CZ" sz="2000" dirty="0"/>
              <a:t>sociální roli, tak, jak by si ji přálo vidět okolí, jak by měla odpovídat společenským standardům a představám.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85361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Melodrama </a:t>
            </a:r>
            <a:r>
              <a:rPr lang="en-US" dirty="0" err="1" smtClean="0"/>
              <a:t>jako</a:t>
            </a:r>
            <a:r>
              <a:rPr lang="en-US" dirty="0" smtClean="0"/>
              <a:t> transcendence </a:t>
            </a:r>
            <a:r>
              <a:rPr lang="en-US" dirty="0" err="1" smtClean="0"/>
              <a:t>každodennosti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22313" y="1072218"/>
            <a:ext cx="7772400" cy="2988288"/>
          </a:xfrm>
        </p:spPr>
        <p:txBody>
          <a:bodyPr>
            <a:normAutofit/>
          </a:bodyPr>
          <a:lstStyle/>
          <a:p>
            <a:r>
              <a:rPr lang="cs-CZ" sz="2400" dirty="0"/>
              <a:t>Styl představuje hlavní prostředek společenské kritiky v </a:t>
            </a:r>
            <a:r>
              <a:rPr lang="cs-CZ" sz="2400" dirty="0" smtClean="0"/>
              <a:t>melodramatu. </a:t>
            </a:r>
            <a:r>
              <a:rPr lang="cs-CZ" sz="2400" dirty="0"/>
              <a:t>Plně vyjadřuje věci a témata, která nemohou být jinak </a:t>
            </a:r>
            <a:r>
              <a:rPr lang="cs-CZ" sz="2400" dirty="0" smtClean="0"/>
              <a:t>vyřčena. </a:t>
            </a:r>
            <a:r>
              <a:rPr lang="cs-CZ" sz="2400" dirty="0"/>
              <a:t>Žádný z prostředků nezaručuje dojem brechtovského zcizení a </a:t>
            </a:r>
            <a:r>
              <a:rPr lang="cs-CZ" sz="2400" dirty="0" err="1"/>
              <a:t>subverzivní</a:t>
            </a:r>
            <a:r>
              <a:rPr lang="cs-CZ" sz="2400" dirty="0"/>
              <a:t> </a:t>
            </a:r>
            <a:r>
              <a:rPr lang="cs-CZ" sz="2400" dirty="0" err="1"/>
              <a:t>ideololgicko</a:t>
            </a:r>
            <a:r>
              <a:rPr lang="cs-CZ" sz="2400" dirty="0"/>
              <a:t>-společenské kritiky sám o sobě - jde o jejich kumulativní užití a kombinace.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71032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4687315"/>
            <a:ext cx="7772400" cy="1362075"/>
          </a:xfrm>
        </p:spPr>
        <p:txBody>
          <a:bodyPr/>
          <a:lstStyle/>
          <a:p>
            <a:pPr algn="ctr"/>
            <a:r>
              <a:rPr lang="en-US" dirty="0" err="1"/>
              <a:t>Literatura</a:t>
            </a:r>
            <a:r>
              <a:rPr lang="en-US" dirty="0"/>
              <a:t> </a:t>
            </a:r>
            <a:r>
              <a:rPr lang="en-US" dirty="0" smtClean="0"/>
              <a:t>21. </a:t>
            </a:r>
            <a:r>
              <a:rPr lang="en-US" dirty="0"/>
              <a:t>4. 2016</a:t>
            </a:r>
            <a:br>
              <a:rPr lang="en-US" dirty="0"/>
            </a:br>
            <a:r>
              <a:rPr lang="en-US" dirty="0" smtClean="0"/>
              <a:t>L3 </a:t>
            </a:r>
            <a:r>
              <a:rPr lang="en-US" dirty="0"/>
              <a:t>– melodrama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 smtClean="0"/>
              <a:t>styl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22313" y="1171180"/>
            <a:ext cx="8019640" cy="3235721"/>
          </a:xfrm>
        </p:spPr>
        <p:txBody>
          <a:bodyPr>
            <a:normAutofit/>
          </a:bodyPr>
          <a:lstStyle/>
          <a:p>
            <a:r>
              <a:rPr lang="en-US" sz="2400" dirty="0"/>
              <a:t>MERCER, John – SHINGLER, Martin (2004), </a:t>
            </a:r>
            <a:r>
              <a:rPr lang="en-US" sz="2400" i="1" dirty="0"/>
              <a:t>Melodrama. Genre, style, sensibility</a:t>
            </a:r>
            <a:r>
              <a:rPr lang="en-US" sz="2400" dirty="0"/>
              <a:t>. London: Wallflower, s. </a:t>
            </a:r>
            <a:r>
              <a:rPr lang="en-US" sz="2400" dirty="0" smtClean="0"/>
              <a:t>38 - 77.</a:t>
            </a:r>
          </a:p>
          <a:p>
            <a:endParaRPr lang="en-US" sz="2400" dirty="0" smtClean="0"/>
          </a:p>
          <a:p>
            <a:r>
              <a:rPr lang="en-US" sz="2400" dirty="0" smtClean="0"/>
              <a:t>GERSTNER, David A. (2009), The Production and Display of the Closet. Making Minnelli’s Tea and sympathy. In: </a:t>
            </a:r>
            <a:r>
              <a:rPr lang="en-US" sz="2400" dirty="0" err="1" smtClean="0"/>
              <a:t>McELHANEY</a:t>
            </a:r>
            <a:r>
              <a:rPr lang="en-US" sz="2400" dirty="0" smtClean="0"/>
              <a:t>, Joe (</a:t>
            </a:r>
            <a:r>
              <a:rPr lang="en-US" sz="2400" dirty="0" err="1" smtClean="0"/>
              <a:t>ed</a:t>
            </a:r>
            <a:r>
              <a:rPr lang="en-US" sz="2400" dirty="0" smtClean="0"/>
              <a:t>), </a:t>
            </a:r>
            <a:r>
              <a:rPr lang="en-US" sz="2400" i="1" dirty="0" err="1"/>
              <a:t>V</a:t>
            </a:r>
            <a:r>
              <a:rPr lang="en-US" sz="2400" i="1" dirty="0" err="1" smtClean="0"/>
              <a:t>incente</a:t>
            </a:r>
            <a:r>
              <a:rPr lang="en-US" sz="2400" i="1" dirty="0" smtClean="0"/>
              <a:t> Minnelli: The Art of entertainment</a:t>
            </a:r>
            <a:r>
              <a:rPr lang="en-US" sz="2400" dirty="0" smtClean="0"/>
              <a:t>. Detroit: Wayne state university press, s. 275 – 294.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80442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9130"/>
            <a:ext cx="3008313" cy="1590940"/>
          </a:xfrm>
        </p:spPr>
        <p:txBody>
          <a:bodyPr>
            <a:normAutofit fontScale="90000"/>
          </a:bodyPr>
          <a:lstStyle/>
          <a:p>
            <a:r>
              <a:rPr lang="en-US" sz="2700" i="1" dirty="0" smtClean="0"/>
              <a:t>Tea and sympathy</a:t>
            </a:r>
            <a:br>
              <a:rPr lang="en-US" sz="2700" i="1" dirty="0" smtClean="0"/>
            </a:br>
            <a:r>
              <a:rPr lang="en-US" sz="2400" dirty="0" smtClean="0"/>
              <a:t>USA 1956</a:t>
            </a:r>
            <a:br>
              <a:rPr lang="en-US" sz="2400" dirty="0" smtClean="0"/>
            </a:br>
            <a:r>
              <a:rPr lang="en-US" sz="2400" dirty="0" smtClean="0"/>
              <a:t>r. </a:t>
            </a:r>
            <a:r>
              <a:rPr lang="en-US" sz="2400" dirty="0" err="1" smtClean="0"/>
              <a:t>Vincente</a:t>
            </a:r>
            <a:r>
              <a:rPr lang="en-US" sz="2400" dirty="0" smtClean="0"/>
              <a:t> </a:t>
            </a:r>
            <a:r>
              <a:rPr lang="en-US" sz="2400" dirty="0" err="1" smtClean="0"/>
              <a:t>Minelli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Deborah Kerr, John Kerr</a:t>
            </a:r>
            <a:endParaRPr lang="en-US" sz="24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rcRect t="-24676" b="-24676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197932" y="1600071"/>
            <a:ext cx="3513274" cy="4938468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Podle</a:t>
            </a:r>
            <a:r>
              <a:rPr lang="en-US" sz="2000" dirty="0" smtClean="0"/>
              <a:t> </a:t>
            </a:r>
            <a:r>
              <a:rPr lang="en-US" sz="2000" dirty="0" err="1" smtClean="0"/>
              <a:t>stejnojmenné</a:t>
            </a:r>
            <a:r>
              <a:rPr lang="en-US" sz="2000" dirty="0" smtClean="0"/>
              <a:t> </a:t>
            </a:r>
            <a:r>
              <a:rPr lang="en-US" sz="2000" dirty="0" err="1" smtClean="0"/>
              <a:t>divadelní</a:t>
            </a:r>
            <a:r>
              <a:rPr lang="en-US" sz="2000" dirty="0" smtClean="0"/>
              <a:t> </a:t>
            </a:r>
            <a:r>
              <a:rPr lang="en-US" sz="2000" dirty="0" err="1" smtClean="0"/>
              <a:t>hry</a:t>
            </a:r>
            <a:r>
              <a:rPr lang="en-US" sz="2000" dirty="0" smtClean="0"/>
              <a:t> </a:t>
            </a:r>
            <a:r>
              <a:rPr lang="en-US" sz="2000" dirty="0" err="1" smtClean="0"/>
              <a:t>uvedené</a:t>
            </a:r>
            <a:r>
              <a:rPr lang="en-US" sz="2000" dirty="0" smtClean="0"/>
              <a:t> </a:t>
            </a:r>
            <a:r>
              <a:rPr lang="en-US" sz="2000" dirty="0" err="1" smtClean="0"/>
              <a:t>roku</a:t>
            </a:r>
            <a:r>
              <a:rPr lang="en-US" sz="2000" dirty="0" smtClean="0"/>
              <a:t> 1953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Příběh</a:t>
            </a:r>
            <a:r>
              <a:rPr lang="en-US" sz="2000" dirty="0" smtClean="0"/>
              <a:t> </a:t>
            </a:r>
            <a:r>
              <a:rPr lang="en-US" sz="2000" dirty="0" err="1" smtClean="0"/>
              <a:t>citového</a:t>
            </a:r>
            <a:r>
              <a:rPr lang="en-US" sz="2000" dirty="0" smtClean="0"/>
              <a:t> </a:t>
            </a:r>
            <a:r>
              <a:rPr lang="en-US" sz="2000" dirty="0" err="1" smtClean="0"/>
              <a:t>pouta</a:t>
            </a:r>
            <a:r>
              <a:rPr lang="en-US" sz="2000" dirty="0" smtClean="0"/>
              <a:t> </a:t>
            </a:r>
            <a:r>
              <a:rPr lang="en-US" sz="2000" dirty="0" err="1" smtClean="0"/>
              <a:t>mezi</a:t>
            </a:r>
            <a:r>
              <a:rPr lang="en-US" sz="2000" dirty="0" smtClean="0"/>
              <a:t> </a:t>
            </a:r>
            <a:r>
              <a:rPr lang="en-US" sz="2000" dirty="0" err="1" smtClean="0"/>
              <a:t>Tomem</a:t>
            </a:r>
            <a:r>
              <a:rPr lang="en-US" sz="2000" dirty="0" smtClean="0"/>
              <a:t> a </a:t>
            </a:r>
            <a:r>
              <a:rPr lang="en-US" sz="2000" dirty="0" err="1" smtClean="0"/>
              <a:t>Laurou</a:t>
            </a:r>
            <a:r>
              <a:rPr lang="en-US" sz="2000" dirty="0" smtClean="0"/>
              <a:t>  =&gt; </a:t>
            </a:r>
            <a:r>
              <a:rPr lang="en-US" sz="2000" dirty="0"/>
              <a:t>L</a:t>
            </a:r>
            <a:r>
              <a:rPr lang="en-US" sz="2000" dirty="0" smtClean="0"/>
              <a:t>aura </a:t>
            </a:r>
            <a:r>
              <a:rPr lang="en-US" sz="2000" dirty="0" err="1" smtClean="0"/>
              <a:t>jako</a:t>
            </a:r>
            <a:r>
              <a:rPr lang="en-US" sz="2000" dirty="0" smtClean="0"/>
              <a:t> </a:t>
            </a:r>
            <a:r>
              <a:rPr lang="en-US" sz="2000" dirty="0" err="1" smtClean="0"/>
              <a:t>Tomova</a:t>
            </a:r>
            <a:r>
              <a:rPr lang="en-US" sz="2000" dirty="0" smtClean="0"/>
              <a:t> </a:t>
            </a:r>
            <a:r>
              <a:rPr lang="en-US" sz="2000" dirty="0" err="1" smtClean="0"/>
              <a:t>důvěrnice</a:t>
            </a:r>
            <a:r>
              <a:rPr lang="en-US" sz="2000" dirty="0" smtClean="0"/>
              <a:t>, </a:t>
            </a:r>
            <a:r>
              <a:rPr lang="en-US" sz="2000" dirty="0" err="1" smtClean="0"/>
              <a:t>matka</a:t>
            </a:r>
            <a:r>
              <a:rPr lang="en-US" sz="2000" dirty="0" smtClean="0"/>
              <a:t> a </a:t>
            </a:r>
            <a:r>
              <a:rPr lang="en-US" sz="2000" dirty="0" err="1" smtClean="0"/>
              <a:t>láska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Normotvorné</a:t>
            </a:r>
            <a:r>
              <a:rPr lang="en-US" sz="2000" dirty="0" smtClean="0"/>
              <a:t> versus </a:t>
            </a:r>
            <a:r>
              <a:rPr lang="en-US" sz="2000" dirty="0" err="1" smtClean="0"/>
              <a:t>stigmatizované</a:t>
            </a:r>
            <a:r>
              <a:rPr lang="en-US" sz="2000" dirty="0" smtClean="0"/>
              <a:t> </a:t>
            </a:r>
            <a:r>
              <a:rPr lang="en-US" sz="2000" dirty="0" err="1" smtClean="0"/>
              <a:t>tělo</a:t>
            </a:r>
            <a:r>
              <a:rPr lang="en-US" sz="2000" dirty="0" smtClean="0"/>
              <a:t> =&gt; co do </a:t>
            </a:r>
            <a:r>
              <a:rPr lang="en-US" sz="2000" dirty="0" err="1" smtClean="0"/>
              <a:t>vzezření</a:t>
            </a:r>
            <a:r>
              <a:rPr lang="en-US" sz="2000" dirty="0" smtClean="0"/>
              <a:t>, </a:t>
            </a:r>
            <a:r>
              <a:rPr lang="en-US" sz="2000" dirty="0" err="1" smtClean="0"/>
              <a:t>sebeprezentace</a:t>
            </a:r>
            <a:r>
              <a:rPr lang="en-US" sz="2000" dirty="0" smtClean="0"/>
              <a:t>, gest, </a:t>
            </a:r>
            <a:r>
              <a:rPr lang="en-US" sz="2000" dirty="0" err="1" smtClean="0"/>
              <a:t>chůze</a:t>
            </a:r>
            <a:r>
              <a:rPr lang="en-US" sz="2000" dirty="0" smtClean="0"/>
              <a:t> a </a:t>
            </a:r>
            <a:r>
              <a:rPr lang="en-US" sz="2000" dirty="0" err="1" smtClean="0"/>
              <a:t>oděvu</a:t>
            </a:r>
            <a:r>
              <a:rPr lang="en-US" sz="2000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cs-CZ" sz="2000" dirty="0"/>
              <a:t>J</a:t>
            </a:r>
            <a:r>
              <a:rPr lang="cs-CZ" sz="2000" dirty="0" smtClean="0"/>
              <a:t>ak mohou homosexuál </a:t>
            </a:r>
            <a:r>
              <a:rPr lang="cs-CZ" sz="2000" dirty="0"/>
              <a:t>a transgresivní </a:t>
            </a:r>
            <a:r>
              <a:rPr lang="cs-CZ" sz="2000" dirty="0" smtClean="0"/>
              <a:t>žena narušit maskulinitu v jejím tradičním a „přirozeném“ chápání?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57909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962"/>
            <a:ext cx="3008313" cy="697994"/>
          </a:xfrm>
        </p:spPr>
        <p:txBody>
          <a:bodyPr>
            <a:normAutofit/>
          </a:bodyPr>
          <a:lstStyle/>
          <a:p>
            <a:pPr algn="ctr"/>
            <a:r>
              <a:rPr lang="en-US" sz="2800" dirty="0" err="1" smtClean="0"/>
              <a:t>Vincente</a:t>
            </a:r>
            <a:r>
              <a:rPr lang="en-US" sz="2800" dirty="0" smtClean="0"/>
              <a:t> Minnelli</a:t>
            </a:r>
            <a:endParaRPr lang="en-US" sz="2800" dirty="0"/>
          </a:p>
        </p:txBody>
      </p:sp>
      <p:pic>
        <p:nvPicPr>
          <p:cNvPr id="5" name="Content Placeholder 4" descr="014-judy-garland-and-vincente-minnelli-theredlist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7" r="21215"/>
          <a:stretch/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989718"/>
            <a:ext cx="3575050" cy="5379207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Dlouho</a:t>
            </a:r>
            <a:r>
              <a:rPr lang="en-US" sz="2000" dirty="0" smtClean="0"/>
              <a:t> </a:t>
            </a:r>
            <a:r>
              <a:rPr lang="en-US" sz="2000" dirty="0" err="1" smtClean="0"/>
              <a:t>neměl</a:t>
            </a:r>
            <a:r>
              <a:rPr lang="en-US" sz="2000" dirty="0" smtClean="0"/>
              <a:t> </a:t>
            </a:r>
            <a:r>
              <a:rPr lang="en-US" sz="2000" dirty="0" err="1" smtClean="0"/>
              <a:t>statut</a:t>
            </a:r>
            <a:r>
              <a:rPr lang="en-US" sz="2000" dirty="0" smtClean="0"/>
              <a:t> </a:t>
            </a:r>
            <a:r>
              <a:rPr lang="en-US" sz="2000" dirty="0" err="1" smtClean="0"/>
              <a:t>auteura</a:t>
            </a:r>
            <a:r>
              <a:rPr lang="en-US" sz="2000" dirty="0" smtClean="0"/>
              <a:t> =&gt; </a:t>
            </a:r>
            <a:r>
              <a:rPr lang="en-US" sz="2000" dirty="0" err="1" smtClean="0"/>
              <a:t>pouze</a:t>
            </a:r>
            <a:r>
              <a:rPr lang="en-US" sz="2000" dirty="0" smtClean="0"/>
              <a:t> </a:t>
            </a:r>
            <a:r>
              <a:rPr lang="en-US" sz="2000" dirty="0" err="1" smtClean="0"/>
              <a:t>metteur</a:t>
            </a:r>
            <a:r>
              <a:rPr lang="en-US" sz="2000" dirty="0" smtClean="0"/>
              <a:t> en </a:t>
            </a:r>
            <a:r>
              <a:rPr lang="en-US" sz="2000" dirty="0" err="1" smtClean="0"/>
              <a:t>scéne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Známý</a:t>
            </a:r>
            <a:r>
              <a:rPr lang="en-US" sz="2000" dirty="0" smtClean="0"/>
              <a:t> </a:t>
            </a:r>
            <a:r>
              <a:rPr lang="en-US" sz="2000" dirty="0" err="1" smtClean="0"/>
              <a:t>spíš</a:t>
            </a:r>
            <a:r>
              <a:rPr lang="en-US" sz="2000" dirty="0" smtClean="0"/>
              <a:t> </a:t>
            </a:r>
            <a:r>
              <a:rPr lang="en-US" sz="2000" dirty="0" err="1" smtClean="0"/>
              <a:t>díky</a:t>
            </a:r>
            <a:r>
              <a:rPr lang="en-US" sz="2000" dirty="0" smtClean="0"/>
              <a:t> </a:t>
            </a:r>
            <a:r>
              <a:rPr lang="en-US" sz="2000" dirty="0" err="1" smtClean="0"/>
              <a:t>manželství</a:t>
            </a:r>
            <a:r>
              <a:rPr lang="en-US" sz="2000" dirty="0" smtClean="0"/>
              <a:t> s Judy Garland a </a:t>
            </a:r>
            <a:r>
              <a:rPr lang="en-US" sz="2000" dirty="0" err="1" smtClean="0"/>
              <a:t>dceři</a:t>
            </a:r>
            <a:r>
              <a:rPr lang="en-US" sz="2000" dirty="0" smtClean="0"/>
              <a:t> </a:t>
            </a:r>
            <a:r>
              <a:rPr lang="en-US" sz="2000" dirty="0" err="1" smtClean="0"/>
              <a:t>Lize</a:t>
            </a:r>
            <a:r>
              <a:rPr lang="en-US" sz="2000" dirty="0" smtClean="0"/>
              <a:t> Minnelli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Málo</a:t>
            </a:r>
            <a:r>
              <a:rPr lang="en-US" sz="2000" dirty="0" smtClean="0"/>
              <a:t> </a:t>
            </a:r>
            <a:r>
              <a:rPr lang="en-US" sz="2000" dirty="0" err="1" smtClean="0"/>
              <a:t>prestižní</a:t>
            </a:r>
            <a:r>
              <a:rPr lang="en-US" sz="2000" dirty="0" smtClean="0"/>
              <a:t> </a:t>
            </a:r>
            <a:r>
              <a:rPr lang="en-US" sz="2000" dirty="0" err="1" smtClean="0"/>
              <a:t>žánrová</a:t>
            </a:r>
            <a:r>
              <a:rPr lang="en-US" sz="2000" dirty="0" smtClean="0"/>
              <a:t> </a:t>
            </a:r>
            <a:r>
              <a:rPr lang="en-US" sz="2000" dirty="0" err="1" smtClean="0"/>
              <a:t>tvorba</a:t>
            </a:r>
            <a:r>
              <a:rPr lang="en-US" sz="2000" dirty="0" smtClean="0"/>
              <a:t> (</a:t>
            </a:r>
            <a:r>
              <a:rPr lang="en-US" sz="2000" dirty="0" err="1" smtClean="0"/>
              <a:t>muzikály</a:t>
            </a:r>
            <a:r>
              <a:rPr lang="en-US" sz="2000" dirty="0" smtClean="0"/>
              <a:t>, </a:t>
            </a:r>
            <a:r>
              <a:rPr lang="en-US" sz="2000" dirty="0" err="1" smtClean="0"/>
              <a:t>taneční</a:t>
            </a:r>
            <a:r>
              <a:rPr lang="en-US" sz="2000" dirty="0" smtClean="0"/>
              <a:t> filmy, </a:t>
            </a:r>
            <a:r>
              <a:rPr lang="en-US" sz="2000" dirty="0" err="1" smtClean="0"/>
              <a:t>komedie</a:t>
            </a:r>
            <a:r>
              <a:rPr lang="en-US" sz="2000" dirty="0" smtClean="0"/>
              <a:t>)</a:t>
            </a:r>
            <a:endParaRPr lang="en-US" sz="2000" dirty="0"/>
          </a:p>
          <a:p>
            <a:pPr marL="742950" lvl="1" indent="-285750">
              <a:buFont typeface="Arial"/>
              <a:buChar char="•"/>
            </a:pPr>
            <a:r>
              <a:rPr lang="en-US" sz="2000" i="1" dirty="0" smtClean="0"/>
              <a:t>Meet me in St. Louis </a:t>
            </a:r>
            <a:r>
              <a:rPr lang="en-US" sz="2000" dirty="0" smtClean="0"/>
              <a:t>(1944)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i="1" dirty="0" err="1" smtClean="0"/>
              <a:t>Američan</a:t>
            </a:r>
            <a:r>
              <a:rPr lang="en-US" sz="2000" i="1" dirty="0" smtClean="0"/>
              <a:t> v </a:t>
            </a:r>
            <a:r>
              <a:rPr lang="en-US" sz="2000" i="1" dirty="0" err="1" smtClean="0"/>
              <a:t>Paříži</a:t>
            </a:r>
            <a:r>
              <a:rPr lang="en-US" sz="2000" i="1" dirty="0" smtClean="0"/>
              <a:t> </a:t>
            </a:r>
            <a:r>
              <a:rPr lang="en-US" sz="2000" dirty="0" smtClean="0"/>
              <a:t>(1951)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i="1" dirty="0" smtClean="0"/>
              <a:t>The Band Wagon </a:t>
            </a:r>
            <a:r>
              <a:rPr lang="en-US" sz="2000" dirty="0" smtClean="0"/>
              <a:t>(1953)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i="1" dirty="0" smtClean="0"/>
              <a:t>Gigi</a:t>
            </a:r>
            <a:r>
              <a:rPr lang="en-US" sz="2000" dirty="0" smtClean="0"/>
              <a:t> (1958)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Vytváří</a:t>
            </a:r>
            <a:r>
              <a:rPr lang="en-US" sz="2000" dirty="0" smtClean="0"/>
              <a:t> </a:t>
            </a:r>
            <a:r>
              <a:rPr lang="en-US" sz="2000" dirty="0" err="1" smtClean="0"/>
              <a:t>hyperestetizované</a:t>
            </a:r>
            <a:r>
              <a:rPr lang="en-US" sz="2000" dirty="0" smtClean="0"/>
              <a:t> </a:t>
            </a:r>
            <a:r>
              <a:rPr lang="en-US" sz="2000" dirty="0" err="1" smtClean="0"/>
              <a:t>fikční</a:t>
            </a:r>
            <a:r>
              <a:rPr lang="en-US" sz="2000" dirty="0" smtClean="0"/>
              <a:t> </a:t>
            </a:r>
            <a:r>
              <a:rPr lang="en-US" sz="2000" dirty="0" err="1" smtClean="0"/>
              <a:t>světy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Nejasná</a:t>
            </a:r>
            <a:r>
              <a:rPr lang="en-US" sz="2000" dirty="0" smtClean="0"/>
              <a:t> </a:t>
            </a:r>
            <a:r>
              <a:rPr lang="en-US" sz="2000" dirty="0" err="1" smtClean="0"/>
              <a:t>sexuální</a:t>
            </a:r>
            <a:r>
              <a:rPr lang="en-US" sz="2000" dirty="0" smtClean="0"/>
              <a:t> </a:t>
            </a:r>
            <a:r>
              <a:rPr lang="en-US" sz="2000" dirty="0" err="1" smtClean="0"/>
              <a:t>orientace</a:t>
            </a:r>
            <a:endParaRPr lang="en-US" sz="2000" dirty="0" smtClean="0"/>
          </a:p>
          <a:p>
            <a:pPr marL="742950" lvl="1" indent="-285750">
              <a:buFont typeface="Arial"/>
              <a:buChar char="•"/>
            </a:pPr>
            <a:endParaRPr lang="en-US" sz="2000" dirty="0" smtClean="0"/>
          </a:p>
          <a:p>
            <a:pPr marL="742950" lvl="1" indent="-285750">
              <a:buFont typeface="Arial"/>
              <a:buChar char="•"/>
            </a:pPr>
            <a:endParaRPr lang="en-US" sz="2000" dirty="0" smtClean="0"/>
          </a:p>
          <a:p>
            <a:endParaRPr lang="en-US" sz="2000" dirty="0" smtClean="0"/>
          </a:p>
          <a:p>
            <a:pPr marL="285750" indent="-285750">
              <a:buFont typeface="Arial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424898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92288" y="4387850"/>
            <a:ext cx="5486400" cy="566738"/>
          </a:xfrm>
        </p:spPr>
        <p:txBody>
          <a:bodyPr/>
          <a:lstStyle/>
          <a:p>
            <a:pPr algn="ctr"/>
            <a:r>
              <a:rPr lang="en-US" dirty="0" err="1" smtClean="0"/>
              <a:t>Strukturované</a:t>
            </a:r>
            <a:r>
              <a:rPr lang="en-US" dirty="0" smtClean="0"/>
              <a:t> </a:t>
            </a:r>
            <a:r>
              <a:rPr lang="en-US" dirty="0" err="1" smtClean="0"/>
              <a:t>ticho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téma</a:t>
            </a:r>
            <a:r>
              <a:rPr lang="en-US" dirty="0" smtClean="0"/>
              <a:t> </a:t>
            </a:r>
            <a:r>
              <a:rPr lang="en-US" dirty="0" err="1" smtClean="0"/>
              <a:t>homosexualita</a:t>
            </a:r>
            <a:endParaRPr lang="en-US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2500" r="12500"/>
          <a:stretch>
            <a:fillRect/>
          </a:stretch>
        </p:blipFill>
        <p:spPr>
          <a:xfrm>
            <a:off x="1792288" y="279400"/>
            <a:ext cx="5486400" cy="4114800"/>
          </a:xfrm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1317625" y="5032375"/>
            <a:ext cx="6699250" cy="1092200"/>
          </a:xfrm>
        </p:spPr>
        <p:txBody>
          <a:bodyPr>
            <a:noAutofit/>
          </a:bodyPr>
          <a:lstStyle/>
          <a:p>
            <a:pPr algn="ctr"/>
            <a:r>
              <a:rPr lang="en-US" sz="2000" dirty="0" err="1" smtClean="0"/>
              <a:t>Dobový</a:t>
            </a:r>
            <a:r>
              <a:rPr lang="en-US" sz="2000" dirty="0" smtClean="0"/>
              <a:t> </a:t>
            </a:r>
            <a:r>
              <a:rPr lang="en-US" sz="2000" dirty="0" err="1" smtClean="0"/>
              <a:t>kontext</a:t>
            </a:r>
            <a:r>
              <a:rPr lang="en-US" sz="2000" dirty="0" smtClean="0"/>
              <a:t> </a:t>
            </a:r>
            <a:r>
              <a:rPr lang="en-US" sz="2000" dirty="0" err="1" smtClean="0"/>
              <a:t>McCarthysmu</a:t>
            </a:r>
            <a:r>
              <a:rPr lang="en-US" sz="2000" dirty="0" smtClean="0"/>
              <a:t> &gt;&gt; </a:t>
            </a:r>
            <a:r>
              <a:rPr lang="en-US" sz="2000" dirty="0" err="1" smtClean="0"/>
              <a:t>homosexualita</a:t>
            </a:r>
            <a:r>
              <a:rPr lang="en-US" sz="2000" dirty="0" smtClean="0"/>
              <a:t> </a:t>
            </a:r>
            <a:r>
              <a:rPr lang="en-US" sz="2000" dirty="0" err="1" smtClean="0"/>
              <a:t>analogická</a:t>
            </a:r>
            <a:r>
              <a:rPr lang="en-US" sz="2000" dirty="0" smtClean="0"/>
              <a:t> s </a:t>
            </a:r>
            <a:r>
              <a:rPr lang="en-US" sz="2000" dirty="0" err="1" smtClean="0"/>
              <a:t>komunistickým</a:t>
            </a:r>
            <a:r>
              <a:rPr lang="en-US" sz="2000" dirty="0" smtClean="0"/>
              <a:t> </a:t>
            </a:r>
            <a:r>
              <a:rPr lang="en-US" sz="2000" dirty="0" err="1" smtClean="0"/>
              <a:t>přesvědčením</a:t>
            </a:r>
            <a:r>
              <a:rPr lang="en-US" sz="2000" dirty="0" smtClean="0"/>
              <a:t>, </a:t>
            </a:r>
            <a:r>
              <a:rPr lang="en-US" sz="2000" dirty="0" err="1" smtClean="0"/>
              <a:t>nebo</a:t>
            </a:r>
            <a:r>
              <a:rPr lang="en-US" sz="2000" dirty="0" err="1" smtClean="0"/>
              <a:t>ť</a:t>
            </a:r>
            <a:r>
              <a:rPr lang="en-US" sz="2000" dirty="0" smtClean="0"/>
              <a:t> </a:t>
            </a:r>
            <a:r>
              <a:rPr lang="en-US" sz="2000" dirty="0" err="1" smtClean="0"/>
              <a:t>obojí</a:t>
            </a:r>
            <a:r>
              <a:rPr lang="en-US" sz="2000" dirty="0" smtClean="0"/>
              <a:t> </a:t>
            </a:r>
            <a:r>
              <a:rPr lang="en-US" sz="2000" dirty="0" err="1" smtClean="0"/>
              <a:t>ohrožuje</a:t>
            </a:r>
            <a:r>
              <a:rPr lang="en-US" sz="2000" dirty="0" smtClean="0"/>
              <a:t> </a:t>
            </a:r>
            <a:r>
              <a:rPr lang="en-US" sz="2000" dirty="0" err="1" smtClean="0"/>
              <a:t>tradiční</a:t>
            </a:r>
            <a:r>
              <a:rPr lang="en-US" sz="2000" dirty="0" smtClean="0"/>
              <a:t> </a:t>
            </a:r>
            <a:r>
              <a:rPr lang="en-US" sz="2000" dirty="0" err="1" smtClean="0"/>
              <a:t>americké</a:t>
            </a:r>
            <a:r>
              <a:rPr lang="en-US" sz="2000" dirty="0" smtClean="0"/>
              <a:t> </a:t>
            </a:r>
            <a:r>
              <a:rPr lang="en-US" sz="2000" dirty="0" err="1" smtClean="0"/>
              <a:t>hodnoty</a:t>
            </a:r>
            <a:r>
              <a:rPr lang="en-US" sz="2000" dirty="0" smtClean="0"/>
              <a:t>, </a:t>
            </a:r>
            <a:r>
              <a:rPr lang="en-US" sz="2000" dirty="0" err="1" smtClean="0"/>
              <a:t>mládež</a:t>
            </a:r>
            <a:r>
              <a:rPr lang="en-US" sz="2000" dirty="0" smtClean="0"/>
              <a:t> </a:t>
            </a:r>
            <a:r>
              <a:rPr lang="en-US" sz="2000" dirty="0" err="1" smtClean="0"/>
              <a:t>i</a:t>
            </a:r>
            <a:r>
              <a:rPr lang="en-US" sz="2000" dirty="0" smtClean="0"/>
              <a:t> </a:t>
            </a:r>
            <a:r>
              <a:rPr lang="en-US" sz="2000" dirty="0" err="1" smtClean="0"/>
              <a:t>výkonnou</a:t>
            </a:r>
            <a:r>
              <a:rPr lang="en-US" sz="2000" dirty="0" smtClean="0"/>
              <a:t> </a:t>
            </a:r>
            <a:r>
              <a:rPr lang="en-US" sz="2000" dirty="0" err="1" smtClean="0"/>
              <a:t>politickou</a:t>
            </a:r>
            <a:r>
              <a:rPr lang="en-US" sz="2000" dirty="0" smtClean="0"/>
              <a:t> </a:t>
            </a:r>
            <a:r>
              <a:rPr lang="en-US" sz="2000" dirty="0" err="1" smtClean="0"/>
              <a:t>moc</a:t>
            </a:r>
            <a:r>
              <a:rPr lang="en-US" sz="2000" dirty="0" smtClean="0"/>
              <a:t>.</a:t>
            </a:r>
          </a:p>
          <a:p>
            <a:pPr algn="ctr"/>
            <a:r>
              <a:rPr lang="en-US" sz="2000" b="1" dirty="0"/>
              <a:t>	</a:t>
            </a:r>
            <a:r>
              <a:rPr lang="en-US" sz="2000" b="1" dirty="0" smtClean="0"/>
              <a:t>		</a:t>
            </a:r>
            <a:r>
              <a:rPr lang="en-US" sz="2000" b="1" dirty="0" err="1" smtClean="0"/>
              <a:t>Červená</a:t>
            </a:r>
            <a:r>
              <a:rPr lang="en-US" sz="2000" b="1" dirty="0" smtClean="0"/>
              <a:t> a </a:t>
            </a:r>
            <a:r>
              <a:rPr lang="en-US" sz="2000" b="1" dirty="0" err="1" smtClean="0"/>
              <a:t>růžová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hrozba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4604966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nímek obrazovky 2016-04-18 v 11.58.5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0" b="17500"/>
          <a:stretch/>
        </p:blipFill>
        <p:spPr>
          <a:xfrm>
            <a:off x="0" y="2825749"/>
            <a:ext cx="9144000" cy="37147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3000" y="714375"/>
            <a:ext cx="75723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Homosocialita</a:t>
            </a:r>
            <a:r>
              <a:rPr lang="en-US" sz="2400" dirty="0" smtClean="0"/>
              <a:t> – </a:t>
            </a:r>
            <a:r>
              <a:rPr lang="en-US" sz="2400" dirty="0" err="1" smtClean="0"/>
              <a:t>mimo</a:t>
            </a:r>
            <a:r>
              <a:rPr lang="en-US" sz="2400" dirty="0" smtClean="0"/>
              <a:t> </a:t>
            </a:r>
            <a:r>
              <a:rPr lang="en-US" sz="2400" dirty="0" err="1" smtClean="0"/>
              <a:t>heterosexuální</a:t>
            </a:r>
            <a:r>
              <a:rPr lang="en-US" sz="2400" dirty="0" smtClean="0"/>
              <a:t> </a:t>
            </a:r>
            <a:r>
              <a:rPr lang="en-US" sz="2400" dirty="0" err="1" smtClean="0"/>
              <a:t>manželství</a:t>
            </a:r>
            <a:r>
              <a:rPr lang="en-US" sz="2400" dirty="0" smtClean="0"/>
              <a:t> </a:t>
            </a:r>
            <a:r>
              <a:rPr lang="en-US" sz="2400" dirty="0" err="1" smtClean="0"/>
              <a:t>existuje</a:t>
            </a:r>
            <a:r>
              <a:rPr lang="en-US" sz="2400" dirty="0" smtClean="0"/>
              <a:t> </a:t>
            </a:r>
            <a:r>
              <a:rPr lang="en-US" sz="2400" dirty="0" err="1" smtClean="0"/>
              <a:t>řada</a:t>
            </a:r>
            <a:r>
              <a:rPr lang="en-US" sz="2400" dirty="0" smtClean="0"/>
              <a:t> </a:t>
            </a:r>
            <a:r>
              <a:rPr lang="en-US" sz="2400" dirty="0" err="1" smtClean="0"/>
              <a:t>stejnopohlavních</a:t>
            </a:r>
            <a:r>
              <a:rPr lang="en-US" sz="2400" dirty="0" smtClean="0"/>
              <a:t> </a:t>
            </a:r>
            <a:r>
              <a:rPr lang="en-US" sz="2400" dirty="0" err="1" smtClean="0"/>
              <a:t>vztahů</a:t>
            </a:r>
            <a:r>
              <a:rPr lang="en-US" sz="2400" dirty="0" smtClean="0"/>
              <a:t>, </a:t>
            </a:r>
            <a:r>
              <a:rPr lang="en-US" sz="2400" dirty="0" err="1" smtClean="0"/>
              <a:t>které</a:t>
            </a:r>
            <a:r>
              <a:rPr lang="en-US" sz="2400" dirty="0" smtClean="0"/>
              <a:t> </a:t>
            </a:r>
            <a:r>
              <a:rPr lang="en-US" sz="2400" dirty="0" err="1" smtClean="0"/>
              <a:t>nejsou</a:t>
            </a:r>
            <a:r>
              <a:rPr lang="en-US" sz="2400" dirty="0" smtClean="0"/>
              <a:t> </a:t>
            </a:r>
            <a:r>
              <a:rPr lang="en-US" sz="2400" dirty="0" err="1" smtClean="0"/>
              <a:t>sexuální</a:t>
            </a:r>
            <a:r>
              <a:rPr lang="en-US" sz="2400" dirty="0" smtClean="0"/>
              <a:t> </a:t>
            </a:r>
            <a:r>
              <a:rPr lang="en-US" sz="2400" dirty="0" err="1" smtClean="0"/>
              <a:t>povahy</a:t>
            </a:r>
            <a:r>
              <a:rPr lang="en-US" sz="2400" dirty="0" smtClean="0"/>
              <a:t>. </a:t>
            </a:r>
            <a:r>
              <a:rPr lang="en-US" sz="2400" dirty="0" err="1" smtClean="0"/>
              <a:t>Právě</a:t>
            </a:r>
            <a:r>
              <a:rPr lang="en-US" sz="2400" dirty="0" smtClean="0"/>
              <a:t> </a:t>
            </a:r>
            <a:r>
              <a:rPr lang="en-US" sz="2400" dirty="0" err="1" smtClean="0"/>
              <a:t>tyto</a:t>
            </a:r>
            <a:r>
              <a:rPr lang="en-US" sz="2400" dirty="0" smtClean="0"/>
              <a:t> </a:t>
            </a:r>
            <a:r>
              <a:rPr lang="en-US" sz="2400" dirty="0" err="1" smtClean="0"/>
              <a:t>vazby</a:t>
            </a:r>
            <a:r>
              <a:rPr lang="en-US" sz="2400" dirty="0" smtClean="0"/>
              <a:t> </a:t>
            </a:r>
            <a:r>
              <a:rPr lang="en-US" sz="2400" dirty="0" err="1" smtClean="0"/>
              <a:t>udržují</a:t>
            </a:r>
            <a:r>
              <a:rPr lang="en-US" sz="2400" dirty="0" smtClean="0"/>
              <a:t> </a:t>
            </a:r>
            <a:r>
              <a:rPr lang="en-US" sz="2400" dirty="0" err="1" smtClean="0"/>
              <a:t>funkční</a:t>
            </a:r>
            <a:r>
              <a:rPr lang="en-US" sz="2400" dirty="0" smtClean="0"/>
              <a:t> </a:t>
            </a:r>
            <a:r>
              <a:rPr lang="en-US" sz="2400" dirty="0" err="1" smtClean="0"/>
              <a:t>heteronormativní</a:t>
            </a:r>
            <a:r>
              <a:rPr lang="en-US" sz="2400" dirty="0" smtClean="0"/>
              <a:t> </a:t>
            </a:r>
            <a:r>
              <a:rPr lang="en-US" sz="2400" dirty="0" err="1" smtClean="0"/>
              <a:t>řád</a:t>
            </a:r>
            <a:r>
              <a:rPr lang="en-US" sz="2400" dirty="0" smtClean="0"/>
              <a:t> </a:t>
            </a:r>
            <a:r>
              <a:rPr lang="en-US" sz="2400" dirty="0" err="1" smtClean="0"/>
              <a:t>formou</a:t>
            </a:r>
            <a:r>
              <a:rPr lang="en-US" sz="2400" dirty="0" smtClean="0"/>
              <a:t> </a:t>
            </a:r>
            <a:r>
              <a:rPr lang="en-US" sz="2400" dirty="0" err="1" smtClean="0"/>
              <a:t>vzájemného</a:t>
            </a:r>
            <a:r>
              <a:rPr lang="en-US" sz="2400" dirty="0" smtClean="0"/>
              <a:t> </a:t>
            </a:r>
            <a:r>
              <a:rPr lang="en-US" sz="2400" dirty="0" err="1" smtClean="0"/>
              <a:t>dohledu</a:t>
            </a:r>
            <a:r>
              <a:rPr lang="en-US" sz="2400" dirty="0" smtClean="0"/>
              <a:t> </a:t>
            </a:r>
            <a:r>
              <a:rPr lang="en-US" sz="2400" dirty="0" err="1" smtClean="0"/>
              <a:t>při</a:t>
            </a:r>
            <a:r>
              <a:rPr lang="en-US" sz="2400" dirty="0" smtClean="0"/>
              <a:t> </a:t>
            </a:r>
            <a:r>
              <a:rPr lang="en-US" sz="2400" dirty="0" err="1" smtClean="0"/>
              <a:t>dodržování</a:t>
            </a:r>
            <a:r>
              <a:rPr lang="en-US" sz="2400" dirty="0" smtClean="0"/>
              <a:t> </a:t>
            </a:r>
            <a:r>
              <a:rPr lang="en-US" sz="2400" dirty="0" err="1" smtClean="0"/>
              <a:t>genderových</a:t>
            </a:r>
            <a:r>
              <a:rPr lang="en-US" sz="2400" dirty="0" smtClean="0"/>
              <a:t> </a:t>
            </a:r>
            <a:r>
              <a:rPr lang="en-US" sz="2400" dirty="0" err="1" smtClean="0"/>
              <a:t>rolí</a:t>
            </a:r>
            <a:r>
              <a:rPr lang="en-US" sz="2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45713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nímek obrazovky 2016-04-18 v 12.01.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2" b="16667"/>
          <a:stretch/>
        </p:blipFill>
        <p:spPr>
          <a:xfrm>
            <a:off x="0" y="2333625"/>
            <a:ext cx="9144000" cy="3714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8500" y="746125"/>
            <a:ext cx="80100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Tea and sympathy </a:t>
            </a:r>
            <a:r>
              <a:rPr lang="en-US" sz="2400" dirty="0" err="1" smtClean="0"/>
              <a:t>jako</a:t>
            </a:r>
            <a:r>
              <a:rPr lang="en-US" sz="2400" dirty="0" smtClean="0"/>
              <a:t> </a:t>
            </a:r>
            <a:r>
              <a:rPr lang="en-US" sz="2400" dirty="0" err="1" smtClean="0"/>
              <a:t>artikulace</a:t>
            </a:r>
            <a:r>
              <a:rPr lang="en-US" sz="2400" dirty="0" smtClean="0"/>
              <a:t> </a:t>
            </a:r>
            <a:r>
              <a:rPr lang="en-US" sz="2400" dirty="0" err="1" smtClean="0"/>
              <a:t>maskulinní</a:t>
            </a:r>
            <a:r>
              <a:rPr lang="en-US" sz="2400" dirty="0" smtClean="0"/>
              <a:t> </a:t>
            </a:r>
            <a:r>
              <a:rPr lang="en-US" sz="2400" dirty="0" err="1" smtClean="0"/>
              <a:t>úzkosti</a:t>
            </a:r>
            <a:r>
              <a:rPr lang="en-US" sz="2400" dirty="0" smtClean="0"/>
              <a:t> </a:t>
            </a:r>
            <a:r>
              <a:rPr lang="en-US" sz="2400" dirty="0" err="1" smtClean="0"/>
              <a:t>ve</a:t>
            </a:r>
            <a:r>
              <a:rPr lang="en-US" sz="2400" dirty="0" smtClean="0"/>
              <a:t> </a:t>
            </a:r>
            <a:r>
              <a:rPr lang="en-US" sz="2400" dirty="0" err="1" smtClean="0"/>
              <a:t>vztahu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k </a:t>
            </a:r>
            <a:r>
              <a:rPr lang="en-US" sz="2400" dirty="0" err="1" smtClean="0"/>
              <a:t>nenormativnímu</a:t>
            </a:r>
            <a:r>
              <a:rPr lang="en-US" sz="2400" dirty="0" smtClean="0"/>
              <a:t> </a:t>
            </a:r>
            <a:r>
              <a:rPr lang="en-US" sz="2400" dirty="0" err="1" smtClean="0"/>
              <a:t>mužskému</a:t>
            </a:r>
            <a:r>
              <a:rPr lang="en-US" sz="2400" dirty="0" smtClean="0"/>
              <a:t> </a:t>
            </a:r>
            <a:r>
              <a:rPr lang="en-US" sz="2400" dirty="0" err="1" smtClean="0"/>
              <a:t>chování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816581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Žlutá</a:t>
            </a:r>
            <a:r>
              <a:rPr lang="en-US" dirty="0" smtClean="0"/>
              <a:t> a </a:t>
            </a:r>
            <a:r>
              <a:rPr lang="en-US" dirty="0" err="1" smtClean="0"/>
              <a:t>modrá</a:t>
            </a:r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2768" b="2768"/>
          <a:stretch>
            <a:fillRect/>
          </a:stretch>
        </p:blipFill>
        <p:spPr/>
      </p:pic>
      <p:pic>
        <p:nvPicPr>
          <p:cNvPr id="10" name="Content Placeholder 9" descr="Snímek obrazovky 2016-04-21 v 14.48.28.pn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6" r="35214"/>
          <a:stretch/>
        </p:blipFill>
        <p:spPr/>
      </p:pic>
    </p:spTree>
    <p:extLst>
      <p:ext uri="{BB962C8B-B14F-4D97-AF65-F5344CB8AC3E}">
        <p14:creationId xmlns:p14="http://schemas.microsoft.com/office/powerpoint/2010/main" val="41964822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</a:t>
            </a:r>
            <a:r>
              <a:rPr lang="en-US" dirty="0" err="1" smtClean="0"/>
              <a:t>ústí</a:t>
            </a:r>
            <a:r>
              <a:rPr lang="en-US" dirty="0" smtClean="0"/>
              <a:t> v </a:t>
            </a:r>
            <a:r>
              <a:rPr lang="en-US" dirty="0" err="1" smtClean="0"/>
              <a:t>zelenou</a:t>
            </a:r>
            <a:r>
              <a:rPr lang="en-US" smtClean="0"/>
              <a:t>.</a:t>
            </a:r>
            <a:endParaRPr lang="en-US" dirty="0"/>
          </a:p>
        </p:txBody>
      </p:sp>
      <p:pic>
        <p:nvPicPr>
          <p:cNvPr id="5" name="Content Placeholder 4" descr="Snímek obrazovky 2016-04-21 v 14.46.14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6" r="34104"/>
          <a:stretch/>
        </p:blipFill>
        <p:spPr/>
      </p:pic>
      <p:pic>
        <p:nvPicPr>
          <p:cNvPr id="6" name="Content Placeholder 5" descr="Snímek obrazovky 2016-04-21 v 14.47.06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5" r="22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873536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Otázky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dirty="0"/>
              <a:t>Jaké jsou styčné body a naopak rozdíly mezi prací s barvou v </a:t>
            </a:r>
            <a:r>
              <a:rPr lang="cs-CZ" dirty="0" err="1" smtClean="0"/>
              <a:t>Minnelliho</a:t>
            </a:r>
            <a:r>
              <a:rPr lang="cs-CZ" dirty="0" smtClean="0"/>
              <a:t> </a:t>
            </a:r>
            <a:r>
              <a:rPr lang="cs-CZ" dirty="0"/>
              <a:t>filmu a Sirkovým pojetím (červená barva?)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Jak Minelli užívá kompozici záběru a rámy - ať už ve vztahu k barvě či jinak? Je pro něj tento výrazový prostředek podstatný?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738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Melodrama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styl</a:t>
            </a:r>
            <a:r>
              <a:rPr lang="en-US" dirty="0" smtClean="0"/>
              <a:t> a </a:t>
            </a:r>
            <a:r>
              <a:rPr lang="en-US" dirty="0" err="1" smtClean="0"/>
              <a:t>artikulace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Melodrama </a:t>
            </a:r>
            <a:r>
              <a:rPr lang="en-US" dirty="0" err="1" smtClean="0"/>
              <a:t>staví</a:t>
            </a:r>
            <a:r>
              <a:rPr lang="en-US" dirty="0" smtClean="0"/>
              <a:t> </a:t>
            </a:r>
            <a:r>
              <a:rPr lang="en-US" dirty="0" err="1" smtClean="0"/>
              <a:t>své</a:t>
            </a:r>
            <a:r>
              <a:rPr lang="en-US" dirty="0" smtClean="0"/>
              <a:t> </a:t>
            </a:r>
            <a:r>
              <a:rPr lang="en-US" dirty="0" err="1" smtClean="0"/>
              <a:t>světy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kontrasty</a:t>
            </a:r>
            <a:endParaRPr lang="en-US" dirty="0" smtClean="0"/>
          </a:p>
          <a:p>
            <a:r>
              <a:rPr lang="en-US" dirty="0" err="1" smtClean="0"/>
              <a:t>Hlas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autonomní</a:t>
            </a:r>
            <a:r>
              <a:rPr lang="en-US" dirty="0" smtClean="0"/>
              <a:t> </a:t>
            </a:r>
            <a:r>
              <a:rPr lang="en-US" dirty="0" err="1" smtClean="0"/>
              <a:t>semantický</a:t>
            </a:r>
            <a:r>
              <a:rPr lang="en-US" dirty="0" smtClean="0"/>
              <a:t> </a:t>
            </a:r>
            <a:r>
              <a:rPr lang="en-US" dirty="0" err="1" smtClean="0"/>
              <a:t>diskurz</a:t>
            </a:r>
            <a:endParaRPr lang="en-US" dirty="0" smtClean="0"/>
          </a:p>
          <a:p>
            <a:pPr lvl="1">
              <a:buFont typeface="Wingdings" charset="2"/>
              <a:buChar char="§"/>
            </a:pPr>
            <a:r>
              <a:rPr lang="en-US" dirty="0" err="1" smtClean="0"/>
              <a:t>Melodika</a:t>
            </a:r>
            <a:r>
              <a:rPr lang="en-US" dirty="0" smtClean="0"/>
              <a:t>, </a:t>
            </a:r>
            <a:r>
              <a:rPr lang="en-US" dirty="0" err="1" smtClean="0"/>
              <a:t>t</a:t>
            </a:r>
            <a:r>
              <a:rPr lang="en-US" dirty="0" err="1" smtClean="0"/>
              <a:t>ón</a:t>
            </a:r>
            <a:r>
              <a:rPr lang="en-US" dirty="0" smtClean="0"/>
              <a:t>, </a:t>
            </a:r>
            <a:r>
              <a:rPr lang="en-US" dirty="0" err="1" smtClean="0"/>
              <a:t>barva</a:t>
            </a:r>
            <a:r>
              <a:rPr lang="en-US" dirty="0" smtClean="0"/>
              <a:t>, </a:t>
            </a:r>
            <a:r>
              <a:rPr lang="en-US" dirty="0" err="1" smtClean="0"/>
              <a:t>výška</a:t>
            </a:r>
            <a:r>
              <a:rPr lang="en-US" dirty="0" smtClean="0"/>
              <a:t>, </a:t>
            </a:r>
            <a:r>
              <a:rPr lang="en-US" dirty="0" err="1" smtClean="0"/>
              <a:t>hloubka</a:t>
            </a:r>
            <a:endParaRPr lang="en-US" dirty="0" smtClean="0"/>
          </a:p>
          <a:p>
            <a:pPr lvl="1">
              <a:buFont typeface="Wingdings" charset="2"/>
              <a:buChar char="§"/>
            </a:pPr>
            <a:r>
              <a:rPr lang="en-US" dirty="0" err="1" smtClean="0"/>
              <a:t>Akustický</a:t>
            </a:r>
            <a:r>
              <a:rPr lang="en-US" dirty="0" smtClean="0"/>
              <a:t> </a:t>
            </a:r>
            <a:r>
              <a:rPr lang="en-US" dirty="0" err="1" smtClean="0"/>
              <a:t>rozměr</a:t>
            </a:r>
            <a:r>
              <a:rPr lang="en-US" dirty="0" smtClean="0"/>
              <a:t> – </a:t>
            </a:r>
            <a:r>
              <a:rPr lang="en-US" dirty="0" err="1" smtClean="0"/>
              <a:t>znělost</a:t>
            </a:r>
            <a:r>
              <a:rPr lang="en-US" dirty="0" smtClean="0"/>
              <a:t> a </a:t>
            </a:r>
            <a:r>
              <a:rPr lang="en-US" dirty="0" err="1" smtClean="0"/>
              <a:t>jaké</a:t>
            </a:r>
            <a:r>
              <a:rPr lang="en-US" dirty="0" smtClean="0"/>
              <a:t> </a:t>
            </a:r>
            <a:r>
              <a:rPr lang="en-US" dirty="0" err="1" smtClean="0"/>
              <a:t>asociace</a:t>
            </a:r>
            <a:r>
              <a:rPr lang="en-US" dirty="0" smtClean="0"/>
              <a:t> </a:t>
            </a:r>
            <a:r>
              <a:rPr lang="en-US" dirty="0" err="1" smtClean="0"/>
              <a:t>přináší</a:t>
            </a:r>
            <a:r>
              <a:rPr lang="en-US" dirty="0" smtClean="0"/>
              <a:t> do </a:t>
            </a:r>
            <a:r>
              <a:rPr lang="en-US" dirty="0" err="1" smtClean="0"/>
              <a:t>promluvy</a:t>
            </a:r>
            <a:endParaRPr lang="en-US" dirty="0" smtClean="0"/>
          </a:p>
          <a:p>
            <a:pPr lvl="1">
              <a:buFont typeface="Wingdings" charset="2"/>
              <a:buChar char="§"/>
            </a:pPr>
            <a:r>
              <a:rPr lang="en-US" dirty="0" smtClean="0"/>
              <a:t>Lauren Bacall a Rock Hudson &gt;&gt; </a:t>
            </a:r>
            <a:r>
              <a:rPr lang="en-US" dirty="0" err="1" smtClean="0"/>
              <a:t>hrají</a:t>
            </a:r>
            <a:r>
              <a:rPr lang="en-US" dirty="0" smtClean="0"/>
              <a:t> </a:t>
            </a:r>
            <a:r>
              <a:rPr lang="en-US" dirty="0" err="1" smtClean="0"/>
              <a:t>stabilní</a:t>
            </a:r>
            <a:r>
              <a:rPr lang="en-US" dirty="0" smtClean="0"/>
              <a:t>, </a:t>
            </a:r>
            <a:r>
              <a:rPr lang="en-US" dirty="0" err="1" smtClean="0"/>
              <a:t>neměnné</a:t>
            </a:r>
            <a:r>
              <a:rPr lang="en-US" dirty="0" smtClean="0"/>
              <a:t> </a:t>
            </a:r>
            <a:r>
              <a:rPr lang="en-US" dirty="0" err="1" smtClean="0"/>
              <a:t>postavy</a:t>
            </a:r>
            <a:r>
              <a:rPr lang="en-US" dirty="0" smtClean="0"/>
              <a:t>; </a:t>
            </a:r>
            <a:r>
              <a:rPr lang="en-US" dirty="0" err="1" smtClean="0"/>
              <a:t>tuto</a:t>
            </a:r>
            <a:r>
              <a:rPr lang="en-US" dirty="0" smtClean="0"/>
              <a:t> </a:t>
            </a:r>
            <a:r>
              <a:rPr lang="en-US" dirty="0" err="1" smtClean="0"/>
              <a:t>charakteristiku</a:t>
            </a:r>
            <a:r>
              <a:rPr lang="en-US" dirty="0" smtClean="0"/>
              <a:t> </a:t>
            </a:r>
            <a:r>
              <a:rPr lang="en-US" dirty="0" err="1" smtClean="0"/>
              <a:t>podtrhuje</a:t>
            </a:r>
            <a:r>
              <a:rPr lang="en-US" dirty="0" smtClean="0"/>
              <a:t> </a:t>
            </a:r>
            <a:r>
              <a:rPr lang="en-US" dirty="0" err="1" smtClean="0"/>
              <a:t>vědomě</a:t>
            </a:r>
            <a:r>
              <a:rPr lang="en-US" dirty="0" smtClean="0"/>
              <a:t> </a:t>
            </a:r>
            <a:r>
              <a:rPr lang="en-US" dirty="0" err="1" smtClean="0"/>
              <a:t>kultivovaný</a:t>
            </a:r>
            <a:r>
              <a:rPr lang="en-US" dirty="0" smtClean="0"/>
              <a:t> </a:t>
            </a:r>
            <a:r>
              <a:rPr lang="en-US" dirty="0" err="1" smtClean="0"/>
              <a:t>hluboký</a:t>
            </a:r>
            <a:r>
              <a:rPr lang="en-US" dirty="0" smtClean="0"/>
              <a:t> </a:t>
            </a:r>
            <a:r>
              <a:rPr lang="en-US" dirty="0" err="1" smtClean="0"/>
              <a:t>hlas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440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Hudba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 strukturuje děj co </a:t>
            </a:r>
            <a:r>
              <a:rPr lang="cs-CZ" dirty="0"/>
              <a:t>do gradace a </a:t>
            </a:r>
            <a:r>
              <a:rPr lang="cs-CZ" dirty="0" err="1" smtClean="0"/>
              <a:t>punktuace</a:t>
            </a:r>
            <a:endParaRPr lang="cs-CZ" dirty="0"/>
          </a:p>
          <a:p>
            <a:r>
              <a:rPr lang="cs-CZ" dirty="0" smtClean="0"/>
              <a:t> nejen symptom pod povrchem uzavřených emocí, ale navíc:</a:t>
            </a:r>
          </a:p>
          <a:p>
            <a:pPr lvl="1">
              <a:buFont typeface="Wingdings" charset="2"/>
              <a:buChar char="§"/>
            </a:pPr>
            <a:r>
              <a:rPr lang="cs-CZ" dirty="0" smtClean="0"/>
              <a:t>Utopický impulz – hudba jako příslib fantazijního úniku (Richard </a:t>
            </a:r>
            <a:r>
              <a:rPr lang="cs-CZ" dirty="0" err="1" smtClean="0"/>
              <a:t>Dyer</a:t>
            </a:r>
            <a:r>
              <a:rPr lang="cs-CZ" dirty="0" smtClean="0"/>
              <a:t>: </a:t>
            </a:r>
            <a:r>
              <a:rPr lang="cs-CZ" i="1" dirty="0" err="1" smtClean="0"/>
              <a:t>Only</a:t>
            </a:r>
            <a:r>
              <a:rPr lang="cs-CZ" i="1" dirty="0" smtClean="0"/>
              <a:t> </a:t>
            </a:r>
            <a:r>
              <a:rPr lang="cs-CZ" i="1" dirty="0" err="1" smtClean="0"/>
              <a:t>entertainment</a:t>
            </a:r>
            <a:r>
              <a:rPr lang="cs-CZ" dirty="0" smtClean="0"/>
              <a:t>)</a:t>
            </a:r>
          </a:p>
          <a:p>
            <a:pPr lvl="1">
              <a:buFont typeface="Wingdings" charset="2"/>
              <a:buChar char="§"/>
            </a:pPr>
            <a:r>
              <a:rPr lang="en-US" dirty="0" err="1" smtClean="0"/>
              <a:t>Kontrapunkt</a:t>
            </a:r>
            <a:r>
              <a:rPr lang="en-US" dirty="0" smtClean="0"/>
              <a:t> (</a:t>
            </a:r>
            <a:r>
              <a:rPr lang="en-US" i="1" dirty="0" smtClean="0"/>
              <a:t>Bigger than life </a:t>
            </a:r>
            <a:r>
              <a:rPr lang="en-US" dirty="0" smtClean="0"/>
              <a:t>– </a:t>
            </a:r>
            <a:r>
              <a:rPr lang="en-US" dirty="0" err="1" smtClean="0"/>
              <a:t>finální</a:t>
            </a:r>
            <a:r>
              <a:rPr lang="en-US" dirty="0" smtClean="0"/>
              <a:t> </a:t>
            </a:r>
            <a:r>
              <a:rPr lang="en-US" dirty="0" err="1" smtClean="0"/>
              <a:t>scéna</a:t>
            </a:r>
            <a:r>
              <a:rPr lang="en-US" dirty="0" smtClean="0"/>
              <a:t>)</a:t>
            </a:r>
          </a:p>
          <a:p>
            <a:pPr lvl="1">
              <a:buFont typeface="Wingdings" charset="2"/>
              <a:buChar char="§"/>
            </a:pPr>
            <a:r>
              <a:rPr lang="en-US" dirty="0" err="1" smtClean="0"/>
              <a:t>Komentář</a:t>
            </a:r>
            <a:r>
              <a:rPr lang="en-US" dirty="0" smtClean="0"/>
              <a:t> / </a:t>
            </a:r>
            <a:r>
              <a:rPr lang="en-US" dirty="0" err="1" smtClean="0"/>
              <a:t>motiv</a:t>
            </a:r>
            <a:r>
              <a:rPr lang="en-US" dirty="0" smtClean="0"/>
              <a:t> </a:t>
            </a:r>
            <a:r>
              <a:rPr lang="en-US" dirty="0" err="1" smtClean="0"/>
              <a:t>spojený</a:t>
            </a:r>
            <a:r>
              <a:rPr lang="en-US" dirty="0" smtClean="0"/>
              <a:t> s </a:t>
            </a:r>
            <a:r>
              <a:rPr lang="en-US" dirty="0" err="1" smtClean="0"/>
              <a:t>konkrétní</a:t>
            </a:r>
            <a:r>
              <a:rPr lang="en-US" dirty="0" smtClean="0"/>
              <a:t> </a:t>
            </a:r>
            <a:r>
              <a:rPr lang="en-US" dirty="0" err="1" smtClean="0"/>
              <a:t>postvou</a:t>
            </a:r>
            <a:r>
              <a:rPr lang="en-US" dirty="0" smtClean="0"/>
              <a:t> (</a:t>
            </a:r>
            <a:r>
              <a:rPr lang="en-US" i="1" dirty="0" err="1" smtClean="0"/>
              <a:t>Strach</a:t>
            </a:r>
            <a:r>
              <a:rPr lang="en-US" i="1" dirty="0" smtClean="0"/>
              <a:t> </a:t>
            </a:r>
            <a:r>
              <a:rPr lang="en-US" i="1" dirty="0" err="1" smtClean="0"/>
              <a:t>jíst</a:t>
            </a:r>
            <a:r>
              <a:rPr lang="en-US" i="1" dirty="0" smtClean="0"/>
              <a:t> </a:t>
            </a:r>
            <a:r>
              <a:rPr lang="en-US" i="1" dirty="0" err="1" smtClean="0"/>
              <a:t>duše</a:t>
            </a:r>
            <a:r>
              <a:rPr lang="en-US" i="1" dirty="0" smtClean="0"/>
              <a:t> </a:t>
            </a:r>
            <a:r>
              <a:rPr lang="en-US" dirty="0" smtClean="0"/>
              <a:t>– </a:t>
            </a:r>
            <a:r>
              <a:rPr lang="en-US" dirty="0" err="1" smtClean="0"/>
              <a:t>etnická</a:t>
            </a:r>
            <a:r>
              <a:rPr lang="en-US" dirty="0" smtClean="0"/>
              <a:t> </a:t>
            </a:r>
            <a:r>
              <a:rPr lang="en-US" dirty="0" err="1" smtClean="0"/>
              <a:t>hudba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němekcá</a:t>
            </a:r>
            <a:r>
              <a:rPr lang="en-US" dirty="0" smtClean="0"/>
              <a:t> </a:t>
            </a:r>
            <a:r>
              <a:rPr lang="en-US" dirty="0" err="1" smtClean="0"/>
              <a:t>odrhovačka</a:t>
            </a:r>
            <a:r>
              <a:rPr lang="en-US" dirty="0" smtClean="0"/>
              <a:t>)</a:t>
            </a:r>
          </a:p>
          <a:p>
            <a:pPr lvl="1">
              <a:buFont typeface="Wingdings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454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Barva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Barevně</a:t>
            </a:r>
            <a:r>
              <a:rPr lang="en-US" dirty="0"/>
              <a:t> </a:t>
            </a:r>
            <a:r>
              <a:rPr lang="en-US" dirty="0" err="1"/>
              <a:t>propracovaná</a:t>
            </a:r>
            <a:r>
              <a:rPr lang="en-US" dirty="0"/>
              <a:t> </a:t>
            </a:r>
            <a:r>
              <a:rPr lang="en-US" dirty="0" err="1"/>
              <a:t>mizanscéna</a:t>
            </a:r>
            <a:r>
              <a:rPr lang="en-US" dirty="0"/>
              <a:t> </a:t>
            </a:r>
            <a:r>
              <a:rPr lang="en-US" dirty="0" err="1"/>
              <a:t>představuje</a:t>
            </a:r>
            <a:r>
              <a:rPr lang="en-US" dirty="0"/>
              <a:t> </a:t>
            </a:r>
            <a:r>
              <a:rPr lang="en-US" dirty="0" err="1"/>
              <a:t>častý</a:t>
            </a:r>
            <a:r>
              <a:rPr lang="en-US" dirty="0"/>
              <a:t> </a:t>
            </a:r>
            <a:r>
              <a:rPr lang="en-US" dirty="0" err="1" smtClean="0"/>
              <a:t>jev</a:t>
            </a:r>
            <a:endParaRPr lang="en-US" dirty="0" smtClean="0"/>
          </a:p>
          <a:p>
            <a:r>
              <a:rPr lang="en-US" dirty="0" err="1" smtClean="0"/>
              <a:t>Technicolorové</a:t>
            </a:r>
            <a:r>
              <a:rPr lang="en-US" dirty="0" smtClean="0"/>
              <a:t> </a:t>
            </a:r>
            <a:r>
              <a:rPr lang="en-US" dirty="0" err="1" smtClean="0"/>
              <a:t>baroko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Poměr</a:t>
            </a:r>
            <a:r>
              <a:rPr lang="en-US" dirty="0" smtClean="0"/>
              <a:t> </a:t>
            </a:r>
            <a:r>
              <a:rPr lang="en-US" dirty="0" err="1" smtClean="0"/>
              <a:t>barevných</a:t>
            </a:r>
            <a:r>
              <a:rPr lang="en-US" dirty="0" smtClean="0"/>
              <a:t> a </a:t>
            </a:r>
            <a:r>
              <a:rPr lang="en-US" dirty="0" err="1" smtClean="0"/>
              <a:t>černobílých</a:t>
            </a:r>
            <a:r>
              <a:rPr lang="en-US" dirty="0" smtClean="0"/>
              <a:t> </a:t>
            </a:r>
            <a:r>
              <a:rPr lang="en-US" dirty="0" err="1" smtClean="0"/>
              <a:t>filmů</a:t>
            </a:r>
            <a:r>
              <a:rPr lang="en-US" dirty="0" smtClean="0"/>
              <a:t> v 50. </a:t>
            </a:r>
            <a:r>
              <a:rPr lang="en-US" dirty="0" err="1" smtClean="0"/>
              <a:t>letech</a:t>
            </a:r>
            <a:r>
              <a:rPr lang="en-US" dirty="0" smtClean="0"/>
              <a:t> 20. </a:t>
            </a:r>
            <a:r>
              <a:rPr lang="en-US" dirty="0" err="1" smtClean="0"/>
              <a:t>století</a:t>
            </a:r>
            <a:r>
              <a:rPr lang="en-US" dirty="0" smtClean="0"/>
              <a:t> je </a:t>
            </a:r>
            <a:r>
              <a:rPr lang="en-US" dirty="0" err="1" smtClean="0"/>
              <a:t>vyrovnaný</a:t>
            </a:r>
            <a:endParaRPr lang="en-US" dirty="0" smtClean="0"/>
          </a:p>
          <a:p>
            <a:r>
              <a:rPr lang="en-US" dirty="0" smtClean="0"/>
              <a:t>V</a:t>
            </a:r>
            <a:r>
              <a:rPr lang="cs-CZ" dirty="0" smtClean="0"/>
              <a:t> užití barvy patrný </a:t>
            </a:r>
            <a:r>
              <a:rPr lang="cs-CZ" dirty="0"/>
              <a:t>určitý řád a disciplína skoro na úrovni přísně dodržovaného estetického </a:t>
            </a:r>
            <a:r>
              <a:rPr lang="cs-CZ" dirty="0" smtClean="0"/>
              <a:t>kodexu</a:t>
            </a:r>
            <a:endParaRPr lang="cs-CZ" dirty="0"/>
          </a:p>
          <a:p>
            <a:pPr lvl="1"/>
            <a:r>
              <a:rPr lang="cs-CZ" dirty="0" smtClean="0"/>
              <a:t> vliv </a:t>
            </a:r>
            <a:r>
              <a:rPr lang="cs-CZ" dirty="0" err="1"/>
              <a:t>Color</a:t>
            </a:r>
            <a:r>
              <a:rPr lang="cs-CZ" dirty="0"/>
              <a:t> </a:t>
            </a:r>
            <a:r>
              <a:rPr lang="cs-CZ" dirty="0" err="1"/>
              <a:t>Advisory</a:t>
            </a:r>
            <a:r>
              <a:rPr lang="cs-CZ" dirty="0"/>
              <a:t> </a:t>
            </a:r>
            <a:r>
              <a:rPr lang="cs-CZ" dirty="0" err="1" smtClean="0"/>
              <a:t>Service</a:t>
            </a:r>
            <a:r>
              <a:rPr lang="cs-CZ" dirty="0" smtClean="0"/>
              <a:t> – při užití </a:t>
            </a:r>
            <a:r>
              <a:rPr lang="cs-CZ" dirty="0" err="1" smtClean="0"/>
              <a:t>Technicoloru</a:t>
            </a:r>
            <a:r>
              <a:rPr lang="cs-CZ" dirty="0" smtClean="0"/>
              <a:t> povinná spolupráce 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9694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Natalie </a:t>
            </a:r>
            <a:r>
              <a:rPr lang="en-US" dirty="0" err="1" smtClean="0"/>
              <a:t>Kalmus</a:t>
            </a:r>
            <a:r>
              <a:rPr lang="en-US" dirty="0" smtClean="0"/>
              <a:t> (</a:t>
            </a:r>
            <a:r>
              <a:rPr lang="en-US" dirty="0" err="1" smtClean="0"/>
              <a:t>vedoucí</a:t>
            </a:r>
            <a:r>
              <a:rPr lang="en-US" dirty="0" smtClean="0"/>
              <a:t> CAS)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 smtClean="0"/>
              <a:t>Berevné</a:t>
            </a:r>
            <a:r>
              <a:rPr lang="en-US" dirty="0" smtClean="0"/>
              <a:t> </a:t>
            </a:r>
            <a:r>
              <a:rPr lang="en-US" dirty="0" err="1" smtClean="0"/>
              <a:t>schéma</a:t>
            </a:r>
            <a:endParaRPr lang="en-US" dirty="0"/>
          </a:p>
        </p:txBody>
      </p:sp>
      <p:pic>
        <p:nvPicPr>
          <p:cNvPr id="4" name="Content Placeholder 3" descr="natalie-kalmu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8" b="71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7759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Written on the wind</a:t>
            </a:r>
            <a:br>
              <a:rPr lang="en-US" i="1" dirty="0" smtClean="0"/>
            </a:br>
            <a:r>
              <a:rPr lang="en-US" dirty="0" smtClean="0"/>
              <a:t>USA 1956, r. Douglas </a:t>
            </a:r>
            <a:r>
              <a:rPr lang="en-US" dirty="0" err="1" smtClean="0"/>
              <a:t>Sirk</a:t>
            </a:r>
            <a:endParaRPr lang="en-US" dirty="0"/>
          </a:p>
        </p:txBody>
      </p:sp>
      <p:pic>
        <p:nvPicPr>
          <p:cNvPr id="4" name="Writtin On The Wind--Mambo!!! - Dorothy Malone &amp;amp; Rock Hudso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6338" y="1600200"/>
            <a:ext cx="6789737" cy="4525963"/>
          </a:xfrm>
        </p:spPr>
      </p:pic>
    </p:spTree>
    <p:extLst>
      <p:ext uri="{BB962C8B-B14F-4D97-AF65-F5344CB8AC3E}">
        <p14:creationId xmlns:p14="http://schemas.microsoft.com/office/powerpoint/2010/main" val="3200914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Douglas </a:t>
            </a:r>
            <a:r>
              <a:rPr lang="en-US" dirty="0" err="1" smtClean="0"/>
              <a:t>Sirk</a:t>
            </a:r>
            <a:endParaRPr lang="en-US" dirty="0"/>
          </a:p>
        </p:txBody>
      </p:sp>
      <p:pic>
        <p:nvPicPr>
          <p:cNvPr id="8" name="Content Placeholder 7" descr="xsirk.jpg.pagespeed.ic.1GsrnZguot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8" r="24928"/>
          <a:stretch>
            <a:fillRect/>
          </a:stretch>
        </p:blipFill>
        <p:spPr/>
      </p:pic>
      <p:pic>
        <p:nvPicPr>
          <p:cNvPr id="7" name="Content Placeholder 6" descr="3_All-That-Heaven-Allows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0" r="244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6040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Vincente</a:t>
            </a:r>
            <a:r>
              <a:rPr lang="en-US" dirty="0" smtClean="0"/>
              <a:t> Minnelli</a:t>
            </a:r>
            <a:br>
              <a:rPr lang="en-US" dirty="0" smtClean="0"/>
            </a:br>
            <a:r>
              <a:rPr lang="en-US" i="1" dirty="0" smtClean="0"/>
              <a:t>Home from the hill </a:t>
            </a:r>
            <a:r>
              <a:rPr lang="en-US" dirty="0" smtClean="0"/>
              <a:t>(USA 1960)</a:t>
            </a:r>
            <a:endParaRPr lang="en-US" dirty="0"/>
          </a:p>
        </p:txBody>
      </p:sp>
      <p:pic>
        <p:nvPicPr>
          <p:cNvPr id="12" name="Content Placeholder 11" descr="home-from-the-hill-robert-mitchum-george-hamilton-1960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0" b="19044"/>
          <a:stretch/>
        </p:blipFill>
        <p:spPr/>
      </p:pic>
    </p:spTree>
    <p:extLst>
      <p:ext uri="{BB962C8B-B14F-4D97-AF65-F5344CB8AC3E}">
        <p14:creationId xmlns:p14="http://schemas.microsoft.com/office/powerpoint/2010/main" val="844923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8402</TotalTime>
  <Words>722</Words>
  <Application>Microsoft Macintosh PowerPoint</Application>
  <PresentationFormat>On-screen Show (4:3)</PresentationFormat>
  <Paragraphs>75</Paragraphs>
  <Slides>27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Melodrama – žánr, styl, emoce</vt:lpstr>
      <vt:lpstr>Literatura 21. 4. 2016 L3 – melodrama jako styl</vt:lpstr>
      <vt:lpstr>Melodrama jako styl a artikulace</vt:lpstr>
      <vt:lpstr>Hudba</vt:lpstr>
      <vt:lpstr>Barva</vt:lpstr>
      <vt:lpstr>Natalie Kalmus (vedoucí CAS) Berevné schéma</vt:lpstr>
      <vt:lpstr>Written on the wind USA 1956, r. Douglas Sirk</vt:lpstr>
      <vt:lpstr>Douglas Sirk</vt:lpstr>
      <vt:lpstr>Vincente Minnelli Home from the hill (USA 1960)</vt:lpstr>
      <vt:lpstr>PowerPoint Presentation</vt:lpstr>
      <vt:lpstr>Barevné svícení jako eskalace dramatického momentu</vt:lpstr>
      <vt:lpstr>PowerPoint Presentation</vt:lpstr>
      <vt:lpstr>RÁMOVÁNÍ</vt:lpstr>
      <vt:lpstr>Dekor, rekvizity a architektura</vt:lpstr>
      <vt:lpstr>Dark Victory USA 1939, r. Edmund GOulding </vt:lpstr>
      <vt:lpstr>PowerPoint Presentation</vt:lpstr>
      <vt:lpstr>Zrcadla a reflexní plochy</vt:lpstr>
      <vt:lpstr>Zrcadla a reflexní plochy</vt:lpstr>
      <vt:lpstr>Melodrama jako transcendence každodennosti</vt:lpstr>
      <vt:lpstr>Tea and sympathy USA 1956 r. Vincente Minelli Deborah Kerr, John Kerr</vt:lpstr>
      <vt:lpstr>Vincente Minnelli</vt:lpstr>
      <vt:lpstr>Strukturované ticho na téma homosexualita</vt:lpstr>
      <vt:lpstr>PowerPoint Presentation</vt:lpstr>
      <vt:lpstr>PowerPoint Presentation</vt:lpstr>
      <vt:lpstr>Žlutá a modrá…</vt:lpstr>
      <vt:lpstr>… ústí v zelenou.</vt:lpstr>
      <vt:lpstr>Otázky</vt:lpstr>
    </vt:vector>
  </TitlesOfParts>
  <Company>sagm@seznam.cz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Melodrama – žánr, styl, emoce</dc:title>
  <dc:creator>Šárka Gmiterková</dc:creator>
  <cp:lastModifiedBy>Šárka Gmiterková</cp:lastModifiedBy>
  <cp:revision>27</cp:revision>
  <dcterms:created xsi:type="dcterms:W3CDTF">2016-04-13T11:24:51Z</dcterms:created>
  <dcterms:modified xsi:type="dcterms:W3CDTF">2016-04-21T12:52:22Z</dcterms:modified>
</cp:coreProperties>
</file>