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5EFA-544C-3849-977B-F03DE7349B0F}" type="datetimeFigureOut">
              <a:rPr lang="en-US" smtClean="0"/>
              <a:t>26.04.16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2968-A427-5945-BB77-4DC0A993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Melodrama – </a:t>
            </a:r>
            <a:r>
              <a:rPr lang="en-US" dirty="0" err="1" smtClean="0"/>
              <a:t>žánr</a:t>
            </a:r>
            <a:r>
              <a:rPr lang="en-US" dirty="0" smtClean="0"/>
              <a:t>, </a:t>
            </a:r>
            <a:r>
              <a:rPr lang="en-US" dirty="0" err="1" smtClean="0"/>
              <a:t>styl</a:t>
            </a:r>
            <a:r>
              <a:rPr lang="en-US" dirty="0" smtClean="0"/>
              <a:t>, </a:t>
            </a:r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FAV 305</a:t>
            </a:r>
          </a:p>
          <a:p>
            <a:r>
              <a:rPr lang="en-US" dirty="0" smtClean="0"/>
              <a:t>Mgr. Šárka Gmiterková</a:t>
            </a:r>
          </a:p>
          <a:p>
            <a:r>
              <a:rPr lang="en-US" dirty="0" smtClean="0"/>
              <a:t>21. 4. 2016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4429" y="2909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0506" y="2539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64429" y="4549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23269" y="29738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6418" y="3504352"/>
            <a:ext cx="1846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1280" y="803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3" y="2772628"/>
            <a:ext cx="5081885" cy="3914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48" y="697016"/>
            <a:ext cx="3600250" cy="537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851" y="61946"/>
            <a:ext cx="50413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Patos</a:t>
            </a:r>
            <a:r>
              <a:rPr lang="en-US" sz="2400" b="1" u="sng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diváci</a:t>
            </a:r>
            <a:r>
              <a:rPr lang="en-US" dirty="0" smtClean="0"/>
              <a:t> </a:t>
            </a:r>
            <a:r>
              <a:rPr lang="en-US" dirty="0" err="1" smtClean="0"/>
              <a:t>víme</a:t>
            </a:r>
            <a:r>
              <a:rPr lang="en-US" dirty="0" smtClean="0"/>
              <a:t> </a:t>
            </a:r>
            <a:r>
              <a:rPr lang="en-US" dirty="0" err="1" smtClean="0"/>
              <a:t>víc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postavy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Privilegovaný</a:t>
            </a:r>
            <a:r>
              <a:rPr lang="en-US" dirty="0" smtClean="0"/>
              <a:t> </a:t>
            </a:r>
            <a:r>
              <a:rPr lang="en-US" dirty="0" err="1" smtClean="0"/>
              <a:t>přístup</a:t>
            </a:r>
            <a:r>
              <a:rPr lang="en-US" dirty="0" smtClean="0"/>
              <a:t> k </a:t>
            </a:r>
            <a:r>
              <a:rPr lang="en-US" dirty="0" err="1" smtClean="0"/>
              <a:t>utrpení</a:t>
            </a:r>
            <a:r>
              <a:rPr lang="en-US" dirty="0" smtClean="0"/>
              <a:t> </a:t>
            </a:r>
            <a:r>
              <a:rPr lang="en-US" dirty="0" err="1" smtClean="0"/>
              <a:t>hrdinů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kulminaci</a:t>
            </a:r>
            <a:r>
              <a:rPr lang="en-US" dirty="0" smtClean="0"/>
              <a:t> </a:t>
            </a:r>
            <a:r>
              <a:rPr lang="en-US" dirty="0" err="1" smtClean="0"/>
              <a:t>přispívá</a:t>
            </a:r>
            <a:r>
              <a:rPr lang="en-US" dirty="0" smtClean="0"/>
              <a:t> </a:t>
            </a:r>
            <a:r>
              <a:rPr lang="en-US" dirty="0" err="1" smtClean="0"/>
              <a:t>načasování</a:t>
            </a:r>
            <a:r>
              <a:rPr lang="en-US" dirty="0" smtClean="0"/>
              <a:t> – </a:t>
            </a:r>
            <a:r>
              <a:rPr lang="en-US" dirty="0" err="1" smtClean="0"/>
              <a:t>komplikovaný</a:t>
            </a:r>
            <a:r>
              <a:rPr lang="en-US" dirty="0" smtClean="0"/>
              <a:t> moment </a:t>
            </a:r>
            <a:r>
              <a:rPr lang="en-US" dirty="0" err="1" smtClean="0"/>
              <a:t>rozpoznání</a:t>
            </a:r>
            <a:r>
              <a:rPr lang="en-US" dirty="0" smtClean="0"/>
              <a:t> </a:t>
            </a:r>
            <a:r>
              <a:rPr lang="en-US" dirty="0" err="1" smtClean="0"/>
              <a:t>hrdinových</a:t>
            </a:r>
            <a:r>
              <a:rPr lang="en-US" dirty="0" smtClean="0"/>
              <a:t>/</a:t>
            </a:r>
            <a:r>
              <a:rPr lang="en-US" dirty="0" err="1" smtClean="0"/>
              <a:t>hrdinčiných</a:t>
            </a:r>
            <a:r>
              <a:rPr lang="en-US" dirty="0" smtClean="0"/>
              <a:t> </a:t>
            </a:r>
            <a:r>
              <a:rPr lang="en-US" dirty="0" err="1" smtClean="0"/>
              <a:t>ctností</a:t>
            </a:r>
            <a:r>
              <a:rPr lang="en-US" dirty="0" smtClean="0"/>
              <a:t> </a:t>
            </a:r>
            <a:r>
              <a:rPr lang="en-US" dirty="0" err="1" smtClean="0"/>
              <a:t>ostatními</a:t>
            </a:r>
            <a:r>
              <a:rPr lang="en-US" dirty="0" smtClean="0"/>
              <a:t> </a:t>
            </a:r>
            <a:r>
              <a:rPr lang="en-US" dirty="0" err="1" smtClean="0"/>
              <a:t>postavami</a:t>
            </a:r>
            <a:r>
              <a:rPr lang="en-US" dirty="0"/>
              <a:t> </a:t>
            </a:r>
            <a:r>
              <a:rPr lang="en-US" dirty="0" smtClean="0"/>
              <a:t>&gt;&gt; </a:t>
            </a:r>
            <a:r>
              <a:rPr lang="en-US" dirty="0" err="1" smtClean="0"/>
              <a:t>příliš</a:t>
            </a:r>
            <a:r>
              <a:rPr lang="en-US" dirty="0" smtClean="0"/>
              <a:t> </a:t>
            </a:r>
            <a:r>
              <a:rPr lang="en-US" dirty="0" err="1" smtClean="0"/>
              <a:t>pozdě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poslední</a:t>
            </a:r>
            <a:r>
              <a:rPr lang="en-US" dirty="0" smtClean="0"/>
              <a:t> </a:t>
            </a:r>
            <a:r>
              <a:rPr lang="en-US" dirty="0" err="1" smtClean="0"/>
              <a:t>chvíli</a:t>
            </a: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diváci</a:t>
            </a:r>
            <a:r>
              <a:rPr lang="en-US" dirty="0" smtClean="0"/>
              <a:t> </a:t>
            </a:r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pasivně</a:t>
            </a:r>
            <a:r>
              <a:rPr lang="en-US" dirty="0" smtClean="0"/>
              <a:t> </a:t>
            </a:r>
            <a:r>
              <a:rPr lang="en-US" dirty="0" err="1" smtClean="0"/>
              <a:t>přihlížet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Slzy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výraz</a:t>
            </a:r>
            <a:r>
              <a:rPr lang="en-US" dirty="0" smtClean="0"/>
              <a:t> </a:t>
            </a:r>
            <a:r>
              <a:rPr lang="en-US" dirty="0" err="1" smtClean="0"/>
              <a:t>bezmoci</a:t>
            </a:r>
            <a:r>
              <a:rPr lang="en-US" dirty="0" smtClean="0"/>
              <a:t>? (Steve Neale)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2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570xN.411619297_ou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50" y="526638"/>
            <a:ext cx="4060350" cy="5892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95" y="712519"/>
            <a:ext cx="4619955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Linda Williams</a:t>
            </a:r>
            <a:r>
              <a:rPr lang="en-US" sz="2000" b="1" i="1" dirty="0" smtClean="0"/>
              <a:t>: Melodrama revised </a:t>
            </a:r>
            <a:r>
              <a:rPr lang="en-US" sz="2000" b="1" dirty="0" smtClean="0"/>
              <a:t>(1998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Komplikovaný</a:t>
            </a:r>
            <a:r>
              <a:rPr lang="en-US" dirty="0" smtClean="0"/>
              <a:t> </a:t>
            </a:r>
            <a:r>
              <a:rPr lang="en-US" dirty="0" err="1" smtClean="0"/>
              <a:t>vztah</a:t>
            </a:r>
            <a:r>
              <a:rPr lang="en-US" dirty="0" smtClean="0"/>
              <a:t> </a:t>
            </a:r>
            <a:r>
              <a:rPr lang="en-US" dirty="0" err="1" smtClean="0"/>
              <a:t>realismu</a:t>
            </a:r>
            <a:r>
              <a:rPr lang="en-US" dirty="0" smtClean="0"/>
              <a:t> a </a:t>
            </a:r>
            <a:r>
              <a:rPr lang="en-US" dirty="0" err="1" smtClean="0"/>
              <a:t>melodramatu</a:t>
            </a:r>
            <a:r>
              <a:rPr lang="en-US" dirty="0" smtClean="0"/>
              <a:t> &gt;&gt; </a:t>
            </a:r>
            <a:r>
              <a:rPr lang="en-US" dirty="0" err="1" smtClean="0"/>
              <a:t>realismus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režim</a:t>
            </a:r>
            <a:r>
              <a:rPr lang="en-US" dirty="0" smtClean="0"/>
              <a:t> </a:t>
            </a:r>
            <a:r>
              <a:rPr lang="en-US" dirty="0" err="1" smtClean="0"/>
              <a:t>zobrazování</a:t>
            </a:r>
            <a:r>
              <a:rPr lang="en-US" dirty="0" smtClean="0"/>
              <a:t> </a:t>
            </a:r>
            <a:r>
              <a:rPr lang="en-US" dirty="0" err="1" smtClean="0"/>
              <a:t>odpovídající</a:t>
            </a:r>
            <a:r>
              <a:rPr lang="en-US" dirty="0" smtClean="0"/>
              <a:t> </a:t>
            </a:r>
            <a:r>
              <a:rPr lang="en-US" dirty="0" err="1" smtClean="0"/>
              <a:t>dynamicky</a:t>
            </a:r>
            <a:r>
              <a:rPr lang="en-US" dirty="0" smtClean="0"/>
              <a:t> se </a:t>
            </a:r>
            <a:r>
              <a:rPr lang="en-US" dirty="0" err="1" smtClean="0"/>
              <a:t>měnící</a:t>
            </a:r>
            <a:r>
              <a:rPr lang="en-US" dirty="0" smtClean="0"/>
              <a:t> </a:t>
            </a:r>
            <a:r>
              <a:rPr lang="en-US" dirty="0" err="1" smtClean="0"/>
              <a:t>skutečnosti</a:t>
            </a:r>
            <a:r>
              <a:rPr lang="en-US" dirty="0" smtClean="0"/>
              <a:t>, melodrama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víc</a:t>
            </a:r>
            <a:r>
              <a:rPr lang="en-US" dirty="0" smtClean="0"/>
              <a:t> </a:t>
            </a:r>
            <a:r>
              <a:rPr lang="en-US" dirty="0" err="1" smtClean="0"/>
              <a:t>anachronická</a:t>
            </a:r>
            <a:r>
              <a:rPr lang="en-US" dirty="0" smtClean="0"/>
              <a:t> a </a:t>
            </a:r>
            <a:r>
              <a:rPr lang="en-US" dirty="0" err="1" smtClean="0"/>
              <a:t>statická</a:t>
            </a:r>
            <a:r>
              <a:rPr lang="en-US" dirty="0" smtClean="0"/>
              <a:t> forma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cs-CZ" dirty="0"/>
              <a:t>K</a:t>
            </a:r>
            <a:r>
              <a:rPr lang="cs-CZ" dirty="0" smtClean="0"/>
              <a:t>ombinace </a:t>
            </a:r>
            <a:r>
              <a:rPr lang="cs-CZ" dirty="0"/>
              <a:t>realismu, emocí, </a:t>
            </a:r>
            <a:r>
              <a:rPr lang="cs-CZ" dirty="0" err="1"/>
              <a:t>spektakularity</a:t>
            </a:r>
            <a:r>
              <a:rPr lang="cs-CZ" dirty="0"/>
              <a:t> a akce nás přivádí k rozpoznání centrálních protagonistů jako trpících </a:t>
            </a:r>
            <a:r>
              <a:rPr lang="cs-CZ" dirty="0" smtClean="0"/>
              <a:t>obětí</a:t>
            </a:r>
          </a:p>
          <a:p>
            <a:endParaRPr lang="cs-CZ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koncepce</a:t>
            </a:r>
            <a:r>
              <a:rPr lang="en-US" dirty="0" smtClean="0"/>
              <a:t> </a:t>
            </a:r>
            <a:r>
              <a:rPr lang="en-US" dirty="0" err="1" smtClean="0"/>
              <a:t>slzavé</a:t>
            </a:r>
            <a:r>
              <a:rPr lang="en-US" dirty="0" smtClean="0"/>
              <a:t> </a:t>
            </a:r>
            <a:r>
              <a:rPr lang="en-US" dirty="0" err="1" smtClean="0"/>
              <a:t>reakce</a:t>
            </a:r>
            <a:r>
              <a:rPr lang="en-US" dirty="0" smtClean="0"/>
              <a:t> &gt;&gt; </a:t>
            </a:r>
            <a:r>
              <a:rPr lang="cs-CZ" dirty="0"/>
              <a:t>slzy nejsou výrazem bezmoci nad osudem hrdinů (uvidí a docení včas okolí hrdinovu / hrdinčinu skutečnou podstatu?), ale mohou být chápány jako výraz naděje do budoucna; naděje, že </a:t>
            </a:r>
            <a:r>
              <a:rPr lang="cs-CZ" dirty="0" smtClean="0"/>
              <a:t>jednou bude cílů </a:t>
            </a:r>
            <a:r>
              <a:rPr lang="cs-CZ" dirty="0"/>
              <a:t>a </a:t>
            </a:r>
            <a:r>
              <a:rPr lang="cs-CZ" dirty="0" smtClean="0"/>
              <a:t>přání dosaženo. </a:t>
            </a:r>
          </a:p>
          <a:p>
            <a:endParaRPr lang="cs-CZ" dirty="0" smtClean="0"/>
          </a:p>
          <a:p>
            <a:pPr marL="285750" indent="-285750">
              <a:buFont typeface="Arial"/>
              <a:buChar char="•"/>
            </a:pPr>
            <a:r>
              <a:rPr lang="cs-CZ" sz="2000" b="1" dirty="0" smtClean="0"/>
              <a:t>? Mužské slzy 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84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Melodrama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rétorika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dirty="0"/>
              <a:t>"Jestliže emoce a morální řád v díle silně rezonují, jestliže nás dílo vyzývá k soucitu s hrdiny pro jejich ctnosti; </a:t>
            </a:r>
            <a:r>
              <a:rPr lang="cs-CZ" sz="2400" dirty="0" smtClean="0"/>
              <a:t>jestliže se </a:t>
            </a:r>
            <a:r>
              <a:rPr lang="cs-CZ" sz="2400" dirty="0"/>
              <a:t>narativní </a:t>
            </a:r>
            <a:r>
              <a:rPr lang="cs-CZ" sz="2400" dirty="0" smtClean="0"/>
              <a:t>trajektorie </a:t>
            </a:r>
            <a:r>
              <a:rPr lang="cs-CZ" sz="2400" dirty="0"/>
              <a:t>zaobírá nalezením a prokázáním nevinnosti spíš než psychologickými příčinami a motivací jednotlivých činů, pak dané dílo operuje v melodramatickém modu."   </a:t>
            </a:r>
            <a:r>
              <a:rPr lang="cs-CZ" sz="2400" dirty="0" smtClean="0"/>
              <a:t>(Linda </a:t>
            </a:r>
            <a:r>
              <a:rPr lang="cs-CZ" sz="2400" dirty="0" err="1" smtClean="0"/>
              <a:t>Williams</a:t>
            </a:r>
            <a:r>
              <a:rPr lang="cs-CZ" sz="2400" dirty="0" smtClean="0"/>
              <a:t>, 1998)</a:t>
            </a:r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52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003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Todd Haynes </a:t>
            </a:r>
            <a:endParaRPr lang="en-US" sz="2800" dirty="0"/>
          </a:p>
        </p:txBody>
      </p:sp>
      <p:pic>
        <p:nvPicPr>
          <p:cNvPr id="5" name="Content Placeholder 4" descr="920x9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4075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Vystudoval</a:t>
            </a:r>
            <a:r>
              <a:rPr lang="en-US" sz="2000" dirty="0" smtClean="0"/>
              <a:t> </a:t>
            </a:r>
            <a:r>
              <a:rPr lang="en-US" sz="2000" dirty="0" err="1" smtClean="0"/>
              <a:t>malbu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Brownově</a:t>
            </a:r>
            <a:r>
              <a:rPr lang="en-US" sz="2000" dirty="0" smtClean="0"/>
              <a:t> </a:t>
            </a:r>
            <a:r>
              <a:rPr lang="en-US" sz="2000" dirty="0" err="1" smtClean="0"/>
              <a:t>univerzitě</a:t>
            </a:r>
            <a:r>
              <a:rPr lang="en-US" sz="2000" dirty="0" smtClean="0"/>
              <a:t> – </a:t>
            </a:r>
            <a:r>
              <a:rPr lang="en-US" sz="2000" dirty="0" err="1" smtClean="0"/>
              <a:t>perspektiva</a:t>
            </a:r>
            <a:r>
              <a:rPr lang="en-US" sz="2000" dirty="0" smtClean="0"/>
              <a:t> </a:t>
            </a:r>
            <a:r>
              <a:rPr lang="en-US" sz="2000" dirty="0" err="1" smtClean="0"/>
              <a:t>malíře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Styl</a:t>
            </a:r>
            <a:r>
              <a:rPr lang="en-US" sz="2000" dirty="0" smtClean="0"/>
              <a:t> </a:t>
            </a:r>
            <a:r>
              <a:rPr lang="en-US" sz="2000" dirty="0" err="1" smtClean="0"/>
              <a:t>rozkročený</a:t>
            </a:r>
            <a:r>
              <a:rPr lang="en-US" sz="2000" dirty="0" smtClean="0"/>
              <a:t> </a:t>
            </a:r>
            <a:r>
              <a:rPr lang="en-US" sz="2000" dirty="0" err="1" smtClean="0"/>
              <a:t>mezi</a:t>
            </a:r>
            <a:r>
              <a:rPr lang="en-US" sz="2000" dirty="0" smtClean="0"/>
              <a:t> </a:t>
            </a:r>
            <a:r>
              <a:rPr lang="en-US" sz="2000" dirty="0" err="1" smtClean="0"/>
              <a:t>emulací</a:t>
            </a:r>
            <a:r>
              <a:rPr lang="en-US" sz="2000" dirty="0" smtClean="0"/>
              <a:t>  (</a:t>
            </a:r>
            <a:r>
              <a:rPr lang="en-US" sz="2000" dirty="0" err="1" smtClean="0"/>
              <a:t>melodramata</a:t>
            </a:r>
            <a:r>
              <a:rPr lang="en-US" sz="2000" dirty="0" smtClean="0"/>
              <a:t> 50. let, </a:t>
            </a:r>
            <a:r>
              <a:rPr lang="en-US" sz="2000" dirty="0" err="1" smtClean="0"/>
              <a:t>moderní</a:t>
            </a:r>
            <a:r>
              <a:rPr lang="en-US" sz="2000" dirty="0" smtClean="0"/>
              <a:t> </a:t>
            </a:r>
            <a:r>
              <a:rPr lang="en-US" sz="2000" dirty="0" err="1" smtClean="0"/>
              <a:t>malířství</a:t>
            </a:r>
            <a:r>
              <a:rPr lang="en-US" sz="2000" dirty="0" smtClean="0"/>
              <a:t> a </a:t>
            </a:r>
            <a:r>
              <a:rPr lang="en-US" sz="2000" dirty="0" err="1" smtClean="0"/>
              <a:t>fotografie</a:t>
            </a:r>
            <a:r>
              <a:rPr lang="en-US" sz="2000" dirty="0" smtClean="0"/>
              <a:t>, biopics) a </a:t>
            </a:r>
            <a:r>
              <a:rPr lang="en-US" sz="2000" dirty="0" err="1" smtClean="0"/>
              <a:t>originalitou</a:t>
            </a:r>
            <a:r>
              <a:rPr lang="en-US" sz="2000" dirty="0" smtClean="0"/>
              <a:t> =&gt; </a:t>
            </a:r>
            <a:r>
              <a:rPr lang="en-US" sz="2000" dirty="0" err="1" smtClean="0"/>
              <a:t>alegorie</a:t>
            </a:r>
            <a:r>
              <a:rPr lang="en-US" sz="2000" dirty="0" smtClean="0"/>
              <a:t>, </a:t>
            </a:r>
            <a:r>
              <a:rPr lang="en-US" sz="2000" dirty="0" err="1" smtClean="0"/>
              <a:t>metafora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Vyprávění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poskytování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informací</a:t>
            </a:r>
            <a:r>
              <a:rPr lang="en-US" sz="2000" dirty="0" smtClean="0"/>
              <a:t> / </a:t>
            </a:r>
            <a:r>
              <a:rPr lang="en-US" sz="2000" dirty="0" err="1" smtClean="0"/>
              <a:t>problematický</a:t>
            </a:r>
            <a:r>
              <a:rPr lang="en-US" sz="2000" dirty="0" smtClean="0"/>
              <a:t> </a:t>
            </a:r>
            <a:r>
              <a:rPr lang="en-US" sz="2000" dirty="0" err="1" smtClean="0"/>
              <a:t>vztah</a:t>
            </a:r>
            <a:r>
              <a:rPr lang="en-US" sz="2000" dirty="0" smtClean="0"/>
              <a:t> </a:t>
            </a:r>
            <a:r>
              <a:rPr lang="en-US" sz="2000" dirty="0" err="1" smtClean="0"/>
              <a:t>mezi</a:t>
            </a:r>
            <a:r>
              <a:rPr lang="en-US" sz="2000" dirty="0" smtClean="0"/>
              <a:t> </a:t>
            </a:r>
            <a:r>
              <a:rPr lang="en-US" sz="2000" dirty="0" err="1" smtClean="0"/>
              <a:t>viděním</a:t>
            </a:r>
            <a:r>
              <a:rPr lang="en-US" sz="2000" dirty="0" smtClean="0"/>
              <a:t> a </a:t>
            </a:r>
            <a:r>
              <a:rPr lang="en-US" sz="2000" dirty="0" err="1" smtClean="0"/>
              <a:t>věděním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dirty="0" err="1" smtClean="0"/>
              <a:t>Nesnesitelná</a:t>
            </a:r>
            <a:r>
              <a:rPr lang="en-US" sz="2000" dirty="0" smtClean="0"/>
              <a:t> </a:t>
            </a:r>
            <a:r>
              <a:rPr lang="en-US" sz="2000" dirty="0" err="1" smtClean="0"/>
              <a:t>lehkost</a:t>
            </a:r>
            <a:r>
              <a:rPr lang="en-US" sz="2000" dirty="0" smtClean="0"/>
              <a:t> </a:t>
            </a:r>
            <a:r>
              <a:rPr lang="en-US" sz="2000" dirty="0" err="1" smtClean="0"/>
              <a:t>ženského</a:t>
            </a:r>
            <a:r>
              <a:rPr lang="en-US" sz="2000" dirty="0" smtClean="0"/>
              <a:t> </a:t>
            </a:r>
            <a:r>
              <a:rPr lang="en-US" sz="2000" dirty="0" err="1" smtClean="0"/>
              <a:t>bytí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223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3" y="2264043"/>
            <a:ext cx="8124382" cy="4265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379" y="227923"/>
            <a:ext cx="8427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Carol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USA 2015, r. Todd Haynes, </a:t>
            </a:r>
            <a:r>
              <a:rPr lang="en-US" dirty="0" err="1" smtClean="0"/>
              <a:t>hrají</a:t>
            </a:r>
            <a:r>
              <a:rPr lang="en-US" dirty="0" smtClean="0"/>
              <a:t>: Cate </a:t>
            </a:r>
            <a:r>
              <a:rPr lang="en-US" dirty="0" err="1" smtClean="0"/>
              <a:t>Blanchett</a:t>
            </a:r>
            <a:r>
              <a:rPr lang="en-US" dirty="0" smtClean="0"/>
              <a:t>, Rooney Mara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Dekor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dikce</a:t>
            </a:r>
            <a:r>
              <a:rPr lang="en-US" dirty="0" smtClean="0"/>
              <a:t>” – </a:t>
            </a:r>
            <a:r>
              <a:rPr lang="en-US" i="1" dirty="0" smtClean="0"/>
              <a:t>Carol</a:t>
            </a:r>
            <a:r>
              <a:rPr lang="en-US" dirty="0" smtClean="0"/>
              <a:t> se od </a:t>
            </a:r>
            <a:r>
              <a:rPr lang="en-US" dirty="0" err="1" smtClean="0"/>
              <a:t>tohoto</a:t>
            </a:r>
            <a:r>
              <a:rPr lang="en-US" dirty="0" smtClean="0"/>
              <a:t> </a:t>
            </a:r>
            <a:r>
              <a:rPr lang="en-US" dirty="0" err="1" smtClean="0"/>
              <a:t>pojetí</a:t>
            </a:r>
            <a:r>
              <a:rPr lang="en-US" dirty="0" smtClean="0"/>
              <a:t> </a:t>
            </a:r>
            <a:r>
              <a:rPr lang="en-US" dirty="0" err="1" smtClean="0"/>
              <a:t>stylu</a:t>
            </a:r>
            <a:r>
              <a:rPr lang="en-US" dirty="0" smtClean="0"/>
              <a:t> </a:t>
            </a:r>
            <a:r>
              <a:rPr lang="en-US" dirty="0" err="1" smtClean="0"/>
              <a:t>odklání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prospěch</a:t>
            </a:r>
            <a:r>
              <a:rPr lang="en-US" dirty="0" smtClean="0"/>
              <a:t> </a:t>
            </a:r>
            <a:r>
              <a:rPr lang="en-US" dirty="0" err="1" smtClean="0"/>
              <a:t>synestezického</a:t>
            </a:r>
            <a:r>
              <a:rPr lang="en-US" dirty="0" smtClean="0"/>
              <a:t> </a:t>
            </a:r>
            <a:r>
              <a:rPr lang="en-US" dirty="0" err="1" smtClean="0"/>
              <a:t>prožitku</a:t>
            </a:r>
            <a:r>
              <a:rPr lang="en-US" dirty="0" smtClean="0"/>
              <a:t>, </a:t>
            </a:r>
            <a:r>
              <a:rPr lang="en-US" dirty="0" err="1" smtClean="0"/>
              <a:t>zapojujícího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smysly</a:t>
            </a:r>
            <a:r>
              <a:rPr lang="en-US" dirty="0" smtClean="0"/>
              <a:t> (</a:t>
            </a:r>
            <a:r>
              <a:rPr lang="en-US" dirty="0" err="1" smtClean="0"/>
              <a:t>pohledy</a:t>
            </a:r>
            <a:r>
              <a:rPr lang="en-US" dirty="0" smtClean="0"/>
              <a:t>, </a:t>
            </a:r>
            <a:r>
              <a:rPr lang="en-US" dirty="0" err="1" smtClean="0"/>
              <a:t>povrchy</a:t>
            </a:r>
            <a:r>
              <a:rPr lang="en-US" dirty="0" smtClean="0"/>
              <a:t>, </a:t>
            </a:r>
            <a:r>
              <a:rPr lang="en-US" dirty="0" err="1" smtClean="0"/>
              <a:t>vůně</a:t>
            </a:r>
            <a:r>
              <a:rPr lang="en-US" dirty="0" smtClean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Lesbický</a:t>
            </a:r>
            <a:r>
              <a:rPr lang="en-US" dirty="0" smtClean="0"/>
              <a:t> a/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univerzální</a:t>
            </a:r>
            <a:r>
              <a:rPr lang="en-US" dirty="0" smtClean="0"/>
              <a:t> </a:t>
            </a:r>
            <a:r>
              <a:rPr lang="en-US" dirty="0" err="1" smtClean="0"/>
              <a:t>milostný</a:t>
            </a:r>
            <a:r>
              <a:rPr lang="en-US" dirty="0" smtClean="0"/>
              <a:t> </a:t>
            </a:r>
            <a:r>
              <a:rPr lang="en-US" dirty="0" err="1" smtClean="0"/>
              <a:t>příběh</a:t>
            </a:r>
            <a:r>
              <a:rPr lang="en-US" dirty="0" smtClean="0"/>
              <a:t>? &gt;&gt; </a:t>
            </a:r>
            <a:r>
              <a:rPr lang="en-US" dirty="0" err="1" smtClean="0"/>
              <a:t>ženská</a:t>
            </a:r>
            <a:r>
              <a:rPr lang="en-US" dirty="0" smtClean="0"/>
              <a:t> </a:t>
            </a:r>
            <a:r>
              <a:rPr lang="en-US" dirty="0" err="1" smtClean="0"/>
              <a:t>kulturní</a:t>
            </a:r>
            <a:r>
              <a:rPr lang="en-US" dirty="0" smtClean="0"/>
              <a:t> </a:t>
            </a:r>
            <a:r>
              <a:rPr lang="en-US" dirty="0" err="1" smtClean="0"/>
              <a:t>kompetence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240"/>
            <a:ext cx="9144000" cy="3452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600" y="472123"/>
            <a:ext cx="84764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Akcent</a:t>
            </a:r>
            <a:r>
              <a:rPr lang="en-US" dirty="0" smtClean="0"/>
              <a:t> </a:t>
            </a:r>
            <a:r>
              <a:rPr lang="en-US" dirty="0" err="1" smtClean="0"/>
              <a:t>věkového</a:t>
            </a:r>
            <a:r>
              <a:rPr lang="en-US" dirty="0" smtClean="0"/>
              <a:t> </a:t>
            </a:r>
            <a:r>
              <a:rPr lang="en-US" dirty="0" err="1" smtClean="0"/>
              <a:t>rozdílu</a:t>
            </a:r>
            <a:r>
              <a:rPr lang="en-US" dirty="0" smtClean="0"/>
              <a:t> – </a:t>
            </a:r>
            <a:r>
              <a:rPr lang="en-US" dirty="0" err="1" smtClean="0"/>
              <a:t>starší</a:t>
            </a:r>
            <a:r>
              <a:rPr lang="en-US" dirty="0"/>
              <a:t> </a:t>
            </a:r>
            <a:r>
              <a:rPr lang="en-US" dirty="0" err="1" smtClean="0"/>
              <a:t>žena</a:t>
            </a:r>
            <a:r>
              <a:rPr lang="en-US" dirty="0" smtClean="0"/>
              <a:t> (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lesby</a:t>
            </a:r>
            <a:r>
              <a:rPr lang="en-US" dirty="0" smtClean="0"/>
              <a:t> – </a:t>
            </a:r>
            <a:r>
              <a:rPr lang="en-US" dirty="0" err="1" smtClean="0"/>
              <a:t>predátorky</a:t>
            </a:r>
            <a:r>
              <a:rPr lang="en-US" dirty="0" smtClean="0"/>
              <a:t>) a </a:t>
            </a:r>
            <a:r>
              <a:rPr lang="en-US" dirty="0" err="1" smtClean="0"/>
              <a:t>mladší</a:t>
            </a:r>
            <a:r>
              <a:rPr lang="en-US" dirty="0" smtClean="0"/>
              <a:t>, </a:t>
            </a:r>
            <a:r>
              <a:rPr lang="en-US" dirty="0" err="1" smtClean="0"/>
              <a:t>nevyhraněná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err="1" smtClean="0"/>
              <a:t>dívka</a:t>
            </a:r>
            <a:r>
              <a:rPr lang="en-US" dirty="0" smtClean="0"/>
              <a:t> &gt;&gt; </a:t>
            </a:r>
            <a:r>
              <a:rPr lang="en-US" dirty="0" err="1" smtClean="0"/>
              <a:t>artikulace</a:t>
            </a:r>
            <a:r>
              <a:rPr lang="en-US" dirty="0" smtClean="0"/>
              <a:t> </a:t>
            </a:r>
            <a:r>
              <a:rPr lang="en-US" dirty="0" err="1" smtClean="0"/>
              <a:t>hlavně</a:t>
            </a:r>
            <a:r>
              <a:rPr lang="en-US" dirty="0" smtClean="0"/>
              <a:t> </a:t>
            </a:r>
            <a:r>
              <a:rPr lang="en-US" dirty="0" err="1" smtClean="0"/>
              <a:t>prostřednictvím</a:t>
            </a:r>
            <a:r>
              <a:rPr lang="en-US" dirty="0" smtClean="0"/>
              <a:t> </a:t>
            </a:r>
            <a:r>
              <a:rPr lang="en-US" dirty="0" err="1" smtClean="0"/>
              <a:t>kostýmů</a:t>
            </a:r>
            <a:r>
              <a:rPr lang="en-US" dirty="0" smtClean="0"/>
              <a:t>!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Postava</a:t>
            </a:r>
            <a:r>
              <a:rPr lang="en-US" dirty="0" smtClean="0"/>
              <a:t> Carol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fascinující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, </a:t>
            </a:r>
            <a:r>
              <a:rPr lang="en-US" dirty="0" err="1" smtClean="0"/>
              <a:t>kterému</a:t>
            </a:r>
            <a:r>
              <a:rPr lang="en-US" dirty="0" smtClean="0"/>
              <a:t> Therese </a:t>
            </a:r>
            <a:r>
              <a:rPr lang="en-US" dirty="0" err="1" smtClean="0"/>
              <a:t>přihlíží</a:t>
            </a:r>
            <a:r>
              <a:rPr lang="en-US" dirty="0" smtClean="0"/>
              <a:t> </a:t>
            </a:r>
            <a:r>
              <a:rPr lang="en-US" dirty="0" err="1" smtClean="0"/>
              <a:t>zpovzdálí</a:t>
            </a:r>
            <a:r>
              <a:rPr lang="en-US" dirty="0" smtClean="0"/>
              <a:t> &gt;&gt; </a:t>
            </a:r>
            <a:r>
              <a:rPr lang="en-US" dirty="0" err="1" smtClean="0"/>
              <a:t>divácká</a:t>
            </a:r>
            <a:r>
              <a:rPr lang="en-US" dirty="0" smtClean="0"/>
              <a:t> </a:t>
            </a:r>
            <a:r>
              <a:rPr lang="en-US" dirty="0" err="1" smtClean="0"/>
              <a:t>identifikace</a:t>
            </a:r>
            <a:r>
              <a:rPr lang="en-US" dirty="0" smtClean="0"/>
              <a:t> </a:t>
            </a:r>
            <a:r>
              <a:rPr lang="en-US" dirty="0" err="1" smtClean="0"/>
              <a:t>nikoliv</a:t>
            </a:r>
            <a:r>
              <a:rPr lang="en-US" dirty="0" smtClean="0"/>
              <a:t> s </a:t>
            </a:r>
            <a:r>
              <a:rPr lang="en-US" dirty="0" err="1" smtClean="0"/>
              <a:t>postavou</a:t>
            </a:r>
            <a:r>
              <a:rPr lang="en-US" dirty="0" smtClean="0"/>
              <a:t> Therese, ale s </a:t>
            </a:r>
            <a:r>
              <a:rPr lang="en-US" dirty="0" err="1" smtClean="0"/>
              <a:t>její</a:t>
            </a:r>
            <a:r>
              <a:rPr lang="en-US" dirty="0" smtClean="0"/>
              <a:t> </a:t>
            </a:r>
            <a:r>
              <a:rPr lang="en-US" dirty="0" err="1" smtClean="0"/>
              <a:t>touhou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Carol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“Everything comes full circle” – melodrama </a:t>
            </a:r>
            <a:r>
              <a:rPr lang="en-US" dirty="0" err="1" smtClean="0"/>
              <a:t>preferuje</a:t>
            </a:r>
            <a:r>
              <a:rPr lang="en-US" dirty="0"/>
              <a:t> </a:t>
            </a:r>
            <a:r>
              <a:rPr lang="en-US" dirty="0" err="1" smtClean="0"/>
              <a:t>fatalistické</a:t>
            </a:r>
            <a:r>
              <a:rPr lang="en-US" dirty="0" smtClean="0"/>
              <a:t> a </a:t>
            </a:r>
            <a:r>
              <a:rPr lang="en-US" dirty="0" err="1" smtClean="0"/>
              <a:t>uzavřené</a:t>
            </a:r>
            <a:r>
              <a:rPr lang="en-US" dirty="0"/>
              <a:t> </a:t>
            </a:r>
            <a:r>
              <a:rPr lang="en-US" dirty="0" err="1" smtClean="0"/>
              <a:t>kruhové</a:t>
            </a:r>
            <a:r>
              <a:rPr lang="en-US" dirty="0" smtClean="0"/>
              <a:t> </a:t>
            </a:r>
            <a:r>
              <a:rPr lang="en-US" dirty="0" err="1" smtClean="0"/>
              <a:t>zápletky</a:t>
            </a:r>
            <a:r>
              <a:rPr lang="en-US" i="1" dirty="0" smtClean="0"/>
              <a:t>; Carol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specifický</a:t>
            </a:r>
            <a:r>
              <a:rPr lang="en-US" dirty="0" smtClean="0"/>
              <a:t> </a:t>
            </a:r>
            <a:r>
              <a:rPr lang="en-US" dirty="0" err="1" smtClean="0"/>
              <a:t>případ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0" y="2352421"/>
            <a:ext cx="7603379" cy="4276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253" y="358163"/>
            <a:ext cx="84927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Jde</a:t>
            </a:r>
            <a:r>
              <a:rPr lang="en-US" dirty="0" smtClean="0"/>
              <a:t> 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i="1" dirty="0" smtClean="0"/>
              <a:t>Carol</a:t>
            </a:r>
            <a:r>
              <a:rPr lang="en-US" dirty="0" smtClean="0"/>
              <a:t> o </a:t>
            </a:r>
            <a:r>
              <a:rPr lang="en-US" dirty="0" err="1" smtClean="0"/>
              <a:t>happyend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nikoliv</a:t>
            </a:r>
            <a:r>
              <a:rPr lang="en-US" dirty="0" smtClean="0"/>
              <a:t>?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rovině</a:t>
            </a:r>
            <a:r>
              <a:rPr lang="en-US" dirty="0" smtClean="0"/>
              <a:t> </a:t>
            </a:r>
            <a:r>
              <a:rPr lang="en-US" dirty="0" err="1" smtClean="0"/>
              <a:t>stylu</a:t>
            </a:r>
            <a:r>
              <a:rPr lang="en-US" dirty="0" smtClean="0"/>
              <a:t> a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rovině</a:t>
            </a:r>
            <a:r>
              <a:rPr lang="en-US" dirty="0" smtClean="0"/>
              <a:t> </a:t>
            </a:r>
            <a:r>
              <a:rPr lang="en-US" dirty="0" err="1" smtClean="0"/>
              <a:t>vyprávění</a:t>
            </a:r>
            <a:r>
              <a:rPr lang="en-US" dirty="0" smtClean="0"/>
              <a:t> </a:t>
            </a:r>
            <a:r>
              <a:rPr lang="en-US" dirty="0" err="1" smtClean="0"/>
              <a:t>hovoří</a:t>
            </a:r>
            <a:r>
              <a:rPr lang="en-US" dirty="0" smtClean="0"/>
              <a:t> pro </a:t>
            </a:r>
            <a:r>
              <a:rPr lang="en-US" dirty="0" err="1" smtClean="0"/>
              <a:t>jednu</a:t>
            </a:r>
            <a:r>
              <a:rPr lang="en-US" dirty="0" smtClean="0"/>
              <a:t> z variant?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Jak</a:t>
            </a:r>
            <a:r>
              <a:rPr lang="en-US" dirty="0" smtClean="0"/>
              <a:t> film </a:t>
            </a:r>
            <a:r>
              <a:rPr lang="en-US" dirty="0" err="1" smtClean="0"/>
              <a:t>vyjadřuje</a:t>
            </a:r>
            <a:r>
              <a:rPr lang="en-US" dirty="0" smtClean="0"/>
              <a:t> </a:t>
            </a:r>
            <a:r>
              <a:rPr lang="en-US" dirty="0" err="1" smtClean="0"/>
              <a:t>rozdílnou</a:t>
            </a:r>
            <a:r>
              <a:rPr lang="en-US" dirty="0" smtClean="0"/>
              <a:t> </a:t>
            </a:r>
            <a:r>
              <a:rPr lang="en-US" dirty="0" err="1" smtClean="0"/>
              <a:t>pozici</a:t>
            </a:r>
            <a:r>
              <a:rPr lang="en-US" dirty="0" smtClean="0"/>
              <a:t> </a:t>
            </a:r>
            <a:r>
              <a:rPr lang="en-US" dirty="0" err="1" smtClean="0"/>
              <a:t>subjektu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objektu</a:t>
            </a:r>
            <a:r>
              <a:rPr lang="en-US" dirty="0" smtClean="0"/>
              <a:t>? </a:t>
            </a:r>
            <a:r>
              <a:rPr lang="en-US" dirty="0" err="1" smtClean="0"/>
              <a:t>Komu</a:t>
            </a:r>
            <a:r>
              <a:rPr lang="en-US" dirty="0" smtClean="0"/>
              <a:t> je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aktivní</a:t>
            </a:r>
            <a:r>
              <a:rPr lang="en-US" dirty="0" smtClean="0"/>
              <a:t>, </a:t>
            </a:r>
            <a:r>
              <a:rPr lang="en-US" dirty="0" err="1" smtClean="0"/>
              <a:t>iniciační</a:t>
            </a:r>
            <a:r>
              <a:rPr lang="en-US" dirty="0" smtClean="0"/>
              <a:t> </a:t>
            </a:r>
            <a:r>
              <a:rPr lang="en-US" dirty="0" err="1" smtClean="0"/>
              <a:t>pohled</a:t>
            </a:r>
            <a:r>
              <a:rPr lang="en-US" dirty="0" smtClean="0"/>
              <a:t> a </a:t>
            </a:r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pasivně</a:t>
            </a:r>
            <a:r>
              <a:rPr lang="en-US" dirty="0" smtClean="0"/>
              <a:t> </a:t>
            </a:r>
            <a:r>
              <a:rPr lang="en-US" dirty="0" err="1" smtClean="0"/>
              <a:t>přihlíží</a:t>
            </a:r>
            <a:r>
              <a:rPr lang="en-US" dirty="0" smtClean="0"/>
              <a:t>? </a:t>
            </a:r>
            <a:r>
              <a:rPr lang="en-US" dirty="0" err="1" smtClean="0"/>
              <a:t>Čí</a:t>
            </a:r>
            <a:r>
              <a:rPr lang="en-US" dirty="0" smtClean="0"/>
              <a:t> </a:t>
            </a:r>
            <a:r>
              <a:rPr lang="en-US" dirty="0" err="1" smtClean="0"/>
              <a:t>hledisko</a:t>
            </a:r>
            <a:r>
              <a:rPr lang="en-US" dirty="0" smtClean="0"/>
              <a:t> film </a:t>
            </a:r>
            <a:r>
              <a:rPr lang="en-US" dirty="0" err="1" smtClean="0"/>
              <a:t>vlastně</a:t>
            </a:r>
            <a:r>
              <a:rPr lang="en-US" dirty="0" smtClean="0"/>
              <a:t> </a:t>
            </a:r>
            <a:r>
              <a:rPr lang="en-US" dirty="0" err="1" smtClean="0"/>
              <a:t>zaujíma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Jak</a:t>
            </a:r>
            <a:r>
              <a:rPr lang="en-US" dirty="0" smtClean="0"/>
              <a:t> – </a:t>
            </a:r>
            <a:r>
              <a:rPr lang="en-US" dirty="0" err="1" smtClean="0"/>
              <a:t>nejen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en-US" dirty="0" smtClean="0"/>
              <a:t> k </a:t>
            </a:r>
            <a:r>
              <a:rPr lang="en-US" dirty="0" err="1" smtClean="0"/>
              <a:t>předchozí</a:t>
            </a:r>
            <a:r>
              <a:rPr lang="en-US" dirty="0" smtClean="0"/>
              <a:t> </a:t>
            </a:r>
            <a:r>
              <a:rPr lang="en-US" dirty="0" err="1" smtClean="0"/>
              <a:t>otázce</a:t>
            </a:r>
            <a:r>
              <a:rPr lang="en-US" dirty="0" smtClean="0"/>
              <a:t> – </a:t>
            </a:r>
            <a:r>
              <a:rPr lang="en-US" dirty="0" err="1" smtClean="0"/>
              <a:t>funguje</a:t>
            </a:r>
            <a:r>
              <a:rPr lang="en-US" dirty="0" smtClean="0"/>
              <a:t> </a:t>
            </a:r>
            <a:r>
              <a:rPr lang="en-US" dirty="0" err="1" smtClean="0"/>
              <a:t>fotografie</a:t>
            </a:r>
            <a:r>
              <a:rPr lang="en-US" dirty="0" smtClean="0"/>
              <a:t>, </a:t>
            </a:r>
            <a:r>
              <a:rPr lang="en-US" dirty="0" err="1" smtClean="0"/>
              <a:t>zamlžené</a:t>
            </a:r>
            <a:r>
              <a:rPr lang="en-US" dirty="0" smtClean="0"/>
              <a:t> a </a:t>
            </a:r>
            <a:r>
              <a:rPr lang="en-US" dirty="0" err="1" smtClean="0"/>
              <a:t>rozmazené</a:t>
            </a:r>
            <a:r>
              <a:rPr lang="en-US" dirty="0" smtClean="0"/>
              <a:t> </a:t>
            </a:r>
            <a:r>
              <a:rPr lang="en-US" dirty="0" err="1" smtClean="0"/>
              <a:t>povrchy</a:t>
            </a:r>
            <a:r>
              <a:rPr lang="en-US" dirty="0" smtClean="0"/>
              <a:t> a </a:t>
            </a:r>
            <a:r>
              <a:rPr lang="en-US" dirty="0" err="1" smtClean="0"/>
              <a:t>rámování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Literatura</a:t>
            </a:r>
            <a:r>
              <a:rPr lang="en-US" dirty="0" smtClean="0"/>
              <a:t> 28. 4. 2016</a:t>
            </a:r>
            <a:br>
              <a:rPr lang="en-US" dirty="0" smtClean="0"/>
            </a:br>
            <a:r>
              <a:rPr lang="en-US" dirty="0" smtClean="0"/>
              <a:t>L4 – Melodrama a </a:t>
            </a:r>
            <a:r>
              <a:rPr lang="en-US" dirty="0" err="1" smtClean="0"/>
              <a:t>vyprávění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MERCER, John – SHINGLER, Martin (2004), </a:t>
            </a:r>
            <a:r>
              <a:rPr lang="en-US" sz="2400" i="1" dirty="0" smtClean="0"/>
              <a:t>Melodrama. Genre, style, sensibility</a:t>
            </a:r>
            <a:r>
              <a:rPr lang="en-US" sz="2400" dirty="0" smtClean="0"/>
              <a:t>. London: Wallflower, s. 78 - 115.</a:t>
            </a:r>
          </a:p>
          <a:p>
            <a:endParaRPr lang="en-US" sz="2400" dirty="0" smtClean="0"/>
          </a:p>
          <a:p>
            <a:r>
              <a:rPr lang="en-US" sz="2400" dirty="0" smtClean="0"/>
              <a:t>BARON, Cynthia (1992), Tales </a:t>
            </a:r>
            <a:r>
              <a:rPr lang="en-US" sz="2400" dirty="0"/>
              <a:t>of sound and fury reconsidered: melodrama as a system of punctuation</a:t>
            </a:r>
            <a:r>
              <a:rPr lang="en-US" sz="2400" dirty="0" smtClean="0"/>
              <a:t>. </a:t>
            </a:r>
            <a:r>
              <a:rPr lang="en-US" sz="2400" i="1" dirty="0" smtClean="0"/>
              <a:t>Spectator</a:t>
            </a:r>
            <a:r>
              <a:rPr lang="en-US" sz="2400" dirty="0" smtClean="0"/>
              <a:t> </a:t>
            </a:r>
            <a:r>
              <a:rPr lang="en-US" sz="2400" dirty="0"/>
              <a:t>13, </a:t>
            </a:r>
            <a:r>
              <a:rPr lang="en-US" sz="2400" dirty="0" err="1"/>
              <a:t>č</a:t>
            </a:r>
            <a:r>
              <a:rPr lang="en-US" sz="2400" dirty="0" smtClean="0"/>
              <a:t>. 2, s. 46</a:t>
            </a:r>
            <a:r>
              <a:rPr lang="en-US" sz="2400" dirty="0"/>
              <a:t>-59.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0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40355"/>
            <a:ext cx="3008313" cy="84864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Příběh</a:t>
            </a:r>
            <a:r>
              <a:rPr lang="en-US" sz="2800" dirty="0" smtClean="0"/>
              <a:t> a /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styl</a:t>
            </a:r>
            <a:endParaRPr lang="en-US" sz="2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7" b="5847"/>
          <a:stretch/>
        </p:blipFill>
        <p:spPr>
          <a:xfrm>
            <a:off x="3575050" y="176825"/>
            <a:ext cx="5111750" cy="658495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1022720"/>
            <a:ext cx="3575050" cy="5739055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Douglas </a:t>
            </a:r>
            <a:r>
              <a:rPr lang="en-US" sz="1800" dirty="0" err="1" smtClean="0"/>
              <a:t>Sirk</a:t>
            </a:r>
            <a:r>
              <a:rPr lang="en-US" sz="1800" dirty="0" smtClean="0"/>
              <a:t> – </a:t>
            </a:r>
            <a:r>
              <a:rPr lang="en-US" sz="1800" dirty="0" err="1" smtClean="0"/>
              <a:t>vědomé</a:t>
            </a:r>
            <a:r>
              <a:rPr lang="en-US" sz="1800" dirty="0" smtClean="0"/>
              <a:t> </a:t>
            </a:r>
            <a:r>
              <a:rPr lang="en-US" sz="1800" dirty="0" err="1" smtClean="0"/>
              <a:t>podrývání</a:t>
            </a:r>
            <a:r>
              <a:rPr lang="en-US" sz="1800" dirty="0" smtClean="0"/>
              <a:t> </a:t>
            </a:r>
            <a:r>
              <a:rPr lang="en-US" sz="1800" dirty="0" err="1" smtClean="0"/>
              <a:t>banálních</a:t>
            </a:r>
            <a:r>
              <a:rPr lang="en-US" sz="1800" dirty="0" smtClean="0"/>
              <a:t> </a:t>
            </a:r>
            <a:r>
              <a:rPr lang="en-US" sz="1800" dirty="0" err="1" smtClean="0"/>
              <a:t>příběhů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rovině</a:t>
            </a:r>
            <a:r>
              <a:rPr lang="en-US" sz="1800" dirty="0" smtClean="0"/>
              <a:t> </a:t>
            </a:r>
            <a:r>
              <a:rPr lang="en-US" sz="1800" dirty="0" err="1" smtClean="0"/>
              <a:t>stylu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err="1" smtClean="0"/>
              <a:t>Genderový</a:t>
            </a:r>
            <a:r>
              <a:rPr lang="en-US" sz="1800" dirty="0" smtClean="0"/>
              <a:t> </a:t>
            </a:r>
            <a:r>
              <a:rPr lang="en-US" sz="1800" dirty="0" err="1" smtClean="0"/>
              <a:t>rozměr</a:t>
            </a:r>
            <a:endParaRPr lang="en-US" sz="1800" dirty="0" smtClean="0"/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Idea </a:t>
            </a:r>
            <a:r>
              <a:rPr lang="en-US" sz="1800" dirty="0" err="1" smtClean="0"/>
              <a:t>technicky</a:t>
            </a:r>
            <a:r>
              <a:rPr lang="en-US" sz="1800" dirty="0" smtClean="0"/>
              <a:t> </a:t>
            </a:r>
            <a:r>
              <a:rPr lang="en-US" sz="1800" dirty="0" err="1" smtClean="0"/>
              <a:t>dokonalého</a:t>
            </a:r>
            <a:r>
              <a:rPr lang="en-US" sz="1800" dirty="0" smtClean="0"/>
              <a:t> </a:t>
            </a:r>
            <a:r>
              <a:rPr lang="en-US" sz="1800" dirty="0" err="1" smtClean="0"/>
              <a:t>kýče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b="1" dirty="0" err="1" smtClean="0"/>
              <a:t>Prvek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náhody</a:t>
            </a:r>
            <a:r>
              <a:rPr lang="en-US" sz="1800" b="1" dirty="0" smtClean="0"/>
              <a:t> / </a:t>
            </a:r>
            <a:r>
              <a:rPr lang="en-US" sz="1800" b="1" dirty="0" err="1" smtClean="0"/>
              <a:t>deus</a:t>
            </a:r>
            <a:r>
              <a:rPr lang="en-US" sz="1800" b="1" dirty="0" smtClean="0"/>
              <a:t> ex </a:t>
            </a:r>
            <a:r>
              <a:rPr lang="en-US" sz="1800" b="1" dirty="0" err="1" smtClean="0"/>
              <a:t>machina</a:t>
            </a:r>
            <a:endParaRPr lang="en-US" sz="1800" b="1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Ironická</a:t>
            </a:r>
            <a:r>
              <a:rPr lang="en-US" sz="1800" dirty="0" smtClean="0"/>
              <a:t> distance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přístup</a:t>
            </a:r>
            <a:r>
              <a:rPr lang="en-US" sz="1800" dirty="0" smtClean="0"/>
              <a:t> </a:t>
            </a:r>
            <a:r>
              <a:rPr lang="en-US" sz="1800" dirty="0" err="1" smtClean="0"/>
              <a:t>vyžadující</a:t>
            </a:r>
            <a:r>
              <a:rPr lang="en-US" sz="1800" dirty="0" smtClean="0"/>
              <a:t> </a:t>
            </a:r>
            <a:r>
              <a:rPr lang="en-US" sz="1800" dirty="0" err="1" smtClean="0"/>
              <a:t>kulturně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kompetentního</a:t>
            </a:r>
            <a:r>
              <a:rPr lang="en-US" sz="1800" dirty="0" smtClean="0"/>
              <a:t> </a:t>
            </a:r>
            <a:r>
              <a:rPr lang="en-US" sz="1800" dirty="0" err="1" smtClean="0"/>
              <a:t>recipienta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cs-CZ" sz="1800" dirty="0"/>
              <a:t>"Zázrak náhody je lhostejný k zákonům trhu a společenské prestiže. Odměňuje a trestá činy motivované srdcem a ne pracovně-tržními zákonitostmi. Může být, že to je přesně ten moment, který </a:t>
            </a:r>
            <a:r>
              <a:rPr lang="cs-CZ" sz="1800" dirty="0" smtClean="0"/>
              <a:t>zasazuje poslední </a:t>
            </a:r>
            <a:r>
              <a:rPr lang="cs-CZ" sz="1800" dirty="0"/>
              <a:t>ránu kulturnímu statusu melodramatu</a:t>
            </a:r>
            <a:r>
              <a:rPr lang="cs-CZ" sz="1800" dirty="0" smtClean="0"/>
              <a:t>.“ (Jane </a:t>
            </a:r>
            <a:r>
              <a:rPr lang="cs-CZ" sz="1800" dirty="0" err="1" smtClean="0"/>
              <a:t>Gaines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080506" y="3118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6363" y="52726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21667" y="176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30340" y="4468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67965" y="34239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5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203"/>
            <a:ext cx="8229600" cy="1143000"/>
          </a:xfrm>
        </p:spPr>
        <p:txBody>
          <a:bodyPr/>
          <a:lstStyle/>
          <a:p>
            <a:r>
              <a:rPr lang="en-US" dirty="0" err="1" smtClean="0"/>
              <a:t>Kondenzace</a:t>
            </a:r>
            <a:r>
              <a:rPr lang="en-US" dirty="0" smtClean="0"/>
              <a:t> a </a:t>
            </a:r>
            <a:r>
              <a:rPr lang="en-US" dirty="0" err="1" smtClean="0"/>
              <a:t>přesun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908" y="1286648"/>
            <a:ext cx="8422892" cy="483951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Analogie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melodramatickým</a:t>
            </a:r>
            <a:r>
              <a:rPr lang="en-US" dirty="0" smtClean="0"/>
              <a:t> </a:t>
            </a:r>
            <a:r>
              <a:rPr lang="en-US" dirty="0" err="1" smtClean="0"/>
              <a:t>vyprávěním</a:t>
            </a:r>
            <a:r>
              <a:rPr lang="en-US" dirty="0" smtClean="0"/>
              <a:t> a </a:t>
            </a:r>
            <a:r>
              <a:rPr lang="en-US" dirty="0" err="1" smtClean="0"/>
              <a:t>psychoanalytickou</a:t>
            </a:r>
            <a:r>
              <a:rPr lang="en-US" dirty="0" smtClean="0"/>
              <a:t> </a:t>
            </a:r>
            <a:r>
              <a:rPr lang="en-US" dirty="0" err="1" smtClean="0"/>
              <a:t>diagn</a:t>
            </a:r>
            <a:r>
              <a:rPr lang="en-US" dirty="0" err="1" smtClean="0"/>
              <a:t>ózou</a:t>
            </a:r>
            <a:r>
              <a:rPr lang="en-US" dirty="0" smtClean="0"/>
              <a:t> &gt;&gt; </a:t>
            </a:r>
            <a:r>
              <a:rPr lang="en-US" dirty="0" err="1" smtClean="0"/>
              <a:t>snaha</a:t>
            </a:r>
            <a:r>
              <a:rPr lang="en-US" dirty="0" smtClean="0"/>
              <a:t> </a:t>
            </a:r>
            <a:r>
              <a:rPr lang="en-US" dirty="0" err="1" smtClean="0"/>
              <a:t>vynést</a:t>
            </a:r>
            <a:r>
              <a:rPr lang="en-US" dirty="0" smtClean="0"/>
              <a:t> </a:t>
            </a:r>
            <a:r>
              <a:rPr lang="en-US" dirty="0" err="1" smtClean="0"/>
              <a:t>potlačené</a:t>
            </a:r>
            <a:r>
              <a:rPr lang="en-US" dirty="0" smtClean="0"/>
              <a:t> a </a:t>
            </a:r>
            <a:r>
              <a:rPr lang="en-US" dirty="0" err="1" smtClean="0"/>
              <a:t>nevyřčené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povrch</a:t>
            </a:r>
            <a:endParaRPr lang="en-US" dirty="0" smtClean="0"/>
          </a:p>
          <a:p>
            <a:r>
              <a:rPr lang="en-US" dirty="0" err="1" smtClean="0"/>
              <a:t>Nevědomí</a:t>
            </a:r>
            <a:r>
              <a:rPr lang="en-US" dirty="0" smtClean="0"/>
              <a:t> </a:t>
            </a:r>
            <a:r>
              <a:rPr lang="en-US" dirty="0" err="1" smtClean="0"/>
              <a:t>vzdoruje</a:t>
            </a:r>
            <a:r>
              <a:rPr lang="en-US" dirty="0" smtClean="0"/>
              <a:t> </a:t>
            </a:r>
            <a:r>
              <a:rPr lang="en-US" dirty="0" err="1" smtClean="0"/>
              <a:t>lingvistickým</a:t>
            </a:r>
            <a:r>
              <a:rPr lang="en-US" dirty="0" smtClean="0"/>
              <a:t> </a:t>
            </a:r>
            <a:r>
              <a:rPr lang="en-US" dirty="0" err="1" smtClean="0"/>
              <a:t>kategoriím</a:t>
            </a:r>
            <a:r>
              <a:rPr lang="en-US" dirty="0" smtClean="0"/>
              <a:t>  a </a:t>
            </a:r>
            <a:r>
              <a:rPr lang="en-US" dirty="0" err="1" smtClean="0"/>
              <a:t>projevuje</a:t>
            </a:r>
            <a:r>
              <a:rPr lang="en-US" dirty="0" smtClean="0"/>
              <a:t> se </a:t>
            </a:r>
            <a:r>
              <a:rPr lang="en-US" dirty="0" err="1" smtClean="0"/>
              <a:t>hlavně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snech</a:t>
            </a:r>
            <a:endParaRPr lang="en-US" dirty="0" smtClean="0"/>
          </a:p>
          <a:p>
            <a:r>
              <a:rPr lang="en-US" dirty="0" err="1" smtClean="0"/>
              <a:t>Kondenzace</a:t>
            </a:r>
            <a:r>
              <a:rPr lang="en-US" dirty="0" smtClean="0"/>
              <a:t> a </a:t>
            </a:r>
            <a:r>
              <a:rPr lang="en-US" dirty="0" err="1" smtClean="0"/>
              <a:t>přesun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r>
              <a:rPr lang="en-US" dirty="0" smtClean="0"/>
              <a:t> </a:t>
            </a:r>
            <a:r>
              <a:rPr lang="en-US" dirty="0" err="1" smtClean="0"/>
              <a:t>snové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Kondenzace</a:t>
            </a:r>
            <a:r>
              <a:rPr lang="en-US" dirty="0" smtClean="0"/>
              <a:t> – </a:t>
            </a:r>
            <a:r>
              <a:rPr lang="en-US" dirty="0" err="1" smtClean="0"/>
              <a:t>několik</a:t>
            </a:r>
            <a:r>
              <a:rPr lang="en-US" dirty="0" smtClean="0"/>
              <a:t> </a:t>
            </a:r>
            <a:r>
              <a:rPr lang="en-US" dirty="0" err="1" smtClean="0"/>
              <a:t>latentních</a:t>
            </a:r>
            <a:r>
              <a:rPr lang="en-US" dirty="0" smtClean="0"/>
              <a:t> </a:t>
            </a:r>
            <a:r>
              <a:rPr lang="en-US" dirty="0" err="1" smtClean="0"/>
              <a:t>představ</a:t>
            </a:r>
            <a:r>
              <a:rPr lang="en-US" dirty="0" smtClean="0"/>
              <a:t> </a:t>
            </a:r>
            <a:r>
              <a:rPr lang="en-US" dirty="0" err="1" smtClean="0"/>
              <a:t>nachází</a:t>
            </a:r>
            <a:r>
              <a:rPr lang="en-US" dirty="0" smtClean="0"/>
              <a:t> </a:t>
            </a:r>
            <a:r>
              <a:rPr lang="en-US" dirty="0" err="1" smtClean="0"/>
              <a:t>společné</a:t>
            </a:r>
            <a:r>
              <a:rPr lang="en-US" dirty="0" smtClean="0"/>
              <a:t> </a:t>
            </a:r>
            <a:r>
              <a:rPr lang="en-US" dirty="0" err="1" smtClean="0"/>
              <a:t>vyjádření</a:t>
            </a:r>
            <a:r>
              <a:rPr lang="en-US" dirty="0" smtClean="0"/>
              <a:t> v </a:t>
            </a:r>
            <a:r>
              <a:rPr lang="en-US" dirty="0" err="1" smtClean="0"/>
              <a:t>daném</a:t>
            </a:r>
            <a:r>
              <a:rPr lang="en-US" dirty="0" smtClean="0"/>
              <a:t> </a:t>
            </a:r>
            <a:r>
              <a:rPr lang="en-US" dirty="0" err="1" smtClean="0"/>
              <a:t>snu</a:t>
            </a:r>
            <a:r>
              <a:rPr lang="en-US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Přesun</a:t>
            </a:r>
            <a:r>
              <a:rPr lang="en-US" dirty="0" smtClean="0"/>
              <a:t> –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představa</a:t>
            </a:r>
            <a:r>
              <a:rPr lang="en-US" dirty="0" smtClean="0"/>
              <a:t> </a:t>
            </a:r>
            <a:r>
              <a:rPr lang="en-US" dirty="0" err="1" smtClean="0"/>
              <a:t>nahrazena</a:t>
            </a:r>
            <a:r>
              <a:rPr lang="en-US" dirty="0" smtClean="0"/>
              <a:t> </a:t>
            </a:r>
            <a:r>
              <a:rPr lang="en-US" dirty="0" err="1" smtClean="0"/>
              <a:t>jinou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r>
              <a:rPr lang="en-US" dirty="0" err="1" smtClean="0"/>
              <a:t>asociativní</a:t>
            </a:r>
            <a:r>
              <a:rPr lang="en-US" dirty="0" smtClean="0"/>
              <a:t> </a:t>
            </a:r>
            <a:r>
              <a:rPr lang="en-US" dirty="0" err="1" smtClean="0"/>
              <a:t>vazby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48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5110"/>
            <a:ext cx="3008313" cy="70018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Kondenzace</a:t>
            </a:r>
            <a:r>
              <a:rPr lang="en-US" sz="2400" dirty="0" smtClean="0"/>
              <a:t> a </a:t>
            </a:r>
            <a:r>
              <a:rPr lang="en-US" sz="2400" dirty="0" err="1" smtClean="0"/>
              <a:t>přesun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" y="907252"/>
            <a:ext cx="3723498" cy="521891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Výchozím</a:t>
            </a:r>
            <a:r>
              <a:rPr lang="en-US" sz="1900" dirty="0" smtClean="0"/>
              <a:t> </a:t>
            </a:r>
            <a:r>
              <a:rPr lang="en-US" sz="1900" dirty="0" err="1" smtClean="0"/>
              <a:t>materiálem</a:t>
            </a:r>
            <a:r>
              <a:rPr lang="en-US" sz="1900" dirty="0" smtClean="0"/>
              <a:t> pro </a:t>
            </a:r>
            <a:r>
              <a:rPr lang="en-US" sz="1900" dirty="0" err="1" smtClean="0"/>
              <a:t>sen</a:t>
            </a:r>
            <a:r>
              <a:rPr lang="en-US" sz="1900" dirty="0" smtClean="0"/>
              <a:t> </a:t>
            </a:r>
            <a:r>
              <a:rPr lang="en-US" sz="1900" dirty="0" err="1" smtClean="0"/>
              <a:t>jsou</a:t>
            </a:r>
            <a:r>
              <a:rPr lang="en-US" sz="1900" dirty="0" smtClean="0"/>
              <a:t> </a:t>
            </a:r>
            <a:r>
              <a:rPr lang="en-US" sz="1900" dirty="0" err="1" smtClean="0"/>
              <a:t>každodenní</a:t>
            </a:r>
            <a:r>
              <a:rPr lang="en-US" sz="1900" dirty="0" smtClean="0"/>
              <a:t> </a:t>
            </a:r>
            <a:r>
              <a:rPr lang="en-US" sz="1900" dirty="0" err="1" smtClean="0"/>
              <a:t>prožitky</a:t>
            </a:r>
            <a:r>
              <a:rPr lang="en-US" sz="1900" dirty="0"/>
              <a:t> </a:t>
            </a:r>
            <a:r>
              <a:rPr lang="en-US" sz="1900" dirty="0" smtClean="0"/>
              <a:t>a </a:t>
            </a:r>
            <a:r>
              <a:rPr lang="en-US" sz="1900" dirty="0" err="1" smtClean="0"/>
              <a:t>události</a:t>
            </a:r>
            <a:r>
              <a:rPr lang="en-US" sz="1900" dirty="0" smtClean="0"/>
              <a:t>. </a:t>
            </a:r>
            <a:r>
              <a:rPr lang="en-US" sz="1900" dirty="0" err="1" smtClean="0"/>
              <a:t>Snová</a:t>
            </a:r>
            <a:r>
              <a:rPr lang="en-US" sz="1900" dirty="0" smtClean="0"/>
              <a:t> </a:t>
            </a:r>
            <a:r>
              <a:rPr lang="en-US" sz="1900" dirty="0" err="1" smtClean="0"/>
              <a:t>práce</a:t>
            </a:r>
            <a:r>
              <a:rPr lang="en-US" sz="1900" dirty="0" smtClean="0"/>
              <a:t> je </a:t>
            </a:r>
            <a:r>
              <a:rPr lang="en-US" sz="1900" dirty="0" err="1" smtClean="0"/>
              <a:t>zak</a:t>
            </a:r>
            <a:r>
              <a:rPr lang="en-US" sz="1900" dirty="0" err="1" smtClean="0"/>
              <a:t>óduje</a:t>
            </a:r>
            <a:r>
              <a:rPr lang="en-US" sz="1900" dirty="0" smtClean="0"/>
              <a:t> do </a:t>
            </a:r>
            <a:r>
              <a:rPr lang="en-US" sz="1900" dirty="0" err="1" smtClean="0"/>
              <a:t>nového,iracionálního</a:t>
            </a:r>
            <a:r>
              <a:rPr lang="en-US" sz="1900" dirty="0" smtClean="0"/>
              <a:t> </a:t>
            </a:r>
            <a:r>
              <a:rPr lang="en-US" sz="1900" dirty="0" err="1" smtClean="0"/>
              <a:t>tvaru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Podobně melodrama </a:t>
            </a:r>
            <a:r>
              <a:rPr lang="cs-CZ" sz="1900" dirty="0"/>
              <a:t>užívá jako základ </a:t>
            </a:r>
            <a:r>
              <a:rPr lang="cs-CZ" sz="1900" dirty="0" smtClean="0"/>
              <a:t>americkou </a:t>
            </a:r>
            <a:r>
              <a:rPr lang="cs-CZ" sz="1900" dirty="0"/>
              <a:t>středostavovskou </a:t>
            </a:r>
            <a:r>
              <a:rPr lang="cs-CZ" sz="1900" dirty="0" smtClean="0"/>
              <a:t>společnost -  její ikonografii </a:t>
            </a:r>
            <a:r>
              <a:rPr lang="cs-CZ" sz="1900" dirty="0"/>
              <a:t>a </a:t>
            </a:r>
            <a:r>
              <a:rPr lang="cs-CZ" sz="1900" dirty="0" smtClean="0"/>
              <a:t>důraz  na rodinné vztahy. Přesouvá ale tyto známé</a:t>
            </a:r>
            <a:r>
              <a:rPr lang="cs-CZ" sz="1900" dirty="0"/>
              <a:t> </a:t>
            </a:r>
            <a:r>
              <a:rPr lang="cs-CZ" sz="1900" dirty="0" smtClean="0"/>
              <a:t>a stereotypní </a:t>
            </a:r>
            <a:r>
              <a:rPr lang="cs-CZ" sz="1900" dirty="0"/>
              <a:t>výjevy a vzorce do nových </a:t>
            </a:r>
            <a:r>
              <a:rPr lang="cs-CZ" sz="1900" dirty="0" smtClean="0"/>
              <a:t>konfigurací. 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Dochází tak ke </a:t>
            </a:r>
            <a:r>
              <a:rPr lang="cs-CZ" sz="1900" dirty="0"/>
              <a:t>zlomům a konfliktům, které vedou k jiným, novým asociacím. </a:t>
            </a:r>
            <a:endParaRPr lang="cs-CZ" sz="1900" dirty="0" smtClean="0"/>
          </a:p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Postavy</a:t>
            </a:r>
            <a:r>
              <a:rPr lang="en-US" sz="1900" dirty="0" smtClean="0"/>
              <a:t> </a:t>
            </a:r>
            <a:r>
              <a:rPr lang="en-US" sz="1900" dirty="0" err="1" smtClean="0"/>
              <a:t>jako</a:t>
            </a:r>
            <a:r>
              <a:rPr lang="en-US" sz="1900" dirty="0" smtClean="0"/>
              <a:t> </a:t>
            </a:r>
            <a:r>
              <a:rPr lang="en-US" sz="1900" dirty="0" err="1" smtClean="0"/>
              <a:t>nositelé</a:t>
            </a:r>
            <a:r>
              <a:rPr lang="en-US" sz="1900" dirty="0" smtClean="0"/>
              <a:t> </a:t>
            </a:r>
            <a:r>
              <a:rPr lang="en-US" sz="1900" dirty="0" err="1" smtClean="0"/>
              <a:t>internalizovaných</a:t>
            </a:r>
            <a:r>
              <a:rPr lang="en-US" sz="1900" dirty="0" smtClean="0"/>
              <a:t> </a:t>
            </a:r>
            <a:r>
              <a:rPr lang="en-US" sz="1900" dirty="0" err="1" smtClean="0"/>
              <a:t>ideologických</a:t>
            </a:r>
            <a:r>
              <a:rPr lang="en-US" sz="1900" dirty="0" smtClean="0"/>
              <a:t> </a:t>
            </a:r>
            <a:r>
              <a:rPr lang="en-US" sz="1900" dirty="0" err="1" smtClean="0"/>
              <a:t>konfliktů</a:t>
            </a:r>
            <a:r>
              <a:rPr lang="en-US" sz="1900" dirty="0" smtClean="0"/>
              <a:t> a </a:t>
            </a:r>
            <a:r>
              <a:rPr lang="en-US" sz="1900" dirty="0" err="1" smtClean="0"/>
              <a:t>tenzí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95" b="8556"/>
          <a:stretch/>
        </p:blipFill>
        <p:spPr>
          <a:xfrm>
            <a:off x="3723499" y="157581"/>
            <a:ext cx="5111750" cy="6584950"/>
          </a:xfrm>
        </p:spPr>
      </p:pic>
    </p:spTree>
    <p:extLst>
      <p:ext uri="{BB962C8B-B14F-4D97-AF65-F5344CB8AC3E}">
        <p14:creationId xmlns:p14="http://schemas.microsoft.com/office/powerpoint/2010/main" val="26903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Klasické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melodramatické</a:t>
            </a:r>
            <a:r>
              <a:rPr lang="en-US" dirty="0" smtClean="0"/>
              <a:t> </a:t>
            </a:r>
            <a:r>
              <a:rPr lang="en-US" dirty="0" err="1" smtClean="0"/>
              <a:t>vyprávění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err="1" smtClean="0"/>
              <a:t>Klasická</a:t>
            </a:r>
            <a:r>
              <a:rPr lang="en-US" sz="2600" dirty="0" smtClean="0"/>
              <a:t> </a:t>
            </a:r>
            <a:r>
              <a:rPr lang="en-US" sz="2600" dirty="0" err="1" smtClean="0"/>
              <a:t>narace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323330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Silná zápletka </a:t>
            </a:r>
            <a:r>
              <a:rPr lang="cs-CZ" dirty="0"/>
              <a:t>- pevně provázaný řetěz příčin a </a:t>
            </a:r>
            <a:r>
              <a:rPr lang="cs-CZ" dirty="0" smtClean="0"/>
              <a:t>důsledků</a:t>
            </a:r>
          </a:p>
          <a:p>
            <a:r>
              <a:rPr lang="cs-CZ" dirty="0"/>
              <a:t>N</a:t>
            </a:r>
            <a:r>
              <a:rPr lang="cs-CZ" dirty="0" smtClean="0"/>
              <a:t>eustálá </a:t>
            </a:r>
            <a:r>
              <a:rPr lang="cs-CZ" dirty="0" err="1"/>
              <a:t>externalizace</a:t>
            </a:r>
            <a:r>
              <a:rPr lang="cs-CZ" dirty="0"/>
              <a:t> vnitřních stavů hrdinů do </a:t>
            </a:r>
            <a:r>
              <a:rPr lang="cs-CZ" dirty="0" smtClean="0"/>
              <a:t>akce</a:t>
            </a:r>
          </a:p>
          <a:p>
            <a:r>
              <a:rPr lang="cs-CZ" dirty="0"/>
              <a:t>A</a:t>
            </a:r>
            <a:r>
              <a:rPr lang="cs-CZ" dirty="0" smtClean="0"/>
              <a:t>ktivní </a:t>
            </a:r>
            <a:r>
              <a:rPr lang="cs-CZ" dirty="0"/>
              <a:t>participace s okolím, snaha a možnost změnit podmínky své existence </a:t>
            </a:r>
            <a:r>
              <a:rPr lang="cs-CZ" dirty="0" smtClean="0"/>
              <a:t>&gt;</a:t>
            </a:r>
            <a:r>
              <a:rPr lang="cs-CZ" dirty="0"/>
              <a:t>&gt; </a:t>
            </a:r>
            <a:r>
              <a:rPr lang="cs-CZ" dirty="0" smtClean="0"/>
              <a:t>dynamičnost. </a:t>
            </a:r>
          </a:p>
          <a:p>
            <a:r>
              <a:rPr lang="cs-CZ" dirty="0" smtClean="0"/>
              <a:t>Klasická </a:t>
            </a:r>
            <a:r>
              <a:rPr lang="cs-CZ" dirty="0"/>
              <a:t>narace vtahuje diváky do fikce prostřednictvím konfliktu, komplikace a výsledného řešení; rozvíjí se jako řetěz příčin a důsledků skrz hlavní postavy.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err="1" smtClean="0"/>
              <a:t>Melodramatická</a:t>
            </a:r>
            <a:r>
              <a:rPr lang="en-US" sz="2600" dirty="0" smtClean="0"/>
              <a:t> </a:t>
            </a:r>
            <a:r>
              <a:rPr lang="en-US" sz="2600" dirty="0" err="1" smtClean="0"/>
              <a:t>narace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372815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znázornit hrdinu/hrdinku, </a:t>
            </a:r>
            <a:r>
              <a:rPr lang="cs-CZ" dirty="0" smtClean="0"/>
              <a:t>který/á </a:t>
            </a:r>
            <a:r>
              <a:rPr lang="cs-CZ" dirty="0"/>
              <a:t>možnost </a:t>
            </a:r>
            <a:r>
              <a:rPr lang="cs-CZ" dirty="0" err="1"/>
              <a:t>externalizace</a:t>
            </a:r>
            <a:r>
              <a:rPr lang="cs-CZ" dirty="0"/>
              <a:t> svých pocitů, tužeb a konfliktů </a:t>
            </a:r>
            <a:r>
              <a:rPr lang="cs-CZ" dirty="0" smtClean="0"/>
              <a:t>postrádá</a:t>
            </a:r>
            <a:r>
              <a:rPr lang="cs-CZ" dirty="0"/>
              <a:t> </a:t>
            </a:r>
            <a:r>
              <a:rPr lang="cs-CZ" dirty="0" smtClean="0"/>
              <a:t>&gt;&gt; estetický problém</a:t>
            </a:r>
          </a:p>
          <a:p>
            <a:r>
              <a:rPr lang="cs-CZ" dirty="0" smtClean="0"/>
              <a:t>V klasické formě slouží emoce </a:t>
            </a:r>
            <a:r>
              <a:rPr lang="cs-CZ" dirty="0"/>
              <a:t>jako pojítko mezi příčinou a důsledkem, motivuje akci; v </a:t>
            </a:r>
            <a:r>
              <a:rPr lang="cs-CZ" dirty="0" smtClean="0"/>
              <a:t>melodramatu </a:t>
            </a:r>
            <a:r>
              <a:rPr lang="cs-CZ" dirty="0"/>
              <a:t>nevede k akci, </a:t>
            </a:r>
            <a:r>
              <a:rPr lang="cs-CZ" dirty="0" smtClean="0"/>
              <a:t>ale jen k </a:t>
            </a:r>
            <a:r>
              <a:rPr lang="cs-CZ" dirty="0"/>
              <a:t>další emoci. </a:t>
            </a:r>
            <a:endParaRPr lang="cs-CZ" dirty="0" smtClean="0"/>
          </a:p>
          <a:p>
            <a:r>
              <a:rPr lang="cs-CZ" dirty="0" smtClean="0"/>
              <a:t>Prostor </a:t>
            </a:r>
            <a:r>
              <a:rPr lang="cs-CZ" dirty="0"/>
              <a:t>pro akci limituje centralita hrdinky </a:t>
            </a:r>
            <a:r>
              <a:rPr lang="cs-CZ" dirty="0" smtClean="0"/>
              <a:t>(ženská perspektiva); </a:t>
            </a:r>
            <a:r>
              <a:rPr lang="cs-CZ" dirty="0"/>
              <a:t>h</a:t>
            </a:r>
            <a:r>
              <a:rPr lang="cs-CZ" dirty="0" smtClean="0"/>
              <a:t>rdina </a:t>
            </a:r>
            <a:r>
              <a:rPr lang="cs-CZ" dirty="0"/>
              <a:t>schopen pouze bezvýsledných, prázdných činů - velká gesta, ale bez valného dopadu.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Strukturní</a:t>
            </a:r>
            <a:r>
              <a:rPr lang="en-US" dirty="0" smtClean="0"/>
              <a:t> </a:t>
            </a:r>
            <a:r>
              <a:rPr lang="en-US" dirty="0" err="1" smtClean="0"/>
              <a:t>paralely</a:t>
            </a:r>
            <a:r>
              <a:rPr lang="en-US" dirty="0" smtClean="0"/>
              <a:t> a </a:t>
            </a:r>
            <a:r>
              <a:rPr lang="en-US" dirty="0" err="1" smtClean="0"/>
              <a:t>opozice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Dramatická</a:t>
            </a:r>
            <a:r>
              <a:rPr lang="en-US" dirty="0" smtClean="0"/>
              <a:t> </a:t>
            </a:r>
            <a:r>
              <a:rPr lang="en-US" dirty="0" err="1" smtClean="0"/>
              <a:t>akcelerace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85" b="6813"/>
          <a:stretch/>
        </p:blipFill>
        <p:spPr>
          <a:xfrm>
            <a:off x="3575050" y="273050"/>
            <a:ext cx="5111750" cy="612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Jak</a:t>
            </a:r>
            <a:r>
              <a:rPr lang="en-US" sz="1900" dirty="0" smtClean="0"/>
              <a:t> </a:t>
            </a:r>
            <a:r>
              <a:rPr lang="en-US" sz="1900" dirty="0" err="1" smtClean="0"/>
              <a:t>klasická</a:t>
            </a:r>
            <a:r>
              <a:rPr lang="en-US" sz="1900" dirty="0" smtClean="0"/>
              <a:t>, </a:t>
            </a:r>
            <a:r>
              <a:rPr lang="en-US" sz="1900" dirty="0" err="1" smtClean="0"/>
              <a:t>tak</a:t>
            </a:r>
            <a:r>
              <a:rPr lang="en-US" sz="1900" dirty="0" smtClean="0"/>
              <a:t> </a:t>
            </a:r>
            <a:r>
              <a:rPr lang="en-US" sz="1900" dirty="0" err="1" smtClean="0"/>
              <a:t>melodramatická</a:t>
            </a:r>
            <a:r>
              <a:rPr lang="en-US" sz="1900" dirty="0" smtClean="0"/>
              <a:t> </a:t>
            </a:r>
            <a:r>
              <a:rPr lang="en-US" sz="1900" dirty="0" err="1" smtClean="0"/>
              <a:t>narace</a:t>
            </a:r>
            <a:r>
              <a:rPr lang="en-US" sz="1900" dirty="0" smtClean="0"/>
              <a:t> </a:t>
            </a:r>
            <a:r>
              <a:rPr lang="en-US" sz="1900" dirty="0" err="1" smtClean="0"/>
              <a:t>užívají</a:t>
            </a:r>
            <a:r>
              <a:rPr lang="en-US" sz="1900" dirty="0" smtClean="0"/>
              <a:t> </a:t>
            </a:r>
            <a:r>
              <a:rPr lang="en-US" sz="1900" dirty="0" err="1" smtClean="0"/>
              <a:t>těchto</a:t>
            </a:r>
            <a:r>
              <a:rPr lang="en-US" sz="1900" dirty="0" smtClean="0"/>
              <a:t> </a:t>
            </a:r>
            <a:r>
              <a:rPr lang="en-US" sz="1900" dirty="0" err="1" smtClean="0"/>
              <a:t>prostředků</a:t>
            </a:r>
            <a:r>
              <a:rPr lang="en-US" sz="1900" dirty="0" smtClean="0"/>
              <a:t>, ale k </a:t>
            </a:r>
            <a:r>
              <a:rPr lang="en-US" sz="1900" dirty="0" err="1" smtClean="0"/>
              <a:t>jinému</a:t>
            </a:r>
            <a:r>
              <a:rPr lang="en-US" sz="1900" dirty="0" smtClean="0"/>
              <a:t> </a:t>
            </a:r>
            <a:r>
              <a:rPr lang="en-US" sz="1900" dirty="0" err="1" smtClean="0"/>
              <a:t>účelu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Strukturní</a:t>
            </a:r>
            <a:r>
              <a:rPr lang="en-US" sz="1900" dirty="0" smtClean="0"/>
              <a:t> </a:t>
            </a:r>
            <a:r>
              <a:rPr lang="en-US" sz="1900" dirty="0" err="1" smtClean="0"/>
              <a:t>paralely</a:t>
            </a:r>
            <a:r>
              <a:rPr lang="en-US" sz="1900" dirty="0" smtClean="0"/>
              <a:t> &gt;&gt; </a:t>
            </a:r>
            <a:r>
              <a:rPr lang="en-US" sz="1900" dirty="0" err="1" smtClean="0"/>
              <a:t>jak</a:t>
            </a:r>
            <a:r>
              <a:rPr lang="en-US" sz="1900" dirty="0" smtClean="0"/>
              <a:t> </a:t>
            </a:r>
            <a:r>
              <a:rPr lang="en-US" sz="1900" dirty="0" err="1" smtClean="0"/>
              <a:t>hrdinu</a:t>
            </a:r>
            <a:r>
              <a:rPr lang="en-US" sz="1900" dirty="0" smtClean="0"/>
              <a:t>, </a:t>
            </a:r>
            <a:r>
              <a:rPr lang="en-US" sz="1900" dirty="0" err="1" smtClean="0"/>
              <a:t>tak</a:t>
            </a:r>
            <a:r>
              <a:rPr lang="en-US" sz="1900" dirty="0" smtClean="0"/>
              <a:t> </a:t>
            </a:r>
            <a:r>
              <a:rPr lang="en-US" sz="1900" dirty="0" err="1" smtClean="0"/>
              <a:t>padoucha</a:t>
            </a:r>
            <a:r>
              <a:rPr lang="en-US" sz="1900" dirty="0" smtClean="0"/>
              <a:t> </a:t>
            </a:r>
            <a:r>
              <a:rPr lang="en-US" sz="1900" dirty="0" err="1" smtClean="0"/>
              <a:t>vidíme</a:t>
            </a:r>
            <a:r>
              <a:rPr lang="en-US" sz="1900" dirty="0" smtClean="0"/>
              <a:t> </a:t>
            </a:r>
            <a:r>
              <a:rPr lang="en-US" sz="1900" dirty="0" err="1" smtClean="0"/>
              <a:t>při</a:t>
            </a:r>
            <a:r>
              <a:rPr lang="en-US" sz="1900" dirty="0" smtClean="0"/>
              <a:t> </a:t>
            </a:r>
            <a:r>
              <a:rPr lang="en-US" sz="1900" dirty="0" err="1" smtClean="0"/>
              <a:t>stejných</a:t>
            </a:r>
            <a:r>
              <a:rPr lang="en-US" sz="1900" dirty="0" smtClean="0"/>
              <a:t> </a:t>
            </a:r>
            <a:r>
              <a:rPr lang="en-US" sz="1900" dirty="0" err="1" smtClean="0"/>
              <a:t>činnostech</a:t>
            </a:r>
            <a:r>
              <a:rPr lang="en-US" sz="1900" dirty="0" smtClean="0"/>
              <a:t>. </a:t>
            </a:r>
            <a:r>
              <a:rPr lang="en-US" sz="1900" dirty="0" err="1" smtClean="0"/>
              <a:t>Zatímco</a:t>
            </a:r>
            <a:r>
              <a:rPr lang="en-US" sz="1900" dirty="0" smtClean="0"/>
              <a:t> v </a:t>
            </a:r>
            <a:r>
              <a:rPr lang="en-US" sz="1900" dirty="0" err="1" smtClean="0"/>
              <a:t>prvním</a:t>
            </a:r>
            <a:r>
              <a:rPr lang="en-US" sz="1900" dirty="0" smtClean="0"/>
              <a:t> </a:t>
            </a:r>
            <a:r>
              <a:rPr lang="en-US" sz="1900" dirty="0" err="1" smtClean="0"/>
              <a:t>případě</a:t>
            </a:r>
            <a:r>
              <a:rPr lang="en-US" sz="1900" dirty="0" smtClean="0"/>
              <a:t> </a:t>
            </a:r>
            <a:r>
              <a:rPr lang="en-US" sz="1900" dirty="0" err="1" smtClean="0"/>
              <a:t>akcentovaná</a:t>
            </a:r>
            <a:r>
              <a:rPr lang="en-US" sz="1900" dirty="0" smtClean="0"/>
              <a:t> </a:t>
            </a:r>
            <a:r>
              <a:rPr lang="en-US" sz="1900" dirty="0" err="1" smtClean="0"/>
              <a:t>kauzalita</a:t>
            </a:r>
            <a:r>
              <a:rPr lang="en-US" sz="1900" dirty="0"/>
              <a:t> </a:t>
            </a:r>
            <a:r>
              <a:rPr lang="en-US" sz="1900" dirty="0" err="1" smtClean="0"/>
              <a:t>vede</a:t>
            </a:r>
            <a:r>
              <a:rPr lang="en-US" sz="1900" dirty="0" smtClean="0"/>
              <a:t> k </a:t>
            </a:r>
            <a:r>
              <a:rPr lang="en-US" sz="1900" dirty="0" err="1" smtClean="0"/>
              <a:t>napětí</a:t>
            </a:r>
            <a:r>
              <a:rPr lang="en-US" sz="1900" dirty="0" smtClean="0"/>
              <a:t>,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/>
              <a:t>druhém</a:t>
            </a:r>
            <a:r>
              <a:rPr lang="cs-CZ" sz="1900" dirty="0" smtClean="0"/>
              <a:t> </a:t>
            </a:r>
            <a:r>
              <a:rPr lang="cs-CZ" sz="1900" dirty="0"/>
              <a:t>slouží k tomu, abychom viděli a </a:t>
            </a:r>
            <a:r>
              <a:rPr lang="cs-CZ" sz="1900" b="1" u="sng" dirty="0"/>
              <a:t>hodnotili</a:t>
            </a:r>
            <a:r>
              <a:rPr lang="cs-CZ" sz="1900" dirty="0"/>
              <a:t> kontrastující postoje různých postav v rámci dané struktury / sítě vztahů.</a:t>
            </a:r>
            <a:r>
              <a:rPr lang="cs-CZ" sz="1900" dirty="0"/>
              <a:t>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5229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71680"/>
            <a:ext cx="3202209" cy="857687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Dramatická</a:t>
            </a:r>
            <a:r>
              <a:rPr lang="en-US" sz="2200" dirty="0" smtClean="0"/>
              <a:t> </a:t>
            </a:r>
            <a:r>
              <a:rPr lang="en-US" sz="2200" dirty="0" err="1" smtClean="0"/>
              <a:t>akcelerace</a:t>
            </a:r>
            <a:r>
              <a:rPr lang="en-US" sz="2200" dirty="0" smtClean="0"/>
              <a:t> / </a:t>
            </a:r>
            <a:r>
              <a:rPr lang="en-US" sz="2200" dirty="0" err="1" smtClean="0"/>
              <a:t>Dramatická</a:t>
            </a:r>
            <a:r>
              <a:rPr lang="en-US" sz="2200" dirty="0" smtClean="0"/>
              <a:t> </a:t>
            </a:r>
            <a:r>
              <a:rPr lang="en-US" sz="2200" dirty="0" err="1" smtClean="0"/>
              <a:t>diskontinuita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04" y="1068774"/>
            <a:ext cx="3559156" cy="485602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Dramatická</a:t>
            </a:r>
            <a:r>
              <a:rPr lang="en-US" sz="1900" dirty="0" smtClean="0"/>
              <a:t> </a:t>
            </a:r>
            <a:r>
              <a:rPr lang="en-US" sz="1900" dirty="0" err="1" smtClean="0"/>
              <a:t>akcelerace</a:t>
            </a:r>
            <a:r>
              <a:rPr lang="en-US" sz="1900" dirty="0" smtClean="0"/>
              <a:t> v </a:t>
            </a:r>
            <a:r>
              <a:rPr lang="en-US" sz="1900" dirty="0" err="1" smtClean="0"/>
              <a:t>klasické</a:t>
            </a:r>
            <a:r>
              <a:rPr lang="en-US" sz="1900" dirty="0" smtClean="0"/>
              <a:t> </a:t>
            </a:r>
            <a:r>
              <a:rPr lang="en-US" sz="1900" dirty="0" err="1" smtClean="0"/>
              <a:t>naraci</a:t>
            </a:r>
            <a:r>
              <a:rPr lang="en-US" sz="1900" dirty="0" smtClean="0"/>
              <a:t> </a:t>
            </a:r>
            <a:r>
              <a:rPr lang="cs-CZ" sz="1900" dirty="0" smtClean="0"/>
              <a:t>vytváří, stup</a:t>
            </a:r>
            <a:r>
              <a:rPr lang="cs-CZ" sz="1900" dirty="0" smtClean="0"/>
              <a:t>ňuje</a:t>
            </a:r>
            <a:r>
              <a:rPr lang="cs-CZ" sz="1900" dirty="0" smtClean="0"/>
              <a:t> </a:t>
            </a:r>
            <a:r>
              <a:rPr lang="cs-CZ" sz="1900" dirty="0"/>
              <a:t>a udržuje </a:t>
            </a:r>
            <a:r>
              <a:rPr lang="cs-CZ" sz="1900" dirty="0" smtClean="0"/>
              <a:t>napětí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V melodramatu funguje </a:t>
            </a:r>
            <a:r>
              <a:rPr lang="cs-CZ" sz="1900" dirty="0"/>
              <a:t>jako dramatická diskontinuita </a:t>
            </a:r>
            <a:r>
              <a:rPr lang="cs-CZ" sz="1900" dirty="0" smtClean="0"/>
              <a:t>- </a:t>
            </a:r>
            <a:r>
              <a:rPr lang="cs-CZ" sz="1900" dirty="0"/>
              <a:t>vytváření a opakování naprosto protichůdných emocí. </a:t>
            </a:r>
            <a:endParaRPr lang="cs-CZ" sz="1900" dirty="0"/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Situace</a:t>
            </a:r>
            <a:r>
              <a:rPr lang="cs-CZ" sz="1900" dirty="0"/>
              <a:t>, která stojí na dlouho budované </a:t>
            </a:r>
            <a:r>
              <a:rPr lang="cs-CZ" sz="1900" dirty="0" smtClean="0"/>
              <a:t>a </a:t>
            </a:r>
            <a:r>
              <a:rPr lang="cs-CZ" sz="1900" dirty="0"/>
              <a:t>vygradované emoci, která se náhle zvrátí v </a:t>
            </a:r>
            <a:r>
              <a:rPr lang="cs-CZ" sz="1900" dirty="0" smtClean="0"/>
              <a:t>naprostý extrém.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Nerealistické</a:t>
            </a:r>
            <a:r>
              <a:rPr lang="cs-CZ" sz="1900" dirty="0"/>
              <a:t>, neuvěřitelné </a:t>
            </a:r>
            <a:r>
              <a:rPr lang="cs-CZ" sz="1900" dirty="0" smtClean="0"/>
              <a:t>– rychlý přesun od jednoho emocionálního extrému k druhému &gt;&gt; vzestup a pád.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Právě tento rytmus je podstatnou součástí melodramatického efektu.</a:t>
            </a:r>
            <a:endParaRPr lang="en-US" sz="1900" dirty="0"/>
          </a:p>
        </p:txBody>
      </p:sp>
      <p:pic>
        <p:nvPicPr>
          <p:cNvPr id="9" name="Content Placeholder 8" descr="Immit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b="4776"/>
          <a:stretch/>
        </p:blipFill>
        <p:spPr>
          <a:xfrm>
            <a:off x="3822460" y="0"/>
            <a:ext cx="5111750" cy="6858000"/>
          </a:xfrm>
        </p:spPr>
      </p:pic>
    </p:spTree>
    <p:extLst>
      <p:ext uri="{BB962C8B-B14F-4D97-AF65-F5344CB8AC3E}">
        <p14:creationId xmlns:p14="http://schemas.microsoft.com/office/powerpoint/2010/main" val="111905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17" y="-30984"/>
            <a:ext cx="3686254" cy="171934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Waterloo bridge          </a:t>
            </a:r>
            <a:r>
              <a:rPr lang="en-US" sz="2400" dirty="0" smtClean="0"/>
              <a:t>(</a:t>
            </a:r>
            <a:r>
              <a:rPr lang="en-US" sz="2400" dirty="0" err="1" smtClean="0"/>
              <a:t>Valčík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rozloučenou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USA 1940, r. </a:t>
            </a:r>
            <a:r>
              <a:rPr lang="en-US" sz="2400" dirty="0" err="1" smtClean="0"/>
              <a:t>Mervyn</a:t>
            </a:r>
            <a:r>
              <a:rPr lang="en-US" sz="2400" dirty="0" smtClean="0"/>
              <a:t> </a:t>
            </a:r>
            <a:r>
              <a:rPr lang="en-US" sz="2400" dirty="0" err="1" smtClean="0"/>
              <a:t>LeRoy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Vivien Leigh, Robert Taylor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688356"/>
            <a:ext cx="3732718" cy="4879215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Ukázkový</a:t>
            </a:r>
            <a:r>
              <a:rPr lang="en-US" sz="1600" dirty="0" smtClean="0"/>
              <a:t> </a:t>
            </a:r>
            <a:r>
              <a:rPr lang="en-US" sz="1600" dirty="0" err="1" smtClean="0"/>
              <a:t>případ</a:t>
            </a:r>
            <a:r>
              <a:rPr lang="en-US" sz="1600" dirty="0" smtClean="0"/>
              <a:t> </a:t>
            </a:r>
            <a:r>
              <a:rPr lang="en-US" sz="1600" dirty="0" err="1" smtClean="0"/>
              <a:t>melodramatické</a:t>
            </a:r>
            <a:r>
              <a:rPr lang="en-US" sz="1600" dirty="0" smtClean="0"/>
              <a:t> </a:t>
            </a:r>
            <a:r>
              <a:rPr lang="en-US" sz="1600" dirty="0" err="1" smtClean="0"/>
              <a:t>narace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Neš</a:t>
            </a:r>
            <a:r>
              <a:rPr lang="en-US" sz="1600" dirty="0" err="1" smtClean="0"/>
              <a:t>ťastná</a:t>
            </a:r>
            <a:r>
              <a:rPr lang="en-US" sz="1600" dirty="0" smtClean="0"/>
              <a:t> </a:t>
            </a:r>
            <a:r>
              <a:rPr lang="en-US" sz="1600" dirty="0" err="1" smtClean="0"/>
              <a:t>náhoda</a:t>
            </a:r>
            <a:r>
              <a:rPr lang="en-US" sz="1600" dirty="0" smtClean="0"/>
              <a:t> </a:t>
            </a:r>
            <a:r>
              <a:rPr lang="en-US" sz="1600" dirty="0" err="1" smtClean="0"/>
              <a:t>jako</a:t>
            </a:r>
            <a:r>
              <a:rPr lang="en-US" sz="1600" dirty="0" smtClean="0"/>
              <a:t> </a:t>
            </a:r>
            <a:r>
              <a:rPr lang="en-US" sz="1600" dirty="0" err="1" smtClean="0"/>
              <a:t>katalyzátor</a:t>
            </a:r>
            <a:r>
              <a:rPr lang="en-US" sz="1600" dirty="0" smtClean="0"/>
              <a:t> </a:t>
            </a:r>
            <a:r>
              <a:rPr lang="en-US" sz="1600" dirty="0" err="1" smtClean="0"/>
              <a:t>dění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Dramatická</a:t>
            </a:r>
            <a:r>
              <a:rPr lang="en-US" sz="1600" dirty="0" smtClean="0"/>
              <a:t> </a:t>
            </a:r>
            <a:r>
              <a:rPr lang="en-US" sz="1600" dirty="0" err="1" smtClean="0"/>
              <a:t>diskontinuita</a:t>
            </a:r>
            <a:r>
              <a:rPr lang="en-US" sz="1600" dirty="0" smtClean="0"/>
              <a:t> – </a:t>
            </a:r>
            <a:r>
              <a:rPr lang="en-US" sz="1600" dirty="0" err="1" smtClean="0"/>
              <a:t>optimismus</a:t>
            </a:r>
            <a:r>
              <a:rPr lang="en-US" sz="1600" dirty="0" smtClean="0"/>
              <a:t> </a:t>
            </a:r>
            <a:r>
              <a:rPr lang="en-US" sz="1600" dirty="0" err="1" smtClean="0"/>
              <a:t>ihned</a:t>
            </a:r>
            <a:r>
              <a:rPr lang="en-US" sz="1600" dirty="0" smtClean="0"/>
              <a:t> </a:t>
            </a:r>
            <a:r>
              <a:rPr lang="en-US" sz="1600" dirty="0" err="1" smtClean="0"/>
              <a:t>střídají</a:t>
            </a:r>
            <a:r>
              <a:rPr lang="en-US" sz="1600" dirty="0" smtClean="0"/>
              <a:t> </a:t>
            </a:r>
            <a:r>
              <a:rPr lang="en-US" sz="1600" dirty="0" err="1" smtClean="0"/>
              <a:t>špatné</a:t>
            </a:r>
            <a:r>
              <a:rPr lang="en-US" sz="1600" dirty="0" smtClean="0"/>
              <a:t> </a:t>
            </a:r>
            <a:r>
              <a:rPr lang="en-US" sz="1600" dirty="0" err="1" smtClean="0"/>
              <a:t>zprávy</a:t>
            </a:r>
            <a:r>
              <a:rPr lang="en-US" sz="1600" dirty="0" smtClean="0"/>
              <a:t>, </a:t>
            </a:r>
            <a:r>
              <a:rPr lang="en-US" sz="1600" dirty="0" err="1" smtClean="0"/>
              <a:t>smíření</a:t>
            </a:r>
            <a:r>
              <a:rPr lang="en-US" sz="1600" dirty="0" smtClean="0"/>
              <a:t> se </a:t>
            </a:r>
            <a:r>
              <a:rPr lang="en-US" sz="1600" dirty="0" err="1" smtClean="0"/>
              <a:t>situaci</a:t>
            </a:r>
            <a:r>
              <a:rPr lang="en-US" sz="1600" dirty="0" smtClean="0"/>
              <a:t> </a:t>
            </a:r>
            <a:r>
              <a:rPr lang="en-US" sz="1600" dirty="0" err="1" smtClean="0"/>
              <a:t>ustupuje</a:t>
            </a:r>
            <a:r>
              <a:rPr lang="en-US" sz="1600" dirty="0" smtClean="0"/>
              <a:t> </a:t>
            </a:r>
            <a:r>
              <a:rPr lang="en-US" sz="1600" dirty="0" err="1" smtClean="0"/>
              <a:t>falešným</a:t>
            </a:r>
            <a:r>
              <a:rPr lang="en-US" sz="1600" dirty="0" smtClean="0"/>
              <a:t> </a:t>
            </a:r>
            <a:r>
              <a:rPr lang="en-US" sz="1600" dirty="0" err="1" smtClean="0"/>
              <a:t>nadějím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Přesun</a:t>
            </a:r>
            <a:r>
              <a:rPr lang="en-US" sz="1600" dirty="0" smtClean="0"/>
              <a:t> – </a:t>
            </a:r>
            <a:r>
              <a:rPr lang="en-US" sz="1600" dirty="0" err="1" smtClean="0"/>
              <a:t>tragická</a:t>
            </a:r>
            <a:r>
              <a:rPr lang="en-US" sz="1600" dirty="0" smtClean="0"/>
              <a:t> romance </a:t>
            </a:r>
            <a:r>
              <a:rPr lang="en-US" sz="1600" dirty="0" err="1" smtClean="0"/>
              <a:t>jako</a:t>
            </a:r>
            <a:r>
              <a:rPr lang="en-US" sz="1600" dirty="0" smtClean="0"/>
              <a:t> </a:t>
            </a:r>
            <a:r>
              <a:rPr lang="en-US" sz="1600" dirty="0" err="1" smtClean="0"/>
              <a:t>svědectví</a:t>
            </a:r>
            <a:r>
              <a:rPr lang="en-US" sz="1600" dirty="0" smtClean="0"/>
              <a:t> o </a:t>
            </a:r>
            <a:r>
              <a:rPr lang="en-US" sz="1600" dirty="0" err="1" smtClean="0"/>
              <a:t>nulové</a:t>
            </a:r>
            <a:r>
              <a:rPr lang="en-US" sz="1600" dirty="0" smtClean="0"/>
              <a:t> </a:t>
            </a:r>
            <a:r>
              <a:rPr lang="en-US" sz="1600" dirty="0" err="1" smtClean="0"/>
              <a:t>toleranci</a:t>
            </a:r>
            <a:r>
              <a:rPr lang="en-US" sz="1600" dirty="0" smtClean="0"/>
              <a:t> </a:t>
            </a:r>
            <a:r>
              <a:rPr lang="en-US" sz="1600" dirty="0" err="1" smtClean="0"/>
              <a:t>třídního</a:t>
            </a:r>
            <a:r>
              <a:rPr lang="en-US" sz="1600" dirty="0" smtClean="0"/>
              <a:t> </a:t>
            </a:r>
            <a:r>
              <a:rPr lang="en-US" sz="1600" dirty="0" err="1" smtClean="0"/>
              <a:t>systému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Internalizace</a:t>
            </a:r>
            <a:r>
              <a:rPr lang="en-US" sz="1600" dirty="0" smtClean="0"/>
              <a:t> </a:t>
            </a:r>
            <a:r>
              <a:rPr lang="en-US" sz="1600" dirty="0" err="1" smtClean="0"/>
              <a:t>ideologických</a:t>
            </a:r>
            <a:r>
              <a:rPr lang="en-US" sz="1600" dirty="0" smtClean="0"/>
              <a:t> a </a:t>
            </a:r>
            <a:r>
              <a:rPr lang="en-US" sz="1600" dirty="0" err="1" smtClean="0"/>
              <a:t>společenských</a:t>
            </a:r>
            <a:r>
              <a:rPr lang="en-US" sz="1600" dirty="0" smtClean="0"/>
              <a:t> </a:t>
            </a:r>
            <a:r>
              <a:rPr lang="en-US" sz="1600" dirty="0" err="1" smtClean="0"/>
              <a:t>limitů</a:t>
            </a:r>
            <a:r>
              <a:rPr lang="en-US" sz="1600" dirty="0" smtClean="0"/>
              <a:t> – </a:t>
            </a:r>
            <a:r>
              <a:rPr lang="en-US" sz="1600" dirty="0" err="1" smtClean="0"/>
              <a:t>svědomí</a:t>
            </a:r>
            <a:r>
              <a:rPr lang="en-US" sz="1600" dirty="0" smtClean="0"/>
              <a:t> </a:t>
            </a:r>
            <a:r>
              <a:rPr lang="en-US" sz="1600" dirty="0" err="1" smtClean="0"/>
              <a:t>hlavní</a:t>
            </a:r>
            <a:r>
              <a:rPr lang="en-US" sz="1600" dirty="0" smtClean="0"/>
              <a:t> </a:t>
            </a:r>
            <a:r>
              <a:rPr lang="en-US" sz="1600" dirty="0" err="1" smtClean="0"/>
              <a:t>hrdinky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Patos</a:t>
            </a:r>
            <a:r>
              <a:rPr lang="en-US" sz="1600" dirty="0" smtClean="0"/>
              <a:t> – Roy a </a:t>
            </a:r>
            <a:r>
              <a:rPr lang="en-US" sz="1600" dirty="0" err="1" smtClean="0"/>
              <a:t>jeho</a:t>
            </a:r>
            <a:r>
              <a:rPr lang="en-US" sz="1600" dirty="0" smtClean="0"/>
              <a:t> </a:t>
            </a:r>
            <a:r>
              <a:rPr lang="en-US" sz="1600" dirty="0" err="1" smtClean="0"/>
              <a:t>matka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až</a:t>
            </a:r>
            <a:r>
              <a:rPr lang="en-US" sz="1600" dirty="0" smtClean="0"/>
              <a:t> </a:t>
            </a:r>
            <a:r>
              <a:rPr lang="en-US" sz="1600" dirty="0" err="1" smtClean="0"/>
              <a:t>příliš</a:t>
            </a:r>
            <a:r>
              <a:rPr lang="en-US" sz="1600" dirty="0" smtClean="0"/>
              <a:t> </a:t>
            </a:r>
            <a:r>
              <a:rPr lang="en-US" sz="1600" dirty="0" err="1" smtClean="0"/>
              <a:t>pozdě</a:t>
            </a:r>
            <a:r>
              <a:rPr lang="en-US" sz="1600" dirty="0" smtClean="0"/>
              <a:t> </a:t>
            </a:r>
            <a:r>
              <a:rPr lang="en-US" sz="1600" dirty="0" err="1" smtClean="0"/>
              <a:t>uvědomí</a:t>
            </a:r>
            <a:r>
              <a:rPr lang="en-US" sz="1600" dirty="0" smtClean="0"/>
              <a:t> </a:t>
            </a:r>
            <a:r>
              <a:rPr lang="en-US" sz="1600" dirty="0" err="1" smtClean="0"/>
              <a:t>ctnostnou</a:t>
            </a:r>
            <a:r>
              <a:rPr lang="en-US" sz="1600" dirty="0" smtClean="0"/>
              <a:t> </a:t>
            </a:r>
            <a:r>
              <a:rPr lang="en-US" sz="1600" dirty="0" err="1" smtClean="0"/>
              <a:t>povahu</a:t>
            </a:r>
            <a:r>
              <a:rPr lang="en-US" sz="1600" dirty="0" smtClean="0"/>
              <a:t> </a:t>
            </a:r>
            <a:r>
              <a:rPr lang="en-US" sz="1600" dirty="0" err="1" smtClean="0"/>
              <a:t>Myry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Kruhová</a:t>
            </a:r>
            <a:r>
              <a:rPr lang="en-US" sz="1600" dirty="0" smtClean="0"/>
              <a:t> </a:t>
            </a:r>
            <a:r>
              <a:rPr lang="en-US" sz="1600" dirty="0" err="1" smtClean="0"/>
              <a:t>zápletka</a:t>
            </a:r>
            <a:r>
              <a:rPr lang="en-US" sz="1600" dirty="0" smtClean="0"/>
              <a:t> – film se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finále</a:t>
            </a:r>
            <a:r>
              <a:rPr lang="en-US" sz="1600" dirty="0" smtClean="0"/>
              <a:t> </a:t>
            </a:r>
            <a:r>
              <a:rPr lang="en-US" sz="1600" dirty="0" err="1" smtClean="0"/>
              <a:t>vrací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začátek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9761" b="9761"/>
          <a:stretch>
            <a:fillRect/>
          </a:stretch>
        </p:blipFill>
        <p:spPr>
          <a:xfrm>
            <a:off x="3900298" y="273050"/>
            <a:ext cx="5111750" cy="5853113"/>
          </a:xfrm>
        </p:spPr>
      </p:pic>
    </p:spTree>
    <p:extLst>
      <p:ext uri="{BB962C8B-B14F-4D97-AF65-F5344CB8AC3E}">
        <p14:creationId xmlns:p14="http://schemas.microsoft.com/office/powerpoint/2010/main" val="14552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1073</Words>
  <Application>Microsoft Macintosh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Melodrama – žánr, styl, emoce</vt:lpstr>
      <vt:lpstr>Literatura 28. 4. 2016 L4 – Melodrama a vyprávění</vt:lpstr>
      <vt:lpstr>Příběh a / vs styl</vt:lpstr>
      <vt:lpstr>Kondenzace a přesun</vt:lpstr>
      <vt:lpstr>Kondenzace a přesun</vt:lpstr>
      <vt:lpstr>Klasické vs melodramatické vyprávění</vt:lpstr>
      <vt:lpstr>- Strukturní paralely a opozice - Dramatická akcelerace</vt:lpstr>
      <vt:lpstr>Dramatická akcelerace / Dramatická diskontinuita</vt:lpstr>
      <vt:lpstr>Waterloo bridge          (Valčík na rozloučenou) USA 1940, r. Mervyn LeRoy Vivien Leigh, Robert Taylor</vt:lpstr>
      <vt:lpstr>PowerPoint Presentation</vt:lpstr>
      <vt:lpstr>PowerPoint Presentation</vt:lpstr>
      <vt:lpstr>Melodrama jako rétorika</vt:lpstr>
      <vt:lpstr>Todd Haynes </vt:lpstr>
      <vt:lpstr>PowerPoint Presentation</vt:lpstr>
      <vt:lpstr>PowerPoint Presentation</vt:lpstr>
      <vt:lpstr>PowerPoint Presentation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Melodrama – žánr, styl, emoce</dc:title>
  <dc:creator>Šárka Gmiterková</dc:creator>
  <cp:lastModifiedBy>Šárka Gmiterková</cp:lastModifiedBy>
  <cp:revision>34</cp:revision>
  <dcterms:created xsi:type="dcterms:W3CDTF">2016-04-21T21:38:53Z</dcterms:created>
  <dcterms:modified xsi:type="dcterms:W3CDTF">2016-04-28T13:03:49Z</dcterms:modified>
</cp:coreProperties>
</file>