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8" r:id="rId14"/>
    <p:sldId id="259" r:id="rId15"/>
    <p:sldId id="260" r:id="rId16"/>
    <p:sldId id="261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CA33A-B17A-C940-A973-DAC68E4BB9F9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5B147D-676C-0643-920B-78B068C6B418}">
      <dgm:prSet phldrT="[Text]" phldr="1"/>
      <dgm:spPr/>
      <dgm:t>
        <a:bodyPr/>
        <a:lstStyle/>
        <a:p>
          <a:endParaRPr lang="en-US" dirty="0"/>
        </a:p>
      </dgm:t>
    </dgm:pt>
    <dgm:pt modelId="{ADD8B783-35F7-804F-89D7-FE938579AEBA}" type="sibTrans" cxnId="{1C403409-2C14-2247-94AF-62E66889A544}">
      <dgm:prSet/>
      <dgm:spPr/>
      <dgm:t>
        <a:bodyPr/>
        <a:lstStyle/>
        <a:p>
          <a:endParaRPr lang="en-US"/>
        </a:p>
      </dgm:t>
    </dgm:pt>
    <dgm:pt modelId="{2A3842EF-C19C-0C49-A5A4-1B9A16B94163}" type="parTrans" cxnId="{1C403409-2C14-2247-94AF-62E66889A544}">
      <dgm:prSet/>
      <dgm:spPr/>
      <dgm:t>
        <a:bodyPr/>
        <a:lstStyle/>
        <a:p>
          <a:endParaRPr lang="en-US"/>
        </a:p>
      </dgm:t>
    </dgm:pt>
    <dgm:pt modelId="{DA486B5F-3AF0-5341-8525-47B2436267B3}">
      <dgm:prSet phldrT="[Text]"/>
      <dgm:spPr/>
      <dgm:t>
        <a:bodyPr/>
        <a:lstStyle/>
        <a:p>
          <a:r>
            <a:rPr lang="en-US" b="1" u="sng" dirty="0" err="1" smtClean="0"/>
            <a:t>Souboj</a:t>
          </a:r>
          <a:endParaRPr lang="en-US" b="1" u="sng" dirty="0"/>
        </a:p>
      </dgm:t>
    </dgm:pt>
    <dgm:pt modelId="{86516856-4EF7-7C46-858E-2A020B79503A}" type="sibTrans" cxnId="{A24DF05B-336E-1448-8241-5F796EE03F0C}">
      <dgm:prSet/>
      <dgm:spPr/>
      <dgm:t>
        <a:bodyPr/>
        <a:lstStyle/>
        <a:p>
          <a:endParaRPr lang="en-US"/>
        </a:p>
      </dgm:t>
    </dgm:pt>
    <dgm:pt modelId="{B0F1F8A8-DD27-384C-8B07-A9070E7D3C65}" type="parTrans" cxnId="{A24DF05B-336E-1448-8241-5F796EE03F0C}">
      <dgm:prSet/>
      <dgm:spPr/>
      <dgm:t>
        <a:bodyPr/>
        <a:lstStyle/>
        <a:p>
          <a:endParaRPr lang="en-US"/>
        </a:p>
      </dgm:t>
    </dgm:pt>
    <dgm:pt modelId="{128E6E18-9B61-1640-BABE-946F4350FBD2}">
      <dgm:prSet phldrT="[Text]" custT="1"/>
      <dgm:spPr/>
      <dgm:t>
        <a:bodyPr/>
        <a:lstStyle/>
        <a:p>
          <a:r>
            <a:rPr lang="en-US" sz="4400" b="1" u="sng" dirty="0" err="1" smtClean="0"/>
            <a:t>Volba</a:t>
          </a:r>
          <a:endParaRPr lang="en-US" sz="4400" b="1" u="sng" dirty="0"/>
        </a:p>
      </dgm:t>
    </dgm:pt>
    <dgm:pt modelId="{E03E9A51-C913-FD41-893E-C5801BF84289}" type="sibTrans" cxnId="{02C1EA74-3DE8-2042-B2DC-46A4E9BFC341}">
      <dgm:prSet/>
      <dgm:spPr/>
      <dgm:t>
        <a:bodyPr/>
        <a:lstStyle/>
        <a:p>
          <a:endParaRPr lang="en-US"/>
        </a:p>
      </dgm:t>
    </dgm:pt>
    <dgm:pt modelId="{33D2D85A-B3C6-DD4A-BF70-0A3E563C23DA}" type="parTrans" cxnId="{02C1EA74-3DE8-2042-B2DC-46A4E9BFC341}">
      <dgm:prSet/>
      <dgm:spPr/>
      <dgm:t>
        <a:bodyPr/>
        <a:lstStyle/>
        <a:p>
          <a:endParaRPr lang="en-US"/>
        </a:p>
      </dgm:t>
    </dgm:pt>
    <dgm:pt modelId="{2D409FAA-83D6-364A-97D8-872ECD7E3821}">
      <dgm:prSet phldrT="[Text]" custT="1"/>
      <dgm:spPr/>
      <dgm:t>
        <a:bodyPr/>
        <a:lstStyle/>
        <a:p>
          <a:r>
            <a:rPr lang="en-US" sz="4400" b="1" u="sng" dirty="0" err="1" smtClean="0"/>
            <a:t>Obě</a:t>
          </a:r>
          <a:r>
            <a:rPr lang="en-US" sz="4400" b="1" u="sng" dirty="0" err="1" smtClean="0"/>
            <a:t>ť</a:t>
          </a:r>
          <a:endParaRPr lang="en-US" sz="4400" b="1" u="sng" dirty="0"/>
        </a:p>
      </dgm:t>
    </dgm:pt>
    <dgm:pt modelId="{C83ACCCF-4F41-EA43-AAB1-FB01DE4D856E}" type="sibTrans" cxnId="{415EE1CE-7D3E-9344-9C3C-D3BB2684C6E7}">
      <dgm:prSet/>
      <dgm:spPr/>
      <dgm:t>
        <a:bodyPr/>
        <a:lstStyle/>
        <a:p>
          <a:endParaRPr lang="en-US"/>
        </a:p>
      </dgm:t>
    </dgm:pt>
    <dgm:pt modelId="{C9DE0C6A-48EB-4E4B-8FD3-D790811594B5}" type="parTrans" cxnId="{415EE1CE-7D3E-9344-9C3C-D3BB2684C6E7}">
      <dgm:prSet/>
      <dgm:spPr/>
      <dgm:t>
        <a:bodyPr/>
        <a:lstStyle/>
        <a:p>
          <a:endParaRPr lang="en-US"/>
        </a:p>
      </dgm:t>
    </dgm:pt>
    <dgm:pt modelId="{86985D77-A612-9E48-A39A-5E74EFAC1CDF}">
      <dgm:prSet phldrT="[Text]" custT="1"/>
      <dgm:spPr/>
      <dgm:t>
        <a:bodyPr/>
        <a:lstStyle/>
        <a:p>
          <a:r>
            <a:rPr lang="en-US" sz="3600" b="1" u="sng" dirty="0" err="1" smtClean="0"/>
            <a:t>Strádání</a:t>
          </a:r>
          <a:r>
            <a:rPr lang="en-US" sz="3600" b="1" u="sng" dirty="0" smtClean="0"/>
            <a:t> a </a:t>
          </a:r>
          <a:r>
            <a:rPr lang="en-US" sz="3600" b="1" u="sng" dirty="0" err="1" smtClean="0"/>
            <a:t>utrpení</a:t>
          </a:r>
          <a:endParaRPr lang="en-US" sz="2400" b="1" u="sng" dirty="0"/>
        </a:p>
      </dgm:t>
    </dgm:pt>
    <dgm:pt modelId="{6DAFD4A0-9D61-1F4B-8761-84DF2C8B7C83}" type="parTrans" cxnId="{2C628222-64A5-1547-86B4-116DA394488C}">
      <dgm:prSet/>
      <dgm:spPr/>
      <dgm:t>
        <a:bodyPr/>
        <a:lstStyle/>
        <a:p>
          <a:endParaRPr lang="en-US"/>
        </a:p>
      </dgm:t>
    </dgm:pt>
    <dgm:pt modelId="{834AE06A-A601-F24C-A55E-CD02817BB47A}" type="sibTrans" cxnId="{2C628222-64A5-1547-86B4-116DA394488C}">
      <dgm:prSet/>
      <dgm:spPr/>
      <dgm:t>
        <a:bodyPr/>
        <a:lstStyle/>
        <a:p>
          <a:endParaRPr lang="en-US"/>
        </a:p>
      </dgm:t>
    </dgm:pt>
    <dgm:pt modelId="{4C818A2D-E107-6D4C-AEF3-EB6AC9D1A13E}" type="pres">
      <dgm:prSet presAssocID="{FD6CA33A-B17A-C940-A973-DAC68E4BB9F9}" presName="matrix" presStyleCnt="0">
        <dgm:presLayoutVars>
          <dgm:chMax val="1"/>
          <dgm:dir/>
          <dgm:resizeHandles val="exact"/>
        </dgm:presLayoutVars>
      </dgm:prSet>
      <dgm:spPr/>
    </dgm:pt>
    <dgm:pt modelId="{31E08C3E-7CE4-8A45-8279-6F32199175C3}" type="pres">
      <dgm:prSet presAssocID="{FD6CA33A-B17A-C940-A973-DAC68E4BB9F9}" presName="diamond" presStyleLbl="bgShp" presStyleIdx="0" presStyleCnt="1"/>
      <dgm:spPr/>
    </dgm:pt>
    <dgm:pt modelId="{BCC5DBBD-9075-944B-97CE-C289A8BB263E}" type="pres">
      <dgm:prSet presAssocID="{FD6CA33A-B17A-C940-A973-DAC68E4BB9F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C908B-537F-B248-B258-4714B1F29F5D}" type="pres">
      <dgm:prSet presAssocID="{FD6CA33A-B17A-C940-A973-DAC68E4BB9F9}" presName="quad2" presStyleLbl="node1" presStyleIdx="1" presStyleCnt="4" custLinFactNeighborX="-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4F228-A4E5-0744-B1EC-7FD400A4577E}" type="pres">
      <dgm:prSet presAssocID="{FD6CA33A-B17A-C940-A973-DAC68E4BB9F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CB43F-1ADB-F540-A51D-9D3AB2080E25}" type="pres">
      <dgm:prSet presAssocID="{FD6CA33A-B17A-C940-A973-DAC68E4BB9F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5EE1CE-7D3E-9344-9C3C-D3BB2684C6E7}" srcId="{FD6CA33A-B17A-C940-A973-DAC68E4BB9F9}" destId="{2D409FAA-83D6-364A-97D8-872ECD7E3821}" srcOrd="0" destOrd="0" parTransId="{C9DE0C6A-48EB-4E4B-8FD3-D790811594B5}" sibTransId="{C83ACCCF-4F41-EA43-AAB1-FB01DE4D856E}"/>
    <dgm:cxn modelId="{1C403409-2C14-2247-94AF-62E66889A544}" srcId="{FD6CA33A-B17A-C940-A973-DAC68E4BB9F9}" destId="{085B147D-676C-0643-920B-78B068C6B418}" srcOrd="4" destOrd="0" parTransId="{2A3842EF-C19C-0C49-A5A4-1B9A16B94163}" sibTransId="{ADD8B783-35F7-804F-89D7-FE938579AEBA}"/>
    <dgm:cxn modelId="{2C628222-64A5-1547-86B4-116DA394488C}" srcId="{FD6CA33A-B17A-C940-A973-DAC68E4BB9F9}" destId="{86985D77-A612-9E48-A39A-5E74EFAC1CDF}" srcOrd="1" destOrd="0" parTransId="{6DAFD4A0-9D61-1F4B-8761-84DF2C8B7C83}" sibTransId="{834AE06A-A601-F24C-A55E-CD02817BB47A}"/>
    <dgm:cxn modelId="{2180B405-4749-A646-946C-23AEB61A00F6}" type="presOf" srcId="{DA486B5F-3AF0-5341-8525-47B2436267B3}" destId="{7E2CB43F-1ADB-F540-A51D-9D3AB2080E25}" srcOrd="0" destOrd="0" presId="urn:microsoft.com/office/officeart/2005/8/layout/matrix3"/>
    <dgm:cxn modelId="{53DBAB76-FBB2-894B-BCC1-FACE7CB912AC}" type="presOf" srcId="{128E6E18-9B61-1640-BABE-946F4350FBD2}" destId="{6A94F228-A4E5-0744-B1EC-7FD400A4577E}" srcOrd="0" destOrd="0" presId="urn:microsoft.com/office/officeart/2005/8/layout/matrix3"/>
    <dgm:cxn modelId="{A24DF05B-336E-1448-8241-5F796EE03F0C}" srcId="{FD6CA33A-B17A-C940-A973-DAC68E4BB9F9}" destId="{DA486B5F-3AF0-5341-8525-47B2436267B3}" srcOrd="3" destOrd="0" parTransId="{B0F1F8A8-DD27-384C-8B07-A9070E7D3C65}" sibTransId="{86516856-4EF7-7C46-858E-2A020B79503A}"/>
    <dgm:cxn modelId="{02C1EA74-3DE8-2042-B2DC-46A4E9BFC341}" srcId="{FD6CA33A-B17A-C940-A973-DAC68E4BB9F9}" destId="{128E6E18-9B61-1640-BABE-946F4350FBD2}" srcOrd="2" destOrd="0" parTransId="{33D2D85A-B3C6-DD4A-BF70-0A3E563C23DA}" sibTransId="{E03E9A51-C913-FD41-893E-C5801BF84289}"/>
    <dgm:cxn modelId="{56C75D41-4A55-7348-856B-2D0EFC5339C9}" type="presOf" srcId="{86985D77-A612-9E48-A39A-5E74EFAC1CDF}" destId="{2F3C908B-537F-B248-B258-4714B1F29F5D}" srcOrd="0" destOrd="0" presId="urn:microsoft.com/office/officeart/2005/8/layout/matrix3"/>
    <dgm:cxn modelId="{4CF7DE7C-5DFE-FC4C-98EB-2904A530C0E4}" type="presOf" srcId="{2D409FAA-83D6-364A-97D8-872ECD7E3821}" destId="{BCC5DBBD-9075-944B-97CE-C289A8BB263E}" srcOrd="0" destOrd="0" presId="urn:microsoft.com/office/officeart/2005/8/layout/matrix3"/>
    <dgm:cxn modelId="{5F971ACF-9841-2447-9598-60584CEE4796}" type="presOf" srcId="{FD6CA33A-B17A-C940-A973-DAC68E4BB9F9}" destId="{4C818A2D-E107-6D4C-AEF3-EB6AC9D1A13E}" srcOrd="0" destOrd="0" presId="urn:microsoft.com/office/officeart/2005/8/layout/matrix3"/>
    <dgm:cxn modelId="{50BB798F-913B-3E4A-BCBB-F84CDDE810C9}" type="presParOf" srcId="{4C818A2D-E107-6D4C-AEF3-EB6AC9D1A13E}" destId="{31E08C3E-7CE4-8A45-8279-6F32199175C3}" srcOrd="0" destOrd="0" presId="urn:microsoft.com/office/officeart/2005/8/layout/matrix3"/>
    <dgm:cxn modelId="{F25F41FE-06A4-BB48-BB86-F4C84A851A68}" type="presParOf" srcId="{4C818A2D-E107-6D4C-AEF3-EB6AC9D1A13E}" destId="{BCC5DBBD-9075-944B-97CE-C289A8BB263E}" srcOrd="1" destOrd="0" presId="urn:microsoft.com/office/officeart/2005/8/layout/matrix3"/>
    <dgm:cxn modelId="{1BC54DD5-75AD-234E-9BB9-1AAF4054255D}" type="presParOf" srcId="{4C818A2D-E107-6D4C-AEF3-EB6AC9D1A13E}" destId="{2F3C908B-537F-B248-B258-4714B1F29F5D}" srcOrd="2" destOrd="0" presId="urn:microsoft.com/office/officeart/2005/8/layout/matrix3"/>
    <dgm:cxn modelId="{E720C017-8582-7940-9732-C1693755C521}" type="presParOf" srcId="{4C818A2D-E107-6D4C-AEF3-EB6AC9D1A13E}" destId="{6A94F228-A4E5-0744-B1EC-7FD400A4577E}" srcOrd="3" destOrd="0" presId="urn:microsoft.com/office/officeart/2005/8/layout/matrix3"/>
    <dgm:cxn modelId="{32E4504C-EE6A-EE40-862B-8029A7BEFB8B}" type="presParOf" srcId="{4C818A2D-E107-6D4C-AEF3-EB6AC9D1A13E}" destId="{7E2CB43F-1ADB-F540-A51D-9D3AB2080E2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08C3E-7CE4-8A45-8279-6F32199175C3}">
      <dsp:nvSpPr>
        <dsp:cNvPr id="0" name=""/>
        <dsp:cNvSpPr/>
      </dsp:nvSpPr>
      <dsp:spPr>
        <a:xfrm>
          <a:off x="1176865" y="0"/>
          <a:ext cx="5757334" cy="575733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C5DBBD-9075-944B-97CE-C289A8BB263E}">
      <dsp:nvSpPr>
        <dsp:cNvPr id="0" name=""/>
        <dsp:cNvSpPr/>
      </dsp:nvSpPr>
      <dsp:spPr>
        <a:xfrm>
          <a:off x="1723811" y="546946"/>
          <a:ext cx="2245360" cy="2245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u="sng" kern="1200" dirty="0" err="1" smtClean="0"/>
            <a:t>Obě</a:t>
          </a:r>
          <a:r>
            <a:rPr lang="en-US" sz="4400" b="1" u="sng" kern="1200" dirty="0" err="1" smtClean="0"/>
            <a:t>ť</a:t>
          </a:r>
          <a:endParaRPr lang="en-US" sz="4400" b="1" u="sng" kern="1200" dirty="0"/>
        </a:p>
      </dsp:txBody>
      <dsp:txXfrm>
        <a:off x="1833420" y="656555"/>
        <a:ext cx="2026142" cy="2026142"/>
      </dsp:txXfrm>
    </dsp:sp>
    <dsp:sp modelId="{2F3C908B-537F-B248-B258-4714B1F29F5D}">
      <dsp:nvSpPr>
        <dsp:cNvPr id="0" name=""/>
        <dsp:cNvSpPr/>
      </dsp:nvSpPr>
      <dsp:spPr>
        <a:xfrm>
          <a:off x="4124961" y="546946"/>
          <a:ext cx="2245360" cy="2245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u="sng" kern="1200" dirty="0" err="1" smtClean="0"/>
            <a:t>Strádání</a:t>
          </a:r>
          <a:r>
            <a:rPr lang="en-US" sz="3600" b="1" u="sng" kern="1200" dirty="0" smtClean="0"/>
            <a:t> a </a:t>
          </a:r>
          <a:r>
            <a:rPr lang="en-US" sz="3600" b="1" u="sng" kern="1200" dirty="0" err="1" smtClean="0"/>
            <a:t>utrpení</a:t>
          </a:r>
          <a:endParaRPr lang="en-US" sz="2400" b="1" u="sng" kern="1200" dirty="0"/>
        </a:p>
      </dsp:txBody>
      <dsp:txXfrm>
        <a:off x="4234570" y="656555"/>
        <a:ext cx="2026142" cy="2026142"/>
      </dsp:txXfrm>
    </dsp:sp>
    <dsp:sp modelId="{6A94F228-A4E5-0744-B1EC-7FD400A4577E}">
      <dsp:nvSpPr>
        <dsp:cNvPr id="0" name=""/>
        <dsp:cNvSpPr/>
      </dsp:nvSpPr>
      <dsp:spPr>
        <a:xfrm>
          <a:off x="1723811" y="2965027"/>
          <a:ext cx="2245360" cy="2245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u="sng" kern="1200" dirty="0" err="1" smtClean="0"/>
            <a:t>Volba</a:t>
          </a:r>
          <a:endParaRPr lang="en-US" sz="4400" b="1" u="sng" kern="1200" dirty="0"/>
        </a:p>
      </dsp:txBody>
      <dsp:txXfrm>
        <a:off x="1833420" y="3074636"/>
        <a:ext cx="2026142" cy="2026142"/>
      </dsp:txXfrm>
    </dsp:sp>
    <dsp:sp modelId="{7E2CB43F-1ADB-F540-A51D-9D3AB2080E25}">
      <dsp:nvSpPr>
        <dsp:cNvPr id="0" name=""/>
        <dsp:cNvSpPr/>
      </dsp:nvSpPr>
      <dsp:spPr>
        <a:xfrm>
          <a:off x="4141892" y="2965027"/>
          <a:ext cx="2245360" cy="2245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u="sng" kern="1200" dirty="0" err="1" smtClean="0"/>
            <a:t>Souboj</a:t>
          </a:r>
          <a:endParaRPr lang="en-US" sz="4600" b="1" u="sng" kern="1200" dirty="0"/>
        </a:p>
      </dsp:txBody>
      <dsp:txXfrm>
        <a:off x="4251501" y="3074636"/>
        <a:ext cx="2026142" cy="2026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1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4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3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8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6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4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2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2EC37-5232-A54A-9A4F-5D5975537428}" type="datetimeFigureOut">
              <a:rPr lang="en-US" smtClean="0"/>
              <a:t>29.04.16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E7A8F-4A6C-514D-B582-7FB5F36C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6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Melodrama – </a:t>
            </a:r>
            <a:r>
              <a:rPr lang="en-US" dirty="0" err="1" smtClean="0"/>
              <a:t>žánr</a:t>
            </a:r>
            <a:r>
              <a:rPr lang="en-US" dirty="0" smtClean="0"/>
              <a:t>, </a:t>
            </a:r>
            <a:r>
              <a:rPr lang="en-US" dirty="0" err="1" smtClean="0"/>
              <a:t>styl</a:t>
            </a:r>
            <a:r>
              <a:rPr lang="en-US" dirty="0" smtClean="0"/>
              <a:t>, </a:t>
            </a:r>
            <a:r>
              <a:rPr lang="en-US" dirty="0" err="1" smtClean="0"/>
              <a:t>emoce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FAV 305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Mgr. Šárka Gmiterková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5. 5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2016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6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921"/>
            <a:ext cx="3008313" cy="65828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Mateřské</a:t>
            </a:r>
            <a:r>
              <a:rPr lang="en-US" sz="2400" dirty="0" smtClean="0"/>
              <a:t> melodrama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8" b="11876"/>
          <a:stretch/>
        </p:blipFill>
        <p:spPr>
          <a:xfrm>
            <a:off x="3712759" y="211855"/>
            <a:ext cx="5111750" cy="642812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948268"/>
            <a:ext cx="3008313" cy="5177896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Tematizuje</a:t>
            </a:r>
            <a:r>
              <a:rPr lang="en-US" sz="1800" dirty="0" smtClean="0"/>
              <a:t> </a:t>
            </a:r>
            <a:r>
              <a:rPr lang="en-US" sz="1800" dirty="0" err="1" smtClean="0"/>
              <a:t>vztah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 </a:t>
            </a:r>
            <a:r>
              <a:rPr lang="en-US" sz="1800" dirty="0" err="1" smtClean="0"/>
              <a:t>matkou</a:t>
            </a:r>
            <a:r>
              <a:rPr lang="en-US" sz="1800" dirty="0" smtClean="0"/>
              <a:t> a </a:t>
            </a:r>
            <a:r>
              <a:rPr lang="en-US" sz="1800" dirty="0" err="1" smtClean="0"/>
              <a:t>dcerou</a:t>
            </a:r>
            <a:r>
              <a:rPr lang="en-US" sz="1800" dirty="0" smtClean="0"/>
              <a:t> v </a:t>
            </a:r>
            <a:r>
              <a:rPr lang="en-US" sz="1800" dirty="0" err="1" smtClean="0"/>
              <a:t>jeho</a:t>
            </a:r>
            <a:r>
              <a:rPr lang="en-US" sz="1800" dirty="0" smtClean="0"/>
              <a:t> </a:t>
            </a:r>
            <a:r>
              <a:rPr lang="en-US" sz="1800" dirty="0" err="1" smtClean="0"/>
              <a:t>vývoji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Filmy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Imitation of life </a:t>
            </a:r>
            <a:r>
              <a:rPr lang="en-US" sz="1800" dirty="0" smtClean="0"/>
              <a:t>(1934, r. John M. Stahl)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Stella Dallas </a:t>
            </a:r>
            <a:r>
              <a:rPr lang="en-US" sz="1800" dirty="0" smtClean="0"/>
              <a:t>(1937,    r. King Vidor)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Now, voyager </a:t>
            </a:r>
            <a:r>
              <a:rPr lang="en-US" sz="1800" dirty="0" smtClean="0"/>
              <a:t>(1942, r. Irving Rapper)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Mildred Pierce </a:t>
            </a:r>
            <a:r>
              <a:rPr lang="en-US" sz="1800" dirty="0" smtClean="0"/>
              <a:t>(1945, r. Michael </a:t>
            </a:r>
            <a:r>
              <a:rPr lang="en-US" sz="1800" dirty="0" err="1" smtClean="0"/>
              <a:t>Curtiz</a:t>
            </a:r>
            <a:r>
              <a:rPr lang="en-US" sz="1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K </a:t>
            </a:r>
            <a:r>
              <a:rPr lang="en-US" sz="1800" dirty="0" err="1" smtClean="0"/>
              <a:t>selhání</a:t>
            </a:r>
            <a:r>
              <a:rPr lang="en-US" sz="1800" dirty="0" smtClean="0"/>
              <a:t> </a:t>
            </a:r>
            <a:r>
              <a:rPr lang="en-US" sz="1800" dirty="0" err="1" smtClean="0"/>
              <a:t>žen</a:t>
            </a:r>
            <a:r>
              <a:rPr lang="en-US" sz="1800" dirty="0" smtClean="0"/>
              <a:t> </a:t>
            </a:r>
            <a:r>
              <a:rPr lang="en-US" sz="1800" dirty="0" err="1" smtClean="0"/>
              <a:t>coby</a:t>
            </a:r>
            <a:r>
              <a:rPr lang="en-US" sz="1800" dirty="0" smtClean="0"/>
              <a:t> </a:t>
            </a:r>
            <a:r>
              <a:rPr lang="en-US" sz="1800" dirty="0" err="1" smtClean="0"/>
              <a:t>matek</a:t>
            </a:r>
            <a:r>
              <a:rPr lang="en-US" sz="1800" dirty="0" smtClean="0"/>
              <a:t> </a:t>
            </a:r>
            <a:r>
              <a:rPr lang="en-US" sz="1800" dirty="0" err="1" smtClean="0"/>
              <a:t>vedou</a:t>
            </a:r>
            <a:r>
              <a:rPr lang="en-US" sz="1800" dirty="0" smtClean="0"/>
              <a:t> </a:t>
            </a:r>
            <a:r>
              <a:rPr lang="en-US" sz="1800" dirty="0" err="1" smtClean="0"/>
              <a:t>ambice</a:t>
            </a:r>
            <a:r>
              <a:rPr lang="en-US" sz="1800" dirty="0" smtClean="0"/>
              <a:t> </a:t>
            </a:r>
            <a:r>
              <a:rPr lang="en-US" sz="1800" dirty="0" err="1" smtClean="0"/>
              <a:t>mimo</a:t>
            </a:r>
            <a:r>
              <a:rPr lang="en-US" sz="1800" dirty="0" smtClean="0"/>
              <a:t> </a:t>
            </a:r>
            <a:r>
              <a:rPr lang="en-US" sz="1800" dirty="0" err="1" smtClean="0"/>
              <a:t>domácí</a:t>
            </a:r>
            <a:r>
              <a:rPr lang="en-US" sz="1800" dirty="0" smtClean="0"/>
              <a:t> </a:t>
            </a:r>
            <a:r>
              <a:rPr lang="en-US" sz="1800" dirty="0" err="1" smtClean="0"/>
              <a:t>sféru</a:t>
            </a:r>
            <a:r>
              <a:rPr lang="en-US" sz="1800" dirty="0" smtClean="0"/>
              <a:t> </a:t>
            </a:r>
            <a:r>
              <a:rPr lang="en-US" sz="1800" dirty="0" err="1" smtClean="0"/>
              <a:t>anebo</a:t>
            </a:r>
            <a:r>
              <a:rPr lang="en-US" sz="1800" dirty="0" smtClean="0"/>
              <a:t> </a:t>
            </a:r>
            <a:r>
              <a:rPr lang="en-US" sz="1800" dirty="0" err="1" smtClean="0"/>
              <a:t>fanatická</a:t>
            </a:r>
            <a:r>
              <a:rPr lang="en-US" sz="1800" dirty="0" smtClean="0"/>
              <a:t> </a:t>
            </a:r>
            <a:r>
              <a:rPr lang="en-US" sz="1800" dirty="0" err="1" smtClean="0"/>
              <a:t>oddanost</a:t>
            </a:r>
            <a:r>
              <a:rPr lang="en-US" sz="1800" dirty="0" smtClean="0"/>
              <a:t> </a:t>
            </a:r>
            <a:r>
              <a:rPr lang="en-US" sz="1800" dirty="0" err="1" smtClean="0"/>
              <a:t>dcerám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Latentní</a:t>
            </a:r>
            <a:r>
              <a:rPr lang="en-US" sz="1800" dirty="0" smtClean="0"/>
              <a:t> </a:t>
            </a:r>
            <a:r>
              <a:rPr lang="en-US" sz="1800" dirty="0" err="1" smtClean="0"/>
              <a:t>sexuální</a:t>
            </a:r>
            <a:r>
              <a:rPr lang="en-US" sz="1800" dirty="0" smtClean="0"/>
              <a:t> </a:t>
            </a:r>
            <a:r>
              <a:rPr lang="en-US" sz="1800" dirty="0" err="1" smtClean="0"/>
              <a:t>rivalita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 </a:t>
            </a:r>
            <a:r>
              <a:rPr lang="en-US" sz="1800" dirty="0" err="1" smtClean="0"/>
              <a:t>matkou</a:t>
            </a:r>
            <a:r>
              <a:rPr lang="en-US" sz="1800" dirty="0" smtClean="0"/>
              <a:t> a </a:t>
            </a:r>
            <a:r>
              <a:rPr lang="en-US" sz="1800" dirty="0" err="1" smtClean="0"/>
              <a:t>dcerou</a:t>
            </a:r>
            <a:r>
              <a:rPr lang="en-US" sz="1800" dirty="0" smtClean="0"/>
              <a:t>   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2014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Stella Dallas</a:t>
            </a:r>
            <a:br>
              <a:rPr lang="en-US" i="1" dirty="0" smtClean="0"/>
            </a:br>
            <a:r>
              <a:rPr lang="en-US" dirty="0" smtClean="0"/>
              <a:t>USA 1937, r. King Vidor</a:t>
            </a:r>
            <a:endParaRPr lang="en-US" dirty="0"/>
          </a:p>
        </p:txBody>
      </p:sp>
      <p:pic>
        <p:nvPicPr>
          <p:cNvPr id="7" name="Stella Dallas 1937 MIni Cl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16750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Melodrama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empatie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Otázkou zůstává, kde končí ženský film a začíná melodrama a naopak. Jednu věc však mají společnou a to je obětování konkrétních postav ve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prospěch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vyššího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ideálu (mateřství, ženství, rodina).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Viktimizace postav představuje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jeden z hlavních zdrojů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diváckého potěšení a ačkoliv figury mohou končit nešťastně nebo nedůstojně, finále nám umožňuje pochybovat o nevyhnutelnosti takového osudu.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0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6262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/>
              <a:t>Imitation of life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USA 1959</a:t>
            </a:r>
            <a:br>
              <a:rPr lang="en-US" dirty="0" smtClean="0"/>
            </a:br>
            <a:r>
              <a:rPr lang="en-US" dirty="0" smtClean="0"/>
              <a:t>r. Douglas </a:t>
            </a:r>
            <a:r>
              <a:rPr lang="en-US" dirty="0" err="1" smtClean="0"/>
              <a:t>Sirk</a:t>
            </a:r>
            <a:endParaRPr lang="en-US" dirty="0"/>
          </a:p>
        </p:txBody>
      </p:sp>
      <p:pic>
        <p:nvPicPr>
          <p:cNvPr id="9" name="Content Placeholder 8" descr="image_evento_final_3919_2013-01-24_13_38_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 b="8810"/>
          <a:stretch/>
        </p:blipFill>
        <p:spPr>
          <a:xfrm>
            <a:off x="3754141" y="146520"/>
            <a:ext cx="5111750" cy="659344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Lana Turner, Juanita Moore, Sandra Dee, Susan </a:t>
            </a:r>
            <a:r>
              <a:rPr lang="en-US" sz="2000" dirty="0" err="1" smtClean="0"/>
              <a:t>Kohner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Producent</a:t>
            </a:r>
            <a:r>
              <a:rPr lang="en-US" sz="2000" dirty="0" smtClean="0"/>
              <a:t> Ross Hunter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Podle</a:t>
            </a:r>
            <a:r>
              <a:rPr lang="en-US" sz="2000" dirty="0" smtClean="0"/>
              <a:t> </a:t>
            </a:r>
            <a:r>
              <a:rPr lang="en-US" sz="2000" dirty="0" err="1" smtClean="0"/>
              <a:t>novely</a:t>
            </a:r>
            <a:r>
              <a:rPr lang="en-US" sz="2000" dirty="0" smtClean="0"/>
              <a:t> Fannie Hurst (1933); </a:t>
            </a:r>
            <a:r>
              <a:rPr lang="en-US" sz="2000" dirty="0" err="1" smtClean="0"/>
              <a:t>další</a:t>
            </a:r>
            <a:r>
              <a:rPr lang="en-US" sz="2000" dirty="0" smtClean="0"/>
              <a:t> </a:t>
            </a:r>
            <a:r>
              <a:rPr lang="en-US" sz="2000" dirty="0" err="1" smtClean="0"/>
              <a:t>stejnojmenná</a:t>
            </a:r>
            <a:r>
              <a:rPr lang="en-US" sz="2000" dirty="0" smtClean="0"/>
              <a:t> </a:t>
            </a:r>
            <a:r>
              <a:rPr lang="en-US" sz="2000" dirty="0" err="1" smtClean="0"/>
              <a:t>filmová</a:t>
            </a:r>
            <a:r>
              <a:rPr lang="en-US" sz="2000" dirty="0" smtClean="0"/>
              <a:t> </a:t>
            </a:r>
            <a:r>
              <a:rPr lang="en-US" sz="2000" dirty="0" err="1" smtClean="0"/>
              <a:t>adaptace</a:t>
            </a:r>
            <a:r>
              <a:rPr lang="en-US" sz="2000" dirty="0" smtClean="0"/>
              <a:t> z </a:t>
            </a:r>
            <a:r>
              <a:rPr lang="en-US" sz="2000" dirty="0" err="1" smtClean="0"/>
              <a:t>roku</a:t>
            </a:r>
            <a:r>
              <a:rPr lang="en-US" sz="2000" dirty="0" smtClean="0"/>
              <a:t> 1934  (r. John M. Stahl)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Hlavní</a:t>
            </a:r>
            <a:r>
              <a:rPr lang="en-US" sz="2000" dirty="0" smtClean="0"/>
              <a:t> </a:t>
            </a:r>
            <a:r>
              <a:rPr lang="en-US" sz="2000" dirty="0" err="1" smtClean="0"/>
              <a:t>téma</a:t>
            </a:r>
            <a:r>
              <a:rPr lang="en-US" sz="2000" dirty="0" smtClean="0"/>
              <a:t> </a:t>
            </a:r>
            <a:r>
              <a:rPr lang="en-US" sz="2000" dirty="0" err="1" smtClean="0"/>
              <a:t>umělost</a:t>
            </a:r>
            <a:r>
              <a:rPr lang="en-US" sz="2000" dirty="0" smtClean="0"/>
              <a:t>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 err="1" smtClean="0"/>
              <a:t>autenticita</a:t>
            </a:r>
            <a:r>
              <a:rPr lang="en-US" sz="2000" dirty="0" smtClean="0"/>
              <a:t>; </a:t>
            </a:r>
            <a:r>
              <a:rPr lang="en-US" sz="2000" dirty="0" err="1" smtClean="0"/>
              <a:t>dále</a:t>
            </a:r>
            <a:r>
              <a:rPr lang="en-US" sz="2000" dirty="0" smtClean="0"/>
              <a:t> gender, </a:t>
            </a:r>
            <a:r>
              <a:rPr lang="en-US" sz="2000" dirty="0" err="1" smtClean="0"/>
              <a:t>mateřství</a:t>
            </a:r>
            <a:r>
              <a:rPr lang="en-US" sz="2000" dirty="0" smtClean="0"/>
              <a:t> a rasa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Poslední</a:t>
            </a:r>
            <a:r>
              <a:rPr lang="en-US" sz="2000" dirty="0" smtClean="0"/>
              <a:t> </a:t>
            </a:r>
            <a:r>
              <a:rPr lang="en-US" sz="2000" dirty="0" err="1" smtClean="0"/>
              <a:t>hollywoodský</a:t>
            </a:r>
            <a:r>
              <a:rPr lang="en-US" sz="2000" dirty="0" smtClean="0"/>
              <a:t> film </a:t>
            </a:r>
            <a:r>
              <a:rPr lang="en-US" sz="2000" dirty="0" err="1" smtClean="0"/>
              <a:t>Douglase</a:t>
            </a:r>
            <a:r>
              <a:rPr lang="en-US" sz="2000" dirty="0" smtClean="0"/>
              <a:t> </a:t>
            </a:r>
            <a:r>
              <a:rPr lang="en-US" sz="2000" dirty="0" err="1" smtClean="0"/>
              <a:t>Sirka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183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ímek obrazovky 2016-05-02 v 18.26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/>
          <a:stretch/>
        </p:blipFill>
        <p:spPr>
          <a:xfrm>
            <a:off x="3999776" y="147237"/>
            <a:ext cx="5037117" cy="6085008"/>
          </a:xfrm>
          <a:prstGeom prst="rect">
            <a:avLst/>
          </a:prstGeom>
        </p:spPr>
      </p:pic>
      <p:pic>
        <p:nvPicPr>
          <p:cNvPr id="10" name="Picture 9" descr="Gavin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12253" r="8545"/>
          <a:stretch/>
        </p:blipFill>
        <p:spPr>
          <a:xfrm>
            <a:off x="485564" y="2194497"/>
            <a:ext cx="3174519" cy="44864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306" y="147238"/>
            <a:ext cx="39385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“</a:t>
            </a:r>
            <a:r>
              <a:rPr lang="en-US" sz="2200" b="1" u="sng" dirty="0" err="1" smtClean="0"/>
              <a:t>Lanallure</a:t>
            </a:r>
            <a:r>
              <a:rPr lang="en-US" sz="2200" b="1" dirty="0" smtClean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Luxusní</a:t>
            </a:r>
            <a:r>
              <a:rPr lang="en-US" dirty="0" smtClean="0"/>
              <a:t>, </a:t>
            </a:r>
            <a:r>
              <a:rPr lang="en-US" dirty="0" err="1" smtClean="0"/>
              <a:t>nepraktický</a:t>
            </a:r>
            <a:r>
              <a:rPr lang="en-US" dirty="0" smtClean="0"/>
              <a:t> </a:t>
            </a:r>
            <a:r>
              <a:rPr lang="en-US" dirty="0" err="1" smtClean="0"/>
              <a:t>vzhled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Zdůrazněný</a:t>
            </a:r>
            <a:r>
              <a:rPr lang="en-US" dirty="0" smtClean="0"/>
              <a:t> </a:t>
            </a:r>
            <a:r>
              <a:rPr lang="en-US" dirty="0" err="1" smtClean="0"/>
              <a:t>proces</a:t>
            </a:r>
            <a:r>
              <a:rPr lang="en-US" dirty="0" smtClean="0"/>
              <a:t> </a:t>
            </a:r>
            <a:r>
              <a:rPr lang="en-US" dirty="0" err="1" smtClean="0"/>
              <a:t>zkrášlování</a:t>
            </a:r>
            <a:r>
              <a:rPr lang="en-US" dirty="0" smtClean="0"/>
              <a:t> </a:t>
            </a:r>
            <a:r>
              <a:rPr lang="en-US" dirty="0" err="1" smtClean="0"/>
              <a:t>spíš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přirozená</a:t>
            </a:r>
            <a:r>
              <a:rPr lang="en-US" dirty="0" smtClean="0"/>
              <a:t> </a:t>
            </a:r>
            <a:r>
              <a:rPr lang="en-US" dirty="0" err="1" smtClean="0"/>
              <a:t>krása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Kostýmy</a:t>
            </a:r>
            <a:r>
              <a:rPr lang="en-US" dirty="0" smtClean="0"/>
              <a:t> </a:t>
            </a:r>
            <a:r>
              <a:rPr lang="en-US" dirty="0" err="1" smtClean="0"/>
              <a:t>dávají</a:t>
            </a:r>
            <a:r>
              <a:rPr lang="en-US" dirty="0" smtClean="0"/>
              <a:t> </a:t>
            </a:r>
            <a:r>
              <a:rPr lang="en-US" dirty="0" err="1" smtClean="0"/>
              <a:t>tělu</a:t>
            </a:r>
            <a:r>
              <a:rPr lang="en-US" dirty="0" smtClean="0"/>
              <a:t> a </a:t>
            </a:r>
            <a:r>
              <a:rPr lang="en-US" dirty="0" err="1" smtClean="0"/>
              <a:t>obličeji</a:t>
            </a:r>
            <a:r>
              <a:rPr lang="en-US" dirty="0" smtClean="0"/>
              <a:t> </a:t>
            </a:r>
            <a:r>
              <a:rPr lang="en-US" dirty="0" err="1" smtClean="0"/>
              <a:t>nezvyklý</a:t>
            </a:r>
            <a:r>
              <a:rPr lang="en-US" dirty="0" smtClean="0"/>
              <a:t> </a:t>
            </a:r>
            <a:r>
              <a:rPr lang="en-US" dirty="0" err="1" smtClean="0"/>
              <a:t>geometrický</a:t>
            </a:r>
            <a:r>
              <a:rPr lang="en-US" dirty="0" smtClean="0"/>
              <a:t> </a:t>
            </a:r>
            <a:r>
              <a:rPr lang="en-US" dirty="0" err="1" smtClean="0"/>
              <a:t>rám</a:t>
            </a:r>
            <a:r>
              <a:rPr lang="en-US" dirty="0" smtClean="0"/>
              <a:t> &gt;&gt;  </a:t>
            </a:r>
            <a:r>
              <a:rPr lang="en-US" dirty="0" err="1" smtClean="0"/>
              <a:t>umělý</a:t>
            </a:r>
            <a:r>
              <a:rPr lang="en-US" dirty="0" smtClean="0"/>
              <a:t>, </a:t>
            </a:r>
            <a:r>
              <a:rPr lang="en-US" dirty="0" err="1" smtClean="0"/>
              <a:t>odosobněný</a:t>
            </a:r>
            <a:r>
              <a:rPr lang="en-US" dirty="0" smtClean="0"/>
              <a:t> </a:t>
            </a:r>
            <a:r>
              <a:rPr lang="en-US" dirty="0" err="1" smtClean="0"/>
              <a:t>dojem</a:t>
            </a:r>
            <a:endParaRPr lang="en-US" dirty="0"/>
          </a:p>
        </p:txBody>
      </p:sp>
      <p:pic>
        <p:nvPicPr>
          <p:cNvPr id="12" name="Picture 11" descr="a9e47428ee8c7e129beaaa8561703fa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r="23028"/>
          <a:stretch/>
        </p:blipFill>
        <p:spPr>
          <a:xfrm>
            <a:off x="3857942" y="2567692"/>
            <a:ext cx="5041242" cy="41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Sexy </a:t>
            </a:r>
            <a:r>
              <a:rPr lang="en-US" dirty="0" err="1" smtClean="0"/>
              <a:t>dívka</a:t>
            </a:r>
            <a:r>
              <a:rPr lang="en-US" dirty="0" smtClean="0"/>
              <a:t> od </a:t>
            </a:r>
            <a:r>
              <a:rPr lang="en-US" dirty="0" err="1" smtClean="0"/>
              <a:t>vedle</a:t>
            </a:r>
            <a:r>
              <a:rPr lang="en-US" dirty="0" smtClean="0"/>
              <a:t> &gt;&gt; sexy ordinary</a:t>
            </a:r>
            <a:br>
              <a:rPr lang="en-US" dirty="0" smtClean="0"/>
            </a:br>
            <a:r>
              <a:rPr lang="en-US" dirty="0" smtClean="0"/>
              <a:t>“The Sweater Girl”</a:t>
            </a:r>
            <a:endParaRPr lang="en-US" dirty="0"/>
          </a:p>
        </p:txBody>
      </p:sp>
      <p:pic>
        <p:nvPicPr>
          <p:cNvPr id="10" name="Content Placeholder 9" descr="935600f5082b362f7add36012902292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11" name="Content Placeholder 10" descr="45ed847a00c18f78b23dee79e0556c0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" b="56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200" dirty="0" err="1" smtClean="0"/>
              <a:t>Padlá</a:t>
            </a:r>
            <a:r>
              <a:rPr lang="en-US" sz="2200" dirty="0" smtClean="0"/>
              <a:t> </a:t>
            </a:r>
            <a:r>
              <a:rPr lang="en-US" sz="2200" dirty="0" err="1" smtClean="0"/>
              <a:t>žena</a:t>
            </a:r>
            <a:r>
              <a:rPr lang="en-US" sz="2200" dirty="0" smtClean="0"/>
              <a:t> </a:t>
            </a:r>
            <a:r>
              <a:rPr lang="en-US" sz="2200" dirty="0" err="1" smtClean="0"/>
              <a:t>trpící</a:t>
            </a:r>
            <a:r>
              <a:rPr lang="en-US" sz="2200" dirty="0" smtClean="0"/>
              <a:t> v </a:t>
            </a:r>
            <a:r>
              <a:rPr lang="en-US" sz="2200" dirty="0" err="1" smtClean="0"/>
              <a:t>důsledku</a:t>
            </a:r>
            <a:r>
              <a:rPr lang="en-US" sz="2200" dirty="0" smtClean="0"/>
              <a:t> </a:t>
            </a:r>
            <a:r>
              <a:rPr lang="en-US" sz="2200" dirty="0" err="1" smtClean="0"/>
              <a:t>vlastních</a:t>
            </a:r>
            <a:r>
              <a:rPr lang="en-US" sz="2200" dirty="0" smtClean="0"/>
              <a:t> </a:t>
            </a:r>
            <a:r>
              <a:rPr lang="en-US" sz="2200" dirty="0" err="1" smtClean="0"/>
              <a:t>činů</a:t>
            </a:r>
            <a:endParaRPr lang="en-US" sz="2200" dirty="0"/>
          </a:p>
        </p:txBody>
      </p:sp>
      <p:pic>
        <p:nvPicPr>
          <p:cNvPr id="8" name="Picture Placeholder 7" descr="e9002ed0c89bd7ca48ff003c1f5dcde7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b="31065"/>
          <a:stretch/>
        </p:blipFill>
        <p:spPr>
          <a:xfrm>
            <a:off x="1792288" y="-137695"/>
            <a:ext cx="5486400" cy="486527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36720" y="5367337"/>
            <a:ext cx="6349420" cy="133399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Jedná</a:t>
            </a:r>
            <a:r>
              <a:rPr lang="en-US" sz="2000" dirty="0" smtClean="0"/>
              <a:t> </a:t>
            </a:r>
            <a:r>
              <a:rPr lang="en-US" sz="2000" dirty="0" err="1" smtClean="0"/>
              <a:t>impulzivně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Příběh</a:t>
            </a:r>
            <a:r>
              <a:rPr lang="en-US" sz="2000" dirty="0" smtClean="0"/>
              <a:t> </a:t>
            </a:r>
            <a:r>
              <a:rPr lang="en-US" sz="2000" dirty="0" err="1" smtClean="0"/>
              <a:t>má</a:t>
            </a:r>
            <a:r>
              <a:rPr lang="en-US" sz="2000" dirty="0" smtClean="0"/>
              <a:t> pro </a:t>
            </a:r>
            <a:r>
              <a:rPr lang="en-US" sz="2000" dirty="0" err="1" smtClean="0"/>
              <a:t>její</a:t>
            </a:r>
            <a:r>
              <a:rPr lang="en-US" sz="2000" dirty="0" smtClean="0"/>
              <a:t> </a:t>
            </a:r>
            <a:r>
              <a:rPr lang="en-US" sz="2000" dirty="0" err="1" smtClean="0"/>
              <a:t>činy</a:t>
            </a:r>
            <a:r>
              <a:rPr lang="en-US" sz="2000" dirty="0" smtClean="0"/>
              <a:t> </a:t>
            </a:r>
            <a:r>
              <a:rPr lang="en-US" sz="2000" dirty="0" err="1" smtClean="0"/>
              <a:t>vždy</a:t>
            </a:r>
            <a:r>
              <a:rPr lang="en-US" sz="2000" dirty="0" smtClean="0"/>
              <a:t> </a:t>
            </a:r>
            <a:r>
              <a:rPr lang="en-US" sz="2000" dirty="0" err="1" smtClean="0"/>
              <a:t>adekvátní</a:t>
            </a:r>
            <a:r>
              <a:rPr lang="en-US" sz="2000" dirty="0" smtClean="0"/>
              <a:t> </a:t>
            </a:r>
            <a:r>
              <a:rPr lang="en-US" sz="2000" dirty="0" err="1" smtClean="0"/>
              <a:t>vysvětlení</a:t>
            </a:r>
            <a:r>
              <a:rPr lang="en-US" sz="2000" dirty="0" smtClean="0"/>
              <a:t>      (</a:t>
            </a:r>
            <a:r>
              <a:rPr lang="en-US" sz="2000" dirty="0" err="1" smtClean="0"/>
              <a:t>třídní</a:t>
            </a:r>
            <a:r>
              <a:rPr lang="en-US" sz="2000" dirty="0" smtClean="0"/>
              <a:t> </a:t>
            </a:r>
            <a:r>
              <a:rPr lang="en-US" sz="2000" dirty="0" err="1" smtClean="0"/>
              <a:t>původ</a:t>
            </a:r>
            <a:r>
              <a:rPr lang="en-US" sz="2000" dirty="0" smtClean="0"/>
              <a:t>, trauma </a:t>
            </a:r>
            <a:r>
              <a:rPr lang="en-US" sz="2000" dirty="0" err="1" smtClean="0"/>
              <a:t>ze</a:t>
            </a:r>
            <a:r>
              <a:rPr lang="en-US" sz="2000" dirty="0" smtClean="0"/>
              <a:t> </a:t>
            </a:r>
            <a:r>
              <a:rPr lang="en-US" sz="2000" dirty="0" err="1" smtClean="0"/>
              <a:t>ztráty</a:t>
            </a:r>
            <a:r>
              <a:rPr lang="en-US" sz="2000" dirty="0" smtClean="0"/>
              <a:t> </a:t>
            </a:r>
            <a:r>
              <a:rPr lang="en-US" sz="2000" dirty="0" err="1" smtClean="0"/>
              <a:t>otce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287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imitat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4" y="2354263"/>
            <a:ext cx="7943850" cy="4333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5" y="457200"/>
            <a:ext cx="7943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/>
              <a:t>Otázky</a:t>
            </a:r>
            <a:r>
              <a:rPr lang="en-US" sz="2400" b="1" u="sng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Co </a:t>
            </a:r>
            <a:r>
              <a:rPr lang="cs-CZ" dirty="0"/>
              <a:t>je v tomto </a:t>
            </a:r>
            <a:r>
              <a:rPr lang="cs-CZ" dirty="0" smtClean="0"/>
              <a:t>filmu autentického? Co nám </a:t>
            </a:r>
            <a:r>
              <a:rPr lang="cs-CZ" dirty="0"/>
              <a:t>ukazuje jako pravdivé, nedotčené imitací?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A je život mimo předstírání v něčem lepší anebo je naopak horší, plný </a:t>
            </a:r>
            <a:r>
              <a:rPr lang="cs-CZ" dirty="0" smtClean="0"/>
              <a:t>utrpení</a:t>
            </a:r>
            <a:r>
              <a:rPr lang="cs-CZ" dirty="0"/>
              <a:t> </a:t>
            </a:r>
            <a:r>
              <a:rPr lang="cs-CZ" dirty="0" smtClean="0"/>
              <a:t>a bolesti?</a:t>
            </a:r>
            <a:r>
              <a:rPr lang="cs-CZ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1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188" y="4406900"/>
            <a:ext cx="8498853" cy="136207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   </a:t>
            </a:r>
            <a:r>
              <a:rPr lang="en-US" sz="3600" dirty="0" err="1" smtClean="0"/>
              <a:t>Literatura</a:t>
            </a:r>
            <a:r>
              <a:rPr lang="en-US" sz="3600" dirty="0" smtClean="0"/>
              <a:t> 5. 5. 2016 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L5 – melodrama </a:t>
            </a:r>
            <a:r>
              <a:rPr lang="en-US" sz="3600" dirty="0" err="1" smtClean="0"/>
              <a:t>jako</a:t>
            </a:r>
            <a:r>
              <a:rPr lang="en-US" sz="3600" dirty="0"/>
              <a:t> </a:t>
            </a:r>
            <a:r>
              <a:rPr lang="en-US" sz="3600" dirty="0" err="1" smtClean="0"/>
              <a:t>reprezentace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DYER, Richard (1991): Lana: Four films of Lana Turner. In: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LANDY, Marcia (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en-US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Immitations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life. A reader on film and television melodrama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Detroit: Wayne state university press, s.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409 - 428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WILLIAMS, Linda (1991): “Something else besides a mother”: Stella Dallas and the maternal melodrama.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In: LANDY, Marcia (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en-US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Immitations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life. A reader on film and television melodrama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Detroit: Wayne state university press, s.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307 – 325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02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Woman’s film = </a:t>
            </a:r>
            <a:r>
              <a:rPr lang="en-US" dirty="0" err="1" smtClean="0"/>
              <a:t>Ženský</a:t>
            </a:r>
            <a:r>
              <a:rPr lang="en-US" dirty="0" smtClean="0"/>
              <a:t> film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Problematické</a:t>
            </a:r>
            <a:r>
              <a:rPr lang="en-US" dirty="0" smtClean="0"/>
              <a:t> </a:t>
            </a:r>
            <a:r>
              <a:rPr lang="en-US" dirty="0" err="1" smtClean="0"/>
              <a:t>označení</a:t>
            </a:r>
            <a:endParaRPr lang="en-US" dirty="0" smtClean="0"/>
          </a:p>
          <a:p>
            <a:r>
              <a:rPr lang="en-US" dirty="0" smtClean="0"/>
              <a:t>Woman’s film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totéž</a:t>
            </a:r>
            <a:r>
              <a:rPr lang="en-US" dirty="0" smtClean="0"/>
              <a:t> co women’s cinema (=filmy </a:t>
            </a:r>
            <a:r>
              <a:rPr lang="en-US" dirty="0" err="1" smtClean="0"/>
              <a:t>žen-režisérek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Tematizace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zkušenosti</a:t>
            </a:r>
            <a:endParaRPr lang="en-US" dirty="0"/>
          </a:p>
          <a:p>
            <a:r>
              <a:rPr lang="en-US" dirty="0" err="1" smtClean="0"/>
              <a:t>Skupina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</a:t>
            </a:r>
            <a:r>
              <a:rPr lang="en-US" dirty="0" err="1" smtClean="0"/>
              <a:t>cílená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publikum</a:t>
            </a:r>
            <a:endParaRPr lang="en-US" dirty="0" smtClean="0"/>
          </a:p>
          <a:p>
            <a:r>
              <a:rPr lang="en-US" dirty="0" err="1" smtClean="0"/>
              <a:t>Konzervativní</a:t>
            </a:r>
            <a:r>
              <a:rPr lang="en-US" dirty="0" smtClean="0"/>
              <a:t> </a:t>
            </a:r>
            <a:r>
              <a:rPr lang="en-US" dirty="0" err="1" smtClean="0"/>
              <a:t>zápletky</a:t>
            </a:r>
            <a:r>
              <a:rPr lang="en-US" dirty="0" smtClean="0"/>
              <a:t> a </a:t>
            </a:r>
            <a:r>
              <a:rPr lang="en-US" dirty="0" err="1" smtClean="0"/>
              <a:t>konzervativní</a:t>
            </a:r>
            <a:r>
              <a:rPr lang="en-US" dirty="0" smtClean="0"/>
              <a:t> </a:t>
            </a:r>
            <a:r>
              <a:rPr lang="en-US" dirty="0" err="1" smtClean="0"/>
              <a:t>poselství</a:t>
            </a:r>
            <a:r>
              <a:rPr lang="en-US" dirty="0" smtClean="0"/>
              <a:t> </a:t>
            </a:r>
          </a:p>
          <a:p>
            <a:r>
              <a:rPr lang="en-US" dirty="0" smtClean="0"/>
              <a:t>Drama </a:t>
            </a:r>
            <a:r>
              <a:rPr lang="en-US" dirty="0" err="1" smtClean="0"/>
              <a:t>volby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0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Časové</a:t>
            </a:r>
            <a:r>
              <a:rPr lang="en-US" dirty="0" smtClean="0"/>
              <a:t> </a:t>
            </a:r>
            <a:r>
              <a:rPr lang="en-US" dirty="0" err="1" smtClean="0"/>
              <a:t>vymezení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korpus</a:t>
            </a:r>
            <a:r>
              <a:rPr lang="en-US" dirty="0" smtClean="0"/>
              <a:t> </a:t>
            </a:r>
            <a:r>
              <a:rPr lang="en-US" dirty="0" err="1" smtClean="0"/>
              <a:t>analyzovaných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30. – 40. let 20. </a:t>
            </a:r>
            <a:r>
              <a:rPr lang="en-US" dirty="0" err="1" smtClean="0"/>
              <a:t>století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Rozvinutý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Historický</a:t>
            </a:r>
            <a:r>
              <a:rPr lang="en-US" dirty="0" smtClean="0"/>
              <a:t> </a:t>
            </a:r>
            <a:r>
              <a:rPr lang="en-US" dirty="0" err="1" smtClean="0"/>
              <a:t>kontext</a:t>
            </a:r>
            <a:r>
              <a:rPr lang="en-US" dirty="0" smtClean="0"/>
              <a:t> – v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druhé</a:t>
            </a:r>
            <a:r>
              <a:rPr lang="en-US" dirty="0" smtClean="0"/>
              <a:t> </a:t>
            </a:r>
            <a:r>
              <a:rPr lang="en-US" dirty="0" err="1" smtClean="0"/>
              <a:t>světové</a:t>
            </a:r>
            <a:r>
              <a:rPr lang="en-US" dirty="0" smtClean="0"/>
              <a:t> </a:t>
            </a:r>
            <a:r>
              <a:rPr lang="en-US" dirty="0" err="1" smtClean="0"/>
              <a:t>války</a:t>
            </a:r>
            <a:r>
              <a:rPr lang="en-US" dirty="0" smtClean="0"/>
              <a:t> </a:t>
            </a:r>
            <a:r>
              <a:rPr lang="en-US" dirty="0" err="1" smtClean="0"/>
              <a:t>hlavně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publikum</a:t>
            </a:r>
            <a:endParaRPr lang="en-US" dirty="0" smtClean="0"/>
          </a:p>
          <a:p>
            <a:r>
              <a:rPr lang="en-US" dirty="0" smtClean="0"/>
              <a:t>50. </a:t>
            </a:r>
            <a:r>
              <a:rPr lang="en-US" dirty="0" err="1" smtClean="0"/>
              <a:t>léta</a:t>
            </a:r>
            <a:r>
              <a:rPr lang="en-US" dirty="0" smtClean="0"/>
              <a:t> –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považovat</a:t>
            </a:r>
            <a:r>
              <a:rPr lang="en-US" dirty="0" smtClean="0"/>
              <a:t> </a:t>
            </a:r>
            <a:r>
              <a:rPr lang="en-US" dirty="0" err="1" smtClean="0"/>
              <a:t>rodinná</a:t>
            </a:r>
            <a:r>
              <a:rPr lang="en-US" dirty="0" smtClean="0"/>
              <a:t> </a:t>
            </a:r>
            <a:r>
              <a:rPr lang="en-US" dirty="0" err="1" smtClean="0"/>
              <a:t>melodramata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filmy?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“male weepies”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Tenze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řečeným</a:t>
            </a:r>
            <a:r>
              <a:rPr lang="en-US" dirty="0" smtClean="0"/>
              <a:t> a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naznačeným</a:t>
            </a:r>
            <a:r>
              <a:rPr lang="en-US" dirty="0" smtClean="0"/>
              <a:t> ne </a:t>
            </a:r>
            <a:r>
              <a:rPr lang="en-US" dirty="0" err="1" smtClean="0"/>
              <a:t>kvůli</a:t>
            </a:r>
            <a:r>
              <a:rPr lang="en-US" dirty="0" smtClean="0"/>
              <a:t> </a:t>
            </a:r>
            <a:r>
              <a:rPr lang="en-US" dirty="0" err="1" smtClean="0"/>
              <a:t>cenzuře</a:t>
            </a:r>
            <a:r>
              <a:rPr lang="en-US" dirty="0" smtClean="0"/>
              <a:t> </a:t>
            </a:r>
            <a:r>
              <a:rPr lang="en-US" dirty="0" err="1" smtClean="0"/>
              <a:t>jistých</a:t>
            </a:r>
            <a:r>
              <a:rPr lang="en-US" dirty="0" smtClean="0"/>
              <a:t> </a:t>
            </a:r>
            <a:r>
              <a:rPr lang="en-US" dirty="0" err="1" smtClean="0"/>
              <a:t>témat</a:t>
            </a:r>
            <a:r>
              <a:rPr lang="en-US" dirty="0" smtClean="0"/>
              <a:t>, ale </a:t>
            </a:r>
            <a:r>
              <a:rPr lang="en-US" dirty="0" err="1" smtClean="0"/>
              <a:t>díky</a:t>
            </a:r>
            <a:r>
              <a:rPr lang="en-US" dirty="0" smtClean="0"/>
              <a:t> </a:t>
            </a:r>
            <a:r>
              <a:rPr lang="en-US" dirty="0" err="1" smtClean="0"/>
              <a:t>nemožnosti</a:t>
            </a:r>
            <a:r>
              <a:rPr lang="en-US" dirty="0" smtClean="0"/>
              <a:t> </a:t>
            </a:r>
            <a:r>
              <a:rPr lang="en-US" dirty="0" err="1" smtClean="0"/>
              <a:t>hovořit</a:t>
            </a:r>
            <a:r>
              <a:rPr lang="en-US" dirty="0" smtClean="0"/>
              <a:t> o </a:t>
            </a:r>
            <a:r>
              <a:rPr lang="en-US" dirty="0" err="1" smtClean="0"/>
              <a:t>řadě</a:t>
            </a:r>
            <a:r>
              <a:rPr lang="en-US" dirty="0" smtClean="0"/>
              <a:t> </a:t>
            </a:r>
            <a:r>
              <a:rPr lang="en-US" dirty="0" err="1" smtClean="0"/>
              <a:t>problémů</a:t>
            </a:r>
            <a:r>
              <a:rPr lang="en-US" dirty="0" smtClean="0"/>
              <a:t> z </a:t>
            </a:r>
            <a:r>
              <a:rPr lang="en-US" dirty="0" err="1" smtClean="0"/>
              <a:t>jiné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ryze</a:t>
            </a:r>
            <a:r>
              <a:rPr lang="en-US" dirty="0" smtClean="0"/>
              <a:t> </a:t>
            </a:r>
            <a:r>
              <a:rPr lang="en-US" dirty="0" err="1" smtClean="0"/>
              <a:t>patriarchální</a:t>
            </a:r>
            <a:r>
              <a:rPr lang="en-US" dirty="0" smtClean="0"/>
              <a:t> </a:t>
            </a:r>
            <a:r>
              <a:rPr lang="en-US" dirty="0" err="1" smtClean="0"/>
              <a:t>dominantní</a:t>
            </a:r>
            <a:r>
              <a:rPr lang="en-US" dirty="0" smtClean="0"/>
              <a:t> </a:t>
            </a:r>
            <a:r>
              <a:rPr lang="en-US" dirty="0" err="1" smtClean="0"/>
              <a:t>pozice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6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055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 smtClean="0"/>
              <a:t>Ženský</a:t>
            </a:r>
            <a:r>
              <a:rPr lang="en-US" sz="2400" dirty="0" smtClean="0"/>
              <a:t> film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  <a:r>
              <a:rPr lang="en-US" sz="2400" dirty="0" err="1" smtClean="0"/>
              <a:t>prestižní</a:t>
            </a:r>
            <a:r>
              <a:rPr lang="en-US" sz="2400" dirty="0" smtClean="0"/>
              <a:t> </a:t>
            </a:r>
            <a:r>
              <a:rPr lang="en-US" sz="2400" dirty="0" err="1" smtClean="0"/>
              <a:t>označení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Neexistuje</a:t>
            </a:r>
            <a:r>
              <a:rPr lang="en-US" sz="1800" dirty="0" smtClean="0"/>
              <a:t> </a:t>
            </a:r>
            <a:r>
              <a:rPr lang="en-US" sz="1800" dirty="0" err="1" smtClean="0"/>
              <a:t>konsenzus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Podle</a:t>
            </a:r>
            <a:r>
              <a:rPr lang="en-US" sz="1800" dirty="0" smtClean="0"/>
              <a:t> </a:t>
            </a:r>
            <a:r>
              <a:rPr lang="en-US" sz="1800" dirty="0" err="1" smtClean="0"/>
              <a:t>některých</a:t>
            </a:r>
            <a:r>
              <a:rPr lang="en-US" sz="1800" dirty="0" smtClean="0"/>
              <a:t> </a:t>
            </a:r>
            <a:r>
              <a:rPr lang="en-US" sz="1800" dirty="0" err="1" smtClean="0"/>
              <a:t>má</a:t>
            </a:r>
            <a:r>
              <a:rPr lang="en-US" sz="1800" dirty="0" smtClean="0"/>
              <a:t> </a:t>
            </a:r>
            <a:r>
              <a:rPr lang="en-US" sz="1800" dirty="0" err="1" smtClean="0"/>
              <a:t>tato</a:t>
            </a:r>
            <a:r>
              <a:rPr lang="en-US" sz="1800" dirty="0" smtClean="0"/>
              <a:t> </a:t>
            </a:r>
            <a:r>
              <a:rPr lang="en-US" sz="1800" dirty="0" err="1" smtClean="0"/>
              <a:t>kategorie</a:t>
            </a:r>
            <a:r>
              <a:rPr lang="en-US" sz="1800" dirty="0" smtClean="0"/>
              <a:t> </a:t>
            </a:r>
            <a:r>
              <a:rPr lang="en-US" sz="1800" dirty="0" err="1" smtClean="0"/>
              <a:t>velmi</a:t>
            </a:r>
            <a:r>
              <a:rPr lang="en-US" sz="1800" dirty="0" smtClean="0"/>
              <a:t> </a:t>
            </a:r>
            <a:r>
              <a:rPr lang="en-US" sz="1800" dirty="0" err="1" smtClean="0"/>
              <a:t>nízký</a:t>
            </a:r>
            <a:r>
              <a:rPr lang="en-US" sz="1800" dirty="0" smtClean="0"/>
              <a:t> status (Molly Haskell), </a:t>
            </a:r>
            <a:r>
              <a:rPr lang="en-US" sz="1800" dirty="0" err="1" smtClean="0"/>
              <a:t>podle</a:t>
            </a:r>
            <a:r>
              <a:rPr lang="en-US" sz="1800" dirty="0" smtClean="0"/>
              <a:t> </a:t>
            </a:r>
            <a:r>
              <a:rPr lang="en-US" sz="1800" dirty="0" err="1" smtClean="0"/>
              <a:t>jiných</a:t>
            </a:r>
            <a:r>
              <a:rPr lang="en-US" sz="1800" dirty="0" smtClean="0"/>
              <a:t> </a:t>
            </a:r>
            <a:r>
              <a:rPr lang="en-US" sz="1800" dirty="0" err="1" smtClean="0"/>
              <a:t>naopak</a:t>
            </a:r>
            <a:r>
              <a:rPr lang="en-US" sz="1800" dirty="0" smtClean="0"/>
              <a:t> </a:t>
            </a:r>
            <a:r>
              <a:rPr lang="en-US" sz="1800" dirty="0" err="1" smtClean="0"/>
              <a:t>etablovaná</a:t>
            </a:r>
            <a:r>
              <a:rPr lang="en-US" sz="1800" dirty="0" smtClean="0"/>
              <a:t> a </a:t>
            </a:r>
            <a:r>
              <a:rPr lang="en-US" sz="1800" dirty="0" err="1" smtClean="0"/>
              <a:t>žádaná</a:t>
            </a:r>
            <a:r>
              <a:rPr lang="en-US" sz="1800" dirty="0" smtClean="0"/>
              <a:t> </a:t>
            </a:r>
            <a:r>
              <a:rPr lang="en-US" sz="1800" dirty="0" err="1" smtClean="0"/>
              <a:t>produkce</a:t>
            </a:r>
            <a:r>
              <a:rPr lang="en-US" sz="1800" dirty="0" smtClean="0"/>
              <a:t> (Steve Neale)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Ženská</a:t>
            </a:r>
            <a:r>
              <a:rPr lang="en-US" sz="1800" dirty="0" smtClean="0"/>
              <a:t> </a:t>
            </a:r>
            <a:r>
              <a:rPr lang="en-US" sz="1800" dirty="0" err="1" smtClean="0"/>
              <a:t>tematika</a:t>
            </a:r>
            <a:r>
              <a:rPr lang="en-US" sz="1800" dirty="0" smtClean="0"/>
              <a:t> se s </a:t>
            </a:r>
            <a:r>
              <a:rPr lang="en-US" sz="1800" dirty="0" err="1" smtClean="0"/>
              <a:t>nástupem</a:t>
            </a:r>
            <a:r>
              <a:rPr lang="en-US" sz="1800" dirty="0" smtClean="0"/>
              <a:t> 50. let 20. </a:t>
            </a:r>
            <a:r>
              <a:rPr lang="en-US" sz="1800" dirty="0" err="1" smtClean="0"/>
              <a:t>století</a:t>
            </a:r>
            <a:r>
              <a:rPr lang="en-US" sz="1800" dirty="0" smtClean="0"/>
              <a:t> </a:t>
            </a:r>
            <a:r>
              <a:rPr lang="en-US" sz="1800" dirty="0" err="1" smtClean="0"/>
              <a:t>přesouvá</a:t>
            </a:r>
            <a:r>
              <a:rPr lang="en-US" sz="1800" dirty="0" smtClean="0"/>
              <a:t> do </a:t>
            </a:r>
            <a:r>
              <a:rPr lang="en-US" sz="1800" dirty="0" err="1" smtClean="0"/>
              <a:t>televize</a:t>
            </a:r>
            <a:r>
              <a:rPr lang="en-US" sz="1800" dirty="0" smtClean="0"/>
              <a:t> (</a:t>
            </a:r>
            <a:r>
              <a:rPr lang="en-US" sz="1800" dirty="0" err="1" smtClean="0"/>
              <a:t>ženský</a:t>
            </a:r>
            <a:r>
              <a:rPr lang="en-US" sz="1800" dirty="0" smtClean="0"/>
              <a:t> </a:t>
            </a:r>
            <a:r>
              <a:rPr lang="en-US" sz="1800" dirty="0" err="1" smtClean="0"/>
              <a:t>prostor</a:t>
            </a:r>
            <a:r>
              <a:rPr lang="en-US" sz="1800" dirty="0" smtClean="0"/>
              <a:t>)?</a:t>
            </a:r>
            <a:r>
              <a:rPr lang="en-US" sz="1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Názvy</a:t>
            </a:r>
            <a:r>
              <a:rPr lang="en-US" sz="1800" dirty="0" smtClean="0"/>
              <a:t> </a:t>
            </a:r>
            <a:r>
              <a:rPr lang="en-US" sz="1800" dirty="0" err="1" smtClean="0"/>
              <a:t>filmů</a:t>
            </a:r>
            <a:r>
              <a:rPr lang="en-US" sz="1800" dirty="0" smtClean="0"/>
              <a:t> </a:t>
            </a:r>
            <a:r>
              <a:rPr lang="en-US" sz="1800" dirty="0" err="1" smtClean="0"/>
              <a:t>nesou</a:t>
            </a:r>
            <a:r>
              <a:rPr lang="en-US" sz="1800" dirty="0" smtClean="0"/>
              <a:t> </a:t>
            </a:r>
            <a:r>
              <a:rPr lang="en-US" sz="1800" dirty="0" err="1" smtClean="0"/>
              <a:t>jméno</a:t>
            </a:r>
            <a:r>
              <a:rPr lang="en-US" sz="1800" dirty="0" smtClean="0"/>
              <a:t> </a:t>
            </a:r>
            <a:r>
              <a:rPr lang="en-US" sz="1800" dirty="0" err="1" smtClean="0"/>
              <a:t>hlavní</a:t>
            </a:r>
            <a:r>
              <a:rPr lang="en-US" sz="1800" dirty="0" smtClean="0"/>
              <a:t> </a:t>
            </a:r>
            <a:r>
              <a:rPr lang="en-US" sz="1800" dirty="0" err="1" smtClean="0"/>
              <a:t>hrdinky</a:t>
            </a:r>
            <a:r>
              <a:rPr lang="en-US" sz="1800" dirty="0" smtClean="0"/>
              <a:t> – </a:t>
            </a:r>
            <a:r>
              <a:rPr lang="en-US" sz="1800" i="1" dirty="0" smtClean="0"/>
              <a:t>Mildred Pierce, Stella Dallas, Daisy Kenyon, Jezebel…</a:t>
            </a:r>
            <a:endParaRPr lang="en-US" sz="1800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06" b="12621"/>
          <a:stretch/>
        </p:blipFill>
        <p:spPr>
          <a:xfrm>
            <a:off x="3575050" y="389467"/>
            <a:ext cx="5111750" cy="6007624"/>
          </a:xfrm>
        </p:spPr>
      </p:pic>
    </p:spTree>
    <p:extLst>
      <p:ext uri="{BB962C8B-B14F-4D97-AF65-F5344CB8AC3E}">
        <p14:creationId xmlns:p14="http://schemas.microsoft.com/office/powerpoint/2010/main" val="293016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Marjorie Rosen: </a:t>
            </a:r>
            <a:r>
              <a:rPr lang="en-US" sz="3200" i="1" dirty="0" smtClean="0"/>
              <a:t>Popcorn Venus </a:t>
            </a:r>
            <a:r>
              <a:rPr lang="en-US" sz="3200" dirty="0" smtClean="0"/>
              <a:t>(1973)</a:t>
            </a:r>
            <a:br>
              <a:rPr lang="en-US" sz="3200" dirty="0" smtClean="0"/>
            </a:br>
            <a:r>
              <a:rPr lang="en-US" sz="3200" dirty="0" smtClean="0"/>
              <a:t>Molly Haskell: </a:t>
            </a:r>
            <a:r>
              <a:rPr lang="en-US" sz="3200" i="1" dirty="0" smtClean="0"/>
              <a:t>From reverence to rape </a:t>
            </a:r>
            <a:r>
              <a:rPr lang="en-US" sz="3200" dirty="0" smtClean="0"/>
              <a:t>(1974)</a:t>
            </a:r>
            <a:endParaRPr lang="en-US" sz="3200" dirty="0"/>
          </a:p>
        </p:txBody>
      </p:sp>
      <p:pic>
        <p:nvPicPr>
          <p:cNvPr id="6" name="Picture 5" descr="51FvT7ymC-L._AC_UL320_SR206,32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98133"/>
            <a:ext cx="2616200" cy="4064000"/>
          </a:xfrm>
          <a:prstGeom prst="rect">
            <a:avLst/>
          </a:prstGeom>
        </p:spPr>
      </p:pic>
      <p:pic>
        <p:nvPicPr>
          <p:cNvPr id="7" name="Picture 6" descr="3158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7" y="1929648"/>
            <a:ext cx="2446866" cy="4132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0201" y="1845743"/>
            <a:ext cx="3615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Images of women – </a:t>
            </a:r>
            <a:r>
              <a:rPr lang="en-US" sz="2000" b="1" dirty="0" err="1" smtClean="0"/>
              <a:t>Obrazy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žen</a:t>
            </a:r>
            <a:endParaRPr lang="en-US" sz="2000" b="1" dirty="0" smtClean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Obrazy</a:t>
            </a:r>
            <a:r>
              <a:rPr lang="en-US" sz="2000" dirty="0" smtClean="0"/>
              <a:t> </a:t>
            </a:r>
            <a:r>
              <a:rPr lang="en-US" sz="2000" dirty="0" err="1" smtClean="0"/>
              <a:t>žen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plátně</a:t>
            </a:r>
            <a:r>
              <a:rPr lang="en-US" sz="2000" dirty="0" smtClean="0"/>
              <a:t> </a:t>
            </a:r>
            <a:r>
              <a:rPr lang="en-US" sz="2000" dirty="0" err="1" smtClean="0"/>
              <a:t>odrážejí</a:t>
            </a:r>
            <a:r>
              <a:rPr lang="en-US" sz="2000" dirty="0" smtClean="0"/>
              <a:t> </a:t>
            </a:r>
            <a:r>
              <a:rPr lang="en-US" sz="2000" dirty="0" err="1" smtClean="0"/>
              <a:t>nebo</a:t>
            </a:r>
            <a:r>
              <a:rPr lang="en-US" sz="2000" dirty="0" smtClean="0"/>
              <a:t> </a:t>
            </a:r>
            <a:r>
              <a:rPr lang="en-US" sz="2000" dirty="0" err="1" smtClean="0"/>
              <a:t>naopak</a:t>
            </a:r>
            <a:r>
              <a:rPr lang="en-US" sz="2000" dirty="0" smtClean="0"/>
              <a:t> </a:t>
            </a:r>
            <a:r>
              <a:rPr lang="en-US" sz="2000" dirty="0" err="1" smtClean="0"/>
              <a:t>zkreslují</a:t>
            </a:r>
            <a:r>
              <a:rPr lang="en-US" sz="2000" dirty="0" smtClean="0"/>
              <a:t> </a:t>
            </a:r>
            <a:r>
              <a:rPr lang="en-US" sz="2000" dirty="0" err="1" smtClean="0"/>
              <a:t>reálnou</a:t>
            </a:r>
            <a:r>
              <a:rPr lang="en-US" sz="2000" dirty="0" smtClean="0"/>
              <a:t> </a:t>
            </a:r>
            <a:r>
              <a:rPr lang="en-US" sz="2000" dirty="0" err="1" smtClean="0"/>
              <a:t>situaci</a:t>
            </a:r>
            <a:r>
              <a:rPr lang="en-US" sz="2000" dirty="0" smtClean="0"/>
              <a:t> </a:t>
            </a:r>
            <a:r>
              <a:rPr lang="en-US" sz="2000" dirty="0" err="1" smtClean="0"/>
              <a:t>žen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Negativně</a:t>
            </a:r>
            <a:r>
              <a:rPr lang="en-US" sz="2000" dirty="0" smtClean="0"/>
              <a:t> </a:t>
            </a:r>
            <a:r>
              <a:rPr lang="en-US" sz="2000" dirty="0" err="1" smtClean="0"/>
              <a:t>vymezená</a:t>
            </a:r>
            <a:r>
              <a:rPr lang="en-US" sz="2000" dirty="0" smtClean="0"/>
              <a:t> </a:t>
            </a:r>
            <a:r>
              <a:rPr lang="en-US" sz="2000" dirty="0" err="1" smtClean="0"/>
              <a:t>kategorie</a:t>
            </a:r>
            <a:r>
              <a:rPr lang="en-US" sz="2000" dirty="0" smtClean="0"/>
              <a:t> – </a:t>
            </a:r>
            <a:r>
              <a:rPr lang="en-US" sz="2000" dirty="0" err="1" smtClean="0"/>
              <a:t>alternativní</a:t>
            </a:r>
            <a:r>
              <a:rPr lang="en-US" sz="2000" dirty="0" smtClean="0"/>
              <a:t> </a:t>
            </a:r>
            <a:r>
              <a:rPr lang="en-US" sz="2000" dirty="0" err="1" smtClean="0"/>
              <a:t>prostor</a:t>
            </a:r>
            <a:r>
              <a:rPr lang="en-US" sz="2000" dirty="0" smtClean="0"/>
              <a:t> a forma </a:t>
            </a:r>
            <a:r>
              <a:rPr lang="en-US" sz="2000" dirty="0" err="1" smtClean="0"/>
              <a:t>kompenzace</a:t>
            </a:r>
            <a:r>
              <a:rPr lang="en-US" sz="2000" dirty="0" smtClean="0"/>
              <a:t> pro </a:t>
            </a:r>
            <a:r>
              <a:rPr lang="en-US" sz="2000" dirty="0" err="1" smtClean="0"/>
              <a:t>jinak</a:t>
            </a:r>
            <a:r>
              <a:rPr lang="en-US" sz="2000" dirty="0" smtClean="0"/>
              <a:t> </a:t>
            </a:r>
            <a:r>
              <a:rPr lang="en-US" sz="2000" dirty="0" err="1" smtClean="0"/>
              <a:t>zanedbávané</a:t>
            </a:r>
            <a:r>
              <a:rPr lang="en-US" sz="2000" dirty="0" smtClean="0"/>
              <a:t> a </a:t>
            </a:r>
            <a:r>
              <a:rPr lang="en-US" sz="2000" dirty="0" err="1" smtClean="0"/>
              <a:t>stereotypní</a:t>
            </a:r>
            <a:r>
              <a:rPr lang="en-US" sz="2000" dirty="0" smtClean="0"/>
              <a:t> </a:t>
            </a:r>
            <a:r>
              <a:rPr lang="en-US" sz="2000" dirty="0" err="1" smtClean="0"/>
              <a:t>ženské</a:t>
            </a:r>
            <a:r>
              <a:rPr lang="en-US" sz="2000" dirty="0" smtClean="0"/>
              <a:t> </a:t>
            </a:r>
            <a:r>
              <a:rPr lang="en-US" sz="2000" dirty="0" err="1" smtClean="0"/>
              <a:t>postavy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Nízký</a:t>
            </a:r>
            <a:r>
              <a:rPr lang="en-US" sz="2000" dirty="0" smtClean="0"/>
              <a:t> </a:t>
            </a:r>
            <a:r>
              <a:rPr lang="en-US" sz="2000" dirty="0" err="1" smtClean="0"/>
              <a:t>kulturní</a:t>
            </a:r>
            <a:r>
              <a:rPr lang="en-US" sz="2000" dirty="0" smtClean="0"/>
              <a:t> status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Témata</a:t>
            </a:r>
            <a:r>
              <a:rPr lang="en-US" sz="2000" dirty="0" smtClean="0"/>
              <a:t> – Romance, </a:t>
            </a:r>
            <a:r>
              <a:rPr lang="en-US" sz="2000" dirty="0" err="1" smtClean="0"/>
              <a:t>Mateřství</a:t>
            </a:r>
            <a:r>
              <a:rPr lang="en-US" sz="2000" dirty="0" smtClean="0"/>
              <a:t>, </a:t>
            </a:r>
            <a:r>
              <a:rPr lang="en-US" sz="2000" dirty="0" err="1" smtClean="0"/>
              <a:t>Domácí</a:t>
            </a:r>
            <a:r>
              <a:rPr lang="en-US" sz="2000" dirty="0" smtClean="0"/>
              <a:t> </a:t>
            </a:r>
            <a:r>
              <a:rPr lang="en-US" sz="2000" dirty="0" err="1" smtClean="0"/>
              <a:t>sféra</a:t>
            </a:r>
            <a:r>
              <a:rPr lang="en-US" sz="2000" dirty="0" smtClean="0"/>
              <a:t>, </a:t>
            </a:r>
            <a:r>
              <a:rPr lang="en-US" sz="2000" b="1" dirty="0" smtClean="0"/>
              <a:t>SEBEOBĚTOVÁNÍ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12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29600901"/>
              </p:ext>
            </p:extLst>
          </p:nvPr>
        </p:nvGraphicFramePr>
        <p:xfrm>
          <a:off x="423336" y="592674"/>
          <a:ext cx="8111064" cy="575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404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dirty="0" err="1" smtClean="0"/>
              <a:t>Typy</a:t>
            </a:r>
            <a:r>
              <a:rPr lang="en-US" dirty="0" smtClean="0"/>
              <a:t> </a:t>
            </a:r>
            <a:r>
              <a:rPr lang="en-US" dirty="0" err="1" smtClean="0"/>
              <a:t>hrdinek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320800"/>
            <a:ext cx="8398933" cy="50800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Většina</a:t>
            </a:r>
            <a:r>
              <a:rPr lang="en-US" dirty="0" smtClean="0"/>
              <a:t> </a:t>
            </a:r>
            <a:r>
              <a:rPr lang="en-US" dirty="0" err="1" smtClean="0"/>
              <a:t>příběhů</a:t>
            </a:r>
            <a:r>
              <a:rPr lang="en-US" dirty="0" smtClean="0"/>
              <a:t> </a:t>
            </a:r>
            <a:r>
              <a:rPr lang="en-US" dirty="0" err="1" smtClean="0"/>
              <a:t>končí</a:t>
            </a:r>
            <a:r>
              <a:rPr lang="en-US" dirty="0" smtClean="0"/>
              <a:t> </a:t>
            </a:r>
            <a:r>
              <a:rPr lang="en-US" dirty="0" err="1" smtClean="0"/>
              <a:t>tragicky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neš</a:t>
            </a:r>
            <a:r>
              <a:rPr lang="en-US" dirty="0" err="1" smtClean="0"/>
              <a:t>ťastně</a:t>
            </a:r>
            <a:r>
              <a:rPr lang="en-US" dirty="0" smtClean="0"/>
              <a:t> – </a:t>
            </a:r>
            <a:r>
              <a:rPr lang="en-US" dirty="0" err="1" smtClean="0"/>
              <a:t>transgresivní</a:t>
            </a:r>
            <a:r>
              <a:rPr lang="en-US" dirty="0" smtClean="0"/>
              <a:t> </a:t>
            </a:r>
            <a:r>
              <a:rPr lang="en-US" dirty="0" err="1" smtClean="0"/>
              <a:t>žena</a:t>
            </a:r>
            <a:r>
              <a:rPr lang="en-US" dirty="0" smtClean="0"/>
              <a:t> je </a:t>
            </a:r>
            <a:r>
              <a:rPr lang="en-US" dirty="0" err="1" smtClean="0"/>
              <a:t>potrestaná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Neobyčejné</a:t>
            </a:r>
            <a:r>
              <a:rPr lang="en-US" b="1" dirty="0" smtClean="0"/>
              <a:t> </a:t>
            </a:r>
            <a:r>
              <a:rPr lang="en-US" b="1" dirty="0" err="1" smtClean="0"/>
              <a:t>hrdinky</a:t>
            </a:r>
            <a:r>
              <a:rPr lang="en-US" dirty="0" smtClean="0"/>
              <a:t> – </a:t>
            </a:r>
            <a:r>
              <a:rPr lang="en-US" dirty="0" err="1" smtClean="0"/>
              <a:t>nezávislé</a:t>
            </a:r>
            <a:r>
              <a:rPr lang="en-US" dirty="0" smtClean="0"/>
              <a:t>, </a:t>
            </a:r>
            <a:r>
              <a:rPr lang="en-US" dirty="0" err="1" smtClean="0"/>
              <a:t>emancipované</a:t>
            </a:r>
            <a:r>
              <a:rPr lang="en-US" dirty="0" smtClean="0"/>
              <a:t>; casting (J. Crawford, B. </a:t>
            </a:r>
            <a:r>
              <a:rPr lang="en-US" dirty="0" err="1" smtClean="0"/>
              <a:t>Stanwyck</a:t>
            </a:r>
            <a:r>
              <a:rPr lang="en-US" dirty="0" smtClean="0"/>
              <a:t>, B. Davis)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Obyčejné</a:t>
            </a:r>
            <a:r>
              <a:rPr lang="en-US" b="1" dirty="0" smtClean="0"/>
              <a:t> </a:t>
            </a:r>
            <a:r>
              <a:rPr lang="en-US" b="1" dirty="0" err="1" smtClean="0"/>
              <a:t>hrdinky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postavy</a:t>
            </a:r>
            <a:r>
              <a:rPr lang="en-US" dirty="0" smtClean="0"/>
              <a:t> se </a:t>
            </a:r>
            <a:r>
              <a:rPr lang="en-US" dirty="0" err="1" smtClean="0"/>
              <a:t>pohybují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v </a:t>
            </a:r>
            <a:r>
              <a:rPr lang="en-US" dirty="0" err="1" smtClean="0"/>
              <a:t>mantinelech</a:t>
            </a:r>
            <a:r>
              <a:rPr lang="en-US" dirty="0" smtClean="0"/>
              <a:t> </a:t>
            </a:r>
            <a:r>
              <a:rPr lang="en-US" dirty="0" err="1" smtClean="0"/>
              <a:t>určených</a:t>
            </a:r>
            <a:r>
              <a:rPr lang="en-US" dirty="0" smtClean="0"/>
              <a:t> </a:t>
            </a:r>
            <a:r>
              <a:rPr lang="en-US" dirty="0" err="1" smtClean="0"/>
              <a:t>společností</a:t>
            </a:r>
            <a:r>
              <a:rPr lang="en-US" dirty="0" smtClean="0"/>
              <a:t> (Hana </a:t>
            </a:r>
            <a:r>
              <a:rPr lang="en-US" dirty="0" err="1" smtClean="0"/>
              <a:t>Vítová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Z </a:t>
            </a:r>
            <a:r>
              <a:rPr lang="en-US" b="1" dirty="0" err="1" smtClean="0"/>
              <a:t>obyčejné</a:t>
            </a:r>
            <a:r>
              <a:rPr lang="en-US" b="1" dirty="0" smtClean="0"/>
              <a:t> </a:t>
            </a:r>
            <a:r>
              <a:rPr lang="en-US" b="1" dirty="0" err="1" smtClean="0"/>
              <a:t>ženy</a:t>
            </a:r>
            <a:r>
              <a:rPr lang="en-US" b="1" dirty="0" smtClean="0"/>
              <a:t> se </a:t>
            </a:r>
            <a:r>
              <a:rPr lang="en-US" b="1" dirty="0" err="1" smtClean="0"/>
              <a:t>stává</a:t>
            </a:r>
            <a:r>
              <a:rPr lang="en-US" b="1" dirty="0" smtClean="0"/>
              <a:t> </a:t>
            </a:r>
            <a:r>
              <a:rPr lang="en-US" b="1" dirty="0" err="1" smtClean="0"/>
              <a:t>neobyčejná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prožitá</a:t>
            </a:r>
            <a:r>
              <a:rPr lang="en-US" dirty="0" smtClean="0"/>
              <a:t> </a:t>
            </a:r>
            <a:r>
              <a:rPr lang="en-US" dirty="0" err="1" smtClean="0"/>
              <a:t>bolest</a:t>
            </a:r>
            <a:r>
              <a:rPr lang="en-US" dirty="0" smtClean="0"/>
              <a:t>, </a:t>
            </a:r>
            <a:r>
              <a:rPr lang="en-US" dirty="0" err="1" smtClean="0"/>
              <a:t>vášeň</a:t>
            </a:r>
            <a:r>
              <a:rPr lang="en-US" dirty="0" smtClean="0"/>
              <a:t>, </a:t>
            </a:r>
            <a:r>
              <a:rPr lang="en-US" dirty="0" err="1" smtClean="0"/>
              <a:t>posedlost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i="1" dirty="0" smtClean="0"/>
              <a:t>Letter from an unknown woman</a:t>
            </a:r>
            <a:r>
              <a:rPr lang="en-US" dirty="0" smtClean="0"/>
              <a:t>, USA 1948, r. Max </a:t>
            </a:r>
            <a:r>
              <a:rPr lang="en-US" dirty="0" err="1" smtClean="0"/>
              <a:t>Ophüls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Vedlejší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– </a:t>
            </a:r>
            <a:r>
              <a:rPr lang="en-US" dirty="0" err="1" smtClean="0"/>
              <a:t>nespolehliví</a:t>
            </a:r>
            <a:r>
              <a:rPr lang="en-US" dirty="0" smtClean="0"/>
              <a:t> </a:t>
            </a:r>
            <a:r>
              <a:rPr lang="en-US" dirty="0" err="1" smtClean="0"/>
              <a:t>manželé</a:t>
            </a:r>
            <a:r>
              <a:rPr lang="en-US" dirty="0" smtClean="0"/>
              <a:t>, </a:t>
            </a:r>
            <a:r>
              <a:rPr lang="en-US" dirty="0" err="1" smtClean="0"/>
              <a:t>milenci</a:t>
            </a:r>
            <a:r>
              <a:rPr lang="en-US" dirty="0" smtClean="0"/>
              <a:t>, </a:t>
            </a:r>
            <a:r>
              <a:rPr lang="en-US" dirty="0" err="1" smtClean="0"/>
              <a:t>spolehlivá</a:t>
            </a:r>
            <a:r>
              <a:rPr lang="en-US" dirty="0" smtClean="0"/>
              <a:t> </a:t>
            </a:r>
            <a:r>
              <a:rPr lang="en-US" dirty="0" err="1" smtClean="0"/>
              <a:t>přítelkyně</a:t>
            </a:r>
            <a:r>
              <a:rPr lang="en-US" dirty="0" smtClean="0"/>
              <a:t>, </a:t>
            </a:r>
            <a:r>
              <a:rPr lang="en-US" dirty="0" err="1" smtClean="0"/>
              <a:t>starší</a:t>
            </a:r>
            <a:r>
              <a:rPr lang="en-US" dirty="0" smtClean="0"/>
              <a:t> </a:t>
            </a:r>
            <a:r>
              <a:rPr lang="en-US" dirty="0" err="1" smtClean="0"/>
              <a:t>muž</a:t>
            </a:r>
            <a:r>
              <a:rPr lang="en-US" dirty="0" smtClean="0"/>
              <a:t> - </a:t>
            </a:r>
            <a:r>
              <a:rPr lang="en-US" dirty="0" err="1" smtClean="0"/>
              <a:t>rádce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1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Of human bondage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USA 1934, r. John Cromwell</a:t>
            </a:r>
            <a:endParaRPr lang="en-US" dirty="0"/>
          </a:p>
        </p:txBody>
      </p:sp>
      <p:pic>
        <p:nvPicPr>
          <p:cNvPr id="4" name="BETTE DAVIS OF HUMAN BONDAGE 810 REMASTER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54962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8196</TotalTime>
  <Words>764</Words>
  <Application>Microsoft Macintosh PowerPoint</Application>
  <PresentationFormat>On-screen Show (4:3)</PresentationFormat>
  <Paragraphs>75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Melodrama – žánr, styl, emoce</vt:lpstr>
      <vt:lpstr>   Literatura 5. 5. 2016     L5 – melodrama jako reprezentace</vt:lpstr>
      <vt:lpstr>Woman’s film = Ženský film</vt:lpstr>
      <vt:lpstr>Časové vymezení </vt:lpstr>
      <vt:lpstr>Ženský film jako prestižní označení?</vt:lpstr>
      <vt:lpstr>Marjorie Rosen: Popcorn Venus (1973) Molly Haskell: From reverence to rape (1974)</vt:lpstr>
      <vt:lpstr>PowerPoint Presentation</vt:lpstr>
      <vt:lpstr>Typy hrdinek</vt:lpstr>
      <vt:lpstr>Of human bondage USA 1934, r. John Cromwell</vt:lpstr>
      <vt:lpstr>Mateřské melodrama</vt:lpstr>
      <vt:lpstr>Stella Dallas USA 1937, r. King Vidor</vt:lpstr>
      <vt:lpstr>Melodrama jako empatie</vt:lpstr>
      <vt:lpstr>Imitation of life USA 1959 r. Douglas Sirk</vt:lpstr>
      <vt:lpstr>PowerPoint Presentation</vt:lpstr>
      <vt:lpstr>Sexy dívka od vedle &gt;&gt; sexy ordinary “The Sweater Girl”</vt:lpstr>
      <vt:lpstr>Padlá žena trpící v důsledku vlastních činů</vt:lpstr>
      <vt:lpstr>PowerPoint Presentation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 – žánr, styl, emoce</dc:title>
  <dc:creator>Šárka Gmiterková</dc:creator>
  <cp:lastModifiedBy>Šárka Gmiterková</cp:lastModifiedBy>
  <cp:revision>25</cp:revision>
  <dcterms:created xsi:type="dcterms:W3CDTF">2016-04-29T19:23:12Z</dcterms:created>
  <dcterms:modified xsi:type="dcterms:W3CDTF">2016-05-05T11:59:45Z</dcterms:modified>
</cp:coreProperties>
</file>