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7" r:id="rId4"/>
    <p:sldId id="269" r:id="rId5"/>
    <p:sldId id="268" r:id="rId6"/>
    <p:sldId id="270" r:id="rId7"/>
    <p:sldId id="271" r:id="rId8"/>
    <p:sldId id="272" r:id="rId9"/>
    <p:sldId id="273" r:id="rId10"/>
    <p:sldId id="274" r:id="rId11"/>
    <p:sldId id="275" r:id="rId12"/>
    <p:sldId id="258" r:id="rId13"/>
    <p:sldId id="260" r:id="rId14"/>
    <p:sldId id="261" r:id="rId15"/>
    <p:sldId id="259" r:id="rId16"/>
    <p:sldId id="264" r:id="rId17"/>
    <p:sldId id="262" r:id="rId18"/>
    <p:sldId id="265" r:id="rId19"/>
    <p:sldId id="263" r:id="rId20"/>
    <p:sldId id="266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747" autoAdjust="0"/>
  </p:normalViewPr>
  <p:slideViewPr>
    <p:cSldViewPr snapToGrid="0" snapToObjects="1">
      <p:cViewPr varScale="1">
        <p:scale>
          <a:sx n="84" d="100"/>
          <a:sy n="84" d="100"/>
        </p:scale>
        <p:origin x="-100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47400-271E-9F44-B627-FF34CF162C5A}" type="datetimeFigureOut">
              <a:rPr lang="en-US" smtClean="0"/>
              <a:t>09.05.16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6D83-1ABA-184D-94E9-78BE83DA5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399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47400-271E-9F44-B627-FF34CF162C5A}" type="datetimeFigureOut">
              <a:rPr lang="en-US" smtClean="0"/>
              <a:t>09.05.16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6D83-1ABA-184D-94E9-78BE83DA5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969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47400-271E-9F44-B627-FF34CF162C5A}" type="datetimeFigureOut">
              <a:rPr lang="en-US" smtClean="0"/>
              <a:t>09.05.16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6D83-1ABA-184D-94E9-78BE83DA5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702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47400-271E-9F44-B627-FF34CF162C5A}" type="datetimeFigureOut">
              <a:rPr lang="en-US" smtClean="0"/>
              <a:t>09.05.16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6D83-1ABA-184D-94E9-78BE83DA5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63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47400-271E-9F44-B627-FF34CF162C5A}" type="datetimeFigureOut">
              <a:rPr lang="en-US" smtClean="0"/>
              <a:t>09.05.16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6D83-1ABA-184D-94E9-78BE83DA5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917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47400-271E-9F44-B627-FF34CF162C5A}" type="datetimeFigureOut">
              <a:rPr lang="en-US" smtClean="0"/>
              <a:t>09.05.16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6D83-1ABA-184D-94E9-78BE83DA5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72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47400-271E-9F44-B627-FF34CF162C5A}" type="datetimeFigureOut">
              <a:rPr lang="en-US" smtClean="0"/>
              <a:t>09.05.16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6D83-1ABA-184D-94E9-78BE83DA5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05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47400-271E-9F44-B627-FF34CF162C5A}" type="datetimeFigureOut">
              <a:rPr lang="en-US" smtClean="0"/>
              <a:t>09.05.16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6D83-1ABA-184D-94E9-78BE83DA5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23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47400-271E-9F44-B627-FF34CF162C5A}" type="datetimeFigureOut">
              <a:rPr lang="en-US" smtClean="0"/>
              <a:t>09.05.16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6D83-1ABA-184D-94E9-78BE83DA5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02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47400-271E-9F44-B627-FF34CF162C5A}" type="datetimeFigureOut">
              <a:rPr lang="en-US" smtClean="0"/>
              <a:t>09.05.16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6D83-1ABA-184D-94E9-78BE83DA5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68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47400-271E-9F44-B627-FF34CF162C5A}" type="datetimeFigureOut">
              <a:rPr lang="en-US" smtClean="0"/>
              <a:t>09.05.16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C6D83-1ABA-184D-94E9-78BE83DA5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83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47400-271E-9F44-B627-FF34CF162C5A}" type="datetimeFigureOut">
              <a:rPr lang="en-US" smtClean="0"/>
              <a:t>09.05.16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C6D83-1ABA-184D-94E9-78BE83DA5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885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7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Melodrama – </a:t>
            </a:r>
            <a:r>
              <a:rPr lang="en-US" dirty="0" err="1"/>
              <a:t>žánr</a:t>
            </a:r>
            <a:r>
              <a:rPr lang="en-US" dirty="0"/>
              <a:t>, </a:t>
            </a:r>
            <a:r>
              <a:rPr lang="en-US" dirty="0" err="1"/>
              <a:t>styl</a:t>
            </a:r>
            <a:r>
              <a:rPr lang="en-US" dirty="0"/>
              <a:t>, </a:t>
            </a:r>
            <a:r>
              <a:rPr lang="en-US" dirty="0" err="1"/>
              <a:t>emoce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FAV 305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Mgr. Šárka Gmiterková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12.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5. 2016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442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 smtClean="0"/>
              <a:t>Rock Hudson’s Home </a:t>
            </a:r>
            <a:r>
              <a:rPr lang="en-US" b="1" i="1" dirty="0"/>
              <a:t>M</a:t>
            </a:r>
            <a:r>
              <a:rPr lang="en-US" b="1" i="1" dirty="0" smtClean="0"/>
              <a:t>ovies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USA 1992, r. Mark Rappaport</a:t>
            </a:r>
            <a:endParaRPr lang="en-US" dirty="0"/>
          </a:p>
        </p:txBody>
      </p:sp>
      <p:pic>
        <p:nvPicPr>
          <p:cNvPr id="4" name="rock hudsons home movies 1992 cli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499503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Melodrama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vnímavost</a:t>
            </a:r>
            <a:r>
              <a:rPr lang="en-US" dirty="0" smtClean="0"/>
              <a:t> (Sensibility)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sz="2400" dirty="0"/>
              <a:t>"Termínem camp rozumíme ty prvky jednotlivých osobností, situací nebo aktivit, které vyjadřují nebo jsou vytvořené pomocí gay vnímavosti. Camp není nikdy žádná věc nebo figura sama o sobě, ale jde o vztah mezi aktivitami, lidmi, situací a homosexualitou. </a:t>
            </a:r>
            <a:r>
              <a:rPr lang="cs-CZ" sz="2400" dirty="0" smtClean="0"/>
              <a:t>Čtyři </a:t>
            </a:r>
            <a:r>
              <a:rPr lang="cs-CZ" sz="2400" dirty="0"/>
              <a:t>prvky jsou pro camp </a:t>
            </a:r>
            <a:r>
              <a:rPr lang="cs-CZ" sz="2400" dirty="0" smtClean="0"/>
              <a:t>nezbytné: </a:t>
            </a:r>
            <a:r>
              <a:rPr lang="cs-CZ" sz="2400" b="1" u="sng" dirty="0"/>
              <a:t>ironie, estetismus, teatralita a humor</a:t>
            </a:r>
            <a:r>
              <a:rPr lang="cs-CZ" sz="2400" dirty="0"/>
              <a:t>."  </a:t>
            </a:r>
          </a:p>
          <a:p>
            <a:r>
              <a:rPr lang="en-US" sz="2400" dirty="0" smtClean="0"/>
              <a:t>								Jack </a:t>
            </a:r>
            <a:r>
              <a:rPr lang="en-US" sz="2400" dirty="0" err="1" smtClean="0"/>
              <a:t>Babuscio</a:t>
            </a:r>
            <a:r>
              <a:rPr lang="en-US" sz="2400" dirty="0"/>
              <a:t> </a:t>
            </a:r>
            <a:r>
              <a:rPr lang="en-US" sz="2400" dirty="0" smtClean="0"/>
              <a:t>(1997)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14132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635"/>
            <a:ext cx="3008313" cy="67081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Jacques Demy</a:t>
            </a:r>
            <a:endParaRPr lang="en-US" sz="2800" dirty="0"/>
          </a:p>
        </p:txBody>
      </p:sp>
      <p:pic>
        <p:nvPicPr>
          <p:cNvPr id="7" name="Content Placeholder 6" descr="020-jacques-demy-theredlis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9" r="18269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71638" y="806572"/>
            <a:ext cx="3293875" cy="5664024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smtClean="0"/>
              <a:t>V </a:t>
            </a:r>
            <a:r>
              <a:rPr lang="en-US" sz="1800" dirty="0" err="1" smtClean="0"/>
              <a:t>Paříži</a:t>
            </a:r>
            <a:r>
              <a:rPr lang="en-US" sz="1800" dirty="0" smtClean="0"/>
              <a:t> </a:t>
            </a:r>
            <a:r>
              <a:rPr lang="en-US" sz="1800" dirty="0" err="1" smtClean="0"/>
              <a:t>studuje</a:t>
            </a:r>
            <a:r>
              <a:rPr lang="en-US" sz="1800" dirty="0" smtClean="0"/>
              <a:t> </a:t>
            </a:r>
            <a:r>
              <a:rPr lang="en-US" sz="1800" dirty="0" err="1" smtClean="0"/>
              <a:t>umění</a:t>
            </a:r>
            <a:r>
              <a:rPr lang="en-US" sz="1800" dirty="0" smtClean="0"/>
              <a:t> (</a:t>
            </a:r>
            <a:r>
              <a:rPr lang="en-US" sz="1800" dirty="0" err="1" smtClean="0"/>
              <a:t>nezačínal</a:t>
            </a:r>
            <a:r>
              <a:rPr lang="en-US" sz="1800" dirty="0" smtClean="0"/>
              <a:t> </a:t>
            </a:r>
            <a:r>
              <a:rPr lang="en-US" sz="1800" dirty="0" err="1" smtClean="0"/>
              <a:t>jako</a:t>
            </a:r>
            <a:r>
              <a:rPr lang="en-US" sz="1800" dirty="0" smtClean="0"/>
              <a:t> </a:t>
            </a:r>
            <a:r>
              <a:rPr lang="en-US" sz="1800" dirty="0" err="1" smtClean="0"/>
              <a:t>filmový</a:t>
            </a:r>
            <a:r>
              <a:rPr lang="en-US" sz="1800" dirty="0" smtClean="0"/>
              <a:t> </a:t>
            </a:r>
            <a:r>
              <a:rPr lang="en-US" sz="1800" dirty="0" err="1" smtClean="0"/>
              <a:t>kritik</a:t>
            </a:r>
            <a:r>
              <a:rPr lang="en-US" sz="18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Filmy </a:t>
            </a:r>
            <a:r>
              <a:rPr lang="en-US" sz="1800" dirty="0" err="1" smtClean="0"/>
              <a:t>zasazeny</a:t>
            </a:r>
            <a:r>
              <a:rPr lang="en-US" sz="1800" dirty="0" smtClean="0"/>
              <a:t> v </a:t>
            </a:r>
            <a:r>
              <a:rPr lang="en-US" sz="1800" dirty="0" err="1" smtClean="0"/>
              <a:t>regionálních</a:t>
            </a:r>
            <a:r>
              <a:rPr lang="en-US" sz="1800" dirty="0" smtClean="0"/>
              <a:t> </a:t>
            </a:r>
            <a:r>
              <a:rPr lang="en-US" sz="1800" dirty="0" err="1" smtClean="0"/>
              <a:t>lokacích</a:t>
            </a:r>
            <a:r>
              <a:rPr lang="en-US" sz="1800" dirty="0" smtClean="0"/>
              <a:t> (Nantes, Cherbourg, </a:t>
            </a:r>
            <a:r>
              <a:rPr lang="en-US" sz="1800" dirty="0" err="1" smtClean="0"/>
              <a:t>Rochefort</a:t>
            </a:r>
            <a:r>
              <a:rPr lang="en-US" sz="18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err="1" smtClean="0"/>
              <a:t>Snaha</a:t>
            </a:r>
            <a:r>
              <a:rPr lang="en-US" sz="1800" dirty="0" smtClean="0"/>
              <a:t> o </a:t>
            </a:r>
            <a:r>
              <a:rPr lang="en-US" sz="1800" dirty="0" err="1" smtClean="0"/>
              <a:t>vytvoření</a:t>
            </a:r>
            <a:r>
              <a:rPr lang="en-US" sz="1800" dirty="0" smtClean="0"/>
              <a:t> </a:t>
            </a:r>
            <a:r>
              <a:rPr lang="en-US" sz="1800" dirty="0" err="1" smtClean="0"/>
              <a:t>jednoho</a:t>
            </a:r>
            <a:r>
              <a:rPr lang="en-US" sz="1800" dirty="0" smtClean="0"/>
              <a:t> </a:t>
            </a:r>
            <a:r>
              <a:rPr lang="en-US" sz="1800" dirty="0" err="1" smtClean="0"/>
              <a:t>fikčního</a:t>
            </a:r>
            <a:r>
              <a:rPr lang="en-US" sz="1800" dirty="0" smtClean="0"/>
              <a:t> (</a:t>
            </a:r>
            <a:r>
              <a:rPr lang="en-US" sz="1800" dirty="0" err="1" smtClean="0"/>
              <a:t>transmediálního</a:t>
            </a:r>
            <a:r>
              <a:rPr lang="en-US" sz="1800" dirty="0" smtClean="0"/>
              <a:t>) </a:t>
            </a:r>
            <a:r>
              <a:rPr lang="en-US" sz="1800" dirty="0" err="1" smtClean="0"/>
              <a:t>univerza</a:t>
            </a:r>
            <a:r>
              <a:rPr lang="en-US" sz="1800" dirty="0" smtClean="0"/>
              <a:t>, </a:t>
            </a:r>
            <a:r>
              <a:rPr lang="en-US" sz="1800" dirty="0" err="1" smtClean="0"/>
              <a:t>kterým</a:t>
            </a:r>
            <a:r>
              <a:rPr lang="en-US" sz="1800" dirty="0" smtClean="0"/>
              <a:t> </a:t>
            </a:r>
            <a:r>
              <a:rPr lang="en-US" sz="1800" dirty="0" err="1" smtClean="0"/>
              <a:t>budou</a:t>
            </a:r>
            <a:r>
              <a:rPr lang="en-US" sz="1800" dirty="0" smtClean="0"/>
              <a:t> z </a:t>
            </a:r>
            <a:r>
              <a:rPr lang="en-US" sz="1800" dirty="0" err="1" smtClean="0"/>
              <a:t>filmu</a:t>
            </a:r>
            <a:r>
              <a:rPr lang="en-US" sz="1800" dirty="0" smtClean="0"/>
              <a:t> do </a:t>
            </a:r>
            <a:r>
              <a:rPr lang="en-US" sz="1800" dirty="0" err="1" smtClean="0"/>
              <a:t>filmu</a:t>
            </a:r>
            <a:r>
              <a:rPr lang="en-US" sz="1800" dirty="0" smtClean="0"/>
              <a:t> </a:t>
            </a:r>
            <a:r>
              <a:rPr lang="en-US" sz="1800" dirty="0" err="1" smtClean="0"/>
              <a:t>procházet</a:t>
            </a:r>
            <a:r>
              <a:rPr lang="en-US" sz="1800" dirty="0" smtClean="0"/>
              <a:t> </a:t>
            </a:r>
            <a:r>
              <a:rPr lang="en-US" sz="1800" dirty="0" err="1" smtClean="0"/>
              <a:t>jednotlivé</a:t>
            </a:r>
            <a:r>
              <a:rPr lang="en-US" sz="1800" dirty="0" smtClean="0"/>
              <a:t> </a:t>
            </a:r>
            <a:r>
              <a:rPr lang="en-US" sz="1800" dirty="0" err="1" smtClean="0"/>
              <a:t>postavy</a:t>
            </a:r>
            <a:r>
              <a:rPr lang="en-US" sz="1800" dirty="0" smtClean="0"/>
              <a:t> &gt;&gt; </a:t>
            </a:r>
            <a:r>
              <a:rPr lang="en-US" sz="1800" dirty="0" err="1" smtClean="0"/>
              <a:t>podobně</a:t>
            </a:r>
            <a:r>
              <a:rPr lang="en-US" sz="1800" dirty="0" smtClean="0"/>
              <a:t> </a:t>
            </a:r>
            <a:r>
              <a:rPr lang="en-US" sz="1800" dirty="0" err="1" smtClean="0"/>
              <a:t>jako</a:t>
            </a:r>
            <a:r>
              <a:rPr lang="en-US" sz="1800" dirty="0" smtClean="0"/>
              <a:t> </a:t>
            </a:r>
            <a:r>
              <a:rPr lang="en-US" sz="1800" dirty="0" err="1" smtClean="0"/>
              <a:t>Balzacova</a:t>
            </a:r>
            <a:r>
              <a:rPr lang="en-US" sz="1800" dirty="0" smtClean="0"/>
              <a:t> </a:t>
            </a:r>
            <a:r>
              <a:rPr lang="en-US" sz="1800" i="1" dirty="0" err="1" smtClean="0"/>
              <a:t>Lidská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komedie</a:t>
            </a:r>
            <a:endParaRPr lang="en-US" sz="1800" i="1" dirty="0" smtClean="0"/>
          </a:p>
          <a:p>
            <a:pPr marL="742950" lvl="1" indent="-285750">
              <a:buFont typeface="Arial"/>
              <a:buChar char="•"/>
            </a:pPr>
            <a:r>
              <a:rPr lang="en-US" sz="1800" i="1" dirty="0" smtClean="0"/>
              <a:t>Lola</a:t>
            </a:r>
            <a:r>
              <a:rPr lang="en-US" sz="1800" dirty="0" smtClean="0"/>
              <a:t> (1961)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i="1" dirty="0" err="1" smtClean="0"/>
              <a:t>Andělská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zátoka</a:t>
            </a:r>
            <a:r>
              <a:rPr lang="en-US" sz="1800" i="1" dirty="0" smtClean="0"/>
              <a:t> </a:t>
            </a:r>
            <a:r>
              <a:rPr lang="en-US" sz="1800" dirty="0" smtClean="0"/>
              <a:t>(1963)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i="1" dirty="0" err="1" smtClean="0"/>
              <a:t>Paraplíčka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ze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Cherbourgu</a:t>
            </a:r>
            <a:r>
              <a:rPr lang="en-US" sz="1800" i="1" dirty="0" smtClean="0"/>
              <a:t> </a:t>
            </a:r>
            <a:r>
              <a:rPr lang="en-US" sz="1800" dirty="0" smtClean="0"/>
              <a:t>(1964) 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i="1" dirty="0" err="1" smtClean="0"/>
              <a:t>Slečinky</a:t>
            </a:r>
            <a:r>
              <a:rPr lang="en-US" sz="1800" i="1" dirty="0" smtClean="0"/>
              <a:t> z </a:t>
            </a:r>
            <a:r>
              <a:rPr lang="en-US" sz="1800" i="1" dirty="0" err="1" smtClean="0"/>
              <a:t>Rochefortu</a:t>
            </a:r>
            <a:r>
              <a:rPr lang="en-US" sz="1800" i="1" dirty="0" smtClean="0"/>
              <a:t> </a:t>
            </a:r>
            <a:r>
              <a:rPr lang="en-US" sz="1800" dirty="0" smtClean="0"/>
              <a:t>(1967)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i="1" dirty="0" smtClean="0"/>
              <a:t>Model shop </a:t>
            </a:r>
            <a:r>
              <a:rPr lang="en-US" sz="1800" dirty="0" smtClean="0"/>
              <a:t>(1969</a:t>
            </a:r>
            <a:r>
              <a:rPr lang="en-US" sz="1800" i="1" dirty="0" smtClean="0"/>
              <a:t>)</a:t>
            </a:r>
          </a:p>
          <a:p>
            <a:pPr marL="285750" indent="-285750">
              <a:buFont typeface="Arial"/>
              <a:buChar char="•"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983464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Lola</a:t>
            </a:r>
            <a:r>
              <a:rPr lang="en-US" dirty="0" smtClean="0"/>
              <a:t> a Nantes</a:t>
            </a:r>
            <a:endParaRPr lang="en-US" dirty="0"/>
          </a:p>
        </p:txBody>
      </p:sp>
      <p:pic>
        <p:nvPicPr>
          <p:cNvPr id="11" name="Content Placeholder 10" descr="4738054_6_5130_restaurant-la-cigale-a-nantes_fce591f59ed5740ccf8aa4a7e032aabe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5" r="-12170"/>
          <a:stretch/>
        </p:blipFill>
        <p:spPr>
          <a:xfrm>
            <a:off x="110879" y="1600200"/>
            <a:ext cx="5359617" cy="4525963"/>
          </a:xfrm>
        </p:spPr>
      </p:pic>
      <p:pic>
        <p:nvPicPr>
          <p:cNvPr id="12" name="Content Placeholder 11" descr="Anouk_Aimee_-_Lola_de_J._Demy_-_Photo_de_tournage_-_Ballustrade_-_Copyright_Agnes_Varda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" r="30765"/>
          <a:stretch/>
        </p:blipFill>
        <p:spPr>
          <a:xfrm>
            <a:off x="4775199" y="1600200"/>
            <a:ext cx="4321175" cy="4525963"/>
          </a:xfrm>
        </p:spPr>
      </p:pic>
    </p:spTree>
    <p:extLst>
      <p:ext uri="{BB962C8B-B14F-4D97-AF65-F5344CB8AC3E}">
        <p14:creationId xmlns:p14="http://schemas.microsoft.com/office/powerpoint/2010/main" val="2494446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y-of-angel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30" y="276189"/>
            <a:ext cx="3611995" cy="2947388"/>
          </a:xfrm>
          <a:prstGeom prst="rect">
            <a:avLst/>
          </a:prstGeom>
        </p:spPr>
      </p:pic>
      <p:pic>
        <p:nvPicPr>
          <p:cNvPr id="6" name="Picture 5" descr="000f8256_medium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78"/>
          <a:stretch/>
        </p:blipFill>
        <p:spPr>
          <a:xfrm>
            <a:off x="3039324" y="2975029"/>
            <a:ext cx="5785101" cy="3749287"/>
          </a:xfrm>
          <a:prstGeom prst="rect">
            <a:avLst/>
          </a:prstGeom>
        </p:spPr>
      </p:pic>
      <p:pic>
        <p:nvPicPr>
          <p:cNvPr id="8" name="Picture 7" descr="6a0133f4ebe468970b017742f83d3b970d-500wi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r="32446"/>
          <a:stretch/>
        </p:blipFill>
        <p:spPr>
          <a:xfrm>
            <a:off x="264155" y="276189"/>
            <a:ext cx="4717355" cy="367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40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Jacques Demy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vytěsněný</a:t>
            </a:r>
            <a:r>
              <a:rPr lang="en-US" dirty="0" smtClean="0"/>
              <a:t> </a:t>
            </a:r>
            <a:r>
              <a:rPr lang="en-US" dirty="0" err="1" smtClean="0"/>
              <a:t>tvůrce</a:t>
            </a:r>
            <a:r>
              <a:rPr lang="en-US" dirty="0" smtClean="0"/>
              <a:t> </a:t>
            </a:r>
            <a:r>
              <a:rPr lang="en-US" dirty="0" err="1" smtClean="0"/>
              <a:t>francouzské</a:t>
            </a:r>
            <a:r>
              <a:rPr lang="en-US" dirty="0" smtClean="0"/>
              <a:t> </a:t>
            </a:r>
            <a:r>
              <a:rPr lang="en-US" dirty="0" err="1" smtClean="0"/>
              <a:t>nové</a:t>
            </a:r>
            <a:r>
              <a:rPr lang="en-US" dirty="0" smtClean="0"/>
              <a:t> </a:t>
            </a:r>
            <a:r>
              <a:rPr lang="en-US" dirty="0" err="1" smtClean="0"/>
              <a:t>vlny</a:t>
            </a:r>
            <a:endParaRPr lang="en-US" dirty="0"/>
          </a:p>
        </p:txBody>
      </p:sp>
      <p:pic>
        <p:nvPicPr>
          <p:cNvPr id="9" name="Content Placeholder 8" descr="nova-vlna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3" b="17770"/>
          <a:stretch/>
        </p:blipFill>
        <p:spPr>
          <a:xfrm>
            <a:off x="457200" y="1600200"/>
            <a:ext cx="4038600" cy="4783725"/>
          </a:xfrm>
        </p:spPr>
      </p:pic>
      <p:pic>
        <p:nvPicPr>
          <p:cNvPr id="8" name="Content Placeholder 7" descr="009-jacques-demy-theredlist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3" b="13410"/>
          <a:stretch/>
        </p:blipFill>
        <p:spPr>
          <a:xfrm>
            <a:off x="4648200" y="1600200"/>
            <a:ext cx="4038600" cy="4783725"/>
          </a:xfrm>
        </p:spPr>
      </p:pic>
    </p:spTree>
    <p:extLst>
      <p:ext uri="{BB962C8B-B14F-4D97-AF65-F5344CB8AC3E}">
        <p14:creationId xmlns:p14="http://schemas.microsoft.com/office/powerpoint/2010/main" val="2204738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32148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Jacques Demy a / </a:t>
            </a:r>
            <a:r>
              <a:rPr lang="en-US" sz="2400" dirty="0" err="1" smtClean="0"/>
              <a:t>vs</a:t>
            </a:r>
            <a:r>
              <a:rPr lang="en-US" sz="2400" dirty="0" smtClean="0"/>
              <a:t> </a:t>
            </a:r>
            <a:r>
              <a:rPr lang="en-US" sz="2400" dirty="0" err="1" smtClean="0"/>
              <a:t>nová</a:t>
            </a:r>
            <a:r>
              <a:rPr lang="en-US" sz="2400" dirty="0" smtClean="0"/>
              <a:t> </a:t>
            </a:r>
            <a:r>
              <a:rPr lang="en-US" sz="2400" dirty="0" err="1" smtClean="0"/>
              <a:t>vlna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9" name="Content Placeholder 8" descr="21003043_2013050312294612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6" b="10116"/>
          <a:stretch/>
        </p:blipFill>
        <p:spPr>
          <a:xfrm>
            <a:off x="3575050" y="405010"/>
            <a:ext cx="5111750" cy="5853113"/>
          </a:xfrm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0" y="1187673"/>
            <a:ext cx="3575050" cy="5020965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Demyho</a:t>
            </a:r>
            <a:r>
              <a:rPr lang="en-US" sz="2000" dirty="0" smtClean="0"/>
              <a:t> </a:t>
            </a:r>
            <a:r>
              <a:rPr lang="en-US" sz="2000" dirty="0" err="1" smtClean="0"/>
              <a:t>snímky</a:t>
            </a:r>
            <a:r>
              <a:rPr lang="en-US" sz="2000" dirty="0" smtClean="0"/>
              <a:t> </a:t>
            </a:r>
            <a:r>
              <a:rPr lang="en-US" sz="2000" dirty="0" err="1" smtClean="0"/>
              <a:t>jako</a:t>
            </a:r>
            <a:r>
              <a:rPr lang="en-US" sz="2000" dirty="0" smtClean="0"/>
              <a:t> </a:t>
            </a:r>
            <a:r>
              <a:rPr lang="en-US" sz="2000" dirty="0" err="1" smtClean="0"/>
              <a:t>součást</a:t>
            </a:r>
            <a:r>
              <a:rPr lang="en-US" sz="2000" dirty="0" smtClean="0"/>
              <a:t> </a:t>
            </a:r>
            <a:r>
              <a:rPr lang="en-US" sz="2000" dirty="0" err="1" smtClean="0"/>
              <a:t>nové</a:t>
            </a:r>
            <a:r>
              <a:rPr lang="en-US" sz="2000" dirty="0" smtClean="0"/>
              <a:t> </a:t>
            </a:r>
            <a:r>
              <a:rPr lang="en-US" sz="2000" dirty="0" err="1" smtClean="0"/>
              <a:t>vlny</a:t>
            </a:r>
            <a:endParaRPr lang="en-US" sz="2000" dirty="0" smtClean="0"/>
          </a:p>
          <a:p>
            <a:pPr marL="742950" lvl="1" indent="-285750">
              <a:buFont typeface="Arial"/>
              <a:buChar char="•"/>
            </a:pPr>
            <a:r>
              <a:rPr lang="en-US" sz="2000" dirty="0" err="1" smtClean="0"/>
              <a:t>Autorská</a:t>
            </a:r>
            <a:r>
              <a:rPr lang="en-US" sz="2000" dirty="0" smtClean="0"/>
              <a:t> </a:t>
            </a:r>
            <a:r>
              <a:rPr lang="en-US" sz="2000" dirty="0" err="1" smtClean="0"/>
              <a:t>výpově</a:t>
            </a:r>
            <a:r>
              <a:rPr lang="en-US" sz="2000" dirty="0" err="1" smtClean="0"/>
              <a:t>ď</a:t>
            </a:r>
            <a:endParaRPr lang="en-US" sz="2000" dirty="0" smtClean="0"/>
          </a:p>
          <a:p>
            <a:pPr marL="742950" lvl="1" indent="-285750">
              <a:buFont typeface="Arial"/>
              <a:buChar char="•"/>
            </a:pPr>
            <a:r>
              <a:rPr lang="en-US" sz="2000" dirty="0" err="1" smtClean="0"/>
              <a:t>Natáčení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reálných</a:t>
            </a:r>
            <a:r>
              <a:rPr lang="en-US" sz="2000" dirty="0" smtClean="0"/>
              <a:t> </a:t>
            </a:r>
            <a:r>
              <a:rPr lang="en-US" sz="2000" dirty="0" err="1" smtClean="0"/>
              <a:t>lokacích</a:t>
            </a:r>
            <a:endParaRPr lang="en-US" sz="2000" dirty="0" smtClean="0"/>
          </a:p>
          <a:p>
            <a:pPr marL="742950" lvl="1" indent="-285750">
              <a:buFont typeface="Arial"/>
              <a:buChar char="•"/>
            </a:pPr>
            <a:r>
              <a:rPr lang="en-US" sz="2000" dirty="0" err="1" smtClean="0"/>
              <a:t>Cinefilní</a:t>
            </a:r>
            <a:r>
              <a:rPr lang="en-US" sz="2000" dirty="0" smtClean="0"/>
              <a:t> </a:t>
            </a:r>
            <a:r>
              <a:rPr lang="en-US" sz="2000" dirty="0" err="1" smtClean="0"/>
              <a:t>pocty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Demyho</a:t>
            </a:r>
            <a:r>
              <a:rPr lang="en-US" sz="2000" dirty="0" smtClean="0"/>
              <a:t> </a:t>
            </a:r>
            <a:r>
              <a:rPr lang="en-US" sz="2000" dirty="0" err="1" smtClean="0"/>
              <a:t>tvorba</a:t>
            </a:r>
            <a:r>
              <a:rPr lang="en-US" sz="2000" dirty="0" smtClean="0"/>
              <a:t> </a:t>
            </a:r>
            <a:r>
              <a:rPr lang="en-US" sz="2000" dirty="0" err="1" smtClean="0"/>
              <a:t>mimo</a:t>
            </a:r>
            <a:r>
              <a:rPr lang="en-US" sz="2000" dirty="0" smtClean="0"/>
              <a:t> </a:t>
            </a:r>
            <a:r>
              <a:rPr lang="en-US" sz="2000" dirty="0" err="1" smtClean="0"/>
              <a:t>označení</a:t>
            </a:r>
            <a:r>
              <a:rPr lang="en-US" sz="2000" dirty="0" smtClean="0"/>
              <a:t> NV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err="1" smtClean="0"/>
              <a:t>Populární</a:t>
            </a:r>
            <a:r>
              <a:rPr lang="en-US" sz="2000" dirty="0" smtClean="0"/>
              <a:t> </a:t>
            </a:r>
            <a:r>
              <a:rPr lang="en-US" sz="2000" dirty="0" err="1" smtClean="0"/>
              <a:t>žánrová</a:t>
            </a:r>
            <a:r>
              <a:rPr lang="en-US" sz="2000" dirty="0" smtClean="0"/>
              <a:t> </a:t>
            </a:r>
            <a:r>
              <a:rPr lang="en-US" sz="2000" dirty="0" err="1" smtClean="0"/>
              <a:t>tvorba</a:t>
            </a:r>
            <a:endParaRPr lang="en-US" sz="2000" dirty="0" smtClean="0"/>
          </a:p>
          <a:p>
            <a:pPr marL="742950" lvl="1" indent="-285750">
              <a:buFont typeface="Arial"/>
              <a:buChar char="•"/>
            </a:pPr>
            <a:r>
              <a:rPr lang="en-US" sz="2000" dirty="0" err="1" smtClean="0"/>
              <a:t>Špatné</a:t>
            </a:r>
            <a:r>
              <a:rPr lang="en-US" sz="2000" dirty="0" smtClean="0"/>
              <a:t> </a:t>
            </a:r>
            <a:r>
              <a:rPr lang="en-US" sz="2000" dirty="0" err="1" smtClean="0"/>
              <a:t>načasování</a:t>
            </a:r>
            <a:r>
              <a:rPr lang="en-US" sz="2000" dirty="0" smtClean="0"/>
              <a:t> (</a:t>
            </a:r>
            <a:r>
              <a:rPr lang="en-US" sz="2000" dirty="0" err="1" smtClean="0"/>
              <a:t>únikové</a:t>
            </a:r>
            <a:r>
              <a:rPr lang="en-US" sz="2000" dirty="0" smtClean="0"/>
              <a:t> filmy v </a:t>
            </a:r>
            <a:r>
              <a:rPr lang="en-US" sz="2000" dirty="0" err="1" smtClean="0"/>
              <a:t>politicky</a:t>
            </a:r>
            <a:r>
              <a:rPr lang="en-US" sz="2000" dirty="0" smtClean="0"/>
              <a:t> </a:t>
            </a:r>
            <a:r>
              <a:rPr lang="en-US" sz="2000" dirty="0" err="1" smtClean="0"/>
              <a:t>vyhrocené</a:t>
            </a:r>
            <a:r>
              <a:rPr lang="en-US" sz="2000" dirty="0" smtClean="0"/>
              <a:t> </a:t>
            </a:r>
            <a:r>
              <a:rPr lang="en-US" sz="2000" dirty="0" err="1" smtClean="0"/>
              <a:t>době</a:t>
            </a:r>
            <a:r>
              <a:rPr lang="en-US" sz="2000" dirty="0" smtClean="0"/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err="1" smtClean="0"/>
              <a:t>Složitá</a:t>
            </a:r>
            <a:r>
              <a:rPr lang="en-US" sz="2000" dirty="0" smtClean="0"/>
              <a:t> </a:t>
            </a:r>
            <a:r>
              <a:rPr lang="en-US" sz="2000" dirty="0" err="1" smtClean="0"/>
              <a:t>kategorizce</a:t>
            </a:r>
            <a:r>
              <a:rPr lang="en-US" sz="2000" dirty="0" smtClean="0"/>
              <a:t> (“</a:t>
            </a:r>
            <a:r>
              <a:rPr lang="en-US" sz="2000" dirty="0" err="1" smtClean="0"/>
              <a:t>operní</a:t>
            </a:r>
            <a:r>
              <a:rPr lang="en-US" sz="2000" dirty="0" smtClean="0"/>
              <a:t> </a:t>
            </a:r>
            <a:r>
              <a:rPr lang="en-US" sz="2000" dirty="0" err="1" smtClean="0"/>
              <a:t>každodennost</a:t>
            </a:r>
            <a:r>
              <a:rPr lang="en-US" sz="2000" dirty="0" smtClean="0"/>
              <a:t>”)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err="1" smtClean="0"/>
              <a:t>Latentní</a:t>
            </a:r>
            <a:r>
              <a:rPr lang="en-US" sz="2000" dirty="0" smtClean="0"/>
              <a:t> </a:t>
            </a:r>
            <a:r>
              <a:rPr lang="en-US" sz="2000" dirty="0" err="1" smtClean="0"/>
              <a:t>homofobie</a:t>
            </a:r>
            <a:r>
              <a:rPr lang="en-US" sz="2000" dirty="0" smtClean="0"/>
              <a:t> </a:t>
            </a:r>
          </a:p>
          <a:p>
            <a:pPr marL="742950" lvl="1" indent="-285750">
              <a:buFont typeface="Arial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38197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1565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 smtClean="0"/>
              <a:t>Lola</a:t>
            </a:r>
            <a:br>
              <a:rPr lang="en-US" sz="2400" dirty="0" smtClean="0"/>
            </a:br>
            <a:r>
              <a:rPr lang="en-US" sz="2400" dirty="0" smtClean="0"/>
              <a:t> </a:t>
            </a:r>
            <a:r>
              <a:rPr lang="en-US" sz="2400" dirty="0" err="1" smtClean="0"/>
              <a:t>idealizovaná</a:t>
            </a:r>
            <a:r>
              <a:rPr lang="en-US" sz="2400" dirty="0" smtClean="0"/>
              <a:t> </a:t>
            </a:r>
            <a:r>
              <a:rPr lang="en-US" sz="2400" dirty="0" err="1" smtClean="0"/>
              <a:t>žena</a:t>
            </a:r>
            <a:endParaRPr lang="en-US" sz="2400" dirty="0"/>
          </a:p>
        </p:txBody>
      </p:sp>
      <p:pic>
        <p:nvPicPr>
          <p:cNvPr id="11" name="Content Placeholder 10" descr="lola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4" r="18754"/>
          <a:stretch>
            <a:fillRect/>
          </a:stretch>
        </p:blipFill>
        <p:spPr/>
      </p:pic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Nikoliv</a:t>
            </a:r>
            <a:r>
              <a:rPr lang="en-US" sz="2000" dirty="0" smtClean="0"/>
              <a:t> </a:t>
            </a:r>
            <a:r>
              <a:rPr lang="en-US" sz="2000" dirty="0" err="1" smtClean="0"/>
              <a:t>psychologicky</a:t>
            </a:r>
            <a:r>
              <a:rPr lang="en-US" sz="2000" dirty="0" smtClean="0"/>
              <a:t> </a:t>
            </a:r>
            <a:r>
              <a:rPr lang="en-US" sz="2000" dirty="0" err="1" smtClean="0"/>
              <a:t>prokreslená</a:t>
            </a:r>
            <a:r>
              <a:rPr lang="en-US" sz="2000" dirty="0" smtClean="0"/>
              <a:t> </a:t>
            </a:r>
            <a:r>
              <a:rPr lang="en-US" sz="2000" dirty="0" err="1" smtClean="0"/>
              <a:t>postava</a:t>
            </a:r>
            <a:r>
              <a:rPr lang="en-US" sz="2000" dirty="0" smtClean="0"/>
              <a:t>, ale </a:t>
            </a:r>
            <a:r>
              <a:rPr lang="en-US" sz="2000" dirty="0" err="1" smtClean="0"/>
              <a:t>spíš</a:t>
            </a:r>
            <a:r>
              <a:rPr lang="en-US" sz="2000" dirty="0" smtClean="0"/>
              <a:t> </a:t>
            </a:r>
            <a:r>
              <a:rPr lang="en-US" sz="2000" dirty="0" err="1" smtClean="0"/>
              <a:t>obraz</a:t>
            </a:r>
            <a:r>
              <a:rPr lang="en-US" sz="2000" dirty="0" smtClean="0"/>
              <a:t> </a:t>
            </a:r>
            <a:r>
              <a:rPr lang="en-US" sz="2000" dirty="0" err="1" smtClean="0"/>
              <a:t>složený</a:t>
            </a:r>
            <a:r>
              <a:rPr lang="en-US" sz="2000" dirty="0" smtClean="0"/>
              <a:t> z </a:t>
            </a:r>
            <a:r>
              <a:rPr lang="en-US" sz="2000" dirty="0" err="1" smtClean="0"/>
              <a:t>pohledů</a:t>
            </a:r>
            <a:r>
              <a:rPr lang="en-US" sz="2000" dirty="0" smtClean="0"/>
              <a:t>, </a:t>
            </a:r>
            <a:r>
              <a:rPr lang="en-US" sz="2000" dirty="0" err="1" smtClean="0"/>
              <a:t>představ</a:t>
            </a:r>
            <a:r>
              <a:rPr lang="en-US" sz="2000" dirty="0" smtClean="0"/>
              <a:t> a </a:t>
            </a:r>
            <a:r>
              <a:rPr lang="en-US" sz="2000" dirty="0" err="1" smtClean="0"/>
              <a:t>fantazií</a:t>
            </a:r>
            <a:r>
              <a:rPr lang="en-US" sz="2000" dirty="0" smtClean="0"/>
              <a:t> </a:t>
            </a:r>
            <a:r>
              <a:rPr lang="en-US" sz="2000" dirty="0" err="1" smtClean="0"/>
              <a:t>jiných</a:t>
            </a:r>
            <a:r>
              <a:rPr lang="en-US" sz="2000" dirty="0" smtClean="0"/>
              <a:t> </a:t>
            </a:r>
            <a:r>
              <a:rPr lang="en-US" sz="2000" dirty="0" err="1" smtClean="0"/>
              <a:t>mužů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Lola </a:t>
            </a:r>
            <a:r>
              <a:rPr lang="en-US" sz="2000" dirty="0" err="1" smtClean="0"/>
              <a:t>jako</a:t>
            </a:r>
            <a:r>
              <a:rPr lang="en-US" sz="2000" dirty="0" smtClean="0"/>
              <a:t> </a:t>
            </a:r>
            <a:r>
              <a:rPr lang="en-US" sz="2000" dirty="0" err="1" smtClean="0"/>
              <a:t>matka</a:t>
            </a:r>
            <a:r>
              <a:rPr lang="en-US" sz="2000" dirty="0" smtClean="0"/>
              <a:t>?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Její</a:t>
            </a:r>
            <a:r>
              <a:rPr lang="en-US" sz="2000" dirty="0" smtClean="0"/>
              <a:t> </a:t>
            </a:r>
            <a:r>
              <a:rPr lang="en-US" sz="2000" dirty="0" err="1" smtClean="0"/>
              <a:t>příběh</a:t>
            </a:r>
            <a:r>
              <a:rPr lang="en-US" sz="2000" dirty="0" smtClean="0"/>
              <a:t> se </a:t>
            </a:r>
            <a:r>
              <a:rPr lang="en-US" sz="2000" dirty="0" err="1" smtClean="0"/>
              <a:t>formou</a:t>
            </a:r>
            <a:r>
              <a:rPr lang="en-US" sz="2000" dirty="0" smtClean="0"/>
              <a:t> </a:t>
            </a:r>
            <a:r>
              <a:rPr lang="en-US" sz="2000" dirty="0" err="1" smtClean="0"/>
              <a:t>paralely</a:t>
            </a:r>
            <a:r>
              <a:rPr lang="en-US" sz="2000" dirty="0" smtClean="0"/>
              <a:t> </a:t>
            </a:r>
            <a:r>
              <a:rPr lang="en-US" sz="2000" dirty="0" err="1" smtClean="0"/>
              <a:t>odráží</a:t>
            </a:r>
            <a:r>
              <a:rPr lang="en-US" sz="2000" dirty="0" smtClean="0"/>
              <a:t> v </a:t>
            </a:r>
            <a:r>
              <a:rPr lang="en-US" sz="2000" dirty="0" err="1" smtClean="0"/>
              <a:t>dalších</a:t>
            </a:r>
            <a:r>
              <a:rPr lang="en-US" sz="2000" dirty="0" smtClean="0"/>
              <a:t> </a:t>
            </a:r>
            <a:r>
              <a:rPr lang="en-US" sz="2000" dirty="0" err="1" smtClean="0"/>
              <a:t>ženských</a:t>
            </a:r>
            <a:r>
              <a:rPr lang="en-US" sz="2000" dirty="0" smtClean="0"/>
              <a:t> </a:t>
            </a:r>
            <a:r>
              <a:rPr lang="en-US" sz="2000" dirty="0" err="1" smtClean="0"/>
              <a:t>postavách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Kombinace</a:t>
            </a:r>
            <a:r>
              <a:rPr lang="en-US" sz="2000" dirty="0" smtClean="0"/>
              <a:t> </a:t>
            </a:r>
            <a:r>
              <a:rPr lang="en-US" sz="2000" dirty="0" err="1" smtClean="0"/>
              <a:t>utopického</a:t>
            </a:r>
            <a:r>
              <a:rPr lang="en-US" sz="2000" dirty="0" smtClean="0"/>
              <a:t> </a:t>
            </a:r>
            <a:r>
              <a:rPr lang="en-US" sz="2000" dirty="0" err="1" smtClean="0"/>
              <a:t>příslibu</a:t>
            </a:r>
            <a:r>
              <a:rPr lang="en-US" sz="2000" dirty="0" smtClean="0"/>
              <a:t> </a:t>
            </a:r>
            <a:r>
              <a:rPr lang="en-US" sz="2000" dirty="0" err="1" smtClean="0"/>
              <a:t>pohádky</a:t>
            </a:r>
            <a:r>
              <a:rPr lang="en-US" sz="2000" dirty="0" smtClean="0"/>
              <a:t> a </a:t>
            </a:r>
            <a:r>
              <a:rPr lang="en-US" sz="2000" dirty="0" err="1" smtClean="0"/>
              <a:t>deziluze</a:t>
            </a:r>
            <a:r>
              <a:rPr lang="en-US" sz="2000" dirty="0" smtClean="0"/>
              <a:t> </a:t>
            </a:r>
            <a:r>
              <a:rPr lang="en-US" sz="2000" dirty="0" err="1" smtClean="0"/>
              <a:t>melodramatu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32962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la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4" y="280423"/>
            <a:ext cx="8534400" cy="3657600"/>
          </a:xfrm>
          <a:prstGeom prst="rect">
            <a:avLst/>
          </a:prstGeom>
        </p:spPr>
      </p:pic>
      <p:pic>
        <p:nvPicPr>
          <p:cNvPr id="7" name="Picture 6" descr="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08" y="3437600"/>
            <a:ext cx="5641848" cy="317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17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75523,MqveFMRzikFV7Hc_8n63Uc1ipmVb1vLp9msrFhS3XaFwpWgi6UYEvgJgPeOS3+TzP7qqwCcLyODdR79920XjOw==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8"/>
          <a:stretch/>
        </p:blipFill>
        <p:spPr>
          <a:xfrm>
            <a:off x="673225" y="0"/>
            <a:ext cx="3436048" cy="3404554"/>
          </a:xfrm>
          <a:prstGeom prst="rect">
            <a:avLst/>
          </a:prstGeom>
        </p:spPr>
      </p:pic>
      <p:pic>
        <p:nvPicPr>
          <p:cNvPr id="3" name="Picture 2" descr="aehnliche-situation-andere-klasse-frau-in-dem-30er-jahre-klassiker-der-blaue-engel-1930-raekelt-sich-marlene-dietrich-auf-einem-fass-foto-allstar-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213" y="345337"/>
            <a:ext cx="4247820" cy="5605627"/>
          </a:xfrm>
          <a:prstGeom prst="rect">
            <a:avLst/>
          </a:prstGeom>
        </p:spPr>
      </p:pic>
      <p:pic>
        <p:nvPicPr>
          <p:cNvPr id="5" name="Picture 4" descr="l-m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09" y="3164652"/>
            <a:ext cx="5844816" cy="350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67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 </a:t>
            </a:r>
            <a:r>
              <a:rPr lang="en-US" dirty="0" err="1"/>
              <a:t>Literatura</a:t>
            </a:r>
            <a:r>
              <a:rPr lang="en-US" dirty="0"/>
              <a:t> </a:t>
            </a:r>
            <a:r>
              <a:rPr lang="en-US" dirty="0" smtClean="0"/>
              <a:t>12. </a:t>
            </a:r>
            <a:r>
              <a:rPr lang="en-US" dirty="0"/>
              <a:t>5. 2016 </a:t>
            </a:r>
            <a:br>
              <a:rPr lang="en-US" dirty="0"/>
            </a:br>
            <a:r>
              <a:rPr lang="en-US" dirty="0"/>
              <a:t>   </a:t>
            </a:r>
            <a:r>
              <a:rPr lang="en-US" dirty="0" smtClean="0"/>
              <a:t>L6 </a:t>
            </a:r>
            <a:r>
              <a:rPr lang="en-US" dirty="0"/>
              <a:t>– </a:t>
            </a:r>
            <a:r>
              <a:rPr lang="en-US" dirty="0" smtClean="0"/>
              <a:t>melodrama, camp a queer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293062" y="2499713"/>
            <a:ext cx="8596540" cy="1500187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SONTAG, Susan (1964): </a:t>
            </a:r>
            <a:r>
              <a:rPr lang="en-US" sz="2400" i="1" dirty="0" smtClean="0"/>
              <a:t>Notes on camp</a:t>
            </a:r>
            <a:r>
              <a:rPr lang="en-US" sz="2400" dirty="0" smtClean="0"/>
              <a:t>. V </a:t>
            </a:r>
            <a:r>
              <a:rPr lang="en-US" sz="2400" dirty="0" err="1" smtClean="0"/>
              <a:t>překladu</a:t>
            </a:r>
            <a:r>
              <a:rPr lang="en-US" sz="2400" dirty="0" smtClean="0"/>
              <a:t> </a:t>
            </a:r>
            <a:r>
              <a:rPr lang="en-US" sz="2400" dirty="0" err="1" smtClean="0"/>
              <a:t>Poznámky</a:t>
            </a:r>
            <a:r>
              <a:rPr lang="en-US" sz="2400" dirty="0" smtClean="0"/>
              <a:t> o </a:t>
            </a:r>
            <a:r>
              <a:rPr lang="en-US" sz="2400" dirty="0" err="1" smtClean="0"/>
              <a:t>fenménu</a:t>
            </a:r>
            <a:r>
              <a:rPr lang="en-US" sz="2400" dirty="0" smtClean="0"/>
              <a:t> camp. In: </a:t>
            </a:r>
            <a:r>
              <a:rPr lang="en-US" sz="2400" i="1" dirty="0" err="1" smtClean="0"/>
              <a:t>Labyrint</a:t>
            </a:r>
            <a:r>
              <a:rPr lang="en-US" sz="2400" dirty="0" smtClean="0"/>
              <a:t> 2000, </a:t>
            </a:r>
            <a:r>
              <a:rPr lang="en-US" sz="2400" dirty="0" err="1" smtClean="0"/>
              <a:t>č</a:t>
            </a:r>
            <a:r>
              <a:rPr lang="en-US" sz="2400" dirty="0" smtClean="0"/>
              <a:t>. 7-8.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DUGGAN, Anne E. (2013): Fairy tale and melodrama. Lola and the Umbrellas of Cherbourg. In: </a:t>
            </a:r>
            <a:r>
              <a:rPr lang="en-US" sz="2400" i="1" dirty="0"/>
              <a:t>Queer Enchantments: Gender, Sexuality, and Class in the Fairy-Tale Cinema of Jacques </a:t>
            </a:r>
            <a:r>
              <a:rPr lang="en-US" sz="2400" i="1" dirty="0" smtClean="0"/>
              <a:t>Demy.</a:t>
            </a:r>
            <a:r>
              <a:rPr lang="en-US" sz="2400" dirty="0" smtClean="0"/>
              <a:t> Detroit</a:t>
            </a:r>
            <a:r>
              <a:rPr lang="en-US" sz="2400" dirty="0"/>
              <a:t>:</a:t>
            </a:r>
            <a:r>
              <a:rPr lang="en-US" sz="2400" dirty="0" smtClean="0"/>
              <a:t> Wayne State University Press, s. 13–41. 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991847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Otázky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Které prvky (kromě happyendu ve smyslu realizace utopických přání) nám umožňují o </a:t>
            </a:r>
            <a:r>
              <a:rPr lang="cs-CZ" i="1" dirty="0"/>
              <a:t>Lole</a:t>
            </a:r>
            <a:r>
              <a:rPr lang="cs-CZ" dirty="0"/>
              <a:t> </a:t>
            </a:r>
            <a:r>
              <a:rPr lang="cs-CZ" dirty="0" smtClean="0"/>
              <a:t>uvažovat </a:t>
            </a:r>
            <a:r>
              <a:rPr lang="cs-CZ" dirty="0"/>
              <a:t>jako o pohádce? </a:t>
            </a:r>
            <a:endParaRPr lang="cs-CZ" dirty="0" smtClean="0"/>
          </a:p>
          <a:p>
            <a:r>
              <a:rPr lang="cs-CZ" dirty="0"/>
              <a:t>Které prvky (kromě happyendu ve smyslu jeho dosažení za cenu nějaké ztráty?) nám umožňují o </a:t>
            </a:r>
            <a:r>
              <a:rPr lang="cs-CZ" i="1" dirty="0"/>
              <a:t>Lole </a:t>
            </a:r>
            <a:r>
              <a:rPr lang="cs-CZ" dirty="0"/>
              <a:t>přemýšlet jako o melodramatu?</a:t>
            </a:r>
            <a:r>
              <a:rPr lang="cs-CZ" dirty="0"/>
              <a:t> </a:t>
            </a:r>
            <a:endParaRPr lang="cs-CZ" dirty="0" smtClean="0"/>
          </a:p>
          <a:p>
            <a:r>
              <a:rPr lang="cs-CZ" dirty="0"/>
              <a:t>Které prvky vystavují </a:t>
            </a:r>
            <a:r>
              <a:rPr lang="cs-CZ" i="1" dirty="0"/>
              <a:t>Lolu</a:t>
            </a:r>
            <a:r>
              <a:rPr lang="cs-CZ" dirty="0"/>
              <a:t> </a:t>
            </a:r>
            <a:r>
              <a:rPr lang="cs-CZ" dirty="0" err="1"/>
              <a:t>queer</a:t>
            </a:r>
            <a:r>
              <a:rPr lang="cs-CZ" dirty="0"/>
              <a:t> čtení - na </a:t>
            </a:r>
            <a:r>
              <a:rPr lang="cs-CZ" dirty="0" smtClean="0"/>
              <a:t>úrovni </a:t>
            </a:r>
            <a:r>
              <a:rPr lang="cs-CZ" dirty="0"/>
              <a:t>stylu, </a:t>
            </a:r>
            <a:r>
              <a:rPr lang="cs-CZ" dirty="0" err="1"/>
              <a:t>mizanscény</a:t>
            </a:r>
            <a:r>
              <a:rPr lang="cs-CZ" dirty="0"/>
              <a:t> i vyprávění?</a:t>
            </a:r>
            <a:r>
              <a:rPr lang="cs-CZ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932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38581"/>
            <a:ext cx="3008313" cy="924665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CAMP</a:t>
            </a:r>
            <a:br>
              <a:rPr lang="en-US" sz="2400" dirty="0" smtClean="0"/>
            </a:br>
            <a:r>
              <a:rPr lang="en-US" sz="2400" dirty="0" err="1" smtClean="0"/>
              <a:t>podle</a:t>
            </a:r>
            <a:r>
              <a:rPr lang="en-US" sz="2400" dirty="0" smtClean="0"/>
              <a:t> Susan Sontag</a:t>
            </a:r>
            <a:endParaRPr lang="en-US" sz="2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800" t="2485" r="23800"/>
          <a:stretch/>
        </p:blipFill>
        <p:spPr>
          <a:xfrm>
            <a:off x="3575050" y="418479"/>
            <a:ext cx="5111750" cy="5707684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216470" y="1255808"/>
            <a:ext cx="3249044" cy="4691063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cs-CZ" sz="1800" dirty="0"/>
              <a:t>"Camp je dekorativní a zdobný, zdůrazňuje </a:t>
            </a:r>
            <a:r>
              <a:rPr lang="cs-CZ" sz="1800" dirty="0" smtClean="0"/>
              <a:t>texturu, </a:t>
            </a:r>
            <a:r>
              <a:rPr lang="cs-CZ" sz="1800" dirty="0"/>
              <a:t>smyslné povrchy a styl na úkor </a:t>
            </a:r>
            <a:r>
              <a:rPr lang="cs-CZ" sz="1800" dirty="0" smtClean="0"/>
              <a:t>obsahu“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800" dirty="0" smtClean="0"/>
              <a:t>Apolitický; vzpírá se analýze a přesnému popisu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800" dirty="0" smtClean="0"/>
              <a:t> „Vážnost, která selhává“ 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800" dirty="0"/>
              <a:t>"Věci jsou campy, když jsou staré. Ne proto, že zestárly, ale protože už v nich nejsme tak ponořeni a frustrováni skutečností, že se některé snahy nezdařily" </a:t>
            </a:r>
            <a:endParaRPr lang="cs-CZ" sz="18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800" dirty="0" err="1" smtClean="0"/>
              <a:t>Kulturní</a:t>
            </a:r>
            <a:r>
              <a:rPr lang="en-US" sz="1800" dirty="0" smtClean="0"/>
              <a:t> </a:t>
            </a:r>
            <a:r>
              <a:rPr lang="en-US" sz="1800" dirty="0" err="1" smtClean="0"/>
              <a:t>kompetence</a:t>
            </a:r>
            <a:r>
              <a:rPr lang="en-US" sz="1800" dirty="0" smtClean="0"/>
              <a:t> </a:t>
            </a:r>
            <a:r>
              <a:rPr lang="en-US" sz="1800" dirty="0" err="1" smtClean="0"/>
              <a:t>recipientů</a:t>
            </a:r>
            <a:endParaRPr lang="en-US" sz="18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800" dirty="0" err="1" smtClean="0"/>
              <a:t>Homosexuálové</a:t>
            </a:r>
            <a:r>
              <a:rPr lang="en-US" sz="1800" dirty="0" smtClean="0"/>
              <a:t> </a:t>
            </a:r>
            <a:r>
              <a:rPr lang="en-US" sz="1800" dirty="0" err="1" smtClean="0"/>
              <a:t>jako</a:t>
            </a:r>
            <a:r>
              <a:rPr lang="en-US" sz="1800" dirty="0" smtClean="0"/>
              <a:t> </a:t>
            </a:r>
            <a:r>
              <a:rPr lang="en-US" sz="1800" dirty="0" err="1" smtClean="0"/>
              <a:t>aristokraté</a:t>
            </a:r>
            <a:r>
              <a:rPr lang="en-US" sz="1800" dirty="0" smtClean="0"/>
              <a:t> </a:t>
            </a:r>
            <a:r>
              <a:rPr lang="en-US" sz="1800" dirty="0" err="1" smtClean="0"/>
              <a:t>vkusu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38366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ster_mirror_has_two_fac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07245" cy="3971845"/>
          </a:xfrm>
          <a:prstGeom prst="rect">
            <a:avLst/>
          </a:prstGeom>
        </p:spPr>
      </p:pic>
      <p:pic>
        <p:nvPicPr>
          <p:cNvPr id="5" name="Picture 4" descr="00947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847" y="0"/>
            <a:ext cx="3051041" cy="3976523"/>
          </a:xfrm>
          <a:prstGeom prst="rect">
            <a:avLst/>
          </a:prstGeom>
        </p:spPr>
      </p:pic>
      <p:pic>
        <p:nvPicPr>
          <p:cNvPr id="6" name="Picture 5" descr="the_rocky_horror_picture_show_pos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888" y="4678"/>
            <a:ext cx="3071112" cy="3971845"/>
          </a:xfrm>
          <a:prstGeom prst="rect">
            <a:avLst/>
          </a:prstGeom>
        </p:spPr>
      </p:pic>
      <p:pic>
        <p:nvPicPr>
          <p:cNvPr id="7" name="Picture 6" descr="showgirl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65844"/>
            <a:ext cx="3007245" cy="3792156"/>
          </a:xfrm>
          <a:prstGeom prst="rect">
            <a:avLst/>
          </a:prstGeom>
        </p:spPr>
      </p:pic>
      <p:pic>
        <p:nvPicPr>
          <p:cNvPr id="8" name="Picture 7" descr="26c0a195973b46ba52a013c89dd82315_500x73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847" y="3065844"/>
            <a:ext cx="3060360" cy="3792156"/>
          </a:xfrm>
          <a:prstGeom prst="rect">
            <a:avLst/>
          </a:prstGeom>
        </p:spPr>
      </p:pic>
      <p:pic>
        <p:nvPicPr>
          <p:cNvPr id="9" name="Picture 8" descr="MV5BODI2MDEyNjEzN15BMl5BanBnXkFtZTgwNzc1NTE2MTE@._V1_UY268_CR1,0,182,268_AL_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207" y="3065843"/>
            <a:ext cx="3061793" cy="383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40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err="1" smtClean="0"/>
              <a:t>Vražda</a:t>
            </a:r>
            <a:r>
              <a:rPr lang="en-US" i="1" dirty="0" smtClean="0"/>
              <a:t> </a:t>
            </a:r>
            <a:r>
              <a:rPr lang="en-US" i="1" dirty="0" err="1"/>
              <a:t>I</a:t>
            </a:r>
            <a:r>
              <a:rPr lang="en-US" i="1" dirty="0" err="1" smtClean="0"/>
              <a:t>ng</a:t>
            </a:r>
            <a:r>
              <a:rPr lang="en-US" i="1" dirty="0" smtClean="0"/>
              <a:t>. </a:t>
            </a:r>
            <a:r>
              <a:rPr lang="en-US" i="1" dirty="0" err="1" smtClean="0"/>
              <a:t>Čerta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dirty="0" smtClean="0"/>
              <a:t>ČSSR 1970, r. Ester </a:t>
            </a:r>
            <a:r>
              <a:rPr lang="en-US" dirty="0" err="1" smtClean="0"/>
              <a:t>Krumbachová</a:t>
            </a:r>
            <a:endParaRPr lang="en-US" dirty="0"/>
          </a:p>
        </p:txBody>
      </p:sp>
      <p:pic>
        <p:nvPicPr>
          <p:cNvPr id="7" name="Vražda ing. Čert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1180206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07-11 at 3.17.5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7" r="19668"/>
          <a:stretch/>
        </p:blipFill>
        <p:spPr>
          <a:xfrm>
            <a:off x="4516981" y="243847"/>
            <a:ext cx="4343806" cy="5111262"/>
          </a:xfrm>
          <a:prstGeom prst="rect">
            <a:avLst/>
          </a:prstGeom>
        </p:spPr>
      </p:pic>
      <p:pic>
        <p:nvPicPr>
          <p:cNvPr id="5" name="Picture 4" descr="DorothyMalone-WrittenontheWi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11" y="3540504"/>
            <a:ext cx="5425369" cy="31421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8235" y="254003"/>
            <a:ext cx="40687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Rodinná</a:t>
            </a:r>
            <a:r>
              <a:rPr lang="en-US" dirty="0" smtClean="0"/>
              <a:t> </a:t>
            </a:r>
            <a:r>
              <a:rPr lang="en-US" dirty="0" err="1" smtClean="0"/>
              <a:t>melodramata</a:t>
            </a:r>
            <a:r>
              <a:rPr lang="en-US" dirty="0" smtClean="0"/>
              <a:t> </a:t>
            </a:r>
            <a:r>
              <a:rPr lang="en-US" dirty="0" err="1" smtClean="0"/>
              <a:t>již</a:t>
            </a:r>
            <a:r>
              <a:rPr lang="en-US" dirty="0" smtClean="0"/>
              <a:t> v </a:t>
            </a:r>
            <a:r>
              <a:rPr lang="en-US" dirty="0" err="1" smtClean="0"/>
              <a:t>době</a:t>
            </a:r>
            <a:r>
              <a:rPr lang="en-US" dirty="0" smtClean="0"/>
              <a:t> </a:t>
            </a:r>
            <a:r>
              <a:rPr lang="en-US" dirty="0" err="1" smtClean="0"/>
              <a:t>uvedení</a:t>
            </a:r>
            <a:r>
              <a:rPr lang="en-US" dirty="0" smtClean="0"/>
              <a:t> </a:t>
            </a:r>
            <a:r>
              <a:rPr lang="en-US" dirty="0" err="1" smtClean="0"/>
              <a:t>považovány</a:t>
            </a:r>
            <a:r>
              <a:rPr lang="en-US" dirty="0" smtClean="0"/>
              <a:t> queer </a:t>
            </a:r>
            <a:r>
              <a:rPr lang="en-US" dirty="0" err="1" smtClean="0"/>
              <a:t>publikem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prototypické</a:t>
            </a:r>
            <a:r>
              <a:rPr lang="en-US" dirty="0" smtClean="0"/>
              <a:t> camp </a:t>
            </a:r>
            <a:r>
              <a:rPr lang="en-US" dirty="0" err="1" smtClean="0"/>
              <a:t>texty</a:t>
            </a:r>
            <a:r>
              <a:rPr lang="en-US" dirty="0" smtClean="0"/>
              <a:t> (</a:t>
            </a:r>
            <a:r>
              <a:rPr lang="en-US" dirty="0" err="1" smtClean="0"/>
              <a:t>exces</a:t>
            </a:r>
            <a:r>
              <a:rPr lang="en-US" dirty="0" smtClean="0"/>
              <a:t>, </a:t>
            </a:r>
            <a:r>
              <a:rPr lang="en-US" dirty="0" err="1" smtClean="0"/>
              <a:t>emocionalita</a:t>
            </a:r>
            <a:r>
              <a:rPr lang="en-US" dirty="0" smtClean="0"/>
              <a:t>, </a:t>
            </a:r>
            <a:r>
              <a:rPr lang="en-US" dirty="0" err="1" smtClean="0"/>
              <a:t>manýra</a:t>
            </a:r>
            <a:r>
              <a:rPr lang="en-US" dirty="0" smtClean="0"/>
              <a:t>, sentiment)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Paralelní</a:t>
            </a:r>
            <a:r>
              <a:rPr lang="en-US" dirty="0" smtClean="0"/>
              <a:t> </a:t>
            </a:r>
            <a:r>
              <a:rPr lang="en-US" dirty="0" err="1" smtClean="0"/>
              <a:t>pozice</a:t>
            </a:r>
            <a:r>
              <a:rPr lang="en-US" dirty="0" smtClean="0"/>
              <a:t> queer </a:t>
            </a:r>
            <a:r>
              <a:rPr lang="en-US" dirty="0" err="1" smtClean="0"/>
              <a:t>diváků</a:t>
            </a:r>
            <a:r>
              <a:rPr lang="en-US" dirty="0" smtClean="0"/>
              <a:t> a </a:t>
            </a:r>
            <a:r>
              <a:rPr lang="en-US" dirty="0" err="1" smtClean="0"/>
              <a:t>ženských</a:t>
            </a:r>
            <a:r>
              <a:rPr lang="en-US" dirty="0" smtClean="0"/>
              <a:t> </a:t>
            </a:r>
            <a:r>
              <a:rPr lang="en-US" dirty="0" err="1" smtClean="0"/>
              <a:t>postav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Melodramatická</a:t>
            </a:r>
            <a:r>
              <a:rPr lang="en-US" dirty="0" smtClean="0"/>
              <a:t> forma </a:t>
            </a:r>
            <a:r>
              <a:rPr lang="en-US" dirty="0" err="1" smtClean="0"/>
              <a:t>odráží</a:t>
            </a:r>
            <a:r>
              <a:rPr lang="en-US" dirty="0" smtClean="0"/>
              <a:t> </a:t>
            </a:r>
            <a:r>
              <a:rPr lang="en-US" dirty="0" err="1" smtClean="0"/>
              <a:t>konstruovanost</a:t>
            </a:r>
            <a:r>
              <a:rPr lang="en-US" dirty="0" smtClean="0"/>
              <a:t> reality, </a:t>
            </a:r>
            <a:r>
              <a:rPr lang="en-US" dirty="0" err="1" smtClean="0"/>
              <a:t>stereotypů</a:t>
            </a:r>
            <a:r>
              <a:rPr lang="en-US" dirty="0" smtClean="0"/>
              <a:t> a </a:t>
            </a:r>
            <a:r>
              <a:rPr lang="en-US" dirty="0" err="1" smtClean="0"/>
              <a:t>sociálních</a:t>
            </a:r>
            <a:r>
              <a:rPr lang="en-US" dirty="0" smtClean="0"/>
              <a:t> </a:t>
            </a:r>
            <a:r>
              <a:rPr lang="en-US" dirty="0" err="1" smtClean="0"/>
              <a:t>rolí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Camp je </a:t>
            </a:r>
            <a:r>
              <a:rPr lang="en-US" dirty="0" err="1" smtClean="0"/>
              <a:t>strategie</a:t>
            </a:r>
            <a:r>
              <a:rPr lang="en-US" dirty="0" smtClean="0"/>
              <a:t> </a:t>
            </a:r>
            <a:r>
              <a:rPr lang="en-US" dirty="0" err="1" smtClean="0"/>
              <a:t>vlastní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heterosexuálním</a:t>
            </a:r>
            <a:r>
              <a:rPr lang="en-US" dirty="0" smtClean="0"/>
              <a:t> </a:t>
            </a:r>
            <a:r>
              <a:rPr lang="en-US" dirty="0" err="1" smtClean="0"/>
              <a:t>divačkám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32332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Melodrama + camp </a:t>
            </a:r>
            <a:r>
              <a:rPr lang="en-US" dirty="0"/>
              <a:t>+</a:t>
            </a:r>
            <a:r>
              <a:rPr lang="en-US" dirty="0" smtClean="0"/>
              <a:t> queer auteur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475610"/>
          </a:xfrm>
        </p:spPr>
        <p:txBody>
          <a:bodyPr/>
          <a:lstStyle/>
          <a:p>
            <a:pPr algn="ctr"/>
            <a:r>
              <a:rPr lang="en-US" dirty="0" smtClean="0"/>
              <a:t>Francois </a:t>
            </a:r>
            <a:r>
              <a:rPr lang="en-US" dirty="0" err="1" smtClean="0"/>
              <a:t>Ozon</a:t>
            </a:r>
            <a:r>
              <a:rPr lang="en-US" dirty="0" smtClean="0"/>
              <a:t> 	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7760" b="12300"/>
          <a:stretch/>
        </p:blipFill>
        <p:spPr>
          <a:xfrm>
            <a:off x="457200" y="2038812"/>
            <a:ext cx="4040188" cy="468312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503699"/>
          </a:xfrm>
        </p:spPr>
        <p:txBody>
          <a:bodyPr/>
          <a:lstStyle/>
          <a:p>
            <a:pPr algn="ctr"/>
            <a:r>
              <a:rPr lang="en-US" dirty="0" smtClean="0"/>
              <a:t>Pedro </a:t>
            </a:r>
            <a:r>
              <a:rPr lang="en-US" dirty="0" err="1" smtClean="0"/>
              <a:t>Almod</a:t>
            </a:r>
            <a:r>
              <a:rPr lang="en-US" dirty="0" err="1" smtClean="0"/>
              <a:t>ó</a:t>
            </a:r>
            <a:r>
              <a:rPr lang="en-US" dirty="0" err="1" smtClean="0"/>
              <a:t>var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t="15548" b="9191"/>
          <a:stretch/>
        </p:blipFill>
        <p:spPr>
          <a:xfrm>
            <a:off x="4645025" y="2174875"/>
            <a:ext cx="4041775" cy="4547062"/>
          </a:xfrm>
        </p:spPr>
      </p:pic>
    </p:spTree>
    <p:extLst>
      <p:ext uri="{BB962C8B-B14F-4D97-AF65-F5344CB8AC3E}">
        <p14:creationId xmlns:p14="http://schemas.microsoft.com/office/powerpoint/2010/main" val="3472504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john-waters-by-susan-segal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646" y="105828"/>
            <a:ext cx="2830271" cy="3658608"/>
          </a:xfrm>
          <a:prstGeom prst="rect">
            <a:avLst/>
          </a:prstGeom>
        </p:spPr>
      </p:pic>
      <p:pic>
        <p:nvPicPr>
          <p:cNvPr id="9" name="Picture 8" descr="2016-06-0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3" r="11081"/>
          <a:stretch/>
        </p:blipFill>
        <p:spPr>
          <a:xfrm>
            <a:off x="4396226" y="3411787"/>
            <a:ext cx="4611691" cy="3204322"/>
          </a:xfrm>
          <a:prstGeom prst="rect">
            <a:avLst/>
          </a:prstGeom>
        </p:spPr>
      </p:pic>
      <p:pic>
        <p:nvPicPr>
          <p:cNvPr id="11" name="Picture 10" descr="Hairspray3-1600x900-c-defaul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0" r="4915"/>
          <a:stretch/>
        </p:blipFill>
        <p:spPr>
          <a:xfrm>
            <a:off x="226804" y="3651901"/>
            <a:ext cx="4354646" cy="29642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6804" y="257010"/>
            <a:ext cx="571547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John Waters  - “</a:t>
            </a:r>
            <a:r>
              <a:rPr lang="en-US" sz="2400" b="1" dirty="0" err="1" smtClean="0"/>
              <a:t>papež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nevkusu</a:t>
            </a:r>
            <a:r>
              <a:rPr lang="en-US" sz="2400" b="1" dirty="0" smtClean="0"/>
              <a:t>”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Kombinace</a:t>
            </a:r>
            <a:r>
              <a:rPr lang="en-US" dirty="0" smtClean="0"/>
              <a:t> </a:t>
            </a:r>
            <a:r>
              <a:rPr lang="en-US" dirty="0" err="1" smtClean="0"/>
              <a:t>rodinných</a:t>
            </a:r>
            <a:r>
              <a:rPr lang="en-US" dirty="0" smtClean="0"/>
              <a:t> </a:t>
            </a:r>
            <a:r>
              <a:rPr lang="en-US" dirty="0" err="1" smtClean="0"/>
              <a:t>melodramat</a:t>
            </a:r>
            <a:r>
              <a:rPr lang="en-US" dirty="0" smtClean="0"/>
              <a:t> a </a:t>
            </a:r>
            <a:r>
              <a:rPr lang="en-US" dirty="0" err="1" smtClean="0"/>
              <a:t>exploatace</a:t>
            </a:r>
            <a:r>
              <a:rPr lang="en-US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Vlastní</a:t>
            </a:r>
            <a:r>
              <a:rPr lang="en-US" dirty="0" smtClean="0"/>
              <a:t> </a:t>
            </a:r>
            <a:r>
              <a:rPr lang="en-US" dirty="0" err="1" smtClean="0"/>
              <a:t>nízkorozpočtová</a:t>
            </a:r>
            <a:r>
              <a:rPr lang="en-US" dirty="0" smtClean="0"/>
              <a:t> </a:t>
            </a:r>
            <a:r>
              <a:rPr lang="en-US" dirty="0" err="1" smtClean="0"/>
              <a:t>produkce</a:t>
            </a:r>
            <a:r>
              <a:rPr lang="en-US" dirty="0" smtClean="0"/>
              <a:t> pod </a:t>
            </a:r>
            <a:r>
              <a:rPr lang="en-US" dirty="0" err="1" smtClean="0"/>
              <a:t>hlavičkou</a:t>
            </a:r>
            <a:r>
              <a:rPr lang="en-US" dirty="0" smtClean="0"/>
              <a:t> Dreamland =&gt; </a:t>
            </a:r>
            <a:r>
              <a:rPr lang="en-US" dirty="0" err="1" smtClean="0"/>
              <a:t>stálí</a:t>
            </a:r>
            <a:r>
              <a:rPr lang="en-US" dirty="0" smtClean="0"/>
              <a:t> </a:t>
            </a:r>
            <a:r>
              <a:rPr lang="en-US" dirty="0" err="1" smtClean="0"/>
              <a:t>spolupracovníci</a:t>
            </a:r>
            <a:r>
              <a:rPr lang="en-US" dirty="0" smtClean="0"/>
              <a:t> </a:t>
            </a:r>
            <a:r>
              <a:rPr lang="en-US" dirty="0" err="1" smtClean="0"/>
              <a:t>Dreamlanders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zejména</a:t>
            </a:r>
            <a:r>
              <a:rPr lang="en-US" dirty="0" smtClean="0"/>
              <a:t> Harris Glenn </a:t>
            </a:r>
            <a:r>
              <a:rPr lang="en-US" dirty="0" err="1" smtClean="0"/>
              <a:t>Milsted</a:t>
            </a:r>
            <a:r>
              <a:rPr lang="en-US" dirty="0" smtClean="0"/>
              <a:t> aka Divine)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“Trash trilogy” </a:t>
            </a:r>
          </a:p>
          <a:p>
            <a:pPr marL="742950" lvl="1" indent="-285750">
              <a:buFont typeface="Arial"/>
              <a:buChar char="•"/>
            </a:pPr>
            <a:r>
              <a:rPr lang="en-US" i="1" dirty="0" smtClean="0"/>
              <a:t>Pink Flamingos </a:t>
            </a:r>
            <a:r>
              <a:rPr lang="en-US" dirty="0" smtClean="0"/>
              <a:t>(1972)</a:t>
            </a:r>
          </a:p>
          <a:p>
            <a:pPr marL="742950" lvl="1" indent="-285750">
              <a:buFont typeface="Arial"/>
              <a:buChar char="•"/>
            </a:pPr>
            <a:r>
              <a:rPr lang="en-US" i="1" dirty="0" smtClean="0"/>
              <a:t>Female trouble </a:t>
            </a:r>
            <a:r>
              <a:rPr lang="en-US" dirty="0" smtClean="0"/>
              <a:t>(1974)</a:t>
            </a:r>
          </a:p>
          <a:p>
            <a:pPr marL="742950" lvl="1" indent="-285750">
              <a:buFont typeface="Arial"/>
              <a:buChar char="•"/>
            </a:pPr>
            <a:r>
              <a:rPr lang="en-US" i="1" dirty="0" smtClean="0"/>
              <a:t>Desperate living </a:t>
            </a:r>
            <a:r>
              <a:rPr lang="en-US" dirty="0" smtClean="0"/>
              <a:t>(1977)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17715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 smtClean="0"/>
              <a:t>Polyester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USA 1981, r. John Waters</a:t>
            </a:r>
            <a:endParaRPr lang="en-US" dirty="0"/>
          </a:p>
        </p:txBody>
      </p:sp>
      <p:pic>
        <p:nvPicPr>
          <p:cNvPr id="4" name="The Finest in &amp;#39;Polyester&amp;#39;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9300" y="1600200"/>
            <a:ext cx="7643813" cy="4525963"/>
          </a:xfrm>
        </p:spPr>
      </p:pic>
    </p:spTree>
    <p:extLst>
      <p:ext uri="{BB962C8B-B14F-4D97-AF65-F5344CB8AC3E}">
        <p14:creationId xmlns:p14="http://schemas.microsoft.com/office/powerpoint/2010/main" val="772056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8361</TotalTime>
  <Words>601</Words>
  <Application>Microsoft Macintosh PowerPoint</Application>
  <PresentationFormat>On-screen Show (4:3)</PresentationFormat>
  <Paragraphs>68</Paragraphs>
  <Slides>20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Melodrama – žánr, styl, emoce</vt:lpstr>
      <vt:lpstr> Literatura 12. 5. 2016     L6 – melodrama, camp a queer</vt:lpstr>
      <vt:lpstr>CAMP podle Susan Sontag</vt:lpstr>
      <vt:lpstr>PowerPoint Presentation</vt:lpstr>
      <vt:lpstr>Vražda Ing. Čerta ČSSR 1970, r. Ester Krumbachová</vt:lpstr>
      <vt:lpstr>PowerPoint Presentation</vt:lpstr>
      <vt:lpstr>Melodrama + camp + queer auteur</vt:lpstr>
      <vt:lpstr>PowerPoint Presentation</vt:lpstr>
      <vt:lpstr>Polyester USA 1981, r. John Waters</vt:lpstr>
      <vt:lpstr>Rock Hudson’s Home Movies USA 1992, r. Mark Rappaport</vt:lpstr>
      <vt:lpstr>Melodrama jako vnímavost (Sensibility)</vt:lpstr>
      <vt:lpstr>Jacques Demy</vt:lpstr>
      <vt:lpstr>Lola a Nantes</vt:lpstr>
      <vt:lpstr>PowerPoint Presentation</vt:lpstr>
      <vt:lpstr>Jacques Demy jako vytěsněný tvůrce francouzské nové vlny</vt:lpstr>
      <vt:lpstr>Jacques Demy a / vs nová vlna </vt:lpstr>
      <vt:lpstr>Lola  idealizovaná žena</vt:lpstr>
      <vt:lpstr>PowerPoint Presentation</vt:lpstr>
      <vt:lpstr>PowerPoint Presentation</vt:lpstr>
      <vt:lpstr>Otázky</vt:lpstr>
    </vt:vector>
  </TitlesOfParts>
  <Company>sagm@seznam.cz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Šárka Gmiterková</dc:creator>
  <cp:lastModifiedBy>Šárka Gmiterková</cp:lastModifiedBy>
  <cp:revision>26</cp:revision>
  <dcterms:created xsi:type="dcterms:W3CDTF">2016-05-05T19:14:48Z</dcterms:created>
  <dcterms:modified xsi:type="dcterms:W3CDTF">2016-05-12T12:58:37Z</dcterms:modified>
</cp:coreProperties>
</file>