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8" r:id="rId3"/>
    <p:sldId id="259" r:id="rId4"/>
    <p:sldId id="261" r:id="rId5"/>
    <p:sldId id="262" r:id="rId6"/>
    <p:sldId id="263" r:id="rId7"/>
    <p:sldId id="264" r:id="rId8"/>
    <p:sldId id="265" r:id="rId9"/>
    <p:sldId id="266" r:id="rId10"/>
    <p:sldId id="267" r:id="rId11"/>
    <p:sldId id="268" r:id="rId12"/>
    <p:sldId id="269" r:id="rId13"/>
    <p:sldId id="324" r:id="rId14"/>
    <p:sldId id="271" r:id="rId15"/>
    <p:sldId id="273" r:id="rId16"/>
    <p:sldId id="274" r:id="rId17"/>
    <p:sldId id="275" r:id="rId18"/>
    <p:sldId id="280" r:id="rId19"/>
    <p:sldId id="281" r:id="rId20"/>
    <p:sldId id="272" r:id="rId21"/>
    <p:sldId id="282" r:id="rId22"/>
    <p:sldId id="300" r:id="rId23"/>
    <p:sldId id="315" r:id="rId24"/>
    <p:sldId id="316" r:id="rId25"/>
    <p:sldId id="317" r:id="rId26"/>
    <p:sldId id="318" r:id="rId27"/>
    <p:sldId id="319" r:id="rId28"/>
    <p:sldId id="321" r:id="rId29"/>
    <p:sldId id="284" r:id="rId30"/>
    <p:sldId id="285" r:id="rId31"/>
    <p:sldId id="286" r:id="rId32"/>
    <p:sldId id="287" r:id="rId33"/>
    <p:sldId id="291" r:id="rId34"/>
    <p:sldId id="292" r:id="rId35"/>
    <p:sldId id="293" r:id="rId36"/>
    <p:sldId id="294" r:id="rId37"/>
    <p:sldId id="295" r:id="rId38"/>
    <p:sldId id="296" r:id="rId39"/>
    <p:sldId id="298" r:id="rId40"/>
    <p:sldId id="323" r:id="rId41"/>
    <p:sldId id="299" r:id="rId42"/>
    <p:sldId id="31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A57DE5-E808-8846-8189-3F03D4FC7C12}" type="datetimeFigureOut">
              <a:rPr lang="en-US" smtClean="0"/>
              <a:t>4/25/2016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9E891C-20D9-9941-8BBD-6C09591DA743}" type="slidenum">
              <a:rPr lang="en-US" smtClean="0"/>
              <a:t>‹#›</a:t>
            </a:fld>
            <a:endParaRPr lang="en-US"/>
          </a:p>
        </p:txBody>
      </p:sp>
    </p:spTree>
    <p:extLst>
      <p:ext uri="{BB962C8B-B14F-4D97-AF65-F5344CB8AC3E}">
        <p14:creationId xmlns:p14="http://schemas.microsoft.com/office/powerpoint/2010/main" val="27277424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3C3A4E-63A1-49FB-B476-4E70BBF7B608}" type="slidenum">
              <a:rPr lang="en-GB" smtClean="0"/>
              <a:t>23</a:t>
            </a:fld>
            <a:endParaRPr lang="en-GB"/>
          </a:p>
        </p:txBody>
      </p:sp>
    </p:spTree>
    <p:extLst>
      <p:ext uri="{BB962C8B-B14F-4D97-AF65-F5344CB8AC3E}">
        <p14:creationId xmlns:p14="http://schemas.microsoft.com/office/powerpoint/2010/main" val="283919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3BE9C23-4AED-B946-8A6C-31B2038704F2}"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21634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3BE9C23-4AED-B946-8A6C-31B2038704F2}"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99149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3BE9C23-4AED-B946-8A6C-31B2038704F2}"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200732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3BE9C23-4AED-B946-8A6C-31B2038704F2}"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427680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3BE9C23-4AED-B946-8A6C-31B2038704F2}"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411341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3BE9C23-4AED-B946-8A6C-31B2038704F2}"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14321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3BE9C23-4AED-B946-8A6C-31B2038704F2}" type="datetimeFigureOut">
              <a:rPr lang="en-US" smtClean="0"/>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110844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3BE9C23-4AED-B946-8A6C-31B2038704F2}"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3470768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E9C23-4AED-B946-8A6C-31B2038704F2}" type="datetimeFigureOut">
              <a:rPr lang="en-US" smtClean="0"/>
              <a:t>4/25/2016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297602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3BE9C23-4AED-B946-8A6C-31B2038704F2}"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4286634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3BE9C23-4AED-B946-8A6C-31B2038704F2}"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D582F-E5B6-9644-B977-5E82CD787EAE}" type="slidenum">
              <a:rPr lang="en-US" smtClean="0"/>
              <a:t>‹#›</a:t>
            </a:fld>
            <a:endParaRPr lang="en-US"/>
          </a:p>
        </p:txBody>
      </p:sp>
    </p:spTree>
    <p:extLst>
      <p:ext uri="{BB962C8B-B14F-4D97-AF65-F5344CB8AC3E}">
        <p14:creationId xmlns:p14="http://schemas.microsoft.com/office/powerpoint/2010/main" val="257125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E9C23-4AED-B946-8A6C-31B2038704F2}" type="datetimeFigureOut">
              <a:rPr lang="en-US" smtClean="0"/>
              <a:t>4/25/2016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D582F-E5B6-9644-B977-5E82CD787EAE}" type="slidenum">
              <a:rPr lang="en-US" smtClean="0"/>
              <a:t>‹#›</a:t>
            </a:fld>
            <a:endParaRPr lang="en-US"/>
          </a:p>
        </p:txBody>
      </p:sp>
    </p:spTree>
    <p:extLst>
      <p:ext uri="{BB962C8B-B14F-4D97-AF65-F5344CB8AC3E}">
        <p14:creationId xmlns:p14="http://schemas.microsoft.com/office/powerpoint/2010/main" val="3500963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docid=EiNSUz0PktPurM&amp;tbnid=-XCYuMctlNIzNM:&amp;ved=0CAYQjRw&amp;url=http://www.bang2write.com/2013/04/5-reasons-writers-should-consider-a-transmedia-project-by-dylan-spicer.html&amp;ei=L4UkU7asH4e60QW04IHwDA&amp;bvm=bv.62922401,d.bGE&amp;psig=AFQjCNEzgNwAL8iZFU3oQhFHrRkVCmb1tw&amp;ust=1394988707735930" TargetMode="External"/><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hyperlink" Target="http://www.google.co.uk/url?sa=i&amp;rct=j&amp;q=&amp;esrc=s&amp;source=images&amp;cd=&amp;cad=rja&amp;docid=3J-sECAm4gyzpM&amp;tbnid=M7ET6hG_yq76SM:&amp;ved=0CAUQjRw&amp;url=http://maher.filfre.net/writings/convergence.html&amp;ei=NTwBU8WmLYb80gHFvYDgDg&amp;bvm=bv.61535280,d.dmQ&amp;psig=AFQjCNEiNYE6h2kqnC2_YmSg0CpLyDYWAQ&amp;ust=1392676212600070"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1.jpeg"/><Relationship Id="rId5" Type="http://schemas.openxmlformats.org/officeDocument/2006/relationships/hyperlink" Target="http://www.google.co.uk/url?sa=i&amp;rct=j&amp;q=&amp;esrc=s&amp;frm=1&amp;source=images&amp;cd=&amp;cad=rja&amp;docid=2guZjj2S2UymWM&amp;tbnid=jUPpgYGYZwCDWM:&amp;ved=0CAUQjRw&amp;url=http://whatworkswhere.com/index.php/2012/global/how-transmedia-storytelling-will-transform-the-role-of-the-content-strategist/&amp;ei=Ra8LUZiRKOmL0AXYm4GQCQ&amp;bvm=bv.41867550,d.d2k&amp;psig=AFQjCNEvEff595hByRTwI_pzTkTRw5TqVA&amp;ust=1359806557934794" TargetMode="External"/><Relationship Id="rId10" Type="http://schemas.openxmlformats.org/officeDocument/2006/relationships/hyperlink" Target="http://www.google.co.uk/url?sa=i&amp;rct=j&amp;q=&amp;esrc=s&amp;source=images&amp;cd=&amp;cad=rja&amp;uact=8&amp;docid=OmKrYsSRmOHMcM&amp;tbnid=iXMurtXrFO5n2M:&amp;ved=0CAYQjRw&amp;url=http://truthaboutmarika.wordpress.com/what-is-transmedia-about/&amp;ei=dYUkU8HCJuvs0gXAzYCgCg&amp;bvm=bv.62922401,d.bGE&amp;psig=AFQjCNEzgNwAL8iZFU3oQhFHrRkVCmb1tw&amp;ust=1394988707735930" TargetMode="External"/><Relationship Id="rId4" Type="http://schemas.microsoft.com/office/2007/relationships/hdphoto" Target="../media/hdphoto1.wdp"/><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www.youtube.com/watch?v=o9uX_65IFpY"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hyperlink" Target="http://www.google.co.uk/url?sa=i&amp;rct=j&amp;q=&amp;esrc=s&amp;source=images&amp;cd=&amp;cad=rja&amp;docid=3J-sECAm4gyzpM&amp;tbnid=M7ET6hG_yq76SM:&amp;ved=0CAUQjRw&amp;url=http://maher.filfre.net/writings/convergence.html&amp;ei=NTwBU8WmLYb80gHFvYDgDg&amp;bvm=bv.61535280,d.dmQ&amp;psig=AFQjCNEiNYE6h2kqnC2_YmSg0CpLyDYWAQ&amp;ust=1392676212600070"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docid=YfWMmLO6WnwFqM&amp;tbnid=Ma5hjocM9eQjyM:&amp;ved=0CAUQjRw&amp;url=http://www.bellyfeel.co.uk/bfblog/tag/andrea-phillips/&amp;ei=Pa4LUZvcIs-M0wWtw4CgDg&amp;bvm=bv.41867550,d.d2k&amp;psig=AFQjCNEOQya6rX0b6jz-Q4IwbrENVcgulA&amp;ust=1359806365707428" TargetMode="External"/><Relationship Id="rId13" Type="http://schemas.microsoft.com/office/2007/relationships/hdphoto" Target="../media/hdphoto7.wdp"/><Relationship Id="rId3" Type="http://schemas.openxmlformats.org/officeDocument/2006/relationships/image" Target="../media/image13.jpeg"/><Relationship Id="rId7" Type="http://schemas.microsoft.com/office/2007/relationships/hdphoto" Target="../media/hdphoto5.wdp"/><Relationship Id="rId12" Type="http://schemas.openxmlformats.org/officeDocument/2006/relationships/image" Target="../media/image16.jpeg"/><Relationship Id="rId2" Type="http://schemas.openxmlformats.org/officeDocument/2006/relationships/hyperlink" Target="http://www.google.co.uk/url?sa=i&amp;rct=j&amp;q=&amp;esrc=s&amp;frm=1&amp;source=images&amp;cd=&amp;cad=rja&amp;docid=xzGyrB7FTcEnmM&amp;tbnid=q7y_bwy32YLA5M:&amp;ved=0CAUQjRw&amp;url=http://convergenceculturefa2012.blogspot.com/2012/11/post-3-transmedia-storytelling.html&amp;ei=ka0LUfGFGq6o0AWt7YHQBg&amp;bvm=bv.41867550,d.d2k&amp;psig=AFQjCNHQe_OGuAL_wpznmudkAUfTke8ykQ&amp;ust=1359806186519715" TargetMode="Externa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hyperlink" Target="http://www.google.co.uk/url?sa=i&amp;rct=j&amp;q=&amp;esrc=s&amp;frm=1&amp;source=images&amp;cd=&amp;cad=rja&amp;docid=F58sq9czW6u2rM&amp;tbnid=V06Jn8yIU8ZAnM:&amp;ved=0CAUQjRw&amp;url=http://www.hollywoodreporter.com/news/warner-bros-90th-anniversary-new-logo-dvd-collections-376253&amp;ei=C68LUdWCBujb0QXCg4DQAw&amp;bvm=bv.41867550,d.d2k&amp;psig=AFQjCNFqdlB66blS_q43KjoxWhlkTjog6g&amp;ust=1359806563524447" TargetMode="External"/><Relationship Id="rId5" Type="http://schemas.openxmlformats.org/officeDocument/2006/relationships/hyperlink" Target="http://www.google.co.uk/url?sa=i&amp;rct=j&amp;q=&amp;esrc=s&amp;frm=1&amp;source=images&amp;cd=&amp;cad=rja&amp;docid=Py_AoEwUAK6yNM&amp;tbnid=2cvLoUNdTmEeVM:&amp;ved=0CAUQjRw&amp;url=http://www.timlonghurst.com/blog/2008/09/04/transmedia-storytelling-media-trend-innovation/&amp;ei=pK0LUc6DPMas0QW4jYHQCg&amp;bvm=bv.41867550,d.d2k&amp;psig=AFQjCNGCn3GO7ot1zB5RaMPBVsOWz6vQHw&amp;ust=1359806141510984" TargetMode="External"/><Relationship Id="rId15" Type="http://schemas.openxmlformats.org/officeDocument/2006/relationships/image" Target="../media/image9.jpe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5.jpeg"/><Relationship Id="rId14" Type="http://schemas.openxmlformats.org/officeDocument/2006/relationships/hyperlink" Target="http://www.google.co.uk/url?sa=i&amp;rct=j&amp;q=&amp;esrc=s&amp;frm=1&amp;source=images&amp;cd=&amp;cad=rja&amp;docid=2guZjj2S2UymWM&amp;tbnid=jUPpgYGYZwCDWM:&amp;ved=0CAUQjRw&amp;url=http://whatworkswhere.com/index.php/2012/global/how-transmedia-storytelling-will-transform-the-role-of-the-content-strategist/&amp;ei=Ra8LUZiRKOmL0AXYm4GQCQ&amp;bvm=bv.41867550,d.d2k&amp;psig=AFQjCNEvEff595hByRTwI_pzTkTRw5TqVA&amp;ust=135980655793479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uk/url?sa=i&amp;rct=j&amp;q=&amp;esrc=s&amp;source=images&amp;cd=&amp;cad=rja&amp;uact=8&amp;docid=bVkDK18PzyH_XM&amp;tbnid=OLhOmaUt7Fo-VM:&amp;ved=0CAYQjRw&amp;url=http://www.icntv.tv/en/archives/6983&amp;ei=w54kU8meCemp0QW5s4CgDg&amp;bvm=bv.62922401,d.bGE&amp;psig=AFQjCNF1p0JwB1psD5GvGK97KFdYUCj8xQ&amp;ust=1394995252979656"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google.co.uk/url?sa=i&amp;rct=j&amp;q=&amp;esrc=s&amp;source=images&amp;cd=&amp;cad=rja&amp;uact=8&amp;docid=EiNSUz0PktPurM&amp;tbnid=-XCYuMctlNIzNM:&amp;ved=0CAYQjRw&amp;url=http://www.bang2write.com/2013/04/5-reasons-writers-should-consider-a-transmedia-project-by-dylan-spicer.html&amp;ei=L4UkU7asH4e60QW04IHwDA&amp;bvm=bv.62922401,d.bGE&amp;psig=AFQjCNEzgNwAL8iZFU3oQhFHrRkVCmb1tw&amp;ust=1394988707735930" TargetMode="Externa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jpe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28.jpeg"/><Relationship Id="rId4" Type="http://schemas.openxmlformats.org/officeDocument/2006/relationships/image" Target="../media/image25.jpeg"/><Relationship Id="rId9" Type="http://schemas.microsoft.com/office/2007/relationships/hdphoto" Target="../media/hdphoto1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google.co.uk/url?sa=i&amp;rct=j&amp;q=&amp;esrc=s&amp;frm=1&amp;source=images&amp;cd=&amp;cad=rja&amp;docid=y8RE25-odkln_M&amp;tbnid=z_S8mMMBWqbryM:&amp;ved=0CAUQjRw&amp;url=http://www.facebook.com/blankonblank&amp;ei=yHUKUbi8CdDZsgaK-IBA&amp;bvm=bv.41642243,d.Yms&amp;psig=AFQjCNFH3kXNlYYDCINndwZdmO9aalKIvQ&amp;ust=135972637983193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docid=w2fk-nnHZCI7eM&amp;tbnid=ERAcZAOQiUmGrM:&amp;ved=0CAYQjRw&amp;url=http://www.yourprops.com/Hiro-Comic-replica-movie-prop-Heroes-TV-2006-YP24734.html&amp;ei=86wkU97DDuOQ0AX0sYDwDw&amp;bvm=bv.62922401,d.bGE&amp;psig=AFQjCNE5rsE8MAG6tztP5TB39QCHk81B1Q&amp;ust=1394998820868229" TargetMode="External"/><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hyperlink" Target="http://www.google.co.uk/url?sa=i&amp;rct=j&amp;q=&amp;esrc=s&amp;source=images&amp;cd=&amp;cad=rja&amp;uact=8&amp;docid=6gazn-WeYkDfRM&amp;tbnid=sPdwfh2qw48frM:&amp;ved=0CAYQjRw&amp;url=http://seriable.com/nbc-network/heroes/&amp;ei=UawkU-WuHema1AXFlYG4Bw&amp;bvm=bv.62922401,d.bGE&amp;psig=AFQjCNHyevwia_ULjpn4PuzdUIX4RIhoFQ&amp;ust=1394998725365840"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docid=w2fk-nnHZCI7eM&amp;tbnid=ERAcZAOQiUmGrM:&amp;ved=0CAYQjRw&amp;url=http://gallery.biorust.com/showimage.php?i=9815&amp;ei=26wkU8PIHqO40QXBnYGQDw&amp;bvm=bv.62922401,d.bGE&amp;psig=AFQjCNE5rsE8MAG6tztP5TB39QCHk81B1Q&amp;ust=1394998820868229" TargetMode="External"/><Relationship Id="rId5" Type="http://schemas.openxmlformats.org/officeDocument/2006/relationships/image" Target="../media/image36.jpeg"/><Relationship Id="rId4" Type="http://schemas.openxmlformats.org/officeDocument/2006/relationships/hyperlink" Target="http://www.google.co.uk/url?sa=i&amp;rct=j&amp;q=&amp;esrc=s&amp;source=images&amp;cd=&amp;cad=rja&amp;uact=8&amp;docid=hb_DPQ06dhc8rM&amp;tbnid=d0hA6-t55-E6OM:&amp;ved=0CAYQjRw&amp;url=http://avoidingmadness.tumblr.com/post/2332140825/heroes-comic-book&amp;ei=bqwkU_fnPKrV0QWqrYGQCQ&amp;bvm=bv.62922401,d.bGE&amp;psig=AFQjCNGoeQkXs5maTpZxkptqpU_27iVoWQ&amp;ust=1394998757457059" TargetMode="External"/><Relationship Id="rId9" Type="http://schemas.openxmlformats.org/officeDocument/2006/relationships/image" Target="../media/image38.jpeg"/></Relationships>
</file>

<file path=ppt/slides/_rels/slide37.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docid=Ooy_93uGXu-hEM&amp;tbnid=72_0VFyGzAWKuM:&amp;ved=0CAYQjRw&amp;url=http://news.toyark.com/2008/10/23/welcome-to-harry-potter-toy-news-40&amp;ei=ZagkU8ydOOLb0QXzzICwDA&amp;psig=AFQjCNFB3Hn0wOhynvElTAE2RubLh4mXYg&amp;ust=1394997724095084" TargetMode="External"/><Relationship Id="rId13"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1.jpeg"/><Relationship Id="rId12" Type="http://schemas.openxmlformats.org/officeDocument/2006/relationships/hyperlink" Target="http://www.google.co.uk/url?sa=i&amp;rct=j&amp;q=&amp;esrc=s&amp;source=images&amp;cd=&amp;cad=rja&amp;uact=8&amp;docid=Y13d6rObK6InjM&amp;tbnid=ypNQv3FpexqRXM:&amp;ved=0CAYQjRw&amp;url=http://www.imdb.com/title/tt0926084/&amp;ei=6KgkU9TRGIrK0QWEwICYBQ&amp;psig=AFQjCNH8ke78N2b3XG8mqSX97p5e_Y5nyg&amp;ust=1394997850671191" TargetMode="External"/><Relationship Id="rId2" Type="http://schemas.openxmlformats.org/officeDocument/2006/relationships/hyperlink" Target="http://www.google.co.uk/url?sa=i&amp;rct=j&amp;q=&amp;esrc=s&amp;source=images&amp;cd=&amp;cad=rja&amp;uact=8&amp;docid=lfpUoHZJiOw-_M&amp;tbnid=DA_2uY96P95LEM:&amp;ved=0CAYQjRw&amp;url=http://www.techdigest.tv/2010/11/the_ultimate_ha.html&amp;ei=0qckU52zIMmw0QXh0oDYDQ&amp;bvm=bv.62922401,d.bGE&amp;psig=AFQjCNEndzJlx6u1C0eojvqUHZY4TW5g5w&amp;ust=1394997563409358"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docid=wwxjucFi0sCyFM&amp;tbnid=S3LTYglc09ZDmM:&amp;ved=0CAYQjRw&amp;url=http://www.coatpant.com/harry-potter-t-shirts/&amp;ei=TagkU_PXMYrb0QWzg4EQ&amp;psig=AFQjCNFPR_YcC4H1NciW6Ae0yJktG6Qyng&amp;ust=1394997694228707" TargetMode="External"/><Relationship Id="rId11" Type="http://schemas.openxmlformats.org/officeDocument/2006/relationships/image" Target="../media/image43.jpeg"/><Relationship Id="rId5" Type="http://schemas.openxmlformats.org/officeDocument/2006/relationships/image" Target="../media/image40.jpeg"/><Relationship Id="rId10" Type="http://schemas.openxmlformats.org/officeDocument/2006/relationships/hyperlink" Target="http://www.google.co.uk/url?sa=i&amp;rct=j&amp;q=&amp;esrc=s&amp;source=images&amp;cd=&amp;cad=rja&amp;uact=8&amp;docid=k-bT1xEevb7tkM&amp;tbnid=mkpVHRNyguJfxM:&amp;ved=0CAYQjRw&amp;url=http://shoutitforlife.com/2012/01/12/deeming-dreams-as-the-theme-in-2012/harry-potter-logo/&amp;ei=rqgkU4isD8rI0wXs1YGQCA&amp;psig=AFQjCNFNOOzImryTXYkVs_QPqgJKJU1UFQ&amp;ust=1394997784848415" TargetMode="External"/><Relationship Id="rId4" Type="http://schemas.openxmlformats.org/officeDocument/2006/relationships/hyperlink" Target="http://www.google.co.uk/url?sa=i&amp;rct=j&amp;q=&amp;esrc=s&amp;source=images&amp;cd=&amp;cad=rja&amp;uact=8&amp;docid=JEErOeetu0JSlM&amp;tbnid=xY6r1JS4sN9LPM:&amp;ved=0CAYQjRw&amp;url=http://www.digitalspy.co.uk/movies/news/a352199/harry-potter-stars-to-launch-deathly-hallows-2-dvd-at-harrods.html&amp;ei=MKgkU_G_A8bB0QWfnIHICQ&amp;psig=AFQjCNH3sIra8rMInH54oKRzM2ApB8O5Pw&amp;ust=1394997655927590" TargetMode="External"/><Relationship Id="rId9" Type="http://schemas.openxmlformats.org/officeDocument/2006/relationships/image" Target="../media/image42.jpeg"/></Relationships>
</file>

<file path=ppt/slides/_rels/slide38.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docid=zoT7dM0kKLTRYM&amp;tbnid=7QqNR91iUxXvOM:&amp;ved=0CAYQjRw&amp;url=http://www.snd.org/2013/11/san-francisco-chronicle-goes-gotham-city-for-batkid/&amp;ei=zFEpU5f4JIX70gWwj4DgDw&amp;bvm=bv.62922401,d.bGE&amp;psig=AFQjCNFiV8NciTnpf2ybmOYcg8-BWKp7rg&amp;ust=1395303195010448" TargetMode="External"/><Relationship Id="rId3" Type="http://schemas.openxmlformats.org/officeDocument/2006/relationships/image" Target="../media/image45.jpeg"/><Relationship Id="rId7" Type="http://schemas.microsoft.com/office/2007/relationships/hdphoto" Target="../media/hdphoto16.wdp"/><Relationship Id="rId2" Type="http://schemas.openxmlformats.org/officeDocument/2006/relationships/hyperlink" Target="http://www.google.co.uk/url?sa=i&amp;rct=j&amp;q=&amp;esrc=s&amp;source=images&amp;cd=&amp;cad=rja&amp;uact=8&amp;docid=35Qg6sCUy8r1IM&amp;tbnid=U_9IIJ5vf6f7FM:&amp;ved=0CAYQjRw&amp;url=http://vimeo.com/51476966&amp;ei=p1EpU8fJH9KV0QX07YGgDg&amp;bvm=bv.62922401,d.bGE&amp;psig=AFQjCNFiV8NciTnpf2ybmOYcg8-BWKp7rg&amp;ust=1395303195010448" TargetMode="Externa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hyperlink" Target="http://vimeo.com/51912879" TargetMode="External"/><Relationship Id="rId5" Type="http://schemas.openxmlformats.org/officeDocument/2006/relationships/hyperlink" Target="http://www.google.co.uk/url?sa=i&amp;rct=j&amp;q=&amp;esrc=s&amp;source=images&amp;cd=&amp;cad=rja&amp;uact=8&amp;docid=35Qg6sCUy8r1IM&amp;tbnid=U_9IIJ5vf6f7FM:&amp;ved=0CAYQjRw&amp;url=http://collider.com/dark-knight-rises-tale-of-two-cities/&amp;ei=t1EpU-ysF4nP0QWw-IHICA&amp;bvm=bv.62922401,d.bGE&amp;psig=AFQjCNFiV8NciTnpf2ybmOYcg8-BWKp7rg&amp;ust=1395303195010448" TargetMode="External"/><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947"/>
            <a:ext cx="7772400" cy="1470025"/>
          </a:xfrm>
        </p:spPr>
        <p:txBody>
          <a:bodyPr/>
          <a:lstStyle/>
          <a:p>
            <a:r>
              <a:rPr lang="en-US" dirty="0" smtClean="0"/>
              <a:t>TRANSMEDIA ENTERTAINMENT</a:t>
            </a:r>
            <a:endParaRPr lang="en-US" dirty="0"/>
          </a:p>
        </p:txBody>
      </p:sp>
      <p:sp>
        <p:nvSpPr>
          <p:cNvPr id="3" name="Subtitle 2"/>
          <p:cNvSpPr>
            <a:spLocks noGrp="1"/>
          </p:cNvSpPr>
          <p:nvPr>
            <p:ph type="subTitle" idx="1"/>
          </p:nvPr>
        </p:nvSpPr>
        <p:spPr>
          <a:xfrm>
            <a:off x="1012421" y="4935477"/>
            <a:ext cx="7197391" cy="1752600"/>
          </a:xfrm>
        </p:spPr>
        <p:txBody>
          <a:bodyPr/>
          <a:lstStyle/>
          <a:p>
            <a:r>
              <a:rPr lang="en-US" dirty="0" smtClean="0">
                <a:solidFill>
                  <a:schemeClr val="tx1"/>
                </a:solidFill>
              </a:rPr>
              <a:t>Dr Matthew Freeman</a:t>
            </a:r>
          </a:p>
          <a:p>
            <a:r>
              <a:rPr lang="en-US" dirty="0" smtClean="0">
                <a:solidFill>
                  <a:schemeClr val="tx1"/>
                </a:solidFill>
              </a:rPr>
              <a:t>Senior Lecturer in Media Communications</a:t>
            </a:r>
          </a:p>
          <a:p>
            <a:r>
              <a:rPr lang="en-US" dirty="0" smtClean="0">
                <a:solidFill>
                  <a:schemeClr val="tx1"/>
                </a:solidFill>
              </a:rPr>
              <a:t>Bath Spa University, UK</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1325351" y="1402551"/>
            <a:ext cx="6327629" cy="3532926"/>
          </a:xfrm>
          <a:prstGeom prst="rect">
            <a:avLst/>
          </a:prstGeom>
        </p:spPr>
      </p:pic>
    </p:spTree>
    <p:extLst>
      <p:ext uri="{BB962C8B-B14F-4D97-AF65-F5344CB8AC3E}">
        <p14:creationId xmlns:p14="http://schemas.microsoft.com/office/powerpoint/2010/main" val="613552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a:t>
            </a:r>
            <a:endParaRPr lang="en-US" dirty="0"/>
          </a:p>
        </p:txBody>
      </p:sp>
      <p:sp>
        <p:nvSpPr>
          <p:cNvPr id="3" name="Content Placeholder 2"/>
          <p:cNvSpPr>
            <a:spLocks noGrp="1"/>
          </p:cNvSpPr>
          <p:nvPr>
            <p:ph idx="1"/>
          </p:nvPr>
        </p:nvSpPr>
        <p:spPr/>
        <p:txBody>
          <a:bodyPr>
            <a:normAutofit fontScale="92500" lnSpcReduction="10000"/>
          </a:bodyPr>
          <a:lstStyle/>
          <a:p>
            <a:r>
              <a:rPr lang="en-US" u="sng" dirty="0"/>
              <a:t>Lecture 5: Transmedia Futures Part I: Digital </a:t>
            </a:r>
            <a:r>
              <a:rPr lang="en-US" u="sng" dirty="0" smtClean="0"/>
              <a:t>Participation</a:t>
            </a:r>
            <a:endParaRPr lang="en-GB" dirty="0"/>
          </a:p>
          <a:p>
            <a:pPr lvl="1"/>
            <a:r>
              <a:rPr lang="en-US" dirty="0"/>
              <a:t>Reading: Tepper, A. (2015) ‘Lizzie in Real Life: Social and Narrative Immersion Through Transmedia in </a:t>
            </a:r>
            <a:r>
              <a:rPr lang="en-US" i="1" dirty="0"/>
              <a:t>The Lizzie Bennett Diaries</a:t>
            </a:r>
            <a:r>
              <a:rPr lang="en-US" dirty="0"/>
              <a:t>’, </a:t>
            </a:r>
            <a:r>
              <a:rPr lang="en-US" i="1" dirty="0"/>
              <a:t>Film Matters</a:t>
            </a:r>
            <a:r>
              <a:rPr lang="en-US" dirty="0"/>
              <a:t> (Spring), pp.45-51.</a:t>
            </a:r>
            <a:endParaRPr lang="en-GB" dirty="0"/>
          </a:p>
          <a:p>
            <a:pPr marL="0" indent="0">
              <a:buNone/>
            </a:pPr>
            <a:endParaRPr lang="en-GB" dirty="0"/>
          </a:p>
          <a:p>
            <a:r>
              <a:rPr lang="en-US" u="sng" dirty="0"/>
              <a:t>Lecture 6: Transmedia Futures Part II: </a:t>
            </a:r>
            <a:r>
              <a:rPr lang="en-US" u="sng" dirty="0" smtClean="0"/>
              <a:t>Transnational and Global Perspectives</a:t>
            </a:r>
            <a:endParaRPr lang="en-GB" dirty="0"/>
          </a:p>
          <a:p>
            <a:pPr lvl="1"/>
            <a:r>
              <a:rPr lang="en-US" dirty="0"/>
              <a:t>Reading: NO READING.  </a:t>
            </a:r>
            <a:endParaRPr lang="en-GB" dirty="0"/>
          </a:p>
          <a:p>
            <a:endParaRPr lang="en-US" dirty="0"/>
          </a:p>
        </p:txBody>
      </p:sp>
    </p:spTree>
    <p:extLst>
      <p:ext uri="{BB962C8B-B14F-4D97-AF65-F5344CB8AC3E}">
        <p14:creationId xmlns:p14="http://schemas.microsoft.com/office/powerpoint/2010/main" val="229977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429000"/>
            <a:ext cx="8100393" cy="1470025"/>
          </a:xfrm>
        </p:spPr>
        <p:txBody>
          <a:bodyPr/>
          <a:lstStyle/>
          <a:p>
            <a:pPr algn="l"/>
            <a:r>
              <a:rPr lang="en-GB" b="1" dirty="0" smtClean="0"/>
              <a:t>Transmedia Introductions: </a:t>
            </a:r>
            <a:br>
              <a:rPr lang="en-GB" b="1" dirty="0" smtClean="0"/>
            </a:br>
            <a:r>
              <a:rPr lang="en-GB" sz="2800" b="1" dirty="0" smtClean="0"/>
              <a:t>Industry, Technology, Narrative</a:t>
            </a:r>
            <a:endParaRPr lang="en-GB" b="1" dirty="0"/>
          </a:p>
        </p:txBody>
      </p:sp>
      <p:pic>
        <p:nvPicPr>
          <p:cNvPr id="4" name="Picture 2" descr="http://maher.filfre.net/writings/convergence.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123" b="6204"/>
          <a:stretch/>
        </p:blipFill>
        <p:spPr bwMode="auto">
          <a:xfrm>
            <a:off x="-1" y="0"/>
            <a:ext cx="2734531" cy="357301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4" descr="http://whatworkswhere.com/wp-content/uploads/2012/08/Transmedia-Storytelling1.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76824" y="0"/>
            <a:ext cx="6467176" cy="2996952"/>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www.bang2write.com/wp-content/uploads/2013/04/transmedia-storytelling.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5306" y="4797152"/>
            <a:ext cx="4568693" cy="206084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truthaboutmarika.files.wordpress.com/2011/12/transmediawordle1.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4827016"/>
            <a:ext cx="4575307" cy="203098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734530" y="3111350"/>
            <a:ext cx="6409469" cy="461665"/>
          </a:xfrm>
          <a:prstGeom prst="rect">
            <a:avLst/>
          </a:prstGeom>
        </p:spPr>
        <p:txBody>
          <a:bodyPr wrap="square">
            <a:spAutoFit/>
          </a:bodyPr>
          <a:lstStyle/>
          <a:p>
            <a:r>
              <a:rPr lang="en-GB" altLang="en-US" sz="2400" dirty="0" smtClean="0">
                <a:latin typeface="Arial" charset="0"/>
              </a:rPr>
              <a:t>Lecture 1</a:t>
            </a:r>
            <a:endParaRPr lang="en-GB" sz="2400" dirty="0"/>
          </a:p>
        </p:txBody>
      </p:sp>
    </p:spTree>
    <p:extLst>
      <p:ext uri="{BB962C8B-B14F-4D97-AF65-F5344CB8AC3E}">
        <p14:creationId xmlns:p14="http://schemas.microsoft.com/office/powerpoint/2010/main" val="1565317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Today…</a:t>
            </a:r>
            <a:endParaRPr lang="en-GB" dirty="0"/>
          </a:p>
        </p:txBody>
      </p:sp>
      <p:sp>
        <p:nvSpPr>
          <p:cNvPr id="3" name="Content Placeholder 2"/>
          <p:cNvSpPr>
            <a:spLocks noGrp="1"/>
          </p:cNvSpPr>
          <p:nvPr>
            <p:ph idx="1"/>
          </p:nvPr>
        </p:nvSpPr>
        <p:spPr/>
        <p:txBody>
          <a:bodyPr/>
          <a:lstStyle/>
          <a:p>
            <a:r>
              <a:rPr lang="en-GB" dirty="0" smtClean="0"/>
              <a:t>What is transmedia storytelling?</a:t>
            </a:r>
          </a:p>
          <a:p>
            <a:r>
              <a:rPr lang="en-GB" dirty="0"/>
              <a:t>Industry context of </a:t>
            </a:r>
            <a:r>
              <a:rPr lang="en-GB" dirty="0" smtClean="0"/>
              <a:t>transmedia storytelling</a:t>
            </a:r>
            <a:endParaRPr lang="en-GB" dirty="0"/>
          </a:p>
          <a:p>
            <a:r>
              <a:rPr lang="en-GB" dirty="0" smtClean="0"/>
              <a:t>Transmedia as global storytelling</a:t>
            </a:r>
          </a:p>
          <a:p>
            <a:r>
              <a:rPr lang="en-GB" dirty="0" smtClean="0"/>
              <a:t>Transmedia’s observed codes of conventions</a:t>
            </a:r>
          </a:p>
        </p:txBody>
      </p:sp>
    </p:spTree>
    <p:extLst>
      <p:ext uri="{BB962C8B-B14F-4D97-AF65-F5344CB8AC3E}">
        <p14:creationId xmlns:p14="http://schemas.microsoft.com/office/powerpoint/2010/main" val="513371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5616" y="1628800"/>
            <a:ext cx="7113984" cy="3657599"/>
          </a:xfrm>
        </p:spPr>
        <p:txBody>
          <a:bodyPr>
            <a:normAutofit/>
          </a:bodyPr>
          <a:lstStyle/>
          <a:p>
            <a:pPr marL="18288" indent="0">
              <a:buNone/>
            </a:pPr>
            <a:r>
              <a:rPr lang="en-GB" sz="3000" u="sng" dirty="0" smtClean="0">
                <a:effectLst/>
              </a:rPr>
              <a:t>Transmediality</a:t>
            </a:r>
            <a:r>
              <a:rPr lang="en-GB" sz="3000" dirty="0" smtClean="0">
                <a:effectLst/>
              </a:rPr>
              <a:t>:</a:t>
            </a:r>
          </a:p>
          <a:p>
            <a:r>
              <a:rPr lang="en-GB" sz="3000" dirty="0" smtClean="0">
                <a:effectLst/>
              </a:rPr>
              <a:t>“The </a:t>
            </a:r>
            <a:r>
              <a:rPr lang="en-GB" sz="3000" dirty="0">
                <a:effectLst/>
              </a:rPr>
              <a:t>increasingly popular industrial practice of using multiple media </a:t>
            </a:r>
            <a:r>
              <a:rPr lang="en-GB" sz="3000" dirty="0" smtClean="0">
                <a:effectLst/>
              </a:rPr>
              <a:t>platforms </a:t>
            </a:r>
            <a:r>
              <a:rPr lang="en-GB" sz="3000" dirty="0">
                <a:effectLst/>
              </a:rPr>
              <a:t>to present information concerning a single fictional world through a range of textual </a:t>
            </a:r>
            <a:r>
              <a:rPr lang="en-GB" sz="3000" dirty="0" smtClean="0">
                <a:effectLst/>
              </a:rPr>
              <a:t>forms.” Elizabeth Evans (2011)</a:t>
            </a:r>
            <a:endParaRPr lang="en-GB" sz="3000" dirty="0"/>
          </a:p>
        </p:txBody>
      </p:sp>
      <p:sp>
        <p:nvSpPr>
          <p:cNvPr id="3" name="Title 2"/>
          <p:cNvSpPr>
            <a:spLocks noGrp="1"/>
          </p:cNvSpPr>
          <p:nvPr>
            <p:ph type="title"/>
          </p:nvPr>
        </p:nvSpPr>
        <p:spPr>
          <a:xfrm>
            <a:off x="827584" y="260648"/>
            <a:ext cx="7543800" cy="1031032"/>
          </a:xfrm>
        </p:spPr>
        <p:txBody>
          <a:bodyPr/>
          <a:lstStyle/>
          <a:p>
            <a:r>
              <a:rPr lang="en-US" dirty="0" smtClean="0"/>
              <a:t>What is transmedia?</a:t>
            </a:r>
            <a:endParaRPr lang="en-US" dirty="0"/>
          </a:p>
        </p:txBody>
      </p:sp>
    </p:spTree>
    <p:extLst>
      <p:ext uri="{BB962C8B-B14F-4D97-AF65-F5344CB8AC3E}">
        <p14:creationId xmlns:p14="http://schemas.microsoft.com/office/powerpoint/2010/main" val="2729579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8121080" cy="1512168"/>
          </a:xfrm>
        </p:spPr>
        <p:txBody>
          <a:bodyPr>
            <a:normAutofit/>
          </a:bodyPr>
          <a:lstStyle/>
          <a:p>
            <a:r>
              <a:rPr lang="en-GB" dirty="0" smtClean="0"/>
              <a:t>What is transmedia </a:t>
            </a:r>
            <a:br>
              <a:rPr lang="en-GB" dirty="0" smtClean="0"/>
            </a:br>
            <a:r>
              <a:rPr lang="en-GB" dirty="0" smtClean="0"/>
              <a:t>storytelling?</a:t>
            </a:r>
            <a:endParaRPr lang="en-GB" dirty="0"/>
          </a:p>
        </p:txBody>
      </p:sp>
      <p:pic>
        <p:nvPicPr>
          <p:cNvPr id="4" name="Picture 2" descr="C:\Users\Matt\Documents\tms.jpe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038" t="33109" r="19673" b="60300"/>
          <a:stretch/>
        </p:blipFill>
        <p:spPr bwMode="auto">
          <a:xfrm>
            <a:off x="0" y="3212976"/>
            <a:ext cx="9135414" cy="139577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7"/>
          <p:cNvSpPr txBox="1">
            <a:spLocks noChangeArrowheads="1"/>
          </p:cNvSpPr>
          <p:nvPr/>
        </p:nvSpPr>
        <p:spPr bwMode="auto">
          <a:xfrm>
            <a:off x="828375" y="4608750"/>
            <a:ext cx="8307039" cy="1915074"/>
          </a:xfrm>
          <a:prstGeom prst="rect">
            <a:avLst/>
          </a:prstGeom>
          <a:noFill/>
          <a:ln>
            <a:noFill/>
          </a:ln>
          <a:extLst/>
        </p:spPr>
        <p:txBody>
          <a:bodyPr rot="0" vert="horz" wrap="square" lIns="91440" tIns="45720" rIns="91440" bIns="45720" anchor="t" anchorCtr="0" upright="1">
            <a:noAutofit/>
          </a:bodyPr>
          <a:lstStyle/>
          <a:p>
            <a:pPr indent="457200"/>
            <a:r>
              <a:rPr lang="en-GB" sz="2800" dirty="0" smtClean="0">
                <a:ea typeface="Calibri"/>
                <a:cs typeface="Times New Roman"/>
              </a:rPr>
              <a:t>								        </a:t>
            </a:r>
            <a:r>
              <a:rPr lang="en-GB" sz="2800" dirty="0" smtClean="0">
                <a:effectLst/>
                <a:ea typeface="Calibri"/>
                <a:cs typeface="Times New Roman"/>
              </a:rPr>
              <a:t>Henry Jenkins, </a:t>
            </a:r>
            <a:r>
              <a:rPr lang="en-GB" sz="2800" i="1" dirty="0" smtClean="0">
                <a:effectLst/>
                <a:ea typeface="Calibri"/>
                <a:cs typeface="Times New Roman"/>
              </a:rPr>
              <a:t>Convergence Culture: Where Old and New Media Collide </a:t>
            </a:r>
            <a:r>
              <a:rPr lang="en-GB" sz="2800" dirty="0" smtClean="0">
                <a:effectLst/>
                <a:ea typeface="Calibri"/>
                <a:cs typeface="Times New Roman"/>
              </a:rPr>
              <a:t>(New York: New York University Press, 2006), p.334.</a:t>
            </a:r>
            <a:endParaRPr lang="en-GB" sz="2800" dirty="0">
              <a:effectLst/>
              <a:ea typeface="Calibri"/>
              <a:cs typeface="Times New Roman"/>
            </a:endParaRPr>
          </a:p>
          <a:p>
            <a:pPr algn="ctr">
              <a:spcAft>
                <a:spcPts val="0"/>
              </a:spcAft>
            </a:pPr>
            <a:r>
              <a:rPr lang="en-GB" b="1" dirty="0">
                <a:effectLst/>
                <a:latin typeface="Times New Roman"/>
                <a:ea typeface="Calibri"/>
                <a:cs typeface="Times New Roman"/>
              </a:rPr>
              <a:t> </a:t>
            </a:r>
            <a:endParaRPr lang="en-GB" dirty="0">
              <a:effectLst/>
              <a:latin typeface="Calibri"/>
              <a:ea typeface="Calibri"/>
              <a:cs typeface="Times New Roman"/>
            </a:endParaRPr>
          </a:p>
        </p:txBody>
      </p:sp>
      <p:pic>
        <p:nvPicPr>
          <p:cNvPr id="6" name="Picture 2" descr="http://maher.filfre.net/writings/convergence.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7123" b="6204"/>
          <a:stretch/>
        </p:blipFill>
        <p:spPr bwMode="auto">
          <a:xfrm>
            <a:off x="6688915" y="11899"/>
            <a:ext cx="2446499" cy="319666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3915342" y="6294619"/>
            <a:ext cx="5220072" cy="369332"/>
          </a:xfrm>
          <a:prstGeom prst="rect">
            <a:avLst/>
          </a:prstGeom>
        </p:spPr>
        <p:txBody>
          <a:bodyPr wrap="square">
            <a:spAutoFit/>
          </a:bodyPr>
          <a:lstStyle/>
          <a:p>
            <a:r>
              <a:rPr lang="en-GB" u="sng" dirty="0">
                <a:hlinkClick r:id="rId7"/>
              </a:rPr>
              <a:t>http://www.youtube.com/watch?v=o9uX_65IFpY</a:t>
            </a:r>
            <a:endParaRPr lang="en-GB" dirty="0"/>
          </a:p>
        </p:txBody>
      </p:sp>
    </p:spTree>
    <p:extLst>
      <p:ext uri="{BB962C8B-B14F-4D97-AF65-F5344CB8AC3E}">
        <p14:creationId xmlns:p14="http://schemas.microsoft.com/office/powerpoint/2010/main" val="1569838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pFA6TMaOVfQ/UKFf364TnDI/AAAAAAAAADQ/s7kz4vHVhxU/s1600/think_matrix.jpe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6558131" cy="479715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encrypted-tbn3.gstatic.com/images?q=tbn:ANd9GcQoQt6J5Vs9N4O3fmGCVekmyF8VXh-nvtLW2GYu7sDbtBM1j-O_8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8131" y="1178428"/>
            <a:ext cx="2585869" cy="3618723"/>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www.bellyfeel.co.uk/bfblog/wp-content/uploads/2012/06/transmediawordle-426x188.jpg">
            <a:hlinkClick r:id="rId8"/>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23928" y="4797152"/>
            <a:ext cx="5236744" cy="2080529"/>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http://www.hollywoodreporter.com/sites/default/files/2012/07/warner_bros_intro.jpg">
            <a:hlinkClick r:id="rId11"/>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t="5718" b="5346"/>
          <a:stretch/>
        </p:blipFill>
        <p:spPr bwMode="auto">
          <a:xfrm>
            <a:off x="6551169" y="1"/>
            <a:ext cx="2592831" cy="1208962"/>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http://whatworkswhere.com/wp-content/uploads/2012/08/Transmedia-Storytelling1.jpg">
            <a:hlinkClick r:id="rId14"/>
          </p:cNvPr>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797152"/>
            <a:ext cx="3923928" cy="20805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25089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76672"/>
            <a:ext cx="8064896" cy="6192688"/>
          </a:xfrm>
        </p:spPr>
        <p:txBody>
          <a:bodyPr>
            <a:normAutofit lnSpcReduction="10000"/>
          </a:bodyPr>
          <a:lstStyle/>
          <a:p>
            <a:pPr marL="0" indent="0">
              <a:buNone/>
            </a:pPr>
            <a:r>
              <a:rPr lang="en-GB" dirty="0"/>
              <a:t>‘</a:t>
            </a:r>
            <a:r>
              <a:rPr lang="en-US" dirty="0"/>
              <a:t>Transmedia storytelling represents a process where integral elements of a fiction get dispersed systematically across multiple delivery channels for the purpose of creating a unified and coordinated entertainment experience … In </a:t>
            </a:r>
            <a:r>
              <a:rPr lang="en-US" i="1" dirty="0"/>
              <a:t>The Matrix</a:t>
            </a:r>
            <a:r>
              <a:rPr lang="en-US" dirty="0"/>
              <a:t> franchise, key bits of information are conveyed through three live action films, a series of animated shorts, two collections of comic book stories, and several video games. There is no one single source or ur-text where one can turn to gain all of the information needed to comprehend the </a:t>
            </a:r>
            <a:r>
              <a:rPr lang="en-US" i="1" dirty="0"/>
              <a:t>Matrix</a:t>
            </a:r>
            <a:r>
              <a:rPr lang="en-US" dirty="0"/>
              <a:t> universe</a:t>
            </a:r>
            <a:r>
              <a:rPr lang="en-US" dirty="0" smtClean="0"/>
              <a:t>.’ (Jenkins 2011)</a:t>
            </a:r>
          </a:p>
          <a:p>
            <a:endParaRPr lang="en-US" dirty="0" smtClean="0"/>
          </a:p>
          <a:p>
            <a:endParaRPr lang="en-GB" dirty="0"/>
          </a:p>
        </p:txBody>
      </p:sp>
      <p:sp>
        <p:nvSpPr>
          <p:cNvPr id="2" name="Rectangle 1"/>
          <p:cNvSpPr/>
          <p:nvPr/>
        </p:nvSpPr>
        <p:spPr>
          <a:xfrm>
            <a:off x="3758612" y="6358013"/>
            <a:ext cx="5385388" cy="369332"/>
          </a:xfrm>
          <a:prstGeom prst="rect">
            <a:avLst/>
          </a:prstGeom>
        </p:spPr>
        <p:txBody>
          <a:bodyPr wrap="square">
            <a:spAutoFit/>
          </a:bodyPr>
          <a:lstStyle/>
          <a:p>
            <a:r>
              <a:rPr lang="en-US" dirty="0" smtClean="0"/>
              <a:t>https://</a:t>
            </a:r>
            <a:r>
              <a:rPr lang="en-US" dirty="0" err="1" smtClean="0"/>
              <a:t>www.youtube.com</a:t>
            </a:r>
            <a:r>
              <a:rPr lang="en-US" dirty="0" smtClean="0"/>
              <a:t>/</a:t>
            </a:r>
            <a:r>
              <a:rPr lang="en-US" dirty="0" err="1" smtClean="0"/>
              <a:t>watch?v</a:t>
            </a:r>
            <a:r>
              <a:rPr lang="en-US" dirty="0" smtClean="0"/>
              <a:t>=sHyYig43GYY</a:t>
            </a:r>
            <a:endParaRPr lang="en-US" dirty="0"/>
          </a:p>
        </p:txBody>
      </p:sp>
    </p:spTree>
    <p:extLst>
      <p:ext uri="{BB962C8B-B14F-4D97-AF65-F5344CB8AC3E}">
        <p14:creationId xmlns:p14="http://schemas.microsoft.com/office/powerpoint/2010/main" val="1582766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Transmedia Context</a:t>
            </a:r>
            <a:endParaRPr lang="en-GB" dirty="0"/>
          </a:p>
        </p:txBody>
      </p:sp>
      <p:sp>
        <p:nvSpPr>
          <p:cNvPr id="3" name="Content Placeholder 2"/>
          <p:cNvSpPr>
            <a:spLocks noGrp="1"/>
          </p:cNvSpPr>
          <p:nvPr>
            <p:ph idx="1"/>
          </p:nvPr>
        </p:nvSpPr>
        <p:spPr/>
        <p:txBody>
          <a:bodyPr/>
          <a:lstStyle/>
          <a:p>
            <a:r>
              <a:rPr lang="en-GB" dirty="0" smtClean="0"/>
              <a:t>So why exactly does transmedia even exist?</a:t>
            </a:r>
            <a:endParaRPr lang="en-GB" dirty="0"/>
          </a:p>
        </p:txBody>
      </p:sp>
    </p:spTree>
    <p:extLst>
      <p:ext uri="{BB962C8B-B14F-4D97-AF65-F5344CB8AC3E}">
        <p14:creationId xmlns:p14="http://schemas.microsoft.com/office/powerpoint/2010/main" val="913231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0640" y="908720"/>
            <a:ext cx="3563888" cy="1800200"/>
          </a:xfrm>
        </p:spPr>
        <p:txBody>
          <a:bodyPr>
            <a:normAutofit fontScale="90000"/>
          </a:bodyPr>
          <a:lstStyle/>
          <a:p>
            <a:r>
              <a:rPr lang="en-GB" u="sng" dirty="0" smtClean="0"/>
              <a:t>Contemporary</a:t>
            </a:r>
            <a:r>
              <a:rPr lang="en-GB" dirty="0" smtClean="0"/>
              <a:t> Industry Context</a:t>
            </a:r>
            <a:endParaRPr lang="en-GB" dirty="0"/>
          </a:p>
        </p:txBody>
      </p:sp>
      <p:pic>
        <p:nvPicPr>
          <p:cNvPr id="2050" name="Picture 2" descr="http://www.icntv.tv/wp-content/uploads/2013/09/media-ownership.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35"/>
            <a:ext cx="5734050" cy="431482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www.bang2write.com/wp-content/uploads/2013/04/transmedia-storytelling.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2289" y="3933056"/>
            <a:ext cx="4074821" cy="292988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28329" y="4221088"/>
            <a:ext cx="5043959" cy="25430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smtClean="0"/>
              <a:t>(1) Industrial Convergence</a:t>
            </a:r>
          </a:p>
          <a:p>
            <a:r>
              <a:rPr lang="en-GB" sz="2800" dirty="0" smtClean="0"/>
              <a:t>(2) Technological Convergence</a:t>
            </a:r>
          </a:p>
        </p:txBody>
      </p:sp>
    </p:spTree>
    <p:extLst>
      <p:ext uri="{BB962C8B-B14F-4D97-AF65-F5344CB8AC3E}">
        <p14:creationId xmlns:p14="http://schemas.microsoft.com/office/powerpoint/2010/main" val="2430859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nvPr>
        </p:nvGraphicFramePr>
        <p:xfrm>
          <a:off x="0" y="1"/>
          <a:ext cx="9144002" cy="6842561"/>
        </p:xfrm>
        <a:graphic>
          <a:graphicData uri="http://schemas.openxmlformats.org/drawingml/2006/table">
            <a:tbl>
              <a:tblPr firstRow="1" bandRow="1">
                <a:tableStyleId>{5C22544A-7EE6-4342-B048-85BDC9FD1C3A}</a:tableStyleId>
              </a:tblPr>
              <a:tblGrid>
                <a:gridCol w="1306286"/>
                <a:gridCol w="1393506"/>
                <a:gridCol w="1296144"/>
                <a:gridCol w="1296144"/>
                <a:gridCol w="1296144"/>
                <a:gridCol w="1368152"/>
                <a:gridCol w="1187626"/>
              </a:tblGrid>
              <a:tr h="225023">
                <a:tc rowSpan="2">
                  <a:txBody>
                    <a:bodyPr/>
                    <a:lstStyle/>
                    <a:p>
                      <a:pPr>
                        <a:lnSpc>
                          <a:spcPct val="115000"/>
                        </a:lnSpc>
                        <a:spcAft>
                          <a:spcPts val="0"/>
                        </a:spcAft>
                      </a:pPr>
                      <a:endParaRPr lang="en-GB" sz="1200" dirty="0">
                        <a:latin typeface="Verdana"/>
                        <a:ea typeface="Calibri"/>
                        <a:cs typeface="Times New Roman"/>
                      </a:endParaRPr>
                    </a:p>
                  </a:txBody>
                  <a:tcPr marL="68580" marR="68580" marT="0" marB="0"/>
                </a:tc>
                <a:tc rowSpan="2">
                  <a:txBody>
                    <a:bodyPr/>
                    <a:lstStyle/>
                    <a:p>
                      <a:pPr>
                        <a:lnSpc>
                          <a:spcPct val="115000"/>
                        </a:lnSpc>
                        <a:spcAft>
                          <a:spcPts val="0"/>
                        </a:spcAft>
                      </a:pPr>
                      <a:r>
                        <a:rPr lang="en-GB" sz="1200" b="1" dirty="0">
                          <a:latin typeface="Verdana"/>
                          <a:ea typeface="Calibri"/>
                          <a:cs typeface="Times New Roman"/>
                        </a:rPr>
                        <a:t>News Corporation:</a:t>
                      </a:r>
                      <a:endParaRPr lang="en-GB" sz="1200" dirty="0">
                        <a:latin typeface="Calibri"/>
                        <a:ea typeface="Calibri"/>
                        <a:cs typeface="Times New Roman"/>
                      </a:endParaRPr>
                    </a:p>
                  </a:txBody>
                  <a:tcPr marL="68580" marR="68580" marT="0" marB="0"/>
                </a:tc>
                <a:tc rowSpan="2">
                  <a:txBody>
                    <a:bodyPr/>
                    <a:lstStyle/>
                    <a:p>
                      <a:pPr>
                        <a:lnSpc>
                          <a:spcPct val="115000"/>
                        </a:lnSpc>
                        <a:spcAft>
                          <a:spcPts val="0"/>
                        </a:spcAft>
                      </a:pPr>
                      <a:r>
                        <a:rPr lang="en-GB" sz="1200" b="1" dirty="0">
                          <a:latin typeface="Verdana"/>
                          <a:ea typeface="Calibri"/>
                          <a:cs typeface="Times New Roman"/>
                        </a:rPr>
                        <a:t>Time Warner:</a:t>
                      </a:r>
                      <a:endParaRPr lang="en-GB" sz="1200" dirty="0">
                        <a:latin typeface="Calibri"/>
                        <a:ea typeface="Calibri"/>
                        <a:cs typeface="Times New Roman"/>
                      </a:endParaRPr>
                    </a:p>
                  </a:txBody>
                  <a:tcPr marL="68580" marR="68580" marT="0" marB="0"/>
                </a:tc>
                <a:tc gridSpan="2">
                  <a:txBody>
                    <a:bodyPr/>
                    <a:lstStyle/>
                    <a:p>
                      <a:pPr>
                        <a:lnSpc>
                          <a:spcPct val="115000"/>
                        </a:lnSpc>
                        <a:spcAft>
                          <a:spcPts val="0"/>
                        </a:spcAft>
                      </a:pPr>
                      <a:r>
                        <a:rPr lang="en-GB" sz="1200" b="1">
                          <a:latin typeface="Verdana"/>
                          <a:ea typeface="Calibri"/>
                          <a:cs typeface="Times New Roman"/>
                        </a:rPr>
                        <a:t>National Amusements:</a:t>
                      </a:r>
                      <a:endParaRPr lang="en-GB" sz="1200">
                        <a:latin typeface="Calibri"/>
                        <a:ea typeface="Calibri"/>
                        <a:cs typeface="Times New Roman"/>
                      </a:endParaRPr>
                    </a:p>
                  </a:txBody>
                  <a:tcPr marL="68580" marR="68580" marT="0" marB="0"/>
                </a:tc>
                <a:tc hMerge="1">
                  <a:txBody>
                    <a:bodyPr/>
                    <a:lstStyle/>
                    <a:p>
                      <a:endParaRPr lang="en-GB"/>
                    </a:p>
                  </a:txBody>
                  <a:tcPr/>
                </a:tc>
                <a:tc rowSpan="2">
                  <a:txBody>
                    <a:bodyPr/>
                    <a:lstStyle/>
                    <a:p>
                      <a:pPr>
                        <a:lnSpc>
                          <a:spcPct val="115000"/>
                        </a:lnSpc>
                        <a:spcAft>
                          <a:spcPts val="0"/>
                        </a:spcAft>
                      </a:pPr>
                      <a:r>
                        <a:rPr lang="en-GB" sz="1200" b="1">
                          <a:latin typeface="Verdana"/>
                          <a:ea typeface="Calibri"/>
                          <a:cs typeface="Times New Roman"/>
                        </a:rPr>
                        <a:t>NBC Universal:</a:t>
                      </a:r>
                      <a:endParaRPr lang="en-GB" sz="1200">
                        <a:latin typeface="Calibri"/>
                        <a:ea typeface="Calibri"/>
                        <a:cs typeface="Times New Roman"/>
                      </a:endParaRPr>
                    </a:p>
                  </a:txBody>
                  <a:tcPr marL="68580" marR="68580" marT="0" marB="0"/>
                </a:tc>
                <a:tc rowSpan="2">
                  <a:txBody>
                    <a:bodyPr/>
                    <a:lstStyle/>
                    <a:p>
                      <a:pPr>
                        <a:lnSpc>
                          <a:spcPct val="115000"/>
                        </a:lnSpc>
                        <a:spcAft>
                          <a:spcPts val="0"/>
                        </a:spcAft>
                      </a:pPr>
                      <a:r>
                        <a:rPr lang="en-GB" sz="1200" b="1">
                          <a:latin typeface="Verdana"/>
                          <a:ea typeface="Calibri"/>
                          <a:cs typeface="Times New Roman"/>
                        </a:rPr>
                        <a:t>The Walt Disney Company:</a:t>
                      </a:r>
                      <a:endParaRPr lang="en-GB" sz="1200">
                        <a:latin typeface="Calibri"/>
                        <a:ea typeface="Calibri"/>
                        <a:cs typeface="Times New Roman"/>
                      </a:endParaRPr>
                    </a:p>
                  </a:txBody>
                  <a:tcPr marL="68580" marR="68580" marT="0" marB="0"/>
                </a:tc>
              </a:tr>
              <a:tr h="411069">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nSpc>
                          <a:spcPct val="115000"/>
                        </a:lnSpc>
                        <a:spcAft>
                          <a:spcPts val="0"/>
                        </a:spcAft>
                      </a:pPr>
                      <a:r>
                        <a:rPr lang="en-GB" sz="1200" b="1" dirty="0" smtClean="0">
                          <a:latin typeface="Verdana"/>
                          <a:ea typeface="Calibri"/>
                          <a:cs typeface="Times New Roman"/>
                        </a:rPr>
                        <a:t>Viacom</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b="1" dirty="0">
                          <a:latin typeface="Verdana"/>
                          <a:ea typeface="Calibri"/>
                          <a:cs typeface="Times New Roman"/>
                        </a:rPr>
                        <a:t>CBS </a:t>
                      </a:r>
                      <a:r>
                        <a:rPr lang="en-GB" sz="1200" b="1" dirty="0" smtClean="0">
                          <a:latin typeface="Verdana"/>
                          <a:ea typeface="Calibri"/>
                          <a:cs typeface="Times New Roman"/>
                        </a:rPr>
                        <a:t>Corporation</a:t>
                      </a:r>
                      <a:endParaRPr lang="en-GB" sz="1200" dirty="0">
                        <a:latin typeface="Calibri"/>
                        <a:ea typeface="Calibri"/>
                        <a:cs typeface="Times New Roman"/>
                      </a:endParaRPr>
                    </a:p>
                  </a:txBody>
                  <a:tcPr marL="68580" marR="68580" marT="0" marB="0"/>
                </a:tc>
                <a:tc vMerge="1">
                  <a:txBody>
                    <a:bodyPr/>
                    <a:lstStyle/>
                    <a:p>
                      <a:endParaRPr lang="en-GB"/>
                    </a:p>
                  </a:txBody>
                  <a:tcPr/>
                </a:tc>
                <a:tc vMerge="1">
                  <a:txBody>
                    <a:bodyPr/>
                    <a:lstStyle/>
                    <a:p>
                      <a:endParaRPr lang="en-GB"/>
                    </a:p>
                  </a:txBody>
                  <a:tcPr/>
                </a:tc>
              </a:tr>
              <a:tr h="1060265">
                <a:tc>
                  <a:txBody>
                    <a:bodyPr/>
                    <a:lstStyle/>
                    <a:p>
                      <a:pPr>
                        <a:lnSpc>
                          <a:spcPct val="115000"/>
                        </a:lnSpc>
                        <a:spcAft>
                          <a:spcPts val="0"/>
                        </a:spcAft>
                      </a:pPr>
                      <a:r>
                        <a:rPr lang="en-GB" sz="1200" b="1">
                          <a:latin typeface="Verdana"/>
                          <a:ea typeface="Calibri"/>
                          <a:cs typeface="Times New Roman"/>
                        </a:rPr>
                        <a:t>Cable:</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Fox Movie </a:t>
                      </a:r>
                      <a:r>
                        <a:rPr lang="en-GB" sz="1200" dirty="0" smtClean="0">
                          <a:latin typeface="Verdana"/>
                          <a:ea typeface="Calibri"/>
                          <a:cs typeface="Times New Roman"/>
                        </a:rPr>
                        <a:t>Channel</a:t>
                      </a:r>
                    </a:p>
                    <a:p>
                      <a:pPr>
                        <a:lnSpc>
                          <a:spcPct val="115000"/>
                        </a:lnSpc>
                        <a:spcAft>
                          <a:spcPts val="0"/>
                        </a:spcAft>
                      </a:pPr>
                      <a:r>
                        <a:rPr lang="en-GB" sz="1200" dirty="0" smtClean="0">
                          <a:latin typeface="Verdana"/>
                          <a:ea typeface="Calibri"/>
                          <a:cs typeface="Times New Roman"/>
                        </a:rPr>
                        <a:t>Fox </a:t>
                      </a:r>
                      <a:r>
                        <a:rPr lang="en-GB" sz="1200" dirty="0">
                          <a:latin typeface="Verdana"/>
                          <a:ea typeface="Calibri"/>
                          <a:cs typeface="Times New Roman"/>
                        </a:rPr>
                        <a:t>News </a:t>
                      </a:r>
                      <a:r>
                        <a:rPr lang="en-GB" sz="1200" dirty="0" smtClean="0">
                          <a:latin typeface="Verdana"/>
                          <a:ea typeface="Calibri"/>
                          <a:cs typeface="Times New Roman"/>
                        </a:rPr>
                        <a:t>Channel</a:t>
                      </a:r>
                    </a:p>
                    <a:p>
                      <a:pPr>
                        <a:lnSpc>
                          <a:spcPct val="115000"/>
                        </a:lnSpc>
                        <a:spcAft>
                          <a:spcPts val="0"/>
                        </a:spcAft>
                      </a:pPr>
                      <a:r>
                        <a:rPr lang="en-GB" sz="1200" dirty="0" smtClean="0">
                          <a:latin typeface="Verdana"/>
                          <a:ea typeface="Calibri"/>
                          <a:cs typeface="Times New Roman"/>
                        </a:rPr>
                        <a:t>FX</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smtClean="0">
                          <a:latin typeface="Verdana"/>
                          <a:ea typeface="Calibri"/>
                          <a:cs typeface="Times New Roman"/>
                        </a:rPr>
                        <a:t>CNN</a:t>
                      </a:r>
                    </a:p>
                    <a:p>
                      <a:pPr>
                        <a:lnSpc>
                          <a:spcPct val="115000"/>
                        </a:lnSpc>
                        <a:spcAft>
                          <a:spcPts val="0"/>
                        </a:spcAft>
                      </a:pPr>
                      <a:r>
                        <a:rPr lang="en-GB" sz="1200" dirty="0" smtClean="0">
                          <a:latin typeface="Verdana"/>
                          <a:ea typeface="Calibri"/>
                          <a:cs typeface="Times New Roman"/>
                        </a:rPr>
                        <a:t>TNT </a:t>
                      </a:r>
                    </a:p>
                    <a:p>
                      <a:pPr>
                        <a:lnSpc>
                          <a:spcPct val="115000"/>
                        </a:lnSpc>
                        <a:spcAft>
                          <a:spcPts val="0"/>
                        </a:spcAft>
                      </a:pPr>
                      <a:r>
                        <a:rPr lang="en-GB" sz="1200" dirty="0" err="1" smtClean="0">
                          <a:latin typeface="Verdana"/>
                          <a:ea typeface="Calibri"/>
                          <a:cs typeface="Times New Roman"/>
                        </a:rPr>
                        <a:t>Cinemax</a:t>
                      </a:r>
                      <a:endParaRPr lang="en-GB" sz="1200" dirty="0" smtClean="0">
                        <a:latin typeface="Verdana"/>
                        <a:ea typeface="Calibri"/>
                        <a:cs typeface="Times New Roman"/>
                      </a:endParaRPr>
                    </a:p>
                    <a:p>
                      <a:pPr>
                        <a:lnSpc>
                          <a:spcPct val="115000"/>
                        </a:lnSpc>
                        <a:spcAft>
                          <a:spcPts val="0"/>
                        </a:spcAft>
                      </a:pPr>
                      <a:r>
                        <a:rPr lang="en-GB" sz="1200" dirty="0" smtClean="0">
                          <a:latin typeface="Verdana"/>
                          <a:ea typeface="Calibri"/>
                          <a:cs typeface="Times New Roman"/>
                        </a:rPr>
                        <a:t>HBO</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MTV </a:t>
                      </a:r>
                      <a:r>
                        <a:rPr lang="en-GB" sz="1200" dirty="0" smtClean="0">
                          <a:latin typeface="Verdana"/>
                          <a:ea typeface="Calibri"/>
                          <a:cs typeface="Times New Roman"/>
                        </a:rPr>
                        <a:t>Networks </a:t>
                      </a:r>
                      <a:r>
                        <a:rPr lang="en-GB" sz="1200" dirty="0">
                          <a:latin typeface="Verdana"/>
                          <a:ea typeface="Calibri"/>
                          <a:cs typeface="Times New Roman"/>
                        </a:rPr>
                        <a:t>BET Networks</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Showtime</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smtClean="0">
                          <a:latin typeface="Verdana"/>
                          <a:ea typeface="Calibri"/>
                          <a:cs typeface="Times New Roman"/>
                        </a:rPr>
                        <a:t>Bravo</a:t>
                      </a:r>
                    </a:p>
                    <a:p>
                      <a:pPr>
                        <a:lnSpc>
                          <a:spcPct val="115000"/>
                        </a:lnSpc>
                        <a:spcAft>
                          <a:spcPts val="0"/>
                        </a:spcAft>
                      </a:pPr>
                      <a:r>
                        <a:rPr lang="en-GB" sz="1200" dirty="0" smtClean="0">
                          <a:latin typeface="Verdana"/>
                          <a:ea typeface="Calibri"/>
                          <a:cs typeface="Times New Roman"/>
                        </a:rPr>
                        <a:t>MSNBC</a:t>
                      </a:r>
                    </a:p>
                    <a:p>
                      <a:pPr>
                        <a:lnSpc>
                          <a:spcPct val="115000"/>
                        </a:lnSpc>
                        <a:spcAft>
                          <a:spcPts val="0"/>
                        </a:spcAft>
                      </a:pPr>
                      <a:r>
                        <a:rPr lang="en-GB" sz="1200" dirty="0" err="1" smtClean="0">
                          <a:latin typeface="Verdana"/>
                          <a:ea typeface="Calibri"/>
                          <a:cs typeface="Times New Roman"/>
                        </a:rPr>
                        <a:t>Syfy</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smtClean="0">
                          <a:latin typeface="Verdana"/>
                          <a:ea typeface="Calibri"/>
                          <a:cs typeface="Times New Roman"/>
                        </a:rPr>
                        <a:t>A&amp;E</a:t>
                      </a:r>
                    </a:p>
                    <a:p>
                      <a:pPr>
                        <a:lnSpc>
                          <a:spcPct val="115000"/>
                        </a:lnSpc>
                        <a:spcAft>
                          <a:spcPts val="0"/>
                        </a:spcAft>
                      </a:pPr>
                      <a:r>
                        <a:rPr lang="en-GB" sz="1200" dirty="0" smtClean="0">
                          <a:latin typeface="Verdana"/>
                          <a:ea typeface="Calibri"/>
                          <a:cs typeface="Times New Roman"/>
                        </a:rPr>
                        <a:t>Lifetime</a:t>
                      </a:r>
                    </a:p>
                    <a:p>
                      <a:pPr>
                        <a:lnSpc>
                          <a:spcPct val="115000"/>
                        </a:lnSpc>
                        <a:spcAft>
                          <a:spcPts val="0"/>
                        </a:spcAft>
                      </a:pPr>
                      <a:r>
                        <a:rPr lang="en-GB" sz="1200" dirty="0" smtClean="0">
                          <a:latin typeface="Verdana"/>
                          <a:ea typeface="Calibri"/>
                          <a:cs typeface="Times New Roman"/>
                        </a:rPr>
                        <a:t>ESPN</a:t>
                      </a:r>
                      <a:endParaRPr lang="en-GB" sz="1200" dirty="0">
                        <a:latin typeface="Calibri"/>
                        <a:ea typeface="Calibri"/>
                        <a:cs typeface="Times New Roman"/>
                      </a:endParaRPr>
                    </a:p>
                  </a:txBody>
                  <a:tcPr marL="68580" marR="68580" marT="0" marB="0"/>
                </a:tc>
              </a:tr>
              <a:tr h="1240157">
                <a:tc>
                  <a:txBody>
                    <a:bodyPr/>
                    <a:lstStyle/>
                    <a:p>
                      <a:pPr>
                        <a:lnSpc>
                          <a:spcPct val="115000"/>
                        </a:lnSpc>
                        <a:spcAft>
                          <a:spcPts val="0"/>
                        </a:spcAft>
                      </a:pPr>
                      <a:r>
                        <a:rPr lang="en-GB" sz="1200" b="1">
                          <a:latin typeface="Verdana"/>
                          <a:ea typeface="Calibri"/>
                          <a:cs typeface="Times New Roman"/>
                        </a:rPr>
                        <a:t>Production and Distribution:</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20</a:t>
                      </a:r>
                      <a:r>
                        <a:rPr lang="en-GB" sz="1200" baseline="30000" dirty="0">
                          <a:latin typeface="Verdana"/>
                          <a:ea typeface="Calibri"/>
                          <a:cs typeface="Times New Roman"/>
                        </a:rPr>
                        <a:t>th</a:t>
                      </a:r>
                      <a:r>
                        <a:rPr lang="en-GB" sz="1200" dirty="0">
                          <a:latin typeface="Verdana"/>
                          <a:ea typeface="Calibri"/>
                          <a:cs typeface="Times New Roman"/>
                        </a:rPr>
                        <a:t> Century </a:t>
                      </a:r>
                      <a:r>
                        <a:rPr lang="en-GB" sz="1200" dirty="0" smtClean="0">
                          <a:latin typeface="Verdana"/>
                          <a:ea typeface="Calibri"/>
                          <a:cs typeface="Times New Roman"/>
                        </a:rPr>
                        <a:t>Fox,</a:t>
                      </a:r>
                    </a:p>
                    <a:p>
                      <a:pPr>
                        <a:lnSpc>
                          <a:spcPct val="115000"/>
                        </a:lnSpc>
                        <a:spcAft>
                          <a:spcPts val="0"/>
                        </a:spcAft>
                      </a:pPr>
                      <a:r>
                        <a:rPr lang="en-GB" sz="1200" dirty="0" smtClean="0">
                          <a:latin typeface="Verdana"/>
                          <a:ea typeface="Calibri"/>
                          <a:cs typeface="Times New Roman"/>
                        </a:rPr>
                        <a:t>Fox </a:t>
                      </a:r>
                      <a:r>
                        <a:rPr lang="en-GB" sz="1200" dirty="0">
                          <a:latin typeface="Verdana"/>
                          <a:ea typeface="Calibri"/>
                          <a:cs typeface="Times New Roman"/>
                        </a:rPr>
                        <a:t>Searchlight </a:t>
                      </a:r>
                      <a:r>
                        <a:rPr lang="en-GB" sz="1200" dirty="0" smtClean="0">
                          <a:latin typeface="Verdana"/>
                          <a:ea typeface="Calibri"/>
                          <a:cs typeface="Times New Roman"/>
                        </a:rPr>
                        <a:t>Pictures,</a:t>
                      </a:r>
                    </a:p>
                    <a:p>
                      <a:pPr>
                        <a:lnSpc>
                          <a:spcPct val="115000"/>
                        </a:lnSpc>
                        <a:spcAft>
                          <a:spcPts val="0"/>
                        </a:spcAft>
                      </a:pPr>
                      <a:r>
                        <a:rPr lang="en-GB" sz="1200" dirty="0" smtClean="0">
                          <a:latin typeface="Verdana"/>
                          <a:ea typeface="Calibri"/>
                          <a:cs typeface="Times New Roman"/>
                        </a:rPr>
                        <a:t>Blue </a:t>
                      </a:r>
                      <a:r>
                        <a:rPr lang="en-GB" sz="1200" dirty="0">
                          <a:latin typeface="Verdana"/>
                          <a:ea typeface="Calibri"/>
                          <a:cs typeface="Times New Roman"/>
                        </a:rPr>
                        <a:t>Sky Studios</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Warner Bros. Entertainment</a:t>
                      </a:r>
                      <a:endParaRPr lang="en-GB" sz="1200">
                        <a:latin typeface="Calibri"/>
                        <a:ea typeface="Calibri"/>
                        <a:cs typeface="Times New Roman"/>
                      </a:endParaRPr>
                    </a:p>
                  </a:txBody>
                  <a:tcPr marL="68580" marR="68580" marT="0" marB="0"/>
                </a:tc>
                <a:tc>
                  <a:txBody>
                    <a:bodyPr/>
                    <a:lstStyle/>
                    <a:p>
                      <a:pPr marL="21590">
                        <a:lnSpc>
                          <a:spcPct val="115000"/>
                        </a:lnSpc>
                        <a:spcAft>
                          <a:spcPts val="0"/>
                        </a:spcAft>
                      </a:pPr>
                      <a:r>
                        <a:rPr lang="en-GB" sz="1200" dirty="0">
                          <a:latin typeface="Verdana"/>
                          <a:ea typeface="Calibri"/>
                          <a:cs typeface="Times New Roman"/>
                        </a:rPr>
                        <a:t>Paramount </a:t>
                      </a:r>
                      <a:r>
                        <a:rPr lang="en-GB" sz="1200" dirty="0" smtClean="0">
                          <a:latin typeface="Verdana"/>
                          <a:ea typeface="Calibri"/>
                          <a:cs typeface="Times New Roman"/>
                        </a:rPr>
                        <a:t>Pictures,</a:t>
                      </a:r>
                    </a:p>
                    <a:p>
                      <a:pPr marL="21590">
                        <a:lnSpc>
                          <a:spcPct val="115000"/>
                        </a:lnSpc>
                        <a:spcAft>
                          <a:spcPts val="0"/>
                        </a:spcAft>
                      </a:pPr>
                      <a:r>
                        <a:rPr lang="en-GB" sz="1200" dirty="0" smtClean="0">
                          <a:latin typeface="Verdana"/>
                          <a:ea typeface="Calibri"/>
                          <a:cs typeface="Times New Roman"/>
                        </a:rPr>
                        <a:t>MTV </a:t>
                      </a:r>
                      <a:r>
                        <a:rPr lang="en-GB" sz="1200" dirty="0">
                          <a:latin typeface="Verdana"/>
                          <a:ea typeface="Calibri"/>
                          <a:cs typeface="Times New Roman"/>
                        </a:rPr>
                        <a:t>Films</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CBS Television </a:t>
                      </a:r>
                      <a:r>
                        <a:rPr lang="en-GB" sz="1200" dirty="0" smtClean="0">
                          <a:latin typeface="Verdana"/>
                          <a:ea typeface="Calibri"/>
                          <a:cs typeface="Times New Roman"/>
                        </a:rPr>
                        <a:t>Studios,</a:t>
                      </a:r>
                    </a:p>
                    <a:p>
                      <a:pPr>
                        <a:lnSpc>
                          <a:spcPct val="115000"/>
                        </a:lnSpc>
                        <a:spcAft>
                          <a:spcPts val="0"/>
                        </a:spcAft>
                      </a:pPr>
                      <a:r>
                        <a:rPr lang="en-GB" sz="1200" dirty="0" smtClean="0">
                          <a:latin typeface="Verdana"/>
                          <a:ea typeface="Calibri"/>
                          <a:cs typeface="Times New Roman"/>
                        </a:rPr>
                        <a:t>CBS </a:t>
                      </a:r>
                      <a:r>
                        <a:rPr lang="en-GB" sz="1200" dirty="0">
                          <a:latin typeface="Verdana"/>
                          <a:ea typeface="Calibri"/>
                          <a:cs typeface="Times New Roman"/>
                        </a:rPr>
                        <a:t>Home Entertainment</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NBC </a:t>
                      </a:r>
                      <a:r>
                        <a:rPr lang="en-GB" sz="1200" dirty="0" smtClean="0">
                          <a:latin typeface="Verdana"/>
                          <a:ea typeface="Calibri"/>
                          <a:cs typeface="Times New Roman"/>
                        </a:rPr>
                        <a:t>Entertainment,</a:t>
                      </a:r>
                    </a:p>
                    <a:p>
                      <a:pPr>
                        <a:lnSpc>
                          <a:spcPct val="115000"/>
                        </a:lnSpc>
                        <a:spcAft>
                          <a:spcPts val="0"/>
                        </a:spcAft>
                      </a:pPr>
                      <a:r>
                        <a:rPr lang="en-GB" sz="1200" dirty="0" smtClean="0">
                          <a:latin typeface="Verdana"/>
                          <a:ea typeface="Calibri"/>
                          <a:cs typeface="Times New Roman"/>
                        </a:rPr>
                        <a:t>Universal </a:t>
                      </a:r>
                      <a:r>
                        <a:rPr lang="en-GB" sz="1200" dirty="0">
                          <a:latin typeface="Verdana"/>
                          <a:ea typeface="Calibri"/>
                          <a:cs typeface="Times New Roman"/>
                        </a:rPr>
                        <a:t>Media </a:t>
                      </a:r>
                      <a:r>
                        <a:rPr lang="en-GB" sz="1200" dirty="0" smtClean="0">
                          <a:latin typeface="Verdana"/>
                          <a:ea typeface="Calibri"/>
                          <a:cs typeface="Times New Roman"/>
                        </a:rPr>
                        <a:t>Studios,</a:t>
                      </a:r>
                    </a:p>
                    <a:p>
                      <a:pPr>
                        <a:lnSpc>
                          <a:spcPct val="115000"/>
                        </a:lnSpc>
                        <a:spcAft>
                          <a:spcPts val="0"/>
                        </a:spcAft>
                      </a:pPr>
                      <a:r>
                        <a:rPr lang="en-GB" sz="1200" dirty="0" smtClean="0">
                          <a:latin typeface="Verdana"/>
                          <a:ea typeface="Calibri"/>
                          <a:cs typeface="Times New Roman"/>
                        </a:rPr>
                        <a:t>Universal </a:t>
                      </a:r>
                      <a:r>
                        <a:rPr lang="en-GB" sz="1200" dirty="0">
                          <a:latin typeface="Verdana"/>
                          <a:ea typeface="Calibri"/>
                          <a:cs typeface="Times New Roman"/>
                        </a:rPr>
                        <a:t>Pictures</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Touchstone </a:t>
                      </a:r>
                      <a:r>
                        <a:rPr lang="en-GB" sz="1200" dirty="0" smtClean="0">
                          <a:latin typeface="Verdana"/>
                          <a:ea typeface="Calibri"/>
                          <a:cs typeface="Times New Roman"/>
                        </a:rPr>
                        <a:t>Pictures,</a:t>
                      </a:r>
                    </a:p>
                    <a:p>
                      <a:pPr>
                        <a:lnSpc>
                          <a:spcPct val="115000"/>
                        </a:lnSpc>
                        <a:spcAft>
                          <a:spcPts val="0"/>
                        </a:spcAft>
                      </a:pPr>
                      <a:r>
                        <a:rPr lang="en-GB" sz="1200" dirty="0" smtClean="0">
                          <a:latin typeface="Verdana"/>
                          <a:ea typeface="Calibri"/>
                          <a:cs typeface="Times New Roman"/>
                        </a:rPr>
                        <a:t>Pixar,</a:t>
                      </a:r>
                    </a:p>
                    <a:p>
                      <a:pPr>
                        <a:lnSpc>
                          <a:spcPct val="115000"/>
                        </a:lnSpc>
                        <a:spcAft>
                          <a:spcPts val="0"/>
                        </a:spcAft>
                      </a:pPr>
                      <a:r>
                        <a:rPr lang="en-GB" sz="1200" dirty="0" smtClean="0">
                          <a:latin typeface="Verdana"/>
                          <a:ea typeface="Calibri"/>
                          <a:cs typeface="Times New Roman"/>
                        </a:rPr>
                        <a:t>Walt </a:t>
                      </a:r>
                      <a:r>
                        <a:rPr lang="en-GB" sz="1200" dirty="0">
                          <a:latin typeface="Verdana"/>
                          <a:ea typeface="Calibri"/>
                          <a:cs typeface="Times New Roman"/>
                        </a:rPr>
                        <a:t>Disney Studios</a:t>
                      </a:r>
                      <a:endParaRPr lang="en-GB" sz="1200" dirty="0">
                        <a:latin typeface="Calibri"/>
                        <a:ea typeface="Calibri"/>
                        <a:cs typeface="Times New Roman"/>
                      </a:endParaRPr>
                    </a:p>
                  </a:txBody>
                  <a:tcPr marL="68580" marR="68580" marT="0" marB="0"/>
                </a:tc>
              </a:tr>
              <a:tr h="1031119">
                <a:tc>
                  <a:txBody>
                    <a:bodyPr/>
                    <a:lstStyle/>
                    <a:p>
                      <a:pPr>
                        <a:lnSpc>
                          <a:spcPct val="115000"/>
                        </a:lnSpc>
                        <a:spcAft>
                          <a:spcPts val="0"/>
                        </a:spcAft>
                      </a:pPr>
                      <a:r>
                        <a:rPr lang="en-GB" sz="1200" b="1">
                          <a:latin typeface="Verdana"/>
                          <a:ea typeface="Calibri"/>
                          <a:cs typeface="Times New Roman"/>
                        </a:rPr>
                        <a:t>Television Networks:</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Fox Broadcasting Company (Fox </a:t>
                      </a:r>
                      <a:r>
                        <a:rPr lang="en-GB" sz="1200" dirty="0" smtClean="0">
                          <a:latin typeface="Verdana"/>
                          <a:ea typeface="Calibri"/>
                          <a:cs typeface="Times New Roman"/>
                        </a:rPr>
                        <a:t>network)</a:t>
                      </a:r>
                    </a:p>
                    <a:p>
                      <a:pPr>
                        <a:lnSpc>
                          <a:spcPct val="115000"/>
                        </a:lnSpc>
                        <a:spcAft>
                          <a:spcPts val="0"/>
                        </a:spcAft>
                      </a:pPr>
                      <a:r>
                        <a:rPr lang="en-GB" sz="1200" dirty="0" smtClean="0">
                          <a:latin typeface="Verdana"/>
                          <a:ea typeface="Calibri"/>
                          <a:cs typeface="Times New Roman"/>
                        </a:rPr>
                        <a:t>Fox </a:t>
                      </a:r>
                      <a:r>
                        <a:rPr lang="en-GB" sz="1200" dirty="0">
                          <a:latin typeface="Verdana"/>
                          <a:ea typeface="Calibri"/>
                          <a:cs typeface="Times New Roman"/>
                        </a:rPr>
                        <a:t>Sports</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The CW (joint venture with CBS Corporation)</a:t>
                      </a:r>
                      <a:endParaRPr lang="en-GB" sz="1200">
                        <a:latin typeface="Calibri"/>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CBS, </a:t>
                      </a:r>
                      <a:endParaRPr lang="en-GB" sz="1200" dirty="0" smtClean="0">
                        <a:latin typeface="Verdana"/>
                        <a:ea typeface="Calibri"/>
                        <a:cs typeface="Times New Roman"/>
                      </a:endParaRPr>
                    </a:p>
                    <a:p>
                      <a:pPr>
                        <a:lnSpc>
                          <a:spcPct val="115000"/>
                        </a:lnSpc>
                        <a:spcAft>
                          <a:spcPts val="0"/>
                        </a:spcAft>
                      </a:pPr>
                      <a:r>
                        <a:rPr lang="en-GB" sz="1200" dirty="0" smtClean="0">
                          <a:latin typeface="Verdana"/>
                          <a:ea typeface="Calibri"/>
                          <a:cs typeface="Times New Roman"/>
                        </a:rPr>
                        <a:t>The </a:t>
                      </a:r>
                      <a:r>
                        <a:rPr lang="en-GB" sz="1200" dirty="0">
                          <a:latin typeface="Verdana"/>
                          <a:ea typeface="Calibri"/>
                          <a:cs typeface="Times New Roman"/>
                        </a:rPr>
                        <a:t>CW (with Warner Bros. </a:t>
                      </a:r>
                      <a:r>
                        <a:rPr lang="en-GB" sz="1200" dirty="0" err="1" smtClean="0">
                          <a:latin typeface="Verdana"/>
                          <a:ea typeface="Calibri"/>
                          <a:cs typeface="Times New Roman"/>
                        </a:rPr>
                        <a:t>Ent</a:t>
                      </a:r>
                      <a:r>
                        <a:rPr lang="en-GB" sz="1200" dirty="0" smtClean="0">
                          <a:latin typeface="Verdana"/>
                          <a:ea typeface="Calibri"/>
                          <a:cs typeface="Times New Roman"/>
                        </a:rPr>
                        <a:t>)  </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NBC</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ABC</a:t>
                      </a:r>
                      <a:endParaRPr lang="en-GB" sz="1200" dirty="0">
                        <a:latin typeface="Calibri"/>
                        <a:ea typeface="Calibri"/>
                        <a:cs typeface="Times New Roman"/>
                      </a:endParaRPr>
                    </a:p>
                  </a:txBody>
                  <a:tcPr marL="68580" marR="68580" marT="0" marB="0"/>
                </a:tc>
              </a:tr>
              <a:tr h="226103">
                <a:tc>
                  <a:txBody>
                    <a:bodyPr/>
                    <a:lstStyle/>
                    <a:p>
                      <a:pPr>
                        <a:lnSpc>
                          <a:spcPct val="115000"/>
                        </a:lnSpc>
                        <a:spcAft>
                          <a:spcPts val="0"/>
                        </a:spcAft>
                      </a:pPr>
                      <a:r>
                        <a:rPr lang="en-GB" sz="1200" b="1">
                          <a:latin typeface="Verdana"/>
                          <a:ea typeface="Calibri"/>
                          <a:cs typeface="Times New Roman"/>
                        </a:rPr>
                        <a:t>DBS:</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BSkyB, FoxTel</a:t>
                      </a:r>
                      <a:endParaRPr lang="en-GB" sz="1200">
                        <a:latin typeface="Calibri"/>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endParaRPr lang="en-GB" sz="1200" dirty="0">
                        <a:latin typeface="Verdana"/>
                        <a:ea typeface="Calibri"/>
                        <a:cs typeface="Times New Roman"/>
                      </a:endParaRPr>
                    </a:p>
                  </a:txBody>
                  <a:tcPr marL="68580" marR="68580" marT="0" marB="0"/>
                </a:tc>
                <a:tc>
                  <a:txBody>
                    <a:bodyPr/>
                    <a:lstStyle/>
                    <a:p>
                      <a:pPr>
                        <a:lnSpc>
                          <a:spcPct val="115000"/>
                        </a:lnSpc>
                        <a:spcAft>
                          <a:spcPts val="0"/>
                        </a:spcAft>
                      </a:pPr>
                      <a:endParaRPr lang="en-GB" sz="1200" dirty="0">
                        <a:latin typeface="Verdana"/>
                        <a:ea typeface="Calibri"/>
                        <a:cs typeface="Times New Roman"/>
                      </a:endParaRPr>
                    </a:p>
                  </a:txBody>
                  <a:tcPr marL="68580" marR="68580" marT="0" marB="0"/>
                </a:tc>
              </a:tr>
              <a:tr h="1031119">
                <a:tc>
                  <a:txBody>
                    <a:bodyPr/>
                    <a:lstStyle/>
                    <a:p>
                      <a:pPr>
                        <a:lnSpc>
                          <a:spcPct val="115000"/>
                        </a:lnSpc>
                        <a:spcAft>
                          <a:spcPts val="0"/>
                        </a:spcAft>
                      </a:pPr>
                      <a:r>
                        <a:rPr lang="en-GB" sz="1200" b="1">
                          <a:latin typeface="Verdana"/>
                          <a:ea typeface="Calibri"/>
                          <a:cs typeface="Times New Roman"/>
                        </a:rPr>
                        <a:t>Publishing:</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Harper Collins, News International, </a:t>
                      </a:r>
                      <a:r>
                        <a:rPr lang="en-GB" sz="1200" i="1" dirty="0">
                          <a:latin typeface="Verdana"/>
                          <a:ea typeface="Calibri"/>
                          <a:cs typeface="Times New Roman"/>
                        </a:rPr>
                        <a:t>The Wall Street Journal</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Time Inc.</a:t>
                      </a:r>
                      <a:endParaRPr lang="en-GB" sz="1200">
                        <a:latin typeface="Calibri"/>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Simon and Schuster</a:t>
                      </a:r>
                      <a:endParaRPr lang="en-GB" sz="1200">
                        <a:latin typeface="Calibri"/>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Disney Consumer Products</a:t>
                      </a:r>
                      <a:endParaRPr lang="en-GB" sz="1200" dirty="0">
                        <a:latin typeface="Calibri"/>
                        <a:ea typeface="Calibri"/>
                        <a:cs typeface="Times New Roman"/>
                      </a:endParaRPr>
                    </a:p>
                  </a:txBody>
                  <a:tcPr marL="68580" marR="68580" marT="0" marB="0"/>
                </a:tc>
              </a:tr>
              <a:tr h="704307">
                <a:tc>
                  <a:txBody>
                    <a:bodyPr/>
                    <a:lstStyle/>
                    <a:p>
                      <a:pPr>
                        <a:lnSpc>
                          <a:spcPct val="115000"/>
                        </a:lnSpc>
                        <a:spcAft>
                          <a:spcPts val="0"/>
                        </a:spcAft>
                      </a:pPr>
                      <a:r>
                        <a:rPr lang="en-GB" sz="1200" b="1">
                          <a:latin typeface="Verdana"/>
                          <a:ea typeface="Calibri"/>
                          <a:cs typeface="Times New Roman"/>
                        </a:rPr>
                        <a:t>Online:</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Myspace, Hulu</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NASCAR.com, CNN.com</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Atom Entertainment</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CBS Interactive</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a:latin typeface="Verdana"/>
                          <a:ea typeface="Calibri"/>
                          <a:cs typeface="Times New Roman"/>
                        </a:rPr>
                        <a:t>Hulu, iVillage</a:t>
                      </a:r>
                      <a:endParaRPr lang="en-GB" sz="1200">
                        <a:latin typeface="Calibri"/>
                        <a:ea typeface="Calibri"/>
                        <a:cs typeface="Times New Roman"/>
                      </a:endParaRPr>
                    </a:p>
                  </a:txBody>
                  <a:tcPr marL="68580" marR="68580" marT="0" marB="0"/>
                </a:tc>
                <a:tc>
                  <a:txBody>
                    <a:bodyPr/>
                    <a:lstStyle/>
                    <a:p>
                      <a:pPr>
                        <a:lnSpc>
                          <a:spcPct val="115000"/>
                        </a:lnSpc>
                        <a:spcAft>
                          <a:spcPts val="0"/>
                        </a:spcAft>
                      </a:pPr>
                      <a:r>
                        <a:rPr lang="en-GB" sz="1200" dirty="0" smtClean="0">
                          <a:latin typeface="Verdana"/>
                          <a:ea typeface="Calibri"/>
                          <a:cs typeface="Times New Roman"/>
                        </a:rPr>
                        <a:t>Disney </a:t>
                      </a:r>
                      <a:r>
                        <a:rPr lang="en-GB" sz="1200" dirty="0">
                          <a:latin typeface="Verdana"/>
                          <a:ea typeface="Calibri"/>
                          <a:cs typeface="Times New Roman"/>
                        </a:rPr>
                        <a:t>Interactive Media Group</a:t>
                      </a:r>
                      <a:endParaRPr lang="en-GB" sz="1200" dirty="0">
                        <a:latin typeface="Calibri"/>
                        <a:ea typeface="Calibri"/>
                        <a:cs typeface="Times New Roman"/>
                      </a:endParaRPr>
                    </a:p>
                  </a:txBody>
                  <a:tcPr marL="68580" marR="68580" marT="0" marB="0"/>
                </a:tc>
              </a:tr>
              <a:tr h="822138">
                <a:tc>
                  <a:txBody>
                    <a:bodyPr/>
                    <a:lstStyle/>
                    <a:p>
                      <a:pPr>
                        <a:lnSpc>
                          <a:spcPct val="115000"/>
                        </a:lnSpc>
                        <a:spcAft>
                          <a:spcPts val="0"/>
                        </a:spcAft>
                      </a:pPr>
                      <a:r>
                        <a:rPr lang="en-GB" sz="1200" b="1">
                          <a:latin typeface="Verdana"/>
                          <a:ea typeface="Calibri"/>
                          <a:cs typeface="Times New Roman"/>
                        </a:rPr>
                        <a:t>Parks and Resorts:</a:t>
                      </a:r>
                      <a:endParaRPr lang="en-GB" sz="1200">
                        <a:latin typeface="Calibri"/>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endParaRPr lang="en-GB" sz="1200">
                        <a:latin typeface="Verdana"/>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Universal Studios </a:t>
                      </a:r>
                      <a:r>
                        <a:rPr lang="en-GB" sz="1200" dirty="0" smtClean="0">
                          <a:latin typeface="Verdana"/>
                          <a:ea typeface="Calibri"/>
                          <a:cs typeface="Times New Roman"/>
                        </a:rPr>
                        <a:t>Hollywood</a:t>
                      </a:r>
                      <a:endParaRPr lang="en-GB" sz="1200" dirty="0">
                        <a:latin typeface="Calibri"/>
                        <a:ea typeface="Calibri"/>
                        <a:cs typeface="Times New Roman"/>
                      </a:endParaRPr>
                    </a:p>
                  </a:txBody>
                  <a:tcPr marL="68580" marR="68580" marT="0" marB="0"/>
                </a:tc>
                <a:tc>
                  <a:txBody>
                    <a:bodyPr/>
                    <a:lstStyle/>
                    <a:p>
                      <a:pPr>
                        <a:lnSpc>
                          <a:spcPct val="115000"/>
                        </a:lnSpc>
                        <a:spcAft>
                          <a:spcPts val="0"/>
                        </a:spcAft>
                      </a:pPr>
                      <a:r>
                        <a:rPr lang="en-GB" sz="1200" dirty="0">
                          <a:latin typeface="Verdana"/>
                          <a:ea typeface="Calibri"/>
                          <a:cs typeface="Times New Roman"/>
                        </a:rPr>
                        <a:t>Disneyland </a:t>
                      </a:r>
                      <a:r>
                        <a:rPr lang="en-GB" sz="1200" dirty="0" smtClean="0">
                          <a:latin typeface="Verdana"/>
                          <a:ea typeface="Calibri"/>
                          <a:cs typeface="Times New Roman"/>
                        </a:rPr>
                        <a:t>Resort</a:t>
                      </a:r>
                    </a:p>
                    <a:p>
                      <a:pPr>
                        <a:lnSpc>
                          <a:spcPct val="115000"/>
                        </a:lnSpc>
                        <a:spcAft>
                          <a:spcPts val="0"/>
                        </a:spcAft>
                      </a:pPr>
                      <a:r>
                        <a:rPr lang="en-GB" sz="1200" dirty="0" smtClean="0">
                          <a:latin typeface="Verdana"/>
                          <a:ea typeface="Calibri"/>
                          <a:cs typeface="Times New Roman"/>
                        </a:rPr>
                        <a:t>Tokyo </a:t>
                      </a:r>
                      <a:r>
                        <a:rPr lang="en-GB" sz="1200" dirty="0">
                          <a:latin typeface="Verdana"/>
                          <a:ea typeface="Calibri"/>
                          <a:cs typeface="Times New Roman"/>
                        </a:rPr>
                        <a:t>Disney Resort</a:t>
                      </a:r>
                      <a:endParaRPr lang="en-GB" sz="1200" dirty="0">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201365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About me…</a:t>
            </a:r>
            <a:endParaRPr lang="en-US" dirty="0">
              <a:uFillTx/>
            </a:endParaRPr>
          </a:p>
        </p:txBody>
      </p:sp>
      <p:sp>
        <p:nvSpPr>
          <p:cNvPr id="3" name="Content Placeholder 2"/>
          <p:cNvSpPr>
            <a:spLocks noGrp="1"/>
          </p:cNvSpPr>
          <p:nvPr>
            <p:ph idx="1"/>
          </p:nvPr>
        </p:nvSpPr>
        <p:spPr>
          <a:xfrm>
            <a:off x="251520" y="1484784"/>
            <a:ext cx="8363272" cy="4525963"/>
          </a:xfrm>
        </p:spPr>
        <p:txBody>
          <a:bodyPr/>
          <a:lstStyle/>
          <a:p>
            <a:r>
              <a:rPr lang="en-US" dirty="0" smtClean="0">
                <a:uFillTx/>
              </a:rPr>
              <a:t>Dr Matthew Freeman</a:t>
            </a:r>
          </a:p>
          <a:p>
            <a:r>
              <a:rPr lang="en-US" dirty="0" smtClean="0">
                <a:uFillTx/>
              </a:rPr>
              <a:t>Senior Lecturer in Media Communications</a:t>
            </a:r>
          </a:p>
          <a:p>
            <a:r>
              <a:rPr lang="en-US" dirty="0" smtClean="0">
                <a:uFillTx/>
              </a:rPr>
              <a:t>Director of the Media Futures Research Centre</a:t>
            </a:r>
          </a:p>
          <a:p>
            <a:r>
              <a:rPr lang="en-US" dirty="0" smtClean="0">
                <a:uFillTx/>
              </a:rPr>
              <a:t>Bath Spa University, UK</a:t>
            </a:r>
          </a:p>
        </p:txBody>
      </p:sp>
      <p:pic>
        <p:nvPicPr>
          <p:cNvPr id="4" name="Picture 3"/>
          <p:cNvPicPr>
            <a:picLocks noChangeAspect="1"/>
          </p:cNvPicPr>
          <p:nvPr/>
        </p:nvPicPr>
        <p:blipFill>
          <a:blip r:embed="rId2"/>
          <a:stretch>
            <a:fillRect/>
          </a:stretch>
        </p:blipFill>
        <p:spPr>
          <a:xfrm>
            <a:off x="4764020" y="3429000"/>
            <a:ext cx="4379979" cy="3429000"/>
          </a:xfrm>
          <a:prstGeom prst="rect">
            <a:avLst/>
          </a:prstGeom>
        </p:spPr>
      </p:pic>
      <p:pic>
        <p:nvPicPr>
          <p:cNvPr id="5" name="Picture 4"/>
          <p:cNvPicPr>
            <a:picLocks noChangeAspect="1"/>
          </p:cNvPicPr>
          <p:nvPr/>
        </p:nvPicPr>
        <p:blipFill>
          <a:blip r:embed="rId3"/>
          <a:stretch>
            <a:fillRect/>
          </a:stretch>
        </p:blipFill>
        <p:spPr>
          <a:xfrm>
            <a:off x="7083152" y="0"/>
            <a:ext cx="2060848" cy="2060848"/>
          </a:xfrm>
          <a:prstGeom prst="rect">
            <a:avLst/>
          </a:prstGeom>
        </p:spPr>
      </p:pic>
      <p:pic>
        <p:nvPicPr>
          <p:cNvPr id="6" name="Picture 5"/>
          <p:cNvPicPr>
            <a:picLocks noChangeAspect="1"/>
          </p:cNvPicPr>
          <p:nvPr/>
        </p:nvPicPr>
        <p:blipFill>
          <a:blip r:embed="rId4"/>
          <a:stretch>
            <a:fillRect/>
          </a:stretch>
        </p:blipFill>
        <p:spPr>
          <a:xfrm>
            <a:off x="0" y="4002735"/>
            <a:ext cx="4788024" cy="2855265"/>
          </a:xfrm>
          <a:prstGeom prst="rect">
            <a:avLst/>
          </a:prstGeom>
        </p:spPr>
      </p:pic>
    </p:spTree>
    <p:extLst>
      <p:ext uri="{BB962C8B-B14F-4D97-AF65-F5344CB8AC3E}">
        <p14:creationId xmlns:p14="http://schemas.microsoft.com/office/powerpoint/2010/main" val="3114368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286" t="11344" r="14285" b="17884"/>
          <a:stretch/>
        </p:blipFill>
        <p:spPr bwMode="auto">
          <a:xfrm>
            <a:off x="0" y="692696"/>
            <a:ext cx="9148014" cy="50984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850" t="83472" r="14381" b="4507"/>
          <a:stretch/>
        </p:blipFill>
        <p:spPr bwMode="auto">
          <a:xfrm>
            <a:off x="7101501" y="5791190"/>
            <a:ext cx="2046513" cy="582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042955" y="5897621"/>
            <a:ext cx="4032448" cy="461665"/>
          </a:xfrm>
          <a:prstGeom prst="rect">
            <a:avLst/>
          </a:prstGeom>
          <a:noFill/>
        </p:spPr>
        <p:txBody>
          <a:bodyPr wrap="square" rtlCol="0">
            <a:spAutoFit/>
          </a:bodyPr>
          <a:lstStyle/>
          <a:p>
            <a:r>
              <a:rPr lang="en-GB" sz="2400" dirty="0" smtClean="0"/>
              <a:t>- ‘Creating Blockbuster Worlds’</a:t>
            </a:r>
            <a:endParaRPr lang="en-GB" sz="2400" dirty="0"/>
          </a:p>
        </p:txBody>
      </p:sp>
    </p:spTree>
    <p:extLst>
      <p:ext uri="{BB962C8B-B14F-4D97-AF65-F5344CB8AC3E}">
        <p14:creationId xmlns:p14="http://schemas.microsoft.com/office/powerpoint/2010/main" val="2745060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148064" y="3284984"/>
            <a:ext cx="3707905" cy="330193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23528" y="3212976"/>
            <a:ext cx="4430668" cy="3336032"/>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6588224" y="1052736"/>
            <a:ext cx="1791072" cy="1791072"/>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1979712" y="548680"/>
            <a:ext cx="3683209" cy="2160240"/>
          </a:xfrm>
          <a:prstGeom prst="rect">
            <a:avLst/>
          </a:prstGeom>
          <a:noFill/>
          <a:ln w="9525">
            <a:noFill/>
            <a:miter lim="800000"/>
            <a:headEnd/>
            <a:tailEnd/>
          </a:ln>
        </p:spPr>
      </p:pic>
    </p:spTree>
    <p:extLst>
      <p:ext uri="{BB962C8B-B14F-4D97-AF65-F5344CB8AC3E}">
        <p14:creationId xmlns:p14="http://schemas.microsoft.com/office/powerpoint/2010/main" val="879749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ics.filmaffinity.com/Doctor_Who_Pond_Life_TV-172953690-larg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43532" y="332656"/>
            <a:ext cx="2286000" cy="328612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2.bp.blogspot.com/-rd2GlS10BWI/UDUUcJXrSII/AAAAAAAAIQc/_i1U3ck300g/s400/Picture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607" y="4581129"/>
            <a:ext cx="4216428" cy="2276872"/>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www.tvshowsondvd.com/graphics/news3/DoctorWho_S5_DVD.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4287" y="26911"/>
            <a:ext cx="3223577" cy="455421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3.bp.blogspot.com/-7s9vG8QXaAI/VBdjdaAG7_I/AAAAAAAA8tk/nVeGE_1Jf4w/s1600/the-night-of-the-doctor-im-a-doctor.png"/>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p:blipFill>
        <p:spPr bwMode="auto">
          <a:xfrm>
            <a:off x="2679916" y="496070"/>
            <a:ext cx="4163616" cy="3122712"/>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2.bp.blogspot.com/-SHJkRr9WHdY/TeGGKOE-9vI/AAAAAAAABMs/uj_OlDs2xig/s400/almost-people-doctor-who-iplayer.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39952" y="3417718"/>
            <a:ext cx="5004048" cy="34402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762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US" altLang="en-US" dirty="0" smtClean="0">
                <a:ea typeface="ＭＳ Ｐゴシック" pitchFamily="34" charset="-128"/>
              </a:rPr>
              <a:t>Questions to consider…</a:t>
            </a:r>
          </a:p>
        </p:txBody>
      </p:sp>
      <p:sp>
        <p:nvSpPr>
          <p:cNvPr id="24579" name="Content Placeholder 2"/>
          <p:cNvSpPr>
            <a:spLocks noGrp="1"/>
          </p:cNvSpPr>
          <p:nvPr>
            <p:ph idx="1"/>
          </p:nvPr>
        </p:nvSpPr>
        <p:spPr>
          <a:xfrm>
            <a:off x="228600" y="1600200"/>
            <a:ext cx="8686800" cy="4800600"/>
          </a:xfrm>
        </p:spPr>
        <p:txBody>
          <a:bodyPr>
            <a:normAutofit lnSpcReduction="10000"/>
          </a:bodyPr>
          <a:lstStyle/>
          <a:p>
            <a:r>
              <a:rPr lang="en-US" altLang="en-US" dirty="0" smtClean="0">
                <a:ea typeface="ＭＳ Ｐゴシック" pitchFamily="34" charset="-128"/>
              </a:rPr>
              <a:t>Are transmedia stories about re-engaging the same audience over and over again?</a:t>
            </a:r>
          </a:p>
          <a:p>
            <a:r>
              <a:rPr lang="en-US" altLang="en-US" dirty="0" smtClean="0">
                <a:ea typeface="ＭＳ Ｐゴシック" pitchFamily="34" charset="-128"/>
              </a:rPr>
              <a:t>Or are transmedia stories about engaging different audiences at different times via different media?</a:t>
            </a:r>
          </a:p>
          <a:p>
            <a:r>
              <a:rPr lang="en-US" altLang="en-US" dirty="0" smtClean="0">
                <a:ea typeface="ＭＳ Ｐゴシック" pitchFamily="34" charset="-128"/>
              </a:rPr>
              <a:t>Which ones do you instinctively classify as ‘UK media’, or ‘US media’, or, if any, ‘global media’?</a:t>
            </a:r>
          </a:p>
          <a:p>
            <a:pPr lvl="1"/>
            <a:r>
              <a:rPr lang="en-US" altLang="en-US" dirty="0" smtClean="0">
                <a:ea typeface="ＭＳ Ｐゴシック" pitchFamily="34" charset="-128"/>
              </a:rPr>
              <a:t>Do any seem like American products? Why?</a:t>
            </a:r>
          </a:p>
          <a:p>
            <a:pPr lvl="1"/>
            <a:r>
              <a:rPr lang="en-US" altLang="en-US" dirty="0" smtClean="0">
                <a:ea typeface="ＭＳ Ｐゴシック" pitchFamily="34" charset="-128"/>
              </a:rPr>
              <a:t>Do any seem like they’re targeting a specific country?</a:t>
            </a:r>
          </a:p>
          <a:p>
            <a:pPr lvl="1"/>
            <a:r>
              <a:rPr lang="en-US" altLang="en-US" dirty="0" smtClean="0">
                <a:ea typeface="ＭＳ Ｐゴシック" pitchFamily="34" charset="-128"/>
              </a:rPr>
              <a:t>Do any seem like they’re targeting global audiences?</a:t>
            </a:r>
          </a:p>
        </p:txBody>
      </p:sp>
    </p:spTree>
    <p:extLst>
      <p:ext uri="{BB962C8B-B14F-4D97-AF65-F5344CB8AC3E}">
        <p14:creationId xmlns:p14="http://schemas.microsoft.com/office/powerpoint/2010/main" val="1296451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Global Case Study – </a:t>
            </a:r>
            <a:r>
              <a:rPr lang="en-GB" i="1" dirty="0" smtClean="0"/>
              <a:t>Avatar</a:t>
            </a:r>
            <a:r>
              <a:rPr lang="en-GB" dirty="0" smtClean="0"/>
              <a:t> (2009)</a:t>
            </a:r>
            <a:endParaRPr lang="en-GB" dirty="0"/>
          </a:p>
        </p:txBody>
      </p:sp>
      <p:sp>
        <p:nvSpPr>
          <p:cNvPr id="3" name="Content Placeholder 2"/>
          <p:cNvSpPr>
            <a:spLocks noGrp="1"/>
          </p:cNvSpPr>
          <p:nvPr>
            <p:ph idx="1"/>
          </p:nvPr>
        </p:nvSpPr>
        <p:spPr>
          <a:xfrm>
            <a:off x="457200" y="1371600"/>
            <a:ext cx="8229600" cy="4525963"/>
          </a:xfrm>
        </p:spPr>
        <p:txBody>
          <a:bodyPr/>
          <a:lstStyle/>
          <a:p>
            <a:pPr marL="0" indent="0">
              <a:buNone/>
            </a:pPr>
            <a:r>
              <a:rPr lang="en-GB" b="1" dirty="0" smtClean="0"/>
              <a:t>Box Office Gross</a:t>
            </a:r>
          </a:p>
          <a:p>
            <a:r>
              <a:rPr lang="en-GB" dirty="0" smtClean="0"/>
              <a:t>$3 billion (approx.):</a:t>
            </a:r>
            <a:r>
              <a:rPr lang="en-GB" dirty="0"/>
              <a:t>	</a:t>
            </a:r>
            <a:r>
              <a:rPr lang="en-GB" dirty="0" smtClean="0"/>
              <a:t>27.3% </a:t>
            </a:r>
            <a:r>
              <a:rPr lang="en-GB" dirty="0"/>
              <a:t>(USA) </a:t>
            </a:r>
          </a:p>
          <a:p>
            <a:pPr marL="0" indent="0">
              <a:buNone/>
            </a:pPr>
            <a:r>
              <a:rPr lang="en-GB" dirty="0" smtClean="0"/>
              <a:t>								72.7% (rest of world)</a:t>
            </a:r>
            <a:r>
              <a:rPr lang="en-GB" dirty="0"/>
              <a:t> </a:t>
            </a:r>
            <a:endParaRPr lang="en-GB" dirty="0" smtClean="0"/>
          </a:p>
          <a:p>
            <a:endParaRPr lang="en-GB" dirty="0"/>
          </a:p>
        </p:txBody>
      </p:sp>
      <p:pic>
        <p:nvPicPr>
          <p:cNvPr id="2050" name="Picture 2" descr="http://i.ytimg.com/vi/cX0R3mXaod8/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3352800"/>
            <a:ext cx="5757334" cy="32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3"/>
          <a:stretch>
            <a:fillRect/>
          </a:stretch>
        </p:blipFill>
        <p:spPr>
          <a:xfrm>
            <a:off x="381000" y="3657600"/>
            <a:ext cx="2884035" cy="2501900"/>
          </a:xfrm>
          <a:prstGeom prst="rect">
            <a:avLst/>
          </a:prstGeom>
        </p:spPr>
      </p:pic>
    </p:spTree>
    <p:extLst>
      <p:ext uri="{BB962C8B-B14F-4D97-AF65-F5344CB8AC3E}">
        <p14:creationId xmlns:p14="http://schemas.microsoft.com/office/powerpoint/2010/main" val="1349325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How ‘American’ is </a:t>
            </a:r>
            <a:r>
              <a:rPr lang="en-GB" i="1" dirty="0" smtClean="0"/>
              <a:t>Avatar</a:t>
            </a:r>
            <a:r>
              <a:rPr lang="en-GB" dirty="0" smtClean="0"/>
              <a:t> (2009)?</a:t>
            </a:r>
            <a:endParaRPr lang="en-GB" dirty="0"/>
          </a:p>
        </p:txBody>
      </p:sp>
      <p:sp>
        <p:nvSpPr>
          <p:cNvPr id="3" name="Content Placeholder 2"/>
          <p:cNvSpPr>
            <a:spLocks noGrp="1"/>
          </p:cNvSpPr>
          <p:nvPr>
            <p:ph idx="1"/>
          </p:nvPr>
        </p:nvSpPr>
        <p:spPr>
          <a:xfrm>
            <a:off x="457200" y="1752600"/>
            <a:ext cx="8229600" cy="4525963"/>
          </a:xfrm>
        </p:spPr>
        <p:txBody>
          <a:bodyPr>
            <a:normAutofit/>
          </a:bodyPr>
          <a:lstStyle/>
          <a:p>
            <a:r>
              <a:rPr lang="en-GB" dirty="0" smtClean="0"/>
              <a:t>Based on watching the trailer for </a:t>
            </a:r>
            <a:r>
              <a:rPr lang="en-GB" i="1" dirty="0" smtClean="0"/>
              <a:t>Avatar</a:t>
            </a:r>
            <a:r>
              <a:rPr lang="en-GB" dirty="0" smtClean="0"/>
              <a:t>, which aspects “feel” American and which aspects feel more universal? Consider:</a:t>
            </a:r>
          </a:p>
          <a:p>
            <a:pPr lvl="1"/>
            <a:r>
              <a:rPr lang="en-GB" dirty="0" smtClean="0"/>
              <a:t>Actors, language, production style</a:t>
            </a:r>
          </a:p>
          <a:p>
            <a:pPr lvl="1"/>
            <a:r>
              <a:rPr lang="en-GB" dirty="0" smtClean="0"/>
              <a:t>Genre type, story, characters</a:t>
            </a:r>
          </a:p>
          <a:p>
            <a:pPr lvl="1"/>
            <a:r>
              <a:rPr lang="en-GB" dirty="0" smtClean="0"/>
              <a:t>Themes, visuals, sound, etc.</a:t>
            </a:r>
          </a:p>
          <a:p>
            <a:pPr marL="457200" lvl="1" indent="0">
              <a:buNone/>
            </a:pPr>
            <a:endParaRPr lang="en-GB" dirty="0" smtClean="0"/>
          </a:p>
          <a:p>
            <a:pPr marL="457200" lvl="1" indent="0">
              <a:buNone/>
            </a:pPr>
            <a:endParaRPr lang="en-GB" dirty="0"/>
          </a:p>
        </p:txBody>
      </p:sp>
      <p:sp>
        <p:nvSpPr>
          <p:cNvPr id="4" name="Rectangle 3"/>
          <p:cNvSpPr/>
          <p:nvPr/>
        </p:nvSpPr>
        <p:spPr>
          <a:xfrm>
            <a:off x="130629" y="6453664"/>
            <a:ext cx="5105400" cy="369332"/>
          </a:xfrm>
          <a:prstGeom prst="rect">
            <a:avLst/>
          </a:prstGeom>
        </p:spPr>
        <p:txBody>
          <a:bodyPr wrap="square">
            <a:spAutoFit/>
          </a:bodyPr>
          <a:lstStyle/>
          <a:p>
            <a:r>
              <a:rPr lang="en-GB" dirty="0"/>
              <a:t>https://www.youtube.com/watch?v=5PSNL1qE6VY</a:t>
            </a:r>
          </a:p>
        </p:txBody>
      </p:sp>
    </p:spTree>
    <p:extLst>
      <p:ext uri="{BB962C8B-B14F-4D97-AF65-F5344CB8AC3E}">
        <p14:creationId xmlns:p14="http://schemas.microsoft.com/office/powerpoint/2010/main" val="2111344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52400"/>
            <a:ext cx="8229600" cy="944562"/>
          </a:xfrm>
        </p:spPr>
        <p:txBody>
          <a:bodyPr>
            <a:normAutofit/>
          </a:bodyPr>
          <a:lstStyle/>
          <a:p>
            <a:r>
              <a:rPr lang="en-GB" dirty="0" smtClean="0"/>
              <a:t>Transmedia – </a:t>
            </a:r>
            <a:r>
              <a:rPr lang="en-GB" i="1" dirty="0" smtClean="0"/>
              <a:t>Avatar: </a:t>
            </a:r>
            <a:r>
              <a:rPr lang="en-GB" i="1" dirty="0"/>
              <a:t>T</a:t>
            </a:r>
            <a:r>
              <a:rPr lang="en-GB" i="1" dirty="0" smtClean="0"/>
              <a:t>he Game</a:t>
            </a:r>
            <a:endParaRPr lang="en-GB" i="1" dirty="0"/>
          </a:p>
        </p:txBody>
      </p:sp>
      <p:sp>
        <p:nvSpPr>
          <p:cNvPr id="3" name="Content Placeholder 2"/>
          <p:cNvSpPr>
            <a:spLocks noGrp="1"/>
          </p:cNvSpPr>
          <p:nvPr>
            <p:ph idx="1"/>
          </p:nvPr>
        </p:nvSpPr>
        <p:spPr>
          <a:xfrm>
            <a:off x="76200" y="4035670"/>
            <a:ext cx="4800600" cy="2133600"/>
          </a:xfrm>
        </p:spPr>
        <p:txBody>
          <a:bodyPr>
            <a:normAutofit fontScale="77500" lnSpcReduction="20000"/>
          </a:bodyPr>
          <a:lstStyle/>
          <a:p>
            <a:r>
              <a:rPr lang="en-GB" dirty="0" smtClean="0"/>
              <a:t>Based </a:t>
            </a:r>
            <a:r>
              <a:rPr lang="en-GB" dirty="0"/>
              <a:t>on </a:t>
            </a:r>
            <a:r>
              <a:rPr lang="en-GB" dirty="0" smtClean="0"/>
              <a:t>the </a:t>
            </a:r>
            <a:r>
              <a:rPr lang="en-GB" dirty="0"/>
              <a:t>trailer for </a:t>
            </a:r>
            <a:r>
              <a:rPr lang="en-GB" i="1" dirty="0" smtClean="0"/>
              <a:t>Avatar: The Game</a:t>
            </a:r>
            <a:r>
              <a:rPr lang="en-GB" dirty="0" smtClean="0"/>
              <a:t>, what nationality of audience(s) do you think the makers are trying to attract?  (i.e. US? Global?). Consider</a:t>
            </a:r>
            <a:r>
              <a:rPr lang="en-GB" dirty="0"/>
              <a:t>:</a:t>
            </a:r>
          </a:p>
          <a:p>
            <a:pPr lvl="1"/>
            <a:r>
              <a:rPr lang="en-GB" dirty="0" smtClean="0"/>
              <a:t>Themes</a:t>
            </a:r>
            <a:r>
              <a:rPr lang="en-GB" dirty="0"/>
              <a:t>, visuals, </a:t>
            </a:r>
            <a:r>
              <a:rPr lang="en-GB" dirty="0" smtClean="0"/>
              <a:t>language, genre</a:t>
            </a:r>
          </a:p>
          <a:p>
            <a:pPr marL="457200" lvl="1" indent="0">
              <a:buNone/>
            </a:pPr>
            <a:endParaRPr lang="en-GB" dirty="0"/>
          </a:p>
          <a:p>
            <a:pPr marL="0" indent="0">
              <a:buNone/>
            </a:pPr>
            <a:endParaRPr lang="en-GB" dirty="0" smtClean="0"/>
          </a:p>
        </p:txBody>
      </p:sp>
      <p:sp>
        <p:nvSpPr>
          <p:cNvPr id="4" name="Rectangle 3"/>
          <p:cNvSpPr/>
          <p:nvPr/>
        </p:nvSpPr>
        <p:spPr>
          <a:xfrm>
            <a:off x="3886200" y="6280666"/>
            <a:ext cx="5029200" cy="369332"/>
          </a:xfrm>
          <a:prstGeom prst="rect">
            <a:avLst/>
          </a:prstGeom>
        </p:spPr>
        <p:txBody>
          <a:bodyPr wrap="square">
            <a:spAutoFit/>
          </a:bodyPr>
          <a:lstStyle/>
          <a:p>
            <a:r>
              <a:rPr lang="en-GB" dirty="0"/>
              <a:t>https://www.youtube.com/watch?v=xw5lV0KgW20</a:t>
            </a:r>
          </a:p>
        </p:txBody>
      </p:sp>
      <p:pic>
        <p:nvPicPr>
          <p:cNvPr id="3074" name="Picture 2" descr="http://vignette4.wikia.nocookie.net/jamescameronsavatar/images/f/fb/Avatar-game-ps3-front.jpg/revision/latest?cb=20100516163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534886"/>
            <a:ext cx="3810000" cy="464527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286" t="11344" r="14285" b="17884"/>
          <a:stretch/>
        </p:blipFill>
        <p:spPr bwMode="auto">
          <a:xfrm>
            <a:off x="228600" y="1066800"/>
            <a:ext cx="4760642" cy="2790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818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Avatar: The Game </a:t>
            </a:r>
            <a:r>
              <a:rPr lang="en-GB" dirty="0" smtClean="0"/>
              <a:t>(2009)</a:t>
            </a:r>
            <a:endParaRPr lang="en-GB" dirty="0"/>
          </a:p>
        </p:txBody>
      </p:sp>
      <p:sp>
        <p:nvSpPr>
          <p:cNvPr id="6"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i="1" dirty="0" smtClean="0"/>
              <a:t>Avatar: The Game</a:t>
            </a:r>
            <a:r>
              <a:rPr lang="en-GB" dirty="0" smtClean="0"/>
              <a:t> (2009)</a:t>
            </a:r>
          </a:p>
          <a:p>
            <a:pPr marL="0" indent="0">
              <a:buFont typeface="Arial" panose="020B0604020202020204" pitchFamily="34" charset="0"/>
              <a:buNone/>
            </a:pPr>
            <a:endParaRPr lang="en-GB" dirty="0" smtClean="0"/>
          </a:p>
          <a:p>
            <a:pPr marL="0" indent="0">
              <a:buFont typeface="Arial" panose="020B0604020202020204" pitchFamily="34" charset="0"/>
              <a:buNone/>
            </a:pPr>
            <a:r>
              <a:rPr lang="en-GB" b="1" dirty="0" smtClean="0"/>
              <a:t>Global Sales Percentages</a:t>
            </a:r>
          </a:p>
          <a:p>
            <a:r>
              <a:rPr lang="en-GB" dirty="0"/>
              <a:t>5</a:t>
            </a:r>
            <a:r>
              <a:rPr lang="en-GB" dirty="0" smtClean="0"/>
              <a:t>3.0% (USA)</a:t>
            </a:r>
          </a:p>
          <a:p>
            <a:r>
              <a:rPr lang="en-GB" dirty="0"/>
              <a:t>3</a:t>
            </a:r>
            <a:r>
              <a:rPr lang="en-GB" dirty="0" smtClean="0"/>
              <a:t>6.3% (Europe)</a:t>
            </a:r>
          </a:p>
          <a:p>
            <a:r>
              <a:rPr lang="en-GB" dirty="0" smtClean="0"/>
              <a:t>10.7% (rest of world)</a:t>
            </a:r>
            <a:endParaRPr lang="en-GB" dirty="0"/>
          </a:p>
        </p:txBody>
      </p:sp>
      <p:pic>
        <p:nvPicPr>
          <p:cNvPr id="7" name="Picture 2" descr="http://vignette4.wikia.nocookie.net/jamescameronsavatar/images/f/fb/Avatar-game-ps3-front.jpg/revision/latest?cb=20100516163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264" y="2057400"/>
            <a:ext cx="3568935" cy="43513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88019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if anything, does this show…?</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t>Does the transmedia </a:t>
            </a:r>
            <a:r>
              <a:rPr lang="en-GB" i="1" dirty="0" smtClean="0"/>
              <a:t>Avatar</a:t>
            </a:r>
            <a:r>
              <a:rPr lang="en-GB" dirty="0" smtClean="0"/>
              <a:t> example suggest that:</a:t>
            </a:r>
          </a:p>
          <a:p>
            <a:r>
              <a:rPr lang="en-GB" dirty="0" smtClean="0"/>
              <a:t>Transmedia is key to engaging wider audiences?</a:t>
            </a:r>
          </a:p>
          <a:p>
            <a:r>
              <a:rPr lang="en-GB" dirty="0" smtClean="0"/>
              <a:t>Games are a less global medium that film?</a:t>
            </a:r>
          </a:p>
          <a:p>
            <a:r>
              <a:rPr lang="en-GB" dirty="0" smtClean="0"/>
              <a:t>US audiences are drawn to video games?</a:t>
            </a:r>
          </a:p>
          <a:p>
            <a:r>
              <a:rPr lang="en-GB" dirty="0" smtClean="0"/>
              <a:t>Global audiences are drawn to sci-fi film?</a:t>
            </a:r>
          </a:p>
          <a:p>
            <a:r>
              <a:rPr lang="en-GB" dirty="0" smtClean="0"/>
              <a:t>Non-Western audiences prefer watching imaginary worlds to playing inside them?</a:t>
            </a:r>
          </a:p>
          <a:p>
            <a:r>
              <a:rPr lang="en-GB" dirty="0" smtClean="0"/>
              <a:t>Story themes of colonization, war, and love transcend media and travel internationally?</a:t>
            </a:r>
          </a:p>
          <a:p>
            <a:endParaRPr lang="en-GB" dirty="0" smtClean="0"/>
          </a:p>
          <a:p>
            <a:endParaRPr lang="en-GB" dirty="0"/>
          </a:p>
        </p:txBody>
      </p:sp>
    </p:spTree>
    <p:extLst>
      <p:ext uri="{BB962C8B-B14F-4D97-AF65-F5344CB8AC3E}">
        <p14:creationId xmlns:p14="http://schemas.microsoft.com/office/powerpoint/2010/main" val="1403246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rmAutofit/>
          </a:bodyPr>
          <a:lstStyle/>
          <a:p>
            <a:r>
              <a:rPr lang="en-GB" dirty="0" smtClean="0"/>
              <a:t>Characteristics of Transmedia</a:t>
            </a:r>
            <a:endParaRPr lang="en-GB" dirty="0"/>
          </a:p>
        </p:txBody>
      </p:sp>
      <p:sp>
        <p:nvSpPr>
          <p:cNvPr id="3" name="Content Placeholder 2"/>
          <p:cNvSpPr>
            <a:spLocks noGrp="1"/>
          </p:cNvSpPr>
          <p:nvPr>
            <p:ph idx="1"/>
          </p:nvPr>
        </p:nvSpPr>
        <p:spPr>
          <a:xfrm>
            <a:off x="457200" y="2204864"/>
            <a:ext cx="8229600" cy="3921299"/>
          </a:xfrm>
        </p:spPr>
        <p:txBody>
          <a:bodyPr/>
          <a:lstStyle/>
          <a:p>
            <a:pPr lvl="0"/>
            <a:r>
              <a:rPr lang="en-GB" dirty="0" smtClean="0"/>
              <a:t>What are the basic codes </a:t>
            </a:r>
            <a:r>
              <a:rPr lang="en-GB" dirty="0"/>
              <a:t>and conventions of transmedia </a:t>
            </a:r>
            <a:r>
              <a:rPr lang="en-GB" dirty="0" smtClean="0"/>
              <a:t>storytelling according to scholars?</a:t>
            </a:r>
            <a:endParaRPr lang="en-GB" dirty="0"/>
          </a:p>
          <a:p>
            <a:endParaRPr lang="en-GB" dirty="0"/>
          </a:p>
        </p:txBody>
      </p:sp>
    </p:spTree>
    <p:extLst>
      <p:ext uri="{BB962C8B-B14F-4D97-AF65-F5344CB8AC3E}">
        <p14:creationId xmlns:p14="http://schemas.microsoft.com/office/powerpoint/2010/main" val="3370606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dirty="0" smtClean="0">
                <a:uFillTx/>
                <a:latin typeface="+mn-lt"/>
              </a:rPr>
              <a:t>My Research…</a:t>
            </a:r>
            <a:endParaRPr lang="en-GB" dirty="0">
              <a:uFillTx/>
              <a:latin typeface="+mn-lt"/>
            </a:endParaRPr>
          </a:p>
        </p:txBody>
      </p:sp>
      <p:sp>
        <p:nvSpPr>
          <p:cNvPr id="3" name="Content Placeholder 2"/>
          <p:cNvSpPr>
            <a:spLocks noGrp="1"/>
          </p:cNvSpPr>
          <p:nvPr>
            <p:ph idx="1"/>
          </p:nvPr>
        </p:nvSpPr>
        <p:spPr>
          <a:xfrm>
            <a:off x="323528" y="1340768"/>
            <a:ext cx="8458200" cy="4373563"/>
          </a:xfrm>
        </p:spPr>
        <p:txBody>
          <a:bodyPr>
            <a:normAutofit/>
          </a:bodyPr>
          <a:lstStyle/>
          <a:p>
            <a:r>
              <a:rPr lang="en-GB" sz="2800" dirty="0" smtClean="0">
                <a:uFillTx/>
                <a:latin typeface="+mj-lt"/>
              </a:rPr>
              <a:t>International media industry studies</a:t>
            </a:r>
          </a:p>
          <a:p>
            <a:r>
              <a:rPr lang="en-GB" sz="2800" dirty="0" smtClean="0">
                <a:uFillTx/>
                <a:latin typeface="+mj-lt"/>
              </a:rPr>
              <a:t>Production cultures across media, time, and countries</a:t>
            </a:r>
          </a:p>
          <a:p>
            <a:pPr lvl="1"/>
            <a:r>
              <a:rPr lang="en-GB" dirty="0">
                <a:uFillTx/>
                <a:latin typeface="+mj-lt"/>
              </a:rPr>
              <a:t>T</a:t>
            </a:r>
            <a:r>
              <a:rPr lang="en-GB" dirty="0" smtClean="0">
                <a:uFillTx/>
                <a:latin typeface="+mj-lt"/>
              </a:rPr>
              <a:t>ransmedia storytelling/production </a:t>
            </a:r>
          </a:p>
          <a:p>
            <a:pPr lvl="1"/>
            <a:r>
              <a:rPr lang="en-GB" dirty="0">
                <a:uFillTx/>
                <a:latin typeface="+mj-lt"/>
              </a:rPr>
              <a:t>M</a:t>
            </a:r>
            <a:r>
              <a:rPr lang="en-GB" dirty="0" smtClean="0">
                <a:uFillTx/>
                <a:latin typeface="+mj-lt"/>
              </a:rPr>
              <a:t>edia branding/commodification </a:t>
            </a:r>
          </a:p>
          <a:p>
            <a:pPr lvl="1"/>
            <a:r>
              <a:rPr lang="en-GB" dirty="0" smtClean="0">
                <a:uFillTx/>
                <a:latin typeface="+mj-lt"/>
              </a:rPr>
              <a:t>Media and cultural history</a:t>
            </a:r>
          </a:p>
        </p:txBody>
      </p:sp>
      <p:pic>
        <p:nvPicPr>
          <p:cNvPr id="5" name="Picture 4"/>
          <p:cNvPicPr>
            <a:picLocks noChangeAspect="1"/>
          </p:cNvPicPr>
          <p:nvPr/>
        </p:nvPicPr>
        <p:blipFill>
          <a:blip r:embed="rId2"/>
          <a:stretch>
            <a:fillRect/>
          </a:stretch>
        </p:blipFill>
        <p:spPr>
          <a:xfrm>
            <a:off x="0" y="4185084"/>
            <a:ext cx="2627784" cy="2672916"/>
          </a:xfrm>
          <a:prstGeom prst="rect">
            <a:avLst/>
          </a:prstGeom>
        </p:spPr>
      </p:pic>
      <p:pic>
        <p:nvPicPr>
          <p:cNvPr id="6" name="Picture 5"/>
          <p:cNvPicPr>
            <a:picLocks noChangeAspect="1"/>
          </p:cNvPicPr>
          <p:nvPr/>
        </p:nvPicPr>
        <p:blipFill>
          <a:blip r:embed="rId3"/>
          <a:stretch>
            <a:fillRect/>
          </a:stretch>
        </p:blipFill>
        <p:spPr>
          <a:xfrm>
            <a:off x="2771800" y="4203189"/>
            <a:ext cx="2984331" cy="2654811"/>
          </a:xfrm>
          <a:prstGeom prst="rect">
            <a:avLst/>
          </a:prstGeom>
        </p:spPr>
      </p:pic>
      <p:pic>
        <p:nvPicPr>
          <p:cNvPr id="7" name="Picture 6" descr="http://sphotos-a.xx.fbcdn.net/hphotos-prn1/c16.0.403.403/p403x403/76038_10152404995455487_1973051942_n.jpg">
            <a:hlinkClick r:id="rId4"/>
          </p:cNvPr>
          <p:cNvPicPr>
            <a:picLocks noChangeAspect="1" noChangeArrowheads="1"/>
          </p:cNvPicPr>
          <p:nvPr/>
        </p:nvPicPr>
        <p:blipFill>
          <a:blip r:embed="rId5"/>
          <a:srcRect/>
          <a:stretch>
            <a:fillRect/>
          </a:stretch>
        </p:blipFill>
        <p:spPr bwMode="auto">
          <a:xfrm>
            <a:off x="5796136" y="3645024"/>
            <a:ext cx="3359981" cy="3215966"/>
          </a:xfrm>
          <a:prstGeom prst="rect">
            <a:avLst/>
          </a:prstGeom>
          <a:noFill/>
          <a:effectLst>
            <a:softEdge rad="63500"/>
          </a:effectLst>
        </p:spPr>
      </p:pic>
    </p:spTree>
    <p:extLst>
      <p:ext uri="{BB962C8B-B14F-4D97-AF65-F5344CB8AC3E}">
        <p14:creationId xmlns:p14="http://schemas.microsoft.com/office/powerpoint/2010/main" val="2259100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11560" y="2420888"/>
            <a:ext cx="2381943" cy="352839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347864" y="2420888"/>
            <a:ext cx="2520280" cy="352980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6156176" y="2420888"/>
            <a:ext cx="2520280" cy="3528392"/>
          </a:xfrm>
          <a:prstGeom prst="rect">
            <a:avLst/>
          </a:prstGeom>
          <a:noFill/>
          <a:ln w="9525">
            <a:noFill/>
            <a:miter lim="800000"/>
            <a:headEnd/>
            <a:tailEnd/>
          </a:ln>
        </p:spPr>
      </p:pic>
      <p:sp>
        <p:nvSpPr>
          <p:cNvPr id="5" name="Title 4"/>
          <p:cNvSpPr>
            <a:spLocks noGrp="1"/>
          </p:cNvSpPr>
          <p:nvPr>
            <p:ph type="title"/>
          </p:nvPr>
        </p:nvSpPr>
        <p:spPr>
          <a:xfrm>
            <a:off x="457200" y="274638"/>
            <a:ext cx="8229600" cy="1498178"/>
          </a:xfrm>
        </p:spPr>
        <p:txBody>
          <a:bodyPr>
            <a:normAutofit/>
          </a:bodyPr>
          <a:lstStyle/>
          <a:p>
            <a:r>
              <a:rPr lang="en-GB" dirty="0" smtClean="0"/>
              <a:t>Transmedia Storytelling:</a:t>
            </a:r>
            <a:br>
              <a:rPr lang="en-GB" dirty="0" smtClean="0"/>
            </a:br>
            <a:r>
              <a:rPr lang="en-GB" dirty="0" smtClean="0"/>
              <a:t>Narrative Coherence</a:t>
            </a:r>
            <a:endParaRPr lang="en-GB" dirty="0"/>
          </a:p>
        </p:txBody>
      </p:sp>
    </p:spTree>
    <p:extLst>
      <p:ext uri="{BB962C8B-B14F-4D97-AF65-F5344CB8AC3E}">
        <p14:creationId xmlns:p14="http://schemas.microsoft.com/office/powerpoint/2010/main" val="15133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heckerboard(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checkerboard(down)">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checkerboard(down)">
                                      <p:cBhvr>
                                        <p:cTn id="1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11560" y="2420888"/>
            <a:ext cx="2381943" cy="352839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347864" y="2420888"/>
            <a:ext cx="2520280" cy="352980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6156176" y="2420888"/>
            <a:ext cx="2520280" cy="3528392"/>
          </a:xfrm>
          <a:prstGeom prst="rect">
            <a:avLst/>
          </a:prstGeom>
          <a:noFill/>
          <a:ln w="9525">
            <a:noFill/>
            <a:miter lim="800000"/>
            <a:headEnd/>
            <a:tailEnd/>
          </a:ln>
        </p:spPr>
      </p:pic>
      <p:sp>
        <p:nvSpPr>
          <p:cNvPr id="5" name="Title 4"/>
          <p:cNvSpPr>
            <a:spLocks noGrp="1"/>
          </p:cNvSpPr>
          <p:nvPr>
            <p:ph type="title"/>
          </p:nvPr>
        </p:nvSpPr>
        <p:spPr>
          <a:xfrm>
            <a:off x="457200" y="274638"/>
            <a:ext cx="8229600" cy="1498178"/>
          </a:xfrm>
        </p:spPr>
        <p:txBody>
          <a:bodyPr>
            <a:normAutofit/>
          </a:bodyPr>
          <a:lstStyle/>
          <a:p>
            <a:r>
              <a:rPr lang="en-GB" dirty="0" err="1" smtClean="0"/>
              <a:t>Transmedia</a:t>
            </a:r>
            <a:r>
              <a:rPr lang="en-GB" dirty="0" smtClean="0"/>
              <a:t> Storytelling:</a:t>
            </a:r>
            <a:br>
              <a:rPr lang="en-GB" dirty="0" smtClean="0"/>
            </a:br>
            <a:r>
              <a:rPr lang="en-GB" dirty="0" smtClean="0"/>
              <a:t>Authorial Coherence</a:t>
            </a:r>
            <a:endParaRPr lang="en-GB" dirty="0"/>
          </a:p>
        </p:txBody>
      </p:sp>
    </p:spTree>
    <p:extLst>
      <p:ext uri="{BB962C8B-B14F-4D97-AF65-F5344CB8AC3E}">
        <p14:creationId xmlns:p14="http://schemas.microsoft.com/office/powerpoint/2010/main" val="1838274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11560" y="2420888"/>
            <a:ext cx="2381943" cy="352839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347864" y="2420888"/>
            <a:ext cx="2520280" cy="352980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6156176" y="2420888"/>
            <a:ext cx="2520280" cy="3528392"/>
          </a:xfrm>
          <a:prstGeom prst="rect">
            <a:avLst/>
          </a:prstGeom>
          <a:noFill/>
          <a:ln w="9525">
            <a:noFill/>
            <a:miter lim="800000"/>
            <a:headEnd/>
            <a:tailEnd/>
          </a:ln>
        </p:spPr>
      </p:pic>
      <p:sp>
        <p:nvSpPr>
          <p:cNvPr id="5" name="Title 4"/>
          <p:cNvSpPr>
            <a:spLocks noGrp="1"/>
          </p:cNvSpPr>
          <p:nvPr>
            <p:ph type="title"/>
          </p:nvPr>
        </p:nvSpPr>
        <p:spPr>
          <a:xfrm>
            <a:off x="457200" y="274638"/>
            <a:ext cx="8229600" cy="1498178"/>
          </a:xfrm>
        </p:spPr>
        <p:txBody>
          <a:bodyPr>
            <a:normAutofit/>
          </a:bodyPr>
          <a:lstStyle/>
          <a:p>
            <a:r>
              <a:rPr lang="en-GB" dirty="0" err="1" smtClean="0"/>
              <a:t>Transmedia</a:t>
            </a:r>
            <a:r>
              <a:rPr lang="en-GB" dirty="0" smtClean="0"/>
              <a:t> Storytelling:</a:t>
            </a:r>
            <a:br>
              <a:rPr lang="en-GB" dirty="0" smtClean="0"/>
            </a:br>
            <a:r>
              <a:rPr lang="en-GB" dirty="0" smtClean="0"/>
              <a:t>Temporal Coherence</a:t>
            </a:r>
            <a:endParaRPr lang="en-GB" dirty="0"/>
          </a:p>
        </p:txBody>
      </p:sp>
    </p:spTree>
    <p:extLst>
      <p:ext uri="{BB962C8B-B14F-4D97-AF65-F5344CB8AC3E}">
        <p14:creationId xmlns:p14="http://schemas.microsoft.com/office/powerpoint/2010/main" val="75596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31661"/>
            <a:ext cx="8892480" cy="3730426"/>
          </a:xfrm>
        </p:spPr>
        <p:txBody>
          <a:bodyPr>
            <a:normAutofit/>
          </a:bodyPr>
          <a:lstStyle/>
          <a:p>
            <a:r>
              <a:rPr lang="en-GB" sz="4000" dirty="0"/>
              <a:t>What are the benefits of creating transmedia </a:t>
            </a:r>
            <a:r>
              <a:rPr lang="en-GB" sz="4000" dirty="0" smtClean="0"/>
              <a:t>entertainment </a:t>
            </a:r>
            <a:r>
              <a:rPr lang="en-GB" sz="4000" dirty="0"/>
              <a:t>that </a:t>
            </a:r>
            <a:r>
              <a:rPr lang="en-GB" sz="4000" dirty="0" smtClean="0"/>
              <a:t>is so </a:t>
            </a:r>
            <a:r>
              <a:rPr lang="en-GB" sz="4000" dirty="0"/>
              <a:t>narratively, authorially and temporally </a:t>
            </a:r>
            <a:r>
              <a:rPr lang="en-GB" sz="4000" dirty="0" smtClean="0"/>
              <a:t>coherent?</a:t>
            </a:r>
            <a:endParaRPr lang="en-GB" sz="4000" dirty="0"/>
          </a:p>
        </p:txBody>
      </p:sp>
    </p:spTree>
    <p:extLst>
      <p:ext uri="{BB962C8B-B14F-4D97-AF65-F5344CB8AC3E}">
        <p14:creationId xmlns:p14="http://schemas.microsoft.com/office/powerpoint/2010/main" val="2759323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7281" y="1340768"/>
            <a:ext cx="8229600" cy="3744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Encourages engagement with a wider range of media texts and consumer products associated with a specific entertainment</a:t>
            </a:r>
          </a:p>
          <a:p>
            <a:r>
              <a:rPr lang="en-GB" dirty="0" smtClean="0"/>
              <a:t>Multiplies the potential profits for industries </a:t>
            </a:r>
          </a:p>
          <a:p>
            <a:r>
              <a:rPr lang="en-GB" dirty="0" smtClean="0"/>
              <a:t>Increases loyalty from audiences and consumers by rewarding the engaged viewer</a:t>
            </a:r>
          </a:p>
          <a:p>
            <a:endParaRPr lang="en-GB" dirty="0"/>
          </a:p>
        </p:txBody>
      </p:sp>
    </p:spTree>
    <p:extLst>
      <p:ext uri="{BB962C8B-B14F-4D97-AF65-F5344CB8AC3E}">
        <p14:creationId xmlns:p14="http://schemas.microsoft.com/office/powerpoint/2010/main" val="285813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Transmedia codes and conventions</a:t>
            </a:r>
            <a:endParaRPr lang="en-GB" dirty="0"/>
          </a:p>
        </p:txBody>
      </p:sp>
      <p:sp>
        <p:nvSpPr>
          <p:cNvPr id="3" name="Content Placeholder 2"/>
          <p:cNvSpPr>
            <a:spLocks noGrp="1"/>
          </p:cNvSpPr>
          <p:nvPr>
            <p:ph idx="1"/>
          </p:nvPr>
        </p:nvSpPr>
        <p:spPr>
          <a:xfrm>
            <a:off x="457200" y="1600200"/>
            <a:ext cx="8229600" cy="4709120"/>
          </a:xfrm>
        </p:spPr>
        <p:txBody>
          <a:bodyPr>
            <a:normAutofit lnSpcReduction="10000"/>
          </a:bodyPr>
          <a:lstStyle/>
          <a:p>
            <a:r>
              <a:rPr lang="en-GB" dirty="0" smtClean="0"/>
              <a:t>(1) ‘a network of </a:t>
            </a:r>
            <a:r>
              <a:rPr lang="en-GB" u="sng" dirty="0" smtClean="0"/>
              <a:t>intertextuality</a:t>
            </a:r>
            <a:r>
              <a:rPr lang="en-GB" dirty="0" smtClean="0"/>
              <a:t>’ (storytelling)</a:t>
            </a:r>
          </a:p>
          <a:p>
            <a:r>
              <a:rPr lang="en-GB" dirty="0" smtClean="0"/>
              <a:t>(2) ‘</a:t>
            </a:r>
            <a:r>
              <a:rPr lang="en-GB" u="sng" dirty="0" smtClean="0"/>
              <a:t>collectability</a:t>
            </a:r>
            <a:r>
              <a:rPr lang="en-GB" dirty="0" smtClean="0"/>
              <a:t>’ (branding)</a:t>
            </a:r>
          </a:p>
          <a:p>
            <a:r>
              <a:rPr lang="en-GB" dirty="0" smtClean="0"/>
              <a:t>(3) ‘accelerates the growth curve of the commercial system’ (</a:t>
            </a:r>
            <a:r>
              <a:rPr lang="en-GB" u="sng" dirty="0" smtClean="0"/>
              <a:t>cross-promotion</a:t>
            </a:r>
            <a:r>
              <a:rPr lang="en-GB" dirty="0" smtClean="0"/>
              <a:t>)</a:t>
            </a:r>
          </a:p>
          <a:p>
            <a:endParaRPr lang="en-GB" dirty="0"/>
          </a:p>
          <a:p>
            <a:pPr marL="0" indent="0">
              <a:buNone/>
            </a:pPr>
            <a:r>
              <a:rPr lang="en-GB" sz="3000" dirty="0"/>
              <a:t>Marsha Kinder, </a:t>
            </a:r>
            <a:r>
              <a:rPr lang="en-GB" sz="3000" i="1" dirty="0"/>
              <a:t>Playing with Power in Movies, Television, and Video Games: From Muppet Babies to Teenage Mutant Ninja Turtles</a:t>
            </a:r>
            <a:r>
              <a:rPr lang="en-GB" sz="3000" dirty="0"/>
              <a:t> (Berkeley, California: University of California Press, 1991).</a:t>
            </a:r>
          </a:p>
          <a:p>
            <a:endParaRPr lang="en-GB" dirty="0"/>
          </a:p>
        </p:txBody>
      </p:sp>
    </p:spTree>
    <p:extLst>
      <p:ext uri="{BB962C8B-B14F-4D97-AF65-F5344CB8AC3E}">
        <p14:creationId xmlns:p14="http://schemas.microsoft.com/office/powerpoint/2010/main" val="1775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404664"/>
            <a:ext cx="4499992" cy="2448272"/>
          </a:xfrm>
        </p:spPr>
        <p:txBody>
          <a:bodyPr>
            <a:normAutofit fontScale="90000"/>
          </a:bodyPr>
          <a:lstStyle/>
          <a:p>
            <a:r>
              <a:rPr lang="en-GB" u="sng" dirty="0" smtClean="0"/>
              <a:t>Intertextuality</a:t>
            </a:r>
            <a:br>
              <a:rPr lang="en-GB" u="sng" dirty="0" smtClean="0"/>
            </a:br>
            <a:r>
              <a:rPr lang="en-GB" dirty="0" smtClean="0"/>
              <a:t>(storytelling)</a:t>
            </a:r>
            <a:br>
              <a:rPr lang="en-GB" dirty="0" smtClean="0"/>
            </a:br>
            <a:r>
              <a:rPr lang="en-GB" i="1" dirty="0" smtClean="0"/>
              <a:t>Heroes</a:t>
            </a:r>
            <a:r>
              <a:rPr lang="en-GB" dirty="0" smtClean="0"/>
              <a:t> </a:t>
            </a:r>
            <a:br>
              <a:rPr lang="en-GB" dirty="0" smtClean="0"/>
            </a:br>
            <a:r>
              <a:rPr lang="en-GB" dirty="0" smtClean="0"/>
              <a:t>(2006–2010)</a:t>
            </a:r>
            <a:endParaRPr lang="en-GB" dirty="0"/>
          </a:p>
        </p:txBody>
      </p:sp>
      <p:pic>
        <p:nvPicPr>
          <p:cNvPr id="7170" name="Picture 2" descr="http://seriable.com/wp-content/uploads/2013/04/heroe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1464" y="3440102"/>
            <a:ext cx="4160280" cy="3403146"/>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24.media.tumblr.com/tumblr_ldi4owmRe81qez7zzo1_4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 y="3440101"/>
            <a:ext cx="2232248" cy="3415789"/>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http://gallery.biorust.com/files/1/3/2/6/0/hiro-med.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6" y="20893"/>
            <a:ext cx="5155570" cy="3336099"/>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http://www.yourprops.com/movieprops/default/496c7cf7c5ae3/Heroes-Hiro-Comic-1.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8795" y="2852936"/>
            <a:ext cx="2585205" cy="3969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53121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1"/>
            <a:ext cx="8229600" cy="2054971"/>
          </a:xfrm>
        </p:spPr>
        <p:txBody>
          <a:bodyPr>
            <a:normAutofit fontScale="90000"/>
          </a:bodyPr>
          <a:lstStyle/>
          <a:p>
            <a:r>
              <a:rPr lang="en-GB" u="sng" dirty="0" smtClean="0"/>
              <a:t>Collectability</a:t>
            </a:r>
            <a:br>
              <a:rPr lang="en-GB" u="sng" dirty="0" smtClean="0"/>
            </a:br>
            <a:r>
              <a:rPr lang="en-GB" dirty="0" smtClean="0"/>
              <a:t>(branding)</a:t>
            </a:r>
            <a:br>
              <a:rPr lang="en-GB" dirty="0" smtClean="0"/>
            </a:br>
            <a:r>
              <a:rPr lang="en-GB" dirty="0" smtClean="0"/>
              <a:t>Harry Potter</a:t>
            </a:r>
            <a:endParaRPr lang="en-GB" dirty="0"/>
          </a:p>
        </p:txBody>
      </p:sp>
      <p:pic>
        <p:nvPicPr>
          <p:cNvPr id="6146" name="Picture 2" descr="http://www.techdigest.tv/gallery/2010/11/the_ultimate_ha/Harry%20Potter%20and%20The%20Deathly%20Hallows%20-%20Part%201.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17" y="116631"/>
            <a:ext cx="2740507" cy="3670619"/>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i2.cdnds.net/11/47/618_movies_harry_pot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0"/>
            <a:ext cx="2987824" cy="4084724"/>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www.coatpant.com/wp-content/uploads/2013/03/Harry-Potter-T-Shirts.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736" y="3787250"/>
            <a:ext cx="3494559" cy="3053915"/>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http://news.toyark.com/wp-content/uploads/sites/4/2008/10/harry_potter_toy_1224800699.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1557" y="4044736"/>
            <a:ext cx="3312443" cy="2763290"/>
          </a:xfrm>
          <a:prstGeom prst="rect">
            <a:avLst/>
          </a:prstGeom>
          <a:noFill/>
          <a:extLst>
            <a:ext uri="{909E8E84-426E-40dd-AFC4-6F175D3DCCD1}">
              <a14:hiddenFill xmlns:a14="http://schemas.microsoft.com/office/drawing/2010/main" xmlns="">
                <a:solidFill>
                  <a:srgbClr val="FFFFFF"/>
                </a:solidFill>
              </a14:hiddenFill>
            </a:ext>
          </a:extLst>
        </p:spPr>
      </p:pic>
      <p:pic>
        <p:nvPicPr>
          <p:cNvPr id="6156" name="Picture 12" descr="http://shoutitforlife.com/wp-content/uploads/2012/01/Harry-Potter-logo.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6668" y="2310291"/>
            <a:ext cx="2890664" cy="1338270"/>
          </a:xfrm>
          <a:prstGeom prst="rect">
            <a:avLst/>
          </a:prstGeom>
          <a:noFill/>
          <a:extLst>
            <a:ext uri="{909E8E84-426E-40dd-AFC4-6F175D3DCCD1}">
              <a14:hiddenFill xmlns:a14="http://schemas.microsoft.com/office/drawing/2010/main" xmlns="">
                <a:solidFill>
                  <a:srgbClr val="FFFFFF"/>
                </a:solidFill>
              </a14:hiddenFill>
            </a:ext>
          </a:extLst>
        </p:spPr>
      </p:pic>
      <p:pic>
        <p:nvPicPr>
          <p:cNvPr id="6158" name="Picture 14" descr="http://ia.media-imdb.com/images/M/MV5BMTQ2OTE1Mjk0N15BMl5BanBnXkFtZTcwODE3MDAwNA@@._V1_SX640_SY720_.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0934" y="3840718"/>
            <a:ext cx="1996149" cy="29469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353515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vimeocdn.com/ts/355/105/355105089_640.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0287" y="3068960"/>
            <a:ext cx="6096000" cy="3429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collider.com/wp-content/uploads/dark-knight-rises-movie-poster-banner-slice.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787" y="989991"/>
            <a:ext cx="57150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snd.org/wp-content/uploads/2013/11/SF_Batkid.jpg">
            <a:hlinkClick r:id="rId8"/>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7866" y="989990"/>
            <a:ext cx="2486025" cy="510330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0" y="0"/>
            <a:ext cx="9144000" cy="989991"/>
          </a:xfrm>
        </p:spPr>
        <p:txBody>
          <a:bodyPr/>
          <a:lstStyle/>
          <a:p>
            <a:r>
              <a:rPr lang="en-GB" u="sng" dirty="0" smtClean="0"/>
              <a:t>Commercial system</a:t>
            </a:r>
            <a:r>
              <a:rPr lang="en-GB" dirty="0" smtClean="0"/>
              <a:t> (cross-promotion)</a:t>
            </a:r>
            <a:endParaRPr lang="en-GB" dirty="0"/>
          </a:p>
        </p:txBody>
      </p:sp>
      <p:sp>
        <p:nvSpPr>
          <p:cNvPr id="6" name="Rectangle 5"/>
          <p:cNvSpPr/>
          <p:nvPr/>
        </p:nvSpPr>
        <p:spPr>
          <a:xfrm>
            <a:off x="6190456" y="6488668"/>
            <a:ext cx="2953544" cy="369332"/>
          </a:xfrm>
          <a:prstGeom prst="rect">
            <a:avLst/>
          </a:prstGeom>
        </p:spPr>
        <p:txBody>
          <a:bodyPr wrap="square">
            <a:spAutoFit/>
          </a:bodyPr>
          <a:lstStyle/>
          <a:p>
            <a:r>
              <a:rPr lang="en-GB" u="sng" dirty="0">
                <a:hlinkClick r:id="rId11"/>
              </a:rPr>
              <a:t>http://vimeo.com/51912879</a:t>
            </a:r>
            <a:endParaRPr lang="en-GB" dirty="0"/>
          </a:p>
        </p:txBody>
      </p:sp>
    </p:spTree>
    <p:extLst>
      <p:ext uri="{BB962C8B-B14F-4D97-AF65-F5344CB8AC3E}">
        <p14:creationId xmlns:p14="http://schemas.microsoft.com/office/powerpoint/2010/main" val="15420569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9330"/>
            <a:ext cx="8784976" cy="1202929"/>
          </a:xfrm>
        </p:spPr>
        <p:txBody>
          <a:bodyPr>
            <a:normAutofit fontScale="90000"/>
          </a:bodyPr>
          <a:lstStyle/>
          <a:p>
            <a:r>
              <a:rPr lang="en-GB" dirty="0" smtClean="0"/>
              <a:t> </a:t>
            </a:r>
            <a:br>
              <a:rPr lang="en-GB" dirty="0" smtClean="0"/>
            </a:br>
            <a:r>
              <a:rPr lang="en-GB" dirty="0" smtClean="0"/>
              <a:t>Dangers of transmedia </a:t>
            </a:r>
            <a:r>
              <a:rPr lang="en-GB" dirty="0"/>
              <a:t>s</a:t>
            </a:r>
            <a:r>
              <a:rPr lang="en-GB" dirty="0" smtClean="0"/>
              <a:t>torytelling?</a:t>
            </a:r>
            <a:endParaRPr lang="en-GB" dirty="0"/>
          </a:p>
        </p:txBody>
      </p:sp>
      <p:sp>
        <p:nvSpPr>
          <p:cNvPr id="3" name="Content Placeholder 2"/>
          <p:cNvSpPr>
            <a:spLocks noGrp="1"/>
          </p:cNvSpPr>
          <p:nvPr>
            <p:ph idx="1"/>
          </p:nvPr>
        </p:nvSpPr>
        <p:spPr>
          <a:xfrm>
            <a:off x="467544" y="1916832"/>
            <a:ext cx="8229600" cy="4133056"/>
          </a:xfrm>
        </p:spPr>
        <p:txBody>
          <a:bodyPr>
            <a:normAutofit/>
          </a:bodyPr>
          <a:lstStyle/>
          <a:p>
            <a:r>
              <a:rPr lang="en-GB" dirty="0" smtClean="0"/>
              <a:t>What are some of the potential pitfalls and dangers for the media industries </a:t>
            </a:r>
            <a:r>
              <a:rPr lang="en-GB" dirty="0"/>
              <a:t>in </a:t>
            </a:r>
            <a:r>
              <a:rPr lang="en-GB" dirty="0" smtClean="0"/>
              <a:t>asking audiences to cross multiple platforms? </a:t>
            </a:r>
          </a:p>
        </p:txBody>
      </p:sp>
    </p:spTree>
    <p:extLst>
      <p:ext uri="{BB962C8B-B14F-4D97-AF65-F5344CB8AC3E}">
        <p14:creationId xmlns:p14="http://schemas.microsoft.com/office/powerpoint/2010/main" val="3986237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Context</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Throughout the world people now engage with stories across multiple media, following the adventures of </a:t>
            </a:r>
            <a:r>
              <a:rPr lang="en-US" i="1" dirty="0"/>
              <a:t>Doctor Who</a:t>
            </a:r>
            <a:r>
              <a:rPr lang="en-US" dirty="0"/>
              <a:t> television to the Web, exploring the Batman universe across cinema, television, comics, and more. This phenomenon, branded ‘transmedia storytelling’ by Henry Jenkins in 2003, has since gained both significant academic and industry presence over the last decade or so. The </a:t>
            </a:r>
            <a:r>
              <a:rPr lang="en-US" dirty="0" smtClean="0"/>
              <a:t>media industries have since developed </a:t>
            </a:r>
            <a:r>
              <a:rPr lang="en-US" dirty="0"/>
              <a:t>sophisticated tools for allowing entertainment to play out seamlessly across media platforms. </a:t>
            </a:r>
            <a:endParaRPr lang="en-GB" dirty="0"/>
          </a:p>
          <a:p>
            <a:pPr marL="0" indent="0">
              <a:buNone/>
            </a:pPr>
            <a:endParaRPr lang="en-US" dirty="0"/>
          </a:p>
        </p:txBody>
      </p:sp>
    </p:spTree>
    <p:extLst>
      <p:ext uri="{BB962C8B-B14F-4D97-AF65-F5344CB8AC3E}">
        <p14:creationId xmlns:p14="http://schemas.microsoft.com/office/powerpoint/2010/main" val="9905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9330"/>
            <a:ext cx="8784976" cy="1202929"/>
          </a:xfrm>
        </p:spPr>
        <p:txBody>
          <a:bodyPr>
            <a:normAutofit fontScale="90000"/>
          </a:bodyPr>
          <a:lstStyle/>
          <a:p>
            <a:r>
              <a:rPr lang="en-GB" dirty="0" smtClean="0"/>
              <a:t> </a:t>
            </a:r>
            <a:br>
              <a:rPr lang="en-GB" dirty="0" smtClean="0"/>
            </a:br>
            <a:r>
              <a:rPr lang="en-GB" dirty="0" smtClean="0"/>
              <a:t>Dangers of transmedia </a:t>
            </a:r>
            <a:r>
              <a:rPr lang="en-GB" dirty="0"/>
              <a:t>s</a:t>
            </a:r>
            <a:r>
              <a:rPr lang="en-GB" dirty="0" smtClean="0"/>
              <a:t>torytelling?</a:t>
            </a:r>
            <a:endParaRPr lang="en-GB" dirty="0"/>
          </a:p>
        </p:txBody>
      </p:sp>
      <p:sp>
        <p:nvSpPr>
          <p:cNvPr id="3" name="Content Placeholder 2"/>
          <p:cNvSpPr>
            <a:spLocks noGrp="1"/>
          </p:cNvSpPr>
          <p:nvPr>
            <p:ph idx="1"/>
          </p:nvPr>
        </p:nvSpPr>
        <p:spPr>
          <a:xfrm>
            <a:off x="467544" y="1916832"/>
            <a:ext cx="8229600" cy="4133056"/>
          </a:xfrm>
        </p:spPr>
        <p:txBody>
          <a:bodyPr>
            <a:normAutofit/>
          </a:bodyPr>
          <a:lstStyle/>
          <a:p>
            <a:r>
              <a:rPr lang="en-GB" dirty="0" smtClean="0"/>
              <a:t>Audience fatigue</a:t>
            </a:r>
          </a:p>
          <a:p>
            <a:r>
              <a:rPr lang="en-GB" dirty="0" smtClean="0"/>
              <a:t>Confusing/incoherent narratives</a:t>
            </a:r>
          </a:p>
          <a:p>
            <a:r>
              <a:rPr lang="en-GB" dirty="0" smtClean="0"/>
              <a:t>High production costs – risk</a:t>
            </a:r>
          </a:p>
          <a:p>
            <a:r>
              <a:rPr lang="en-GB" dirty="0" smtClean="0"/>
              <a:t>High expense </a:t>
            </a:r>
            <a:r>
              <a:rPr lang="en-GB" dirty="0"/>
              <a:t>for audiences</a:t>
            </a:r>
          </a:p>
          <a:p>
            <a:r>
              <a:rPr lang="en-GB" dirty="0" smtClean="0"/>
              <a:t>Extra emphasis on production coordination </a:t>
            </a:r>
          </a:p>
        </p:txBody>
      </p:sp>
    </p:spTree>
    <p:extLst>
      <p:ext uri="{BB962C8B-B14F-4D97-AF65-F5344CB8AC3E}">
        <p14:creationId xmlns:p14="http://schemas.microsoft.com/office/powerpoint/2010/main" val="10352294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143000"/>
          </a:xfrm>
        </p:spPr>
        <p:txBody>
          <a:bodyPr/>
          <a:lstStyle/>
          <a:p>
            <a:r>
              <a:rPr lang="en-GB" dirty="0" smtClean="0"/>
              <a:t>What to take away from today…</a:t>
            </a:r>
            <a:endParaRPr lang="en-GB" dirty="0"/>
          </a:p>
        </p:txBody>
      </p:sp>
      <p:sp>
        <p:nvSpPr>
          <p:cNvPr id="4" name="Content Placeholder 2"/>
          <p:cNvSpPr>
            <a:spLocks noGrp="1"/>
          </p:cNvSpPr>
          <p:nvPr>
            <p:ph idx="1"/>
          </p:nvPr>
        </p:nvSpPr>
        <p:spPr>
          <a:xfrm>
            <a:off x="0" y="1488491"/>
            <a:ext cx="9144000" cy="5112568"/>
          </a:xfrm>
        </p:spPr>
        <p:txBody>
          <a:bodyPr>
            <a:normAutofit fontScale="92500"/>
          </a:bodyPr>
          <a:lstStyle/>
          <a:p>
            <a:pPr lvl="0"/>
            <a:r>
              <a:rPr lang="en-GB" sz="3800" dirty="0" smtClean="0"/>
              <a:t>Transmedia storytelling is about </a:t>
            </a:r>
            <a:r>
              <a:rPr lang="en-GB" sz="4000" b="1" dirty="0"/>
              <a:t>continuity, coherence and </a:t>
            </a:r>
            <a:r>
              <a:rPr lang="en-GB" sz="4000" b="1" dirty="0" smtClean="0"/>
              <a:t>depth</a:t>
            </a:r>
          </a:p>
          <a:p>
            <a:pPr lvl="0"/>
            <a:r>
              <a:rPr lang="en-GB" sz="4000" dirty="0" smtClean="0"/>
              <a:t>Stories become </a:t>
            </a:r>
            <a:r>
              <a:rPr lang="en-GB" sz="4000" b="1" dirty="0" smtClean="0"/>
              <a:t>storyworlds</a:t>
            </a:r>
            <a:endParaRPr lang="en-GB" sz="4000" dirty="0"/>
          </a:p>
          <a:p>
            <a:pPr lvl="0"/>
            <a:r>
              <a:rPr lang="en-GB" sz="4000" dirty="0" smtClean="0"/>
              <a:t>Audiences</a:t>
            </a:r>
            <a:r>
              <a:rPr lang="en-GB" sz="3800" dirty="0" smtClean="0"/>
              <a:t> become gatherers of media</a:t>
            </a:r>
          </a:p>
          <a:p>
            <a:pPr lvl="0"/>
            <a:r>
              <a:rPr lang="en-GB" sz="3800" b="1" dirty="0" smtClean="0"/>
              <a:t>Intertextuality</a:t>
            </a:r>
            <a:r>
              <a:rPr lang="en-GB" sz="3800" dirty="0" smtClean="0"/>
              <a:t> (story), </a:t>
            </a:r>
            <a:r>
              <a:rPr lang="en-GB" sz="3800" b="1" dirty="0" smtClean="0"/>
              <a:t>collectability</a:t>
            </a:r>
            <a:r>
              <a:rPr lang="en-GB" sz="3800" dirty="0" smtClean="0"/>
              <a:t> (branding), and </a:t>
            </a:r>
            <a:r>
              <a:rPr lang="en-GB" sz="3800" b="1" dirty="0" smtClean="0"/>
              <a:t>cross-promotion</a:t>
            </a:r>
            <a:r>
              <a:rPr lang="en-GB" sz="3800" dirty="0" smtClean="0"/>
              <a:t> (commercialism)</a:t>
            </a:r>
          </a:p>
          <a:p>
            <a:pPr lvl="0"/>
            <a:r>
              <a:rPr lang="en-GB" sz="3800" dirty="0" smtClean="0"/>
              <a:t>Transmedia is key to engaging wider audiences</a:t>
            </a:r>
          </a:p>
        </p:txBody>
      </p:sp>
    </p:spTree>
    <p:extLst>
      <p:ext uri="{BB962C8B-B14F-4D97-AF65-F5344CB8AC3E}">
        <p14:creationId xmlns:p14="http://schemas.microsoft.com/office/powerpoint/2010/main" val="4240620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up…?</a:t>
            </a:r>
            <a:endParaRPr lang="en-US" dirty="0"/>
          </a:p>
        </p:txBody>
      </p:sp>
      <p:sp>
        <p:nvSpPr>
          <p:cNvPr id="4" name="Content Placeholder 2"/>
          <p:cNvSpPr>
            <a:spLocks noGrp="1"/>
          </p:cNvSpPr>
          <p:nvPr>
            <p:ph idx="1"/>
          </p:nvPr>
        </p:nvSpPr>
        <p:spPr>
          <a:xfrm>
            <a:off x="457200" y="1600200"/>
            <a:ext cx="8376392" cy="4525963"/>
          </a:xfrm>
        </p:spPr>
        <p:txBody>
          <a:bodyPr>
            <a:normAutofit/>
          </a:bodyPr>
          <a:lstStyle/>
          <a:p>
            <a:r>
              <a:rPr lang="en-US" u="sng" dirty="0"/>
              <a:t>Lecture 2: </a:t>
            </a:r>
            <a:endParaRPr lang="en-US" u="sng" dirty="0" smtClean="0"/>
          </a:p>
          <a:p>
            <a:pPr marL="0" indent="0">
              <a:buNone/>
            </a:pPr>
            <a:r>
              <a:rPr lang="en-US" dirty="0" smtClean="0"/>
              <a:t>‘Transmedia </a:t>
            </a:r>
            <a:r>
              <a:rPr lang="en-US" dirty="0"/>
              <a:t>Conceptions: World, Character, </a:t>
            </a:r>
            <a:r>
              <a:rPr lang="en-US" dirty="0" smtClean="0"/>
              <a:t>Author – Promotion, Brand, Continuity’</a:t>
            </a:r>
            <a:endParaRPr lang="en-GB" dirty="0"/>
          </a:p>
          <a:p>
            <a:endParaRPr lang="en-GB" dirty="0"/>
          </a:p>
          <a:p>
            <a:r>
              <a:rPr lang="en-US" u="sng" dirty="0"/>
              <a:t>Lecture 3: </a:t>
            </a:r>
            <a:endParaRPr lang="en-US" u="sng" dirty="0" smtClean="0"/>
          </a:p>
          <a:p>
            <a:pPr marL="0" indent="0">
              <a:buNone/>
            </a:pPr>
            <a:r>
              <a:rPr lang="en-US" dirty="0" smtClean="0"/>
              <a:t>‘Transmedia </a:t>
            </a:r>
            <a:r>
              <a:rPr lang="en-US" dirty="0"/>
              <a:t>Histories Part I: 20</a:t>
            </a:r>
            <a:r>
              <a:rPr lang="en-US" baseline="30000" dirty="0"/>
              <a:t>th</a:t>
            </a:r>
            <a:r>
              <a:rPr lang="en-US" dirty="0"/>
              <a:t> Century </a:t>
            </a:r>
            <a:r>
              <a:rPr lang="en-US" dirty="0" smtClean="0"/>
              <a:t>Consumerism’</a:t>
            </a:r>
            <a:endParaRPr lang="en-GB" dirty="0"/>
          </a:p>
        </p:txBody>
      </p:sp>
    </p:spTree>
    <p:extLst>
      <p:ext uri="{BB962C8B-B14F-4D97-AF65-F5344CB8AC3E}">
        <p14:creationId xmlns:p14="http://schemas.microsoft.com/office/powerpoint/2010/main" val="1595715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Rationale</a:t>
            </a:r>
            <a:endParaRPr lang="en-US" dirty="0"/>
          </a:p>
        </p:txBody>
      </p:sp>
      <p:sp>
        <p:nvSpPr>
          <p:cNvPr id="3" name="Content Placeholder 2"/>
          <p:cNvSpPr>
            <a:spLocks noGrp="1"/>
          </p:cNvSpPr>
          <p:nvPr>
            <p:ph idx="1"/>
          </p:nvPr>
        </p:nvSpPr>
        <p:spPr>
          <a:xfrm>
            <a:off x="457200" y="1417638"/>
            <a:ext cx="8229600" cy="5023959"/>
          </a:xfrm>
        </p:spPr>
        <p:txBody>
          <a:bodyPr>
            <a:normAutofit fontScale="77500" lnSpcReduction="20000"/>
          </a:bodyPr>
          <a:lstStyle/>
          <a:p>
            <a:pPr marL="0" indent="0">
              <a:buNone/>
            </a:pPr>
            <a:r>
              <a:rPr lang="en-US" dirty="0"/>
              <a:t>The proliferation of entertainment across multiple media platforms is indeed now so commonplace that it is important to fully understand its workings and implications. Across this course we will analyse and explore different concepts, practices and models of transmedia storytelling, providing you with expansive examples of the role of transmedia entertainment in today’s media culture and industries. We will consider the underlying characteristics of all transmedia stories, before exploring its potential histories as well as a number of key themes of transmedia – including branding, promotion, technology, participation, and globalism. The course will be structured around explorations of transmedia’s past, its present, and its future, altogether providing you with an understanding of the forms, roles and impacts of our contemporary transmedia culture on everything from technology to storytelling, from industry to audiences</a:t>
            </a:r>
            <a:r>
              <a:rPr lang="en-US" dirty="0" smtClean="0"/>
              <a:t>.</a:t>
            </a:r>
            <a:endParaRPr lang="en-GB" dirty="0"/>
          </a:p>
        </p:txBody>
      </p:sp>
    </p:spTree>
    <p:extLst>
      <p:ext uri="{BB962C8B-B14F-4D97-AF65-F5344CB8AC3E}">
        <p14:creationId xmlns:p14="http://schemas.microsoft.com/office/powerpoint/2010/main" val="1516108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Outcomes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By the end of this course, you should be able to:</a:t>
            </a:r>
            <a:endParaRPr lang="en-GB" dirty="0"/>
          </a:p>
          <a:p>
            <a:pPr lvl="0"/>
            <a:r>
              <a:rPr lang="en-GB" dirty="0"/>
              <a:t>Explain the concept and characteristics of transmedia </a:t>
            </a:r>
            <a:r>
              <a:rPr lang="en-GB" dirty="0" smtClean="0"/>
              <a:t>storytelling.</a:t>
            </a:r>
            <a:endParaRPr lang="en-GB" dirty="0"/>
          </a:p>
          <a:p>
            <a:pPr lvl="0"/>
            <a:r>
              <a:rPr lang="en-GB" dirty="0"/>
              <a:t>Describe the values and roles of transmedia as a contemporary practice of the media </a:t>
            </a:r>
            <a:r>
              <a:rPr lang="en-GB" dirty="0" smtClean="0"/>
              <a:t>industries.  </a:t>
            </a:r>
            <a:endParaRPr lang="en-GB" dirty="0"/>
          </a:p>
          <a:p>
            <a:pPr lvl="0"/>
            <a:r>
              <a:rPr lang="en-GB" dirty="0"/>
              <a:t>Analyse the forms of transmedia entertainment across different genres, assessing the textual, economic, </a:t>
            </a:r>
            <a:r>
              <a:rPr lang="en-GB" dirty="0" smtClean="0"/>
              <a:t>cultural </a:t>
            </a:r>
            <a:r>
              <a:rPr lang="en-GB" dirty="0"/>
              <a:t>and </a:t>
            </a:r>
            <a:r>
              <a:rPr lang="en-GB" dirty="0" smtClean="0"/>
              <a:t>audience implications.</a:t>
            </a:r>
            <a:endParaRPr lang="en-GB" dirty="0"/>
          </a:p>
          <a:p>
            <a:pPr marL="0" indent="0">
              <a:buNone/>
            </a:pPr>
            <a:endParaRPr lang="en-US" dirty="0"/>
          </a:p>
        </p:txBody>
      </p:sp>
    </p:spTree>
    <p:extLst>
      <p:ext uri="{BB962C8B-B14F-4D97-AF65-F5344CB8AC3E}">
        <p14:creationId xmlns:p14="http://schemas.microsoft.com/office/powerpoint/2010/main" val="40974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
        <p:nvSpPr>
          <p:cNvPr id="3" name="Content Placeholder 2"/>
          <p:cNvSpPr>
            <a:spLocks noGrp="1"/>
          </p:cNvSpPr>
          <p:nvPr>
            <p:ph idx="1"/>
          </p:nvPr>
        </p:nvSpPr>
        <p:spPr/>
        <p:txBody>
          <a:bodyPr>
            <a:normAutofit/>
          </a:bodyPr>
          <a:lstStyle/>
          <a:p>
            <a:r>
              <a:rPr lang="en-US" u="sng" dirty="0"/>
              <a:t>Lecture 1: </a:t>
            </a:r>
            <a:r>
              <a:rPr lang="en-US" u="sng" dirty="0" smtClean="0"/>
              <a:t>Transmedia </a:t>
            </a:r>
            <a:r>
              <a:rPr lang="en-US" u="sng" dirty="0"/>
              <a:t>Introductions: Industry, Technology, Narrative</a:t>
            </a:r>
            <a:endParaRPr lang="en-GB" dirty="0"/>
          </a:p>
          <a:p>
            <a:endParaRPr lang="en-GB" dirty="0"/>
          </a:p>
          <a:p>
            <a:pPr lvl="1"/>
            <a:r>
              <a:rPr lang="en-US" dirty="0"/>
              <a:t>Reading: Jenkins, H. (2006) ‘Searching for Origami Unicorn: </a:t>
            </a:r>
            <a:r>
              <a:rPr lang="en-US" i="1" dirty="0"/>
              <a:t>The Matrix</a:t>
            </a:r>
            <a:r>
              <a:rPr lang="en-US" dirty="0"/>
              <a:t> and Transmedia Storytelling’, Convergence Culture: Where Old and New Media Collide. New York: New York University Press, pp.93-130.</a:t>
            </a:r>
            <a:endParaRPr lang="en-GB" dirty="0"/>
          </a:p>
          <a:p>
            <a:pPr marL="0" indent="0">
              <a:buNone/>
            </a:pPr>
            <a:endParaRPr lang="en-US" dirty="0"/>
          </a:p>
        </p:txBody>
      </p:sp>
    </p:spTree>
    <p:extLst>
      <p:ext uri="{BB962C8B-B14F-4D97-AF65-F5344CB8AC3E}">
        <p14:creationId xmlns:p14="http://schemas.microsoft.com/office/powerpoint/2010/main" val="611856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Tuesday</a:t>
            </a:r>
            <a:endParaRPr lang="en-US" dirty="0"/>
          </a:p>
        </p:txBody>
      </p:sp>
      <p:sp>
        <p:nvSpPr>
          <p:cNvPr id="3" name="Content Placeholder 2"/>
          <p:cNvSpPr>
            <a:spLocks noGrp="1"/>
          </p:cNvSpPr>
          <p:nvPr>
            <p:ph idx="1"/>
          </p:nvPr>
        </p:nvSpPr>
        <p:spPr/>
        <p:txBody>
          <a:bodyPr>
            <a:normAutofit fontScale="92500" lnSpcReduction="10000"/>
          </a:bodyPr>
          <a:lstStyle/>
          <a:p>
            <a:r>
              <a:rPr lang="en-US" u="sng" dirty="0"/>
              <a:t>Lecture 2: Transmedia Conceptions: World, Character, </a:t>
            </a:r>
            <a:r>
              <a:rPr lang="en-US" u="sng" dirty="0" smtClean="0"/>
              <a:t>Author - Promotion, Brand, Continuity</a:t>
            </a:r>
            <a:endParaRPr lang="en-GB" dirty="0"/>
          </a:p>
          <a:p>
            <a:pPr lvl="1"/>
            <a:r>
              <a:rPr lang="en-US" dirty="0"/>
              <a:t>Reading: NO READING.</a:t>
            </a:r>
            <a:endParaRPr lang="en-GB" dirty="0"/>
          </a:p>
          <a:p>
            <a:pPr marL="0" indent="0">
              <a:buNone/>
            </a:pPr>
            <a:endParaRPr lang="en-GB" dirty="0"/>
          </a:p>
          <a:p>
            <a:r>
              <a:rPr lang="en-US" u="sng" dirty="0"/>
              <a:t>Lecture 3: Transmedia Histories Part I: </a:t>
            </a:r>
            <a:r>
              <a:rPr lang="en-US" u="sng" dirty="0" smtClean="0"/>
              <a:t>Early 20</a:t>
            </a:r>
            <a:r>
              <a:rPr lang="en-US" u="sng" baseline="30000" dirty="0" smtClean="0"/>
              <a:t>th</a:t>
            </a:r>
            <a:r>
              <a:rPr lang="en-US" u="sng" dirty="0" smtClean="0"/>
              <a:t> Century: Industrialised Consumerism</a:t>
            </a:r>
          </a:p>
          <a:p>
            <a:pPr lvl="1"/>
            <a:r>
              <a:rPr lang="en-US" dirty="0" smtClean="0"/>
              <a:t>Reading</a:t>
            </a:r>
            <a:r>
              <a:rPr lang="en-US" dirty="0"/>
              <a:t>: Freeman, M. (2014) ‘Advertising the Yellow Brick Road: Historicizing the Industrial Emergence of Transmedia Storytelling’, </a:t>
            </a:r>
            <a:r>
              <a:rPr lang="en-US" i="1" dirty="0"/>
              <a:t>International Journal of Communication</a:t>
            </a:r>
            <a:r>
              <a:rPr lang="en-US" dirty="0"/>
              <a:t> 8, pp.2362-2381.</a:t>
            </a:r>
            <a:endParaRPr lang="en-GB" dirty="0"/>
          </a:p>
          <a:p>
            <a:pPr marL="0" indent="0">
              <a:buNone/>
            </a:pPr>
            <a:endParaRPr lang="en-US" dirty="0"/>
          </a:p>
        </p:txBody>
      </p:sp>
    </p:spTree>
    <p:extLst>
      <p:ext uri="{BB962C8B-B14F-4D97-AF65-F5344CB8AC3E}">
        <p14:creationId xmlns:p14="http://schemas.microsoft.com/office/powerpoint/2010/main" val="2146484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Wednesday</a:t>
            </a:r>
            <a:endParaRPr lang="en-US" dirty="0"/>
          </a:p>
        </p:txBody>
      </p:sp>
      <p:sp>
        <p:nvSpPr>
          <p:cNvPr id="3" name="Content Placeholder 2"/>
          <p:cNvSpPr>
            <a:spLocks noGrp="1"/>
          </p:cNvSpPr>
          <p:nvPr>
            <p:ph idx="1"/>
          </p:nvPr>
        </p:nvSpPr>
        <p:spPr>
          <a:xfrm>
            <a:off x="457200" y="1600200"/>
            <a:ext cx="8395348" cy="4525963"/>
          </a:xfrm>
        </p:spPr>
        <p:txBody>
          <a:bodyPr>
            <a:normAutofit/>
          </a:bodyPr>
          <a:lstStyle/>
          <a:p>
            <a:r>
              <a:rPr lang="en-US" u="sng" dirty="0"/>
              <a:t>Lecture 4: Transmedia Histories Part II: </a:t>
            </a:r>
            <a:r>
              <a:rPr lang="en-US" u="sng" dirty="0" smtClean="0"/>
              <a:t>Late 20</a:t>
            </a:r>
            <a:r>
              <a:rPr lang="en-US" u="sng" baseline="30000" dirty="0" smtClean="0"/>
              <a:t>th</a:t>
            </a:r>
            <a:r>
              <a:rPr lang="en-US" u="sng" dirty="0" smtClean="0"/>
              <a:t> Century: Brand Hollywood</a:t>
            </a:r>
            <a:endParaRPr lang="en-GB" dirty="0"/>
          </a:p>
          <a:p>
            <a:pPr lvl="1"/>
            <a:r>
              <a:rPr lang="en-US" dirty="0"/>
              <a:t>Reading: Grainge, P. (2007) ‘Media Branding and the Entertainment Complex’, </a:t>
            </a:r>
            <a:r>
              <a:rPr lang="en-US" i="1" dirty="0"/>
              <a:t>Brand Hollywood: Selling Entertainment in a Global Media Age</a:t>
            </a:r>
            <a:r>
              <a:rPr lang="en-US" dirty="0"/>
              <a:t>. London: Routledge, pp.44-66.</a:t>
            </a:r>
            <a:endParaRPr lang="en-GB" dirty="0"/>
          </a:p>
          <a:p>
            <a:endParaRPr lang="en-GB" dirty="0"/>
          </a:p>
          <a:p>
            <a:r>
              <a:rPr lang="en-US" dirty="0"/>
              <a:t>Screening: </a:t>
            </a:r>
            <a:r>
              <a:rPr lang="en-US" i="1" dirty="0"/>
              <a:t>The Greatest Movie Ever Sold</a:t>
            </a:r>
            <a:r>
              <a:rPr lang="en-US" dirty="0"/>
              <a:t> (2011)</a:t>
            </a:r>
            <a:endParaRPr lang="en-GB" dirty="0"/>
          </a:p>
          <a:p>
            <a:endParaRPr lang="en-US" dirty="0"/>
          </a:p>
        </p:txBody>
      </p:sp>
    </p:spTree>
    <p:extLst>
      <p:ext uri="{BB962C8B-B14F-4D97-AF65-F5344CB8AC3E}">
        <p14:creationId xmlns:p14="http://schemas.microsoft.com/office/powerpoint/2010/main" val="4231818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TotalTime>
  <Words>1468</Words>
  <Application>Microsoft Office PowerPoint</Application>
  <PresentationFormat>Předvádění na obrazovce (4:3)</PresentationFormat>
  <Paragraphs>207</Paragraphs>
  <Slides>42</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42</vt:i4>
      </vt:variant>
    </vt:vector>
  </HeadingPairs>
  <TitlesOfParts>
    <vt:vector size="48" baseType="lpstr">
      <vt:lpstr>ＭＳ Ｐゴシック</vt:lpstr>
      <vt:lpstr>Arial</vt:lpstr>
      <vt:lpstr>Calibri</vt:lpstr>
      <vt:lpstr>Times New Roman</vt:lpstr>
      <vt:lpstr>Verdana</vt:lpstr>
      <vt:lpstr>Office Theme</vt:lpstr>
      <vt:lpstr>TRANSMEDIA ENTERTAINMENT</vt:lpstr>
      <vt:lpstr>About me…</vt:lpstr>
      <vt:lpstr>My Research…</vt:lpstr>
      <vt:lpstr>Course Context</vt:lpstr>
      <vt:lpstr>Course Rationale</vt:lpstr>
      <vt:lpstr>Learning Outcomes</vt:lpstr>
      <vt:lpstr>Monday</vt:lpstr>
      <vt:lpstr>Tuesday</vt:lpstr>
      <vt:lpstr>Wednesday</vt:lpstr>
      <vt:lpstr>Thursday</vt:lpstr>
      <vt:lpstr>Transmedia Introductions:  Industry, Technology, Narrative</vt:lpstr>
      <vt:lpstr>Today…</vt:lpstr>
      <vt:lpstr>What is transmedia?</vt:lpstr>
      <vt:lpstr>What is transmedia  storytelling?</vt:lpstr>
      <vt:lpstr>Prezentace aplikace PowerPoint</vt:lpstr>
      <vt:lpstr>Prezentace aplikace PowerPoint</vt:lpstr>
      <vt:lpstr>Transmedia Context</vt:lpstr>
      <vt:lpstr>Contemporary Industry Context</vt:lpstr>
      <vt:lpstr>Prezentace aplikace PowerPoint</vt:lpstr>
      <vt:lpstr>Prezentace aplikace PowerPoint</vt:lpstr>
      <vt:lpstr>Prezentace aplikace PowerPoint</vt:lpstr>
      <vt:lpstr>Prezentace aplikace PowerPoint</vt:lpstr>
      <vt:lpstr>Questions to consider…</vt:lpstr>
      <vt:lpstr>Global Case Study – Avatar (2009)</vt:lpstr>
      <vt:lpstr>How ‘American’ is Avatar (2009)?</vt:lpstr>
      <vt:lpstr>Transmedia – Avatar: The Game</vt:lpstr>
      <vt:lpstr>Avatar: The Game (2009)</vt:lpstr>
      <vt:lpstr>What, if anything, does this show…?</vt:lpstr>
      <vt:lpstr>Characteristics of Transmedia</vt:lpstr>
      <vt:lpstr>Transmedia Storytelling: Narrative Coherence</vt:lpstr>
      <vt:lpstr>Transmedia Storytelling: Authorial Coherence</vt:lpstr>
      <vt:lpstr>Transmedia Storytelling: Temporal Coherence</vt:lpstr>
      <vt:lpstr>What are the benefits of creating transmedia entertainment that is so narratively, authorially and temporally coherent?</vt:lpstr>
      <vt:lpstr>Prezentace aplikace PowerPoint</vt:lpstr>
      <vt:lpstr>Transmedia codes and conventions</vt:lpstr>
      <vt:lpstr>Intertextuality (storytelling) Heroes  (2006–2010)</vt:lpstr>
      <vt:lpstr>Collectability (branding) Harry Potter</vt:lpstr>
      <vt:lpstr>Commercial system (cross-promotion)</vt:lpstr>
      <vt:lpstr>  Dangers of transmedia storytelling?</vt:lpstr>
      <vt:lpstr>  Dangers of transmedia storytelling?</vt:lpstr>
      <vt:lpstr>What to take away from today…</vt:lpstr>
      <vt:lpstr>What’s coming up…?</vt:lpstr>
    </vt:vector>
  </TitlesOfParts>
  <Company>Bath Spa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TRANSMEDIA ENTERTAINMENT</dc:title>
  <dc:creator>Matthew Freeman</dc:creator>
  <cp:lastModifiedBy>Patrycja Astrid Twardowska</cp:lastModifiedBy>
  <cp:revision>20</cp:revision>
  <dcterms:created xsi:type="dcterms:W3CDTF">2016-04-07T15:55:19Z</dcterms:created>
  <dcterms:modified xsi:type="dcterms:W3CDTF">2016-04-25T08:45:00Z</dcterms:modified>
</cp:coreProperties>
</file>