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57" r:id="rId2"/>
    <p:sldId id="258" r:id="rId3"/>
    <p:sldId id="259" r:id="rId4"/>
    <p:sldId id="260" r:id="rId5"/>
    <p:sldId id="313" r:id="rId6"/>
    <p:sldId id="314" r:id="rId7"/>
    <p:sldId id="315" r:id="rId8"/>
    <p:sldId id="261" r:id="rId9"/>
    <p:sldId id="262" r:id="rId10"/>
    <p:sldId id="263" r:id="rId11"/>
    <p:sldId id="264" r:id="rId12"/>
    <p:sldId id="265" r:id="rId13"/>
    <p:sldId id="273" r:id="rId14"/>
    <p:sldId id="274" r:id="rId15"/>
    <p:sldId id="275" r:id="rId16"/>
    <p:sldId id="276" r:id="rId17"/>
    <p:sldId id="277" r:id="rId18"/>
    <p:sldId id="278" r:id="rId19"/>
    <p:sldId id="279" r:id="rId20"/>
    <p:sldId id="280" r:id="rId21"/>
    <p:sldId id="281" r:id="rId22"/>
    <p:sldId id="286" r:id="rId23"/>
    <p:sldId id="287" r:id="rId24"/>
    <p:sldId id="318" r:id="rId25"/>
    <p:sldId id="288"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6" r:id="rId42"/>
    <p:sldId id="307" r:id="rId43"/>
    <p:sldId id="308" r:id="rId44"/>
    <p:sldId id="309" r:id="rId45"/>
    <p:sldId id="310" r:id="rId46"/>
    <p:sldId id="311" r:id="rId47"/>
    <p:sldId id="331" r:id="rId48"/>
    <p:sldId id="322" r:id="rId49"/>
    <p:sldId id="323" r:id="rId50"/>
    <p:sldId id="324" r:id="rId51"/>
    <p:sldId id="325" r:id="rId52"/>
    <p:sldId id="326" r:id="rId53"/>
    <p:sldId id="327" r:id="rId54"/>
    <p:sldId id="328" r:id="rId55"/>
    <p:sldId id="329" r:id="rId56"/>
    <p:sldId id="312" r:id="rId57"/>
    <p:sldId id="330"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C00387-38DC-EB49-ADCF-70F1CC1D439F}" type="datetimeFigureOut">
              <a:rPr lang="en-US" smtClean="0"/>
              <a:t>4/26/2016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A20F8C-0831-A645-B6D9-AF67DE62CA93}" type="slidenum">
              <a:rPr lang="en-US" smtClean="0"/>
              <a:t>‹#›</a:t>
            </a:fld>
            <a:endParaRPr lang="en-US"/>
          </a:p>
        </p:txBody>
      </p:sp>
    </p:spTree>
    <p:extLst>
      <p:ext uri="{BB962C8B-B14F-4D97-AF65-F5344CB8AC3E}">
        <p14:creationId xmlns:p14="http://schemas.microsoft.com/office/powerpoint/2010/main" val="1330675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vimeo.com/51912879"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BBC_Natural_History_Unit" TargetMode="External"/><Relationship Id="rId7" Type="http://schemas.openxmlformats.org/officeDocument/2006/relationships/hyperlink" Target="https://en.wikipedia.org/wiki/BBC_One"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en.wikipedia.org/wiki/High-definition_video" TargetMode="External"/><Relationship Id="rId5" Type="http://schemas.openxmlformats.org/officeDocument/2006/relationships/hyperlink" Target="https://en.wikipedia.org/wiki/BBC" TargetMode="External"/><Relationship Id="rId4" Type="http://schemas.openxmlformats.org/officeDocument/2006/relationships/hyperlink" Target="https://en.wikipedia.org/wiki/Nature_documentary"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32A7FE-E58D-4A1A-BE98-6EA902F10C16}" type="slidenum">
              <a:rPr lang="en-GB" smtClean="0"/>
              <a:t>4</a:t>
            </a:fld>
            <a:endParaRPr lang="en-GB"/>
          </a:p>
        </p:txBody>
      </p:sp>
    </p:spTree>
    <p:extLst>
      <p:ext uri="{BB962C8B-B14F-4D97-AF65-F5344CB8AC3E}">
        <p14:creationId xmlns:p14="http://schemas.microsoft.com/office/powerpoint/2010/main" val="816157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13</a:t>
            </a:fld>
            <a:endParaRPr lang="en-GB"/>
          </a:p>
        </p:txBody>
      </p:sp>
    </p:spTree>
    <p:extLst>
      <p:ext uri="{BB962C8B-B14F-4D97-AF65-F5344CB8AC3E}">
        <p14:creationId xmlns:p14="http://schemas.microsoft.com/office/powerpoint/2010/main" val="3811325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TASK – 5 mins</a:t>
            </a:r>
          </a:p>
        </p:txBody>
      </p:sp>
      <p:sp>
        <p:nvSpPr>
          <p:cNvPr id="4" name="Slide Number Placeholder 3"/>
          <p:cNvSpPr>
            <a:spLocks noGrp="1"/>
          </p:cNvSpPr>
          <p:nvPr>
            <p:ph type="sldNum" sz="quarter" idx="10"/>
          </p:nvPr>
        </p:nvSpPr>
        <p:spPr/>
        <p:txBody>
          <a:bodyPr/>
          <a:lstStyle/>
          <a:p>
            <a:fld id="{7932A7FE-E58D-4A1A-BE98-6EA902F10C16}" type="slidenum">
              <a:rPr lang="en-GB" smtClean="0"/>
              <a:t>14</a:t>
            </a:fld>
            <a:endParaRPr lang="en-GB"/>
          </a:p>
        </p:txBody>
      </p:sp>
    </p:spTree>
    <p:extLst>
      <p:ext uri="{BB962C8B-B14F-4D97-AF65-F5344CB8AC3E}">
        <p14:creationId xmlns:p14="http://schemas.microsoft.com/office/powerpoint/2010/main" val="126590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KEY POINT: Transmedia makes advertising less noticeable and more fun; EVERY text in a transmedia project is advertising for each of the others, for each text points audiences to the rest. We want to consume all the pieces of the puzzle, as it were, so the idea of one text pointing to an another feels like commercialism and more like storytelling:</a:t>
            </a:r>
          </a:p>
          <a:p>
            <a:endParaRPr lang="en-GB" dirty="0" smtClean="0"/>
          </a:p>
          <a:p>
            <a:r>
              <a:rPr lang="en-GB" dirty="0" smtClean="0"/>
              <a:t>THE</a:t>
            </a:r>
            <a:r>
              <a:rPr lang="en-GB" baseline="0" dirty="0" smtClean="0"/>
              <a:t> DESIRE TO LEARN MORE INFORMATION BECOMES ITSELF ENTERTAINMENT IN THE CONTEXT OF TRANSMEDIA!!</a:t>
            </a:r>
            <a:endParaRPr lang="en-GB" dirty="0" smtClean="0"/>
          </a:p>
        </p:txBody>
      </p:sp>
      <p:sp>
        <p:nvSpPr>
          <p:cNvPr id="4" name="Slide Number Placeholder 3"/>
          <p:cNvSpPr>
            <a:spLocks noGrp="1"/>
          </p:cNvSpPr>
          <p:nvPr>
            <p:ph type="sldNum" sz="quarter" idx="10"/>
          </p:nvPr>
        </p:nvSpPr>
        <p:spPr/>
        <p:txBody>
          <a:bodyPr/>
          <a:lstStyle/>
          <a:p>
            <a:fld id="{7932A7FE-E58D-4A1A-BE98-6EA902F10C16}" type="slidenum">
              <a:rPr lang="en-GB" smtClean="0"/>
              <a:t>15</a:t>
            </a:fld>
            <a:endParaRPr lang="en-GB"/>
          </a:p>
        </p:txBody>
      </p:sp>
    </p:spTree>
    <p:extLst>
      <p:ext uri="{BB962C8B-B14F-4D97-AF65-F5344CB8AC3E}">
        <p14:creationId xmlns:p14="http://schemas.microsoft.com/office/powerpoint/2010/main" val="1877961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Henry Jenkins, Jonathan Gray</a:t>
            </a:r>
            <a:r>
              <a:rPr lang="en-GB" baseline="0" dirty="0" smtClean="0"/>
              <a:t> and Heroes’ creator Tim Kring reinforcing this point about transmedia as promotion/promotion as transmedia.</a:t>
            </a:r>
          </a:p>
          <a:p>
            <a:endParaRPr lang="en-GB" baseline="0" dirty="0" smtClean="0"/>
          </a:p>
          <a:p>
            <a:r>
              <a:rPr lang="en-GB" baseline="0" dirty="0" smtClean="0"/>
              <a:t>So, with your own projects, you are trying to think of ways to keep your audience hooked, to encourage them to move across platforms: by advancing the information, you are encouraging people to want to learn more and to keep engaging with your project.</a:t>
            </a:r>
          </a:p>
          <a:p>
            <a:endParaRPr lang="en-GB" baseline="0" dirty="0" smtClean="0"/>
          </a:p>
          <a:p>
            <a:r>
              <a:rPr lang="en-GB" baseline="0" dirty="0" smtClean="0"/>
              <a:t>For example, if you write a newspaper article about a little boy lost in the woods, then you write a follow-up blog on another platform about the name and upcoming of the boy, and then finally you make a video on another platform about the return of the boy to his family, you are doing transmedia – new info that promotes further consumption!</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16</a:t>
            </a:fld>
            <a:endParaRPr lang="en-GB"/>
          </a:p>
        </p:txBody>
      </p:sp>
    </p:spTree>
    <p:extLst>
      <p:ext uri="{BB962C8B-B14F-4D97-AF65-F5344CB8AC3E}">
        <p14:creationId xmlns:p14="http://schemas.microsoft.com/office/powerpoint/2010/main" val="859645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Outline the culture of DW producing online-only ‘minisodes’ prior to the release of a new series</a:t>
            </a:r>
            <a:r>
              <a:rPr lang="en-GB" baseline="0" dirty="0" smtClean="0"/>
              <a:t> on TV. These are prequels (like outlined earlier), they are new stories, but they operate principally as adverts for the TV series. In that sense, they are an alternative to producing trailers; both trailers and online-only minisodes are adverts for the TV series.</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17</a:t>
            </a:fld>
            <a:endParaRPr lang="en-GB"/>
          </a:p>
        </p:txBody>
      </p:sp>
    </p:spTree>
    <p:extLst>
      <p:ext uri="{BB962C8B-B14F-4D97-AF65-F5344CB8AC3E}">
        <p14:creationId xmlns:p14="http://schemas.microsoft.com/office/powerpoint/2010/main" val="1528882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Like</a:t>
            </a:r>
            <a:r>
              <a:rPr lang="en-GB" baseline="0" dirty="0" smtClean="0"/>
              <a:t> DW, here’s a very digital (and cheap and simple) example of transmedia working as promotion…</a:t>
            </a:r>
          </a:p>
          <a:p>
            <a:r>
              <a:rPr lang="en-GB" baseline="0" dirty="0" smtClean="0"/>
              <a:t>For the release of the film Harry Potter and the Deathly Hallows, it producers made ‘fake’ Facebook accounts for the film’s characters, and then posted updates from these characters as if they were real conversations going in between the characters outside of the films. So it’s character-building!</a:t>
            </a:r>
          </a:p>
          <a:p>
            <a:r>
              <a:rPr lang="en-GB" baseline="0" dirty="0" smtClean="0"/>
              <a:t>But it is also marketing, in so far as it brings entertainment products into the real daily lives of audiences, marketing that product to them by extending the story/information further.</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18</a:t>
            </a:fld>
            <a:endParaRPr lang="en-GB"/>
          </a:p>
        </p:txBody>
      </p:sp>
    </p:spTree>
    <p:extLst>
      <p:ext uri="{BB962C8B-B14F-4D97-AF65-F5344CB8AC3E}">
        <p14:creationId xmlns:p14="http://schemas.microsoft.com/office/powerpoint/2010/main" val="275996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a slightly older (but</a:t>
            </a:r>
            <a:r>
              <a:rPr lang="en-GB" baseline="0" dirty="0" smtClean="0"/>
              <a:t> very famous) example from 2008 Batman film The Dark Knight…</a:t>
            </a:r>
          </a:p>
          <a:p>
            <a:r>
              <a:rPr lang="en-GB" baseline="0" dirty="0" smtClean="0"/>
              <a:t>Its marketing team produced a website called ibelieveinharveydent.com – this was the name of the political campaign surrounding the fictional character Harvey Dent, which is acknowledged as a plot point in the film. So, one tip is to take something that is actually acknowledged in one text and expand upon it in another text!</a:t>
            </a:r>
          </a:p>
          <a:p>
            <a:r>
              <a:rPr lang="en-GB" baseline="0" dirty="0" smtClean="0"/>
              <a:t>This website was, importantly, very interactive – one aspect of transmedia not yet discussed is the sense that transmedia allows audiences to participate in the storyworld; this is partly what makes the idea of transmedia fun to audiences! So, here, audiences could learn more about the political campaign and vote in that campaign; they could play games… There’s another tip: think how you might make your story/information into a game that people can interact with.</a:t>
            </a:r>
          </a:p>
          <a:p>
            <a:r>
              <a:rPr lang="en-GB" baseline="0" dirty="0" smtClean="0"/>
              <a:t>And importantly, an example like this also works as publicity – it builds interest in the film!</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19</a:t>
            </a:fld>
            <a:endParaRPr lang="en-GB"/>
          </a:p>
        </p:txBody>
      </p:sp>
    </p:spTree>
    <p:extLst>
      <p:ext uri="{BB962C8B-B14F-4D97-AF65-F5344CB8AC3E}">
        <p14:creationId xmlns:p14="http://schemas.microsoft.com/office/powerpoint/2010/main" val="416812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And, importantly for you all, transmedia isn’t limited to just entertainment. Consumer brands like Coca Cola have adopted it in recent years. What Coke did was use the idea of cross media – using its characteristics to do with extending content across media – to extend the brand message of Coca-Cola into a </a:t>
            </a:r>
            <a:r>
              <a:rPr lang="en-GB" sz="1200" u="none" strike="noStrike" kern="1200" dirty="0" smtClean="0">
                <a:solidFill>
                  <a:schemeClr val="tx1"/>
                </a:solidFill>
                <a:effectLst/>
                <a:latin typeface="+mn-lt"/>
                <a:ea typeface="+mn-ea"/>
                <a:cs typeface="+mn-cs"/>
              </a:rPr>
              <a:t>game app</a:t>
            </a:r>
            <a:r>
              <a:rPr lang="en-GB" sz="1200" kern="1200" dirty="0" smtClean="0">
                <a:solidFill>
                  <a:schemeClr val="tx1"/>
                </a:solidFill>
                <a:effectLst/>
                <a:latin typeface="+mn-lt"/>
                <a:ea typeface="+mn-ea"/>
                <a:cs typeface="+mn-cs"/>
              </a:rPr>
              <a:t> and other platforms so to allow interaction with the Coke brand storyworld and to further educate and build global awareness.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And that meant first creating this idea of a storyworld for Coca-Cola:</a:t>
            </a:r>
          </a:p>
          <a:p>
            <a:r>
              <a:rPr lang="en-GB" sz="1200" b="1" i="1" u="sng" kern="1200" dirty="0" smtClean="0">
                <a:solidFill>
                  <a:schemeClr val="tx1"/>
                </a:solidFill>
                <a:effectLst/>
                <a:latin typeface="+mn-lt"/>
                <a:ea typeface="+mn-ea"/>
                <a:cs typeface="+mn-cs"/>
              </a:rPr>
              <a:t>SHOW ADVERT:</a:t>
            </a:r>
            <a:r>
              <a:rPr lang="en-GB" sz="1200" b="1" u="sng" kern="1200" dirty="0" smtClean="0">
                <a:solidFill>
                  <a:schemeClr val="tx1"/>
                </a:solidFill>
                <a:effectLst/>
                <a:latin typeface="+mn-lt"/>
                <a:ea typeface="+mn-ea"/>
                <a:cs typeface="+mn-cs"/>
              </a:rPr>
              <a:t> http://www.youtube.com/watch?v=NwCn-D5xFdc</a:t>
            </a:r>
          </a:p>
          <a:p>
            <a:endParaRPr lang="en-GB" sz="1200" b="1" u="sng" kern="1200" dirty="0" smtClean="0">
              <a:solidFill>
                <a:schemeClr val="tx1"/>
              </a:solidFill>
              <a:effectLst/>
              <a:latin typeface="+mn-lt"/>
              <a:ea typeface="+mn-ea"/>
              <a:cs typeface="+mn-cs"/>
            </a:endParaRPr>
          </a:p>
          <a:p>
            <a:r>
              <a:rPr lang="en-GB" sz="1200" b="0" u="none" kern="1200" dirty="0" smtClean="0">
                <a:solidFill>
                  <a:schemeClr val="tx1"/>
                </a:solidFill>
                <a:effectLst/>
                <a:latin typeface="+mn-lt"/>
                <a:ea typeface="+mn-ea"/>
                <a:cs typeface="+mn-cs"/>
              </a:rPr>
              <a:t>Now, let me show me a video of Jeff Gomez,</a:t>
            </a:r>
            <a:r>
              <a:rPr lang="en-GB" sz="1200" b="0" u="none" kern="1200" baseline="0" dirty="0" smtClean="0">
                <a:solidFill>
                  <a:schemeClr val="tx1"/>
                </a:solidFill>
                <a:effectLst/>
                <a:latin typeface="+mn-lt"/>
                <a:ea typeface="+mn-ea"/>
                <a:cs typeface="+mn-cs"/>
              </a:rPr>
              <a:t> president of Starlight Runner Entertainment, talking about his team’s strategy for making Coke transmedia:</a:t>
            </a:r>
          </a:p>
          <a:p>
            <a:r>
              <a:rPr lang="en-GB" sz="1200" b="1" u="sng" kern="1200" baseline="0" dirty="0" smtClean="0">
                <a:solidFill>
                  <a:schemeClr val="tx1"/>
                </a:solidFill>
                <a:effectLst/>
                <a:latin typeface="+mn-lt"/>
                <a:ea typeface="+mn-ea"/>
                <a:cs typeface="+mn-cs"/>
              </a:rPr>
              <a:t>SHOW VIDEO: https://www.youtube.com/watch?v=pYDFUvO4upY</a:t>
            </a:r>
          </a:p>
          <a:p>
            <a:endParaRPr lang="en-GB" sz="1200" b="0" u="none" kern="1200" dirty="0" smtClean="0">
              <a:solidFill>
                <a:schemeClr val="tx1"/>
              </a:solidFill>
              <a:effectLst/>
              <a:latin typeface="+mn-lt"/>
              <a:ea typeface="+mn-ea"/>
              <a:cs typeface="+mn-cs"/>
            </a:endParaRPr>
          </a:p>
          <a:p>
            <a:r>
              <a:rPr lang="en-GB" sz="1200" b="0" u="none" kern="1200" dirty="0" smtClean="0">
                <a:solidFill>
                  <a:schemeClr val="tx1"/>
                </a:solidFill>
                <a:effectLst/>
                <a:latin typeface="+mn-lt"/>
                <a:ea typeface="+mn-ea"/>
                <a:cs typeface="+mn-cs"/>
              </a:rPr>
              <a:t>Note the language: “transmedia</a:t>
            </a:r>
            <a:r>
              <a:rPr lang="en-GB" sz="1200" b="0" u="none" kern="1200" baseline="0" dirty="0" smtClean="0">
                <a:solidFill>
                  <a:schemeClr val="tx1"/>
                </a:solidFill>
                <a:effectLst/>
                <a:latin typeface="+mn-lt"/>
                <a:ea typeface="+mn-ea"/>
                <a:cs typeface="+mn-cs"/>
              </a:rPr>
              <a:t> is a philosophy of communication”. So it’s a way of thinking about your story/information: What’s the heart of it? What’s the arm or leg? What is going to keep people interested across multiple platforms but how will I make best use of those multiple platforms to articulate particular pieces of the larger message?</a:t>
            </a:r>
            <a:endParaRPr lang="en-GB" sz="1200" b="0" u="non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20</a:t>
            </a:fld>
            <a:endParaRPr lang="en-GB"/>
          </a:p>
        </p:txBody>
      </p:sp>
    </p:spTree>
    <p:extLst>
      <p:ext uri="{BB962C8B-B14F-4D97-AF65-F5344CB8AC3E}">
        <p14:creationId xmlns:p14="http://schemas.microsoft.com/office/powerpoint/2010/main" val="3112357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They called the storyworld the Coca-Cola Happiness Factory, which was made up of:</a:t>
            </a:r>
          </a:p>
          <a:p>
            <a:r>
              <a:rPr lang="en-GB" sz="1200" kern="1200" dirty="0" smtClean="0">
                <a:solidFill>
                  <a:schemeClr val="tx1"/>
                </a:solidFill>
                <a:effectLst/>
                <a:latin typeface="+mn-lt"/>
                <a:ea typeface="+mn-ea"/>
                <a:cs typeface="+mn-cs"/>
              </a:rPr>
              <a:t>TV adverts, Mythology book, Short film, Websites, Radio promotion, and MSN games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 it’s about creating a more seamless</a:t>
            </a:r>
            <a:r>
              <a:rPr lang="en-GB" sz="1200" kern="1200" baseline="0" dirty="0" smtClean="0">
                <a:solidFill>
                  <a:schemeClr val="tx1"/>
                </a:solidFill>
                <a:effectLst/>
                <a:latin typeface="+mn-lt"/>
                <a:ea typeface="+mn-ea"/>
                <a:cs typeface="+mn-cs"/>
              </a:rPr>
              <a:t> conversation with your audience by using all these additional texts strategically as extensions of the core idea/invites them into the world.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21</a:t>
            </a:fld>
            <a:endParaRPr lang="en-GB"/>
          </a:p>
        </p:txBody>
      </p:sp>
    </p:spTree>
    <p:extLst>
      <p:ext uri="{BB962C8B-B14F-4D97-AF65-F5344CB8AC3E}">
        <p14:creationId xmlns:p14="http://schemas.microsoft.com/office/powerpoint/2010/main" val="2173394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it’s additional information that isn’t radically different to how transmedia entertainment</a:t>
            </a:r>
            <a:r>
              <a:rPr lang="en-GB" baseline="0" dirty="0" smtClean="0"/>
              <a:t> works today…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Here’s the case of The Dark Knight Rises from 2012 – show video for its transmedia marketing campaign, ‘Go Inside Gotham City’: </a:t>
            </a:r>
            <a:r>
              <a:rPr lang="en-GB" u="sng" dirty="0" smtClean="0">
                <a:hlinkClick r:id="rId3"/>
              </a:rPr>
              <a:t>http://vimeo.com/51912879</a:t>
            </a:r>
            <a:endParaRPr lang="en-GB" dirty="0" smtClean="0"/>
          </a:p>
          <a:p>
            <a:endParaRPr lang="en-GB" dirty="0" smtClean="0"/>
          </a:p>
          <a:p>
            <a:r>
              <a:rPr lang="en-GB" dirty="0" smtClean="0"/>
              <a:t>So, this is a very new, digital example. But fundamentally, the idea that transmedia allows you to</a:t>
            </a:r>
            <a:r>
              <a:rPr lang="en-GB" baseline="0" dirty="0" smtClean="0"/>
              <a:t> go inside a storyworld, to learn more, etc., is quite old, and it’s the CREATIVITY on the producers part that is important. After all, the production of fake newspapers is almost exactly the same in 1900 with Oz as it is in 2012 with Batman.</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22</a:t>
            </a:fld>
            <a:endParaRPr lang="en-GB"/>
          </a:p>
        </p:txBody>
      </p:sp>
    </p:spTree>
    <p:extLst>
      <p:ext uri="{BB962C8B-B14F-4D97-AF65-F5344CB8AC3E}">
        <p14:creationId xmlns:p14="http://schemas.microsoft.com/office/powerpoint/2010/main" val="336026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32A7FE-E58D-4A1A-BE98-6EA902F10C16}" type="slidenum">
              <a:rPr lang="en-GB" smtClean="0"/>
              <a:t>5</a:t>
            </a:fld>
            <a:endParaRPr lang="en-GB"/>
          </a:p>
        </p:txBody>
      </p:sp>
    </p:spTree>
    <p:extLst>
      <p:ext uri="{BB962C8B-B14F-4D97-AF65-F5344CB8AC3E}">
        <p14:creationId xmlns:p14="http://schemas.microsoft.com/office/powerpoint/2010/main" val="4082083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32A7FE-E58D-4A1A-BE98-6EA902F10C16}" type="slidenum">
              <a:rPr lang="en-GB" smtClean="0"/>
              <a:t>23</a:t>
            </a:fld>
            <a:endParaRPr lang="en-GB"/>
          </a:p>
        </p:txBody>
      </p:sp>
    </p:spTree>
    <p:extLst>
      <p:ext uri="{BB962C8B-B14F-4D97-AF65-F5344CB8AC3E}">
        <p14:creationId xmlns:p14="http://schemas.microsoft.com/office/powerpoint/2010/main" val="61498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we examine a second model of transmedia – branding.</a:t>
            </a:r>
            <a:endParaRPr lang="en-GB" dirty="0"/>
          </a:p>
        </p:txBody>
      </p:sp>
      <p:sp>
        <p:nvSpPr>
          <p:cNvPr id="4" name="Slide Number Placeholder 3"/>
          <p:cNvSpPr>
            <a:spLocks noGrp="1"/>
          </p:cNvSpPr>
          <p:nvPr>
            <p:ph type="sldNum" sz="quarter" idx="10"/>
          </p:nvPr>
        </p:nvSpPr>
        <p:spPr/>
        <p:txBody>
          <a:bodyPr/>
          <a:lstStyle/>
          <a:p>
            <a:fld id="{D2EC6607-EDCB-BF4B-8D7F-BF07B34302E3}" type="slidenum">
              <a:rPr lang="en-US" smtClean="0"/>
              <a:t>25</a:t>
            </a:fld>
            <a:endParaRPr lang="en-US"/>
          </a:p>
        </p:txBody>
      </p:sp>
    </p:spTree>
    <p:extLst>
      <p:ext uri="{BB962C8B-B14F-4D97-AF65-F5344CB8AC3E}">
        <p14:creationId xmlns:p14="http://schemas.microsoft.com/office/powerpoint/2010/main" val="47726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function</a:t>
            </a:r>
            <a:r>
              <a:rPr lang="en-GB" baseline="0" dirty="0" smtClean="0"/>
              <a:t> of a brand is to create awareness - we can see this (via brand logos) with KFC and with Batman (both consumer product and entertainment product).</a:t>
            </a:r>
            <a:endParaRPr lang="en-GB" dirty="0"/>
          </a:p>
        </p:txBody>
      </p:sp>
      <p:sp>
        <p:nvSpPr>
          <p:cNvPr id="4" name="Slide Number Placeholder 3"/>
          <p:cNvSpPr>
            <a:spLocks noGrp="1"/>
          </p:cNvSpPr>
          <p:nvPr>
            <p:ph type="sldNum" sz="quarter" idx="10"/>
          </p:nvPr>
        </p:nvSpPr>
        <p:spPr/>
        <p:txBody>
          <a:bodyPr/>
          <a:lstStyle/>
          <a:p>
            <a:fld id="{D2EC6607-EDCB-BF4B-8D7F-BF07B34302E3}" type="slidenum">
              <a:rPr lang="en-US" smtClean="0"/>
              <a:t>28</a:t>
            </a:fld>
            <a:endParaRPr lang="en-US"/>
          </a:p>
        </p:txBody>
      </p:sp>
    </p:spTree>
    <p:extLst>
      <p:ext uri="{BB962C8B-B14F-4D97-AF65-F5344CB8AC3E}">
        <p14:creationId xmlns:p14="http://schemas.microsoft.com/office/powerpoint/2010/main" val="1838756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Branding</a:t>
            </a:r>
            <a:r>
              <a:rPr lang="en-GB" baseline="0" dirty="0" smtClean="0"/>
              <a:t> is about differentiation.</a:t>
            </a:r>
          </a:p>
          <a:p>
            <a:r>
              <a:rPr lang="en-GB" baseline="0" dirty="0" smtClean="0"/>
              <a:t>This is important in today’s media culture because it is very crowded; there’s so much content out there that we need branding to differentiate – and, in turn, to help tell audiences what to consume but also what not to consume; branding provided barriers and limits for audiences: it says this is important because x, but this is where it stops.</a:t>
            </a:r>
            <a:endParaRPr lang="en-GB" dirty="0"/>
          </a:p>
        </p:txBody>
      </p:sp>
      <p:sp>
        <p:nvSpPr>
          <p:cNvPr id="4" name="Slide Number Placeholder 3"/>
          <p:cNvSpPr>
            <a:spLocks noGrp="1"/>
          </p:cNvSpPr>
          <p:nvPr>
            <p:ph type="sldNum" sz="quarter" idx="10"/>
          </p:nvPr>
        </p:nvSpPr>
        <p:spPr/>
        <p:txBody>
          <a:bodyPr/>
          <a:lstStyle/>
          <a:p>
            <a:fld id="{D2EC6607-EDCB-BF4B-8D7F-BF07B34302E3}" type="slidenum">
              <a:rPr lang="en-US" smtClean="0"/>
              <a:t>29</a:t>
            </a:fld>
            <a:endParaRPr lang="en-US"/>
          </a:p>
        </p:txBody>
      </p:sp>
    </p:spTree>
    <p:extLst>
      <p:ext uri="{BB962C8B-B14F-4D97-AF65-F5344CB8AC3E}">
        <p14:creationId xmlns:p14="http://schemas.microsoft.com/office/powerpoint/2010/main" val="2550187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Branding also works</a:t>
            </a:r>
            <a:r>
              <a:rPr lang="en-GB" baseline="0" dirty="0" smtClean="0"/>
              <a:t> to add financial value to your media. Think about HBO and its slogan (“It’s Not TV, It’s HBO”). It connotes a quality and an important that gets it noticed.</a:t>
            </a:r>
            <a:endParaRPr lang="en-GB" dirty="0"/>
          </a:p>
        </p:txBody>
      </p:sp>
      <p:sp>
        <p:nvSpPr>
          <p:cNvPr id="4" name="Slide Number Placeholder 3"/>
          <p:cNvSpPr>
            <a:spLocks noGrp="1"/>
          </p:cNvSpPr>
          <p:nvPr>
            <p:ph type="sldNum" sz="quarter" idx="10"/>
          </p:nvPr>
        </p:nvSpPr>
        <p:spPr/>
        <p:txBody>
          <a:bodyPr/>
          <a:lstStyle/>
          <a:p>
            <a:fld id="{D2EC6607-EDCB-BF4B-8D7F-BF07B34302E3}" type="slidenum">
              <a:rPr lang="en-US" smtClean="0"/>
              <a:t>30</a:t>
            </a:fld>
            <a:endParaRPr lang="en-US"/>
          </a:p>
        </p:txBody>
      </p:sp>
    </p:spTree>
    <p:extLst>
      <p:ext uri="{BB962C8B-B14F-4D97-AF65-F5344CB8AC3E}">
        <p14:creationId xmlns:p14="http://schemas.microsoft.com/office/powerpoint/2010/main" val="2885110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Branding</a:t>
            </a:r>
            <a:r>
              <a:rPr lang="en-GB" baseline="0" dirty="0" smtClean="0"/>
              <a:t> works to boos reputations. In media, we saw this with the deal between Marvel and Sony which allowed Spider-Man to enter the MCU; Spider-Man’s brand had become tarnished under Sony through poor films, but by bringing that bring into the Marvel brand (which is thriving), it should boost the reputation of the Spider-Man brand.</a:t>
            </a:r>
            <a:endParaRPr lang="en-GB" dirty="0"/>
          </a:p>
        </p:txBody>
      </p:sp>
      <p:sp>
        <p:nvSpPr>
          <p:cNvPr id="4" name="Slide Number Placeholder 3"/>
          <p:cNvSpPr>
            <a:spLocks noGrp="1"/>
          </p:cNvSpPr>
          <p:nvPr>
            <p:ph type="sldNum" sz="quarter" idx="10"/>
          </p:nvPr>
        </p:nvSpPr>
        <p:spPr/>
        <p:txBody>
          <a:bodyPr/>
          <a:lstStyle/>
          <a:p>
            <a:fld id="{D2EC6607-EDCB-BF4B-8D7F-BF07B34302E3}" type="slidenum">
              <a:rPr lang="en-US" smtClean="0"/>
              <a:t>31</a:t>
            </a:fld>
            <a:endParaRPr lang="en-US"/>
          </a:p>
        </p:txBody>
      </p:sp>
    </p:spTree>
    <p:extLst>
      <p:ext uri="{BB962C8B-B14F-4D97-AF65-F5344CB8AC3E}">
        <p14:creationId xmlns:p14="http://schemas.microsoft.com/office/powerpoint/2010/main" val="1205057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Branding</a:t>
            </a:r>
            <a:r>
              <a:rPr lang="en-GB" baseline="0" dirty="0" smtClean="0"/>
              <a:t> can also add meaning to your media; it gives it a voice, a message, a meaning; tells audiences what it’s about and why it’s interesting. This might be via </a:t>
            </a:r>
            <a:r>
              <a:rPr lang="en-GB" baseline="0" dirty="0" err="1" smtClean="0"/>
              <a:t>cele</a:t>
            </a:r>
            <a:r>
              <a:rPr lang="en-GB" baseline="0" dirty="0" smtClean="0"/>
              <a:t> endorsements of brands, where the meanings of the celeb are carried over to the meaning of the product.</a:t>
            </a:r>
            <a:endParaRPr lang="en-GB" dirty="0"/>
          </a:p>
        </p:txBody>
      </p:sp>
      <p:sp>
        <p:nvSpPr>
          <p:cNvPr id="4" name="Slide Number Placeholder 3"/>
          <p:cNvSpPr>
            <a:spLocks noGrp="1"/>
          </p:cNvSpPr>
          <p:nvPr>
            <p:ph type="sldNum" sz="quarter" idx="10"/>
          </p:nvPr>
        </p:nvSpPr>
        <p:spPr/>
        <p:txBody>
          <a:bodyPr/>
          <a:lstStyle/>
          <a:p>
            <a:fld id="{D2EC6607-EDCB-BF4B-8D7F-BF07B34302E3}" type="slidenum">
              <a:rPr lang="en-US" smtClean="0"/>
              <a:t>32</a:t>
            </a:fld>
            <a:endParaRPr lang="en-US"/>
          </a:p>
        </p:txBody>
      </p:sp>
    </p:spTree>
    <p:extLst>
      <p:ext uri="{BB962C8B-B14F-4D97-AF65-F5344CB8AC3E}">
        <p14:creationId xmlns:p14="http://schemas.microsoft.com/office/powerpoint/2010/main" val="9946441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this is where branding is really important to transmedia: it promotes loyalty</a:t>
            </a:r>
            <a:r>
              <a:rPr lang="en-GB" baseline="0" dirty="0" smtClean="0"/>
              <a:t> from the audience. By having the same logo across all the texts, it reassures the audience that this is still the same product that we know, love and trust. In something like Doctor Who, the main actor changes every few years, so having that same branding across the texts, it reassures the audience that this is still Doctor Who and therefore you should continued to keep watching despite the loss of the actors you grew to know and love.  </a:t>
            </a:r>
            <a:endParaRPr lang="en-GB" dirty="0"/>
          </a:p>
        </p:txBody>
      </p:sp>
      <p:sp>
        <p:nvSpPr>
          <p:cNvPr id="4" name="Slide Number Placeholder 3"/>
          <p:cNvSpPr>
            <a:spLocks noGrp="1"/>
          </p:cNvSpPr>
          <p:nvPr>
            <p:ph type="sldNum" sz="quarter" idx="10"/>
          </p:nvPr>
        </p:nvSpPr>
        <p:spPr/>
        <p:txBody>
          <a:bodyPr/>
          <a:lstStyle/>
          <a:p>
            <a:fld id="{D2EC6607-EDCB-BF4B-8D7F-BF07B34302E3}" type="slidenum">
              <a:rPr lang="en-US" smtClean="0"/>
              <a:t>33</a:t>
            </a:fld>
            <a:endParaRPr lang="en-US"/>
          </a:p>
        </p:txBody>
      </p:sp>
    </p:spTree>
    <p:extLst>
      <p:ext uri="{BB962C8B-B14F-4D97-AF65-F5344CB8AC3E}">
        <p14:creationId xmlns:p14="http://schemas.microsoft.com/office/powerpoint/2010/main" val="1846014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also,</a:t>
            </a:r>
            <a:r>
              <a:rPr lang="en-GB" baseline="0" dirty="0" smtClean="0"/>
              <a:t> remember how yesterday we said that transmedia might encourage participation from loyalty? Well, with branding, we can say that this helps to give audiences (or fans) an identity. For example, in the US, there is a big divide between Trekkies (fans of Star Trek) and fans of Star Wars. The branding differentiates those people, gives them an identity.</a:t>
            </a:r>
            <a:endParaRPr lang="en-GB" dirty="0"/>
          </a:p>
        </p:txBody>
      </p:sp>
      <p:sp>
        <p:nvSpPr>
          <p:cNvPr id="4" name="Slide Number Placeholder 3"/>
          <p:cNvSpPr>
            <a:spLocks noGrp="1"/>
          </p:cNvSpPr>
          <p:nvPr>
            <p:ph type="sldNum" sz="quarter" idx="10"/>
          </p:nvPr>
        </p:nvSpPr>
        <p:spPr/>
        <p:txBody>
          <a:bodyPr/>
          <a:lstStyle/>
          <a:p>
            <a:fld id="{D2EC6607-EDCB-BF4B-8D7F-BF07B34302E3}" type="slidenum">
              <a:rPr lang="en-US" smtClean="0"/>
              <a:t>34</a:t>
            </a:fld>
            <a:endParaRPr lang="en-US"/>
          </a:p>
        </p:txBody>
      </p:sp>
    </p:spTree>
    <p:extLst>
      <p:ext uri="{BB962C8B-B14F-4D97-AF65-F5344CB8AC3E}">
        <p14:creationId xmlns:p14="http://schemas.microsoft.com/office/powerpoint/2010/main" val="3232649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link is</a:t>
            </a:r>
            <a:r>
              <a:rPr lang="en-US" baseline="0" dirty="0" smtClean="0"/>
              <a:t> in terms of Henry Jenkins’ definition of ‘brand extension,’ which overlaps with transmedia greatly.</a:t>
            </a:r>
          </a:p>
          <a:p>
            <a:r>
              <a:rPr lang="en-US" baseline="0" dirty="0" smtClean="0"/>
              <a:t>You should think of your transmedia project as a brand, and one that extends across platforms – promoting loyalty, creating awareness, adding meaning, etc.</a:t>
            </a:r>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36</a:t>
            </a:fld>
            <a:endParaRPr lang="en-US"/>
          </a:p>
        </p:txBody>
      </p:sp>
    </p:spTree>
    <p:extLst>
      <p:ext uri="{BB962C8B-B14F-4D97-AF65-F5344CB8AC3E}">
        <p14:creationId xmlns:p14="http://schemas.microsoft.com/office/powerpoint/2010/main" val="997658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 2</a:t>
            </a:r>
            <a:r>
              <a:rPr lang="en-GB" baseline="30000" dirty="0" smtClean="0"/>
              <a:t>nd</a:t>
            </a:r>
            <a:r>
              <a:rPr lang="en-GB" dirty="0" smtClean="0"/>
              <a:t> point: Convergence speaks</a:t>
            </a:r>
            <a:r>
              <a:rPr lang="en-GB" baseline="0" dirty="0" smtClean="0"/>
              <a:t> about multiple pre-existing forms all coming together, but transmedia speaks about building, extension, adding to something.</a:t>
            </a:r>
          </a:p>
          <a:p>
            <a:r>
              <a:rPr lang="en-GB" baseline="0" dirty="0" smtClean="0"/>
              <a:t>i.e. like adding a room extension onto a house! That new room is like a new piece of information that connects to the larger house; it compliments the house, but it is new.</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6</a:t>
            </a:fld>
            <a:endParaRPr lang="en-GB"/>
          </a:p>
        </p:txBody>
      </p:sp>
    </p:spTree>
    <p:extLst>
      <p:ext uri="{BB962C8B-B14F-4D97-AF65-F5344CB8AC3E}">
        <p14:creationId xmlns:p14="http://schemas.microsoft.com/office/powerpoint/2010/main" val="3579251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Here’s an example of brand extension</a:t>
            </a:r>
            <a:r>
              <a:rPr lang="en-US" baseline="0" dirty="0" smtClean="0"/>
              <a:t> in the media – British-originated book series Harry Potter. Through brand extension, we can say that the extensions across media (videogames, merchandise, DVDs, websites, etc., each work to promote greater loyalty, create mire awareness, and add more meaning to the Harry Potter world. They create an identity for audiences, too, which fans now playing </a:t>
            </a:r>
            <a:r>
              <a:rPr lang="en-US" baseline="0" dirty="0" err="1" smtClean="0"/>
              <a:t>Quidich</a:t>
            </a:r>
            <a:r>
              <a:rPr lang="en-US" baseline="0" dirty="0" smtClean="0"/>
              <a:t>. And these branded products certainly help boost the financial value of Harry Potter, which is now a billion dollar media brand around the world.</a:t>
            </a:r>
            <a:endParaRPr lang="en-US" dirty="0" smtClean="0"/>
          </a:p>
          <a:p>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37</a:t>
            </a:fld>
            <a:endParaRPr lang="en-US"/>
          </a:p>
        </p:txBody>
      </p:sp>
    </p:spTree>
    <p:extLst>
      <p:ext uri="{BB962C8B-B14F-4D97-AF65-F5344CB8AC3E}">
        <p14:creationId xmlns:p14="http://schemas.microsoft.com/office/powerpoint/2010/main" val="2189979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interesting example of a media</a:t>
            </a:r>
            <a:r>
              <a:rPr lang="en-US" baseline="0" dirty="0" smtClean="0"/>
              <a:t> brand is TV programme Top Gear, which is a British TV show aired on the BBC. It’s a factual programme around cars and motoring, featuring reviews of cars, interviews with celebs who do races, and places an emphasis on comedy. </a:t>
            </a:r>
          </a:p>
          <a:p>
            <a:r>
              <a:rPr lang="en-US" baseline="0" dirty="0" smtClean="0"/>
              <a:t>But a key observation about media brands is that, like transmedia storyworlds are bigger than any individual characters or stories inside them, media brands are bigger than any individual people, characters, presenters. It is designed so that the media content has a set of in-build qualities that lure people in – and everything around those qualities can change. For example, we have Top Gear in many different countries, with many different presenters, but the core brand emphasis on motoring remains intact. </a:t>
            </a:r>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38</a:t>
            </a:fld>
            <a:endParaRPr lang="en-US"/>
          </a:p>
        </p:txBody>
      </p:sp>
    </p:spTree>
    <p:extLst>
      <p:ext uri="{BB962C8B-B14F-4D97-AF65-F5344CB8AC3E}">
        <p14:creationId xmlns:p14="http://schemas.microsoft.com/office/powerpoint/2010/main" val="849972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important</a:t>
            </a:r>
            <a:r>
              <a:rPr lang="en-US" baseline="0" dirty="0" smtClean="0"/>
              <a:t> to a media brand is a central hub – a space where audiences can go to find your media content, like a website/</a:t>
            </a:r>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39</a:t>
            </a:fld>
            <a:endParaRPr lang="en-US"/>
          </a:p>
        </p:txBody>
      </p:sp>
    </p:spTree>
    <p:extLst>
      <p:ext uri="{BB962C8B-B14F-4D97-AF65-F5344CB8AC3E}">
        <p14:creationId xmlns:p14="http://schemas.microsoft.com/office/powerpoint/2010/main" val="900567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key aspect of the media brand is the ability to extract components from it and market or sell those components separately.</a:t>
            </a:r>
            <a:r>
              <a:rPr lang="en-US" baseline="0" dirty="0" smtClean="0"/>
              <a:t> For example, in Top Gear, one element of the TV programme is a feature called the ‘cool wall’, where the presenters debate which cars are cool and which are not. This ‘cool wall’ feature can be downloaded as an app for mobile phones – thus also enabling participation from the audience. </a:t>
            </a:r>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40</a:t>
            </a:fld>
            <a:endParaRPr lang="en-US"/>
          </a:p>
        </p:txBody>
      </p:sp>
    </p:spTree>
    <p:extLst>
      <p:ext uri="{BB962C8B-B14F-4D97-AF65-F5344CB8AC3E}">
        <p14:creationId xmlns:p14="http://schemas.microsoft.com/office/powerpoint/2010/main" val="1193025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further examples of how Top Gear</a:t>
            </a:r>
            <a:r>
              <a:rPr lang="en-US" baseline="0" dirty="0" smtClean="0"/>
              <a:t> extended the brand and extracted elements of the TV programme for additional products… We have Top Gear Live, Top Gear board games, a Top Gear shop with Top Gear merchandise, Top Gear magazines and Top Gear books. Importantly, these aren’t random – each remains the core brand identity of the TV show (motoring, cars, male audience, comedy, </a:t>
            </a:r>
            <a:r>
              <a:rPr lang="en-US" baseline="0" dirty="0" err="1" smtClean="0"/>
              <a:t>etc</a:t>
            </a:r>
            <a:r>
              <a:rPr lang="en-US" baseline="0" dirty="0" smtClean="0"/>
              <a:t>) and extracts those characteristics and puts them into related (but different) brand products.</a:t>
            </a:r>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41</a:t>
            </a:fld>
            <a:endParaRPr lang="en-US"/>
          </a:p>
        </p:txBody>
      </p:sp>
    </p:spTree>
    <p:extLst>
      <p:ext uri="{BB962C8B-B14F-4D97-AF65-F5344CB8AC3E}">
        <p14:creationId xmlns:p14="http://schemas.microsoft.com/office/powerpoint/2010/main" val="3167290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 if we were </a:t>
            </a:r>
            <a:r>
              <a:rPr lang="en-US" dirty="0" err="1" smtClean="0"/>
              <a:t>theorise</a:t>
            </a:r>
            <a:r>
              <a:rPr lang="en-US" dirty="0" smtClean="0"/>
              <a:t> the most important characteristics</a:t>
            </a:r>
            <a:r>
              <a:rPr lang="en-US" baseline="0" dirty="0" smtClean="0"/>
              <a:t> of a media brand, we can turn to Catherine Johnson’s book called Branding Television…</a:t>
            </a:r>
          </a:p>
          <a:p>
            <a:r>
              <a:rPr lang="en-US" baseline="0" dirty="0" smtClean="0"/>
              <a:t>Johnson argues that the three defining characteristics of a media brand are:</a:t>
            </a:r>
          </a:p>
          <a:p>
            <a:r>
              <a:rPr lang="en-US" baseline="0" dirty="0" smtClean="0"/>
              <a:t>-</a:t>
            </a:r>
            <a:r>
              <a:rPr lang="en-GB" b="1" u="sng" dirty="0" smtClean="0"/>
              <a:t>Longevity</a:t>
            </a:r>
            <a:r>
              <a:rPr lang="en-GB" dirty="0" smtClean="0"/>
              <a:t>: The potential to last forever(i.e. the way that a factual programme</a:t>
            </a:r>
            <a:r>
              <a:rPr lang="en-GB" baseline="0" dirty="0" smtClean="0"/>
              <a:t> about new cars can, in essence, keep going and going; there’s no shelf-life to its concept.)</a:t>
            </a:r>
            <a:endParaRPr lang="en-GB" dirty="0" smtClean="0"/>
          </a:p>
          <a:p>
            <a:endParaRPr lang="en-GB" dirty="0" smtClean="0"/>
          </a:p>
          <a:p>
            <a:r>
              <a:rPr lang="en-GB" b="1" u="sng" dirty="0" smtClean="0"/>
              <a:t>Transferability</a:t>
            </a:r>
            <a:r>
              <a:rPr lang="en-GB" dirty="0" smtClean="0"/>
              <a:t>: The potential for extension (i.e. the ability</a:t>
            </a:r>
            <a:r>
              <a:rPr lang="en-GB" baseline="0" dirty="0" smtClean="0"/>
              <a:t> to turn core brand traits of cars, motoring, male audience, comedy) into other related products).</a:t>
            </a:r>
            <a:endParaRPr lang="en-GB" dirty="0" smtClean="0"/>
          </a:p>
          <a:p>
            <a:endParaRPr lang="en-GB" dirty="0" smtClean="0"/>
          </a:p>
          <a:p>
            <a:r>
              <a:rPr lang="en-GB" b="1" u="sng" dirty="0" smtClean="0"/>
              <a:t>Multiplicity</a:t>
            </a:r>
            <a:r>
              <a:rPr lang="en-GB" dirty="0" smtClean="0"/>
              <a:t>: The potential for multiple points of engagement for different audiences (i.e. the stage shows/books/games</a:t>
            </a:r>
            <a:r>
              <a:rPr lang="en-GB" baseline="0" dirty="0" smtClean="0"/>
              <a:t> can all serve as places where NEW audiences can find Top Gear, then the hope is that, in turn, these new audiences will find the TV show and the other branded products and through it branding, remain loyal fans to that media brand forever.)</a:t>
            </a:r>
            <a:endParaRPr lang="en-GB" dirty="0" smtClean="0"/>
          </a:p>
          <a:p>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42</a:t>
            </a:fld>
            <a:endParaRPr lang="en-US"/>
          </a:p>
        </p:txBody>
      </p:sp>
    </p:spTree>
    <p:extLst>
      <p:ext uri="{BB962C8B-B14F-4D97-AF65-F5344CB8AC3E}">
        <p14:creationId xmlns:p14="http://schemas.microsoft.com/office/powerpoint/2010/main" val="105492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would like us to do now is to explore how these ideas of media branding – and transmedia storytelling,</a:t>
            </a:r>
            <a:r>
              <a:rPr lang="en-US" baseline="0" dirty="0" smtClean="0"/>
              <a:t> as defined yesterday – apply to the factual documentary format, rather than a fictional entertainment format like Batman, etc…</a:t>
            </a:r>
          </a:p>
          <a:p>
            <a:r>
              <a:rPr lang="en-US" baseline="0" dirty="0" smtClean="0"/>
              <a:t>Here’s a case study: Planet Earth…</a:t>
            </a:r>
          </a:p>
          <a:p>
            <a:r>
              <a:rPr lang="en-US" baseline="0" dirty="0" smtClean="0"/>
              <a:t>Planet Earth was a nature documentary produced by the BBC and co-produced with the Discovery Channel, in 2006. </a:t>
            </a:r>
          </a:p>
          <a:p>
            <a:r>
              <a:rPr lang="en-US" sz="1200" b="0" i="0" kern="1200" dirty="0" smtClean="0">
                <a:solidFill>
                  <a:schemeClr val="tx1"/>
                </a:solidFill>
                <a:latin typeface="+mn-lt"/>
                <a:ea typeface="+mn-ea"/>
                <a:cs typeface="+mn-cs"/>
                <a:hlinkClick r:id="rId3"/>
              </a:rPr>
              <a:t>Five years in the making, it was the most expensive </a:t>
            </a:r>
            <a:r>
              <a:rPr lang="en-US" sz="1200" b="0" i="0" kern="1200" dirty="0" smtClean="0">
                <a:solidFill>
                  <a:schemeClr val="tx1"/>
                </a:solidFill>
                <a:latin typeface="+mn-lt"/>
                <a:ea typeface="+mn-ea"/>
                <a:cs typeface="+mn-cs"/>
                <a:hlinkClick r:id="rId4"/>
              </a:rPr>
              <a:t>nature documentary series ever commissioned by the </a:t>
            </a:r>
            <a:r>
              <a:rPr lang="en-US" sz="1200" b="0" i="0" kern="1200" dirty="0" smtClean="0">
                <a:solidFill>
                  <a:schemeClr val="tx1"/>
                </a:solidFill>
                <a:latin typeface="+mn-lt"/>
                <a:ea typeface="+mn-ea"/>
                <a:cs typeface="+mn-cs"/>
                <a:hlinkClick r:id="rId5"/>
              </a:rPr>
              <a:t>BBC and also the first to be filmed in </a:t>
            </a:r>
            <a:r>
              <a:rPr lang="en-US" sz="1200" b="0" i="0" kern="1200" dirty="0" smtClean="0">
                <a:solidFill>
                  <a:schemeClr val="tx1"/>
                </a:solidFill>
                <a:latin typeface="+mn-lt"/>
                <a:ea typeface="+mn-ea"/>
                <a:cs typeface="+mn-cs"/>
                <a:hlinkClick r:id="rId6"/>
              </a:rPr>
              <a:t>high definition.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The series comprises eleven episodes, each of which features a global overview of a different habitat on Earth.</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By </a:t>
            </a:r>
            <a:r>
              <a:rPr lang="en-US" sz="1200" b="0" i="0" kern="1200" baseline="0" dirty="0" smtClean="0">
                <a:solidFill>
                  <a:schemeClr val="tx1"/>
                </a:solidFill>
                <a:latin typeface="+mn-lt"/>
                <a:ea typeface="+mn-ea"/>
                <a:cs typeface="+mn-cs"/>
                <a:hlinkClick r:id="rId7"/>
              </a:rPr>
              <a:t>June 2007 had been shown in 130 countries.</a:t>
            </a:r>
          </a:p>
        </p:txBody>
      </p:sp>
      <p:sp>
        <p:nvSpPr>
          <p:cNvPr id="4" name="Slide Number Placeholder 3"/>
          <p:cNvSpPr>
            <a:spLocks noGrp="1"/>
          </p:cNvSpPr>
          <p:nvPr>
            <p:ph type="sldNum" sz="quarter" idx="10"/>
          </p:nvPr>
        </p:nvSpPr>
        <p:spPr/>
        <p:txBody>
          <a:bodyPr/>
          <a:lstStyle/>
          <a:p>
            <a:fld id="{D2EC6607-EDCB-BF4B-8D7F-BF07B34302E3}" type="slidenum">
              <a:rPr lang="en-US" smtClean="0"/>
              <a:t>43</a:t>
            </a:fld>
            <a:endParaRPr lang="en-US"/>
          </a:p>
        </p:txBody>
      </p:sp>
    </p:spTree>
    <p:extLst>
      <p:ext uri="{BB962C8B-B14F-4D97-AF65-F5344CB8AC3E}">
        <p14:creationId xmlns:p14="http://schemas.microsoft.com/office/powerpoint/2010/main" val="1548991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on this </a:t>
            </a:r>
            <a:r>
              <a:rPr lang="en-US" dirty="0" smtClean="0"/>
              <a:t>Planet Earth</a:t>
            </a:r>
            <a:r>
              <a:rPr lang="en-US" baseline="0" dirty="0" smtClean="0"/>
              <a:t> Live website, you could read background information about the making of the documentary. </a:t>
            </a:r>
          </a:p>
          <a:p>
            <a:r>
              <a:rPr lang="en-US" baseline="0" dirty="0" smtClean="0"/>
              <a:t>But you could also watch additional video clips of the animals (clips not broadcast on the TV show).</a:t>
            </a:r>
          </a:p>
          <a:p>
            <a:r>
              <a:rPr lang="en-US" baseline="0" dirty="0" smtClean="0"/>
              <a:t>There were also picture galleries where you could view photographs of the animals that had been found around the world.</a:t>
            </a:r>
          </a:p>
          <a:p>
            <a:r>
              <a:rPr lang="en-US" baseline="0" dirty="0" smtClean="0"/>
              <a:t>There were also web links where you could learn more information about the various animals seen on Planet Earth Live.</a:t>
            </a:r>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44</a:t>
            </a:fld>
            <a:endParaRPr lang="en-US"/>
          </a:p>
        </p:txBody>
      </p:sp>
    </p:spTree>
    <p:extLst>
      <p:ext uri="{BB962C8B-B14F-4D97-AF65-F5344CB8AC3E}">
        <p14:creationId xmlns:p14="http://schemas.microsoft.com/office/powerpoint/2010/main" val="6206715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TASK – 30 </a:t>
            </a:r>
            <a:r>
              <a:rPr lang="en-US" dirty="0" err="1" smtClean="0"/>
              <a:t>mins</a:t>
            </a:r>
            <a:endParaRPr lang="en-US" dirty="0"/>
          </a:p>
        </p:txBody>
      </p:sp>
      <p:sp>
        <p:nvSpPr>
          <p:cNvPr id="4" name="Slide Number Placeholder 3"/>
          <p:cNvSpPr>
            <a:spLocks noGrp="1"/>
          </p:cNvSpPr>
          <p:nvPr>
            <p:ph type="sldNum" sz="quarter" idx="10"/>
          </p:nvPr>
        </p:nvSpPr>
        <p:spPr/>
        <p:txBody>
          <a:bodyPr/>
          <a:lstStyle/>
          <a:p>
            <a:fld id="{D2EC6607-EDCB-BF4B-8D7F-BF07B34302E3}" type="slidenum">
              <a:rPr lang="en-US" smtClean="0"/>
              <a:t>45</a:t>
            </a:fld>
            <a:endParaRPr lang="en-US"/>
          </a:p>
        </p:txBody>
      </p:sp>
    </p:spTree>
    <p:extLst>
      <p:ext uri="{BB962C8B-B14F-4D97-AF65-F5344CB8AC3E}">
        <p14:creationId xmlns:p14="http://schemas.microsoft.com/office/powerpoint/2010/main" val="4135857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32A7FE-E58D-4A1A-BE98-6EA902F10C16}" type="slidenum">
              <a:rPr lang="en-GB" smtClean="0"/>
              <a:t>56</a:t>
            </a:fld>
            <a:endParaRPr lang="en-GB"/>
          </a:p>
        </p:txBody>
      </p:sp>
    </p:spTree>
    <p:extLst>
      <p:ext uri="{BB962C8B-B14F-4D97-AF65-F5344CB8AC3E}">
        <p14:creationId xmlns:p14="http://schemas.microsoft.com/office/powerpoint/2010/main" val="1802637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Like this!</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7</a:t>
            </a:fld>
            <a:endParaRPr lang="en-GB"/>
          </a:p>
        </p:txBody>
      </p:sp>
    </p:spTree>
    <p:extLst>
      <p:ext uri="{BB962C8B-B14F-4D97-AF65-F5344CB8AC3E}">
        <p14:creationId xmlns:p14="http://schemas.microsoft.com/office/powerpoint/2010/main" val="191320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32A7FE-E58D-4A1A-BE98-6EA902F10C16}" type="slidenum">
              <a:rPr lang="en-GB" smtClean="0"/>
              <a:t>8</a:t>
            </a:fld>
            <a:endParaRPr lang="en-GB"/>
          </a:p>
        </p:txBody>
      </p:sp>
    </p:spTree>
    <p:extLst>
      <p:ext uri="{BB962C8B-B14F-4D97-AF65-F5344CB8AC3E}">
        <p14:creationId xmlns:p14="http://schemas.microsoft.com/office/powerpoint/2010/main" val="426254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32A7FE-E58D-4A1A-BE98-6EA902F10C16}" type="slidenum">
              <a:rPr lang="en-GB" smtClean="0"/>
              <a:t>9</a:t>
            </a:fld>
            <a:endParaRPr lang="en-GB"/>
          </a:p>
        </p:txBody>
      </p:sp>
    </p:spTree>
    <p:extLst>
      <p:ext uri="{BB962C8B-B14F-4D97-AF65-F5344CB8AC3E}">
        <p14:creationId xmlns:p14="http://schemas.microsoft.com/office/powerpoint/2010/main" val="4031671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7932A7FE-E58D-4A1A-BE98-6EA902F10C16}" type="slidenum">
              <a:rPr lang="en-GB" smtClean="0"/>
              <a:t>10</a:t>
            </a:fld>
            <a:endParaRPr lang="en-GB"/>
          </a:p>
        </p:txBody>
      </p:sp>
    </p:spTree>
    <p:extLst>
      <p:ext uri="{BB962C8B-B14F-4D97-AF65-F5344CB8AC3E}">
        <p14:creationId xmlns:p14="http://schemas.microsoft.com/office/powerpoint/2010/main" val="39191692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a:t>
            </a:r>
            <a:r>
              <a:rPr lang="en-GB" baseline="0" dirty="0" smtClean="0"/>
              <a:t> Wars is an interesting anomaly:</a:t>
            </a:r>
          </a:p>
          <a:p>
            <a:pPr marL="171450" indent="-171450">
              <a:buFontTx/>
              <a:buChar char="-"/>
            </a:pPr>
            <a:r>
              <a:rPr lang="en-GB" baseline="0" dirty="0" smtClean="0"/>
              <a:t>There is an Expanded Universe across media; these texts build on the characters and expand the world…</a:t>
            </a:r>
          </a:p>
          <a:p>
            <a:pPr marL="171450" indent="-171450">
              <a:buFontTx/>
              <a:buChar char="-"/>
            </a:pPr>
            <a:r>
              <a:rPr lang="en-GB" baseline="0" dirty="0" smtClean="0"/>
              <a:t>BUT, audiences often didn’t think of the EU as ‘core’ ‘canonised’ transmedia SW stories…</a:t>
            </a:r>
          </a:p>
          <a:p>
            <a:pPr marL="171450" indent="-171450">
              <a:buFontTx/>
              <a:buChar char="-"/>
            </a:pPr>
            <a:r>
              <a:rPr lang="en-GB" baseline="0" dirty="0" smtClean="0"/>
              <a:t>Why? Because there was a lack of authorship. The film’s author, George Lucas, publically implied a separation between the films and the EU.</a:t>
            </a:r>
          </a:p>
          <a:p>
            <a:pPr marL="171450" indent="-171450">
              <a:buFontTx/>
              <a:buChar char="-"/>
            </a:pPr>
            <a:r>
              <a:rPr lang="en-GB" baseline="0" dirty="0" smtClean="0"/>
              <a:t>This SW case suggests that authorship is crucial – alongside character-building and world-building.</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11</a:t>
            </a:fld>
            <a:endParaRPr lang="en-GB"/>
          </a:p>
        </p:txBody>
      </p:sp>
    </p:spTree>
    <p:extLst>
      <p:ext uri="{BB962C8B-B14F-4D97-AF65-F5344CB8AC3E}">
        <p14:creationId xmlns:p14="http://schemas.microsoft.com/office/powerpoint/2010/main" val="284212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 the 2</a:t>
            </a:r>
            <a:r>
              <a:rPr lang="en-GB" baseline="30000" dirty="0" smtClean="0"/>
              <a:t>nd</a:t>
            </a:r>
            <a:r>
              <a:rPr lang="en-GB" baseline="0" dirty="0" smtClean="0"/>
              <a:t> point: for example, Star Wars, but also something like Sherlock Holmes (no central authorship)</a:t>
            </a:r>
            <a:endParaRPr lang="en-GB" dirty="0"/>
          </a:p>
        </p:txBody>
      </p:sp>
      <p:sp>
        <p:nvSpPr>
          <p:cNvPr id="4" name="Slide Number Placeholder 3"/>
          <p:cNvSpPr>
            <a:spLocks noGrp="1"/>
          </p:cNvSpPr>
          <p:nvPr>
            <p:ph type="sldNum" sz="quarter" idx="10"/>
          </p:nvPr>
        </p:nvSpPr>
        <p:spPr/>
        <p:txBody>
          <a:bodyPr/>
          <a:lstStyle/>
          <a:p>
            <a:fld id="{7932A7FE-E58D-4A1A-BE98-6EA902F10C16}" type="slidenum">
              <a:rPr lang="en-GB" smtClean="0"/>
              <a:t>12</a:t>
            </a:fld>
            <a:endParaRPr lang="en-GB"/>
          </a:p>
        </p:txBody>
      </p:sp>
    </p:spTree>
    <p:extLst>
      <p:ext uri="{BB962C8B-B14F-4D97-AF65-F5344CB8AC3E}">
        <p14:creationId xmlns:p14="http://schemas.microsoft.com/office/powerpoint/2010/main" val="483986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184BA89-F028-E446-A58D-6AA47CFD061F}"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4138483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184BA89-F028-E446-A58D-6AA47CFD061F}"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2737225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184BA89-F028-E446-A58D-6AA47CFD061F}"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565142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184BA89-F028-E446-A58D-6AA47CFD061F}"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3752472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184BA89-F028-E446-A58D-6AA47CFD061F}" type="datetimeFigureOut">
              <a:rPr lang="en-US" smtClean="0"/>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1156056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184BA89-F028-E446-A58D-6AA47CFD061F}"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2438980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184BA89-F028-E446-A58D-6AA47CFD061F}" type="datetimeFigureOut">
              <a:rPr lang="en-US" smtClean="0"/>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1608659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184BA89-F028-E446-A58D-6AA47CFD061F}" type="datetimeFigureOut">
              <a:rPr lang="en-US" smtClean="0"/>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3748825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84BA89-F028-E446-A58D-6AA47CFD061F}" type="datetimeFigureOut">
              <a:rPr lang="en-US" smtClean="0"/>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1500253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184BA89-F028-E446-A58D-6AA47CFD061F}"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160031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184BA89-F028-E446-A58D-6AA47CFD061F}" type="datetimeFigureOut">
              <a:rPr lang="en-US" smtClean="0"/>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844FB6-BC78-174F-A035-4C8916FB3EDD}" type="slidenum">
              <a:rPr lang="en-US" smtClean="0"/>
              <a:t>‹#›</a:t>
            </a:fld>
            <a:endParaRPr lang="en-US"/>
          </a:p>
        </p:txBody>
      </p:sp>
    </p:spTree>
    <p:extLst>
      <p:ext uri="{BB962C8B-B14F-4D97-AF65-F5344CB8AC3E}">
        <p14:creationId xmlns:p14="http://schemas.microsoft.com/office/powerpoint/2010/main" val="865065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84BA89-F028-E446-A58D-6AA47CFD061F}" type="datetimeFigureOut">
              <a:rPr lang="en-US" smtClean="0"/>
              <a:t>4/26/2016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44FB6-BC78-174F-A035-4C8916FB3EDD}" type="slidenum">
              <a:rPr lang="en-US" smtClean="0"/>
              <a:t>‹#›</a:t>
            </a:fld>
            <a:endParaRPr lang="en-US"/>
          </a:p>
        </p:txBody>
      </p:sp>
    </p:spTree>
    <p:extLst>
      <p:ext uri="{BB962C8B-B14F-4D97-AF65-F5344CB8AC3E}">
        <p14:creationId xmlns:p14="http://schemas.microsoft.com/office/powerpoint/2010/main" val="28637037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docid=EiNSUz0PktPurM&amp;tbnid=-XCYuMctlNIzNM:&amp;ved=0CAYQjRw&amp;url=http://www.bang2write.com/2013/04/5-reasons-writers-should-consider-a-transmedia-project-by-dylan-spicer.html&amp;ei=L4UkU7asH4e60QW04IHwDA&amp;bvm=bv.62922401,d.bGE&amp;psig=AFQjCNEzgNwAL8iZFU3oQhFHrRkVCmb1tw&amp;ust=1394988707735930" TargetMode="External"/><Relationship Id="rId3" Type="http://schemas.openxmlformats.org/officeDocument/2006/relationships/image" Target="../media/image1.jpeg"/><Relationship Id="rId7" Type="http://schemas.microsoft.com/office/2007/relationships/hdphoto" Target="../media/hdphoto2.wdp"/><Relationship Id="rId2" Type="http://schemas.openxmlformats.org/officeDocument/2006/relationships/hyperlink" Target="http://www.google.co.uk/url?sa=i&amp;rct=j&amp;q=&amp;esrc=s&amp;source=images&amp;cd=&amp;cad=rja&amp;docid=3J-sECAm4gyzpM&amp;tbnid=M7ET6hG_yq76SM:&amp;ved=0CAUQjRw&amp;url=http://maher.filfre.net/writings/convergence.html&amp;ei=NTwBU8WmLYb80gHFvYDgDg&amp;bvm=bv.61535280,d.dmQ&amp;psig=AFQjCNEiNYE6h2kqnC2_YmSg0CpLyDYWAQ&amp;ust=1392676212600070" TargetMode="External"/><Relationship Id="rId1" Type="http://schemas.openxmlformats.org/officeDocument/2006/relationships/slideLayout" Target="../slideLayouts/slideLayout1.xml"/><Relationship Id="rId6" Type="http://schemas.openxmlformats.org/officeDocument/2006/relationships/image" Target="../media/image2.jpeg"/><Relationship Id="rId11" Type="http://schemas.openxmlformats.org/officeDocument/2006/relationships/image" Target="../media/image4.jpeg"/><Relationship Id="rId5" Type="http://schemas.openxmlformats.org/officeDocument/2006/relationships/hyperlink" Target="http://www.google.co.uk/url?sa=i&amp;rct=j&amp;q=&amp;esrc=s&amp;frm=1&amp;source=images&amp;cd=&amp;cad=rja&amp;docid=2guZjj2S2UymWM&amp;tbnid=jUPpgYGYZwCDWM:&amp;ved=0CAUQjRw&amp;url=http://whatworkswhere.com/index.php/2012/global/how-transmedia-storytelling-will-transform-the-role-of-the-content-strategist/&amp;ei=Ra8LUZiRKOmL0AXYm4GQCQ&amp;bvm=bv.41867550,d.d2k&amp;psig=AFQjCNEvEff595hByRTwI_pzTkTRw5TqVA&amp;ust=1359806557934794" TargetMode="External"/><Relationship Id="rId10" Type="http://schemas.openxmlformats.org/officeDocument/2006/relationships/hyperlink" Target="http://www.google.co.uk/url?sa=i&amp;rct=j&amp;q=&amp;esrc=s&amp;source=images&amp;cd=&amp;cad=rja&amp;uact=8&amp;docid=OmKrYsSRmOHMcM&amp;tbnid=iXMurtXrFO5n2M:&amp;ved=0CAYQjRw&amp;url=http://truthaboutmarika.wordpress.com/what-is-transmedia-about/&amp;ei=dYUkU8HCJuvs0gXAzYCgCg&amp;bvm=bv.62922401,d.bGE&amp;psig=AFQjCNEzgNwAL8iZFU3oQhFHrRkVCmb1tw&amp;ust=1394988707735930" TargetMode="External"/><Relationship Id="rId4" Type="http://schemas.microsoft.com/office/2007/relationships/hdphoto" Target="../media/hdphoto1.wdp"/><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hyperlink" Target="http://www.google.co.uk/url?sa=i&amp;rct=j&amp;q=&amp;esrc=s&amp;source=images&amp;cd=&amp;cad=rja&amp;uact=8&amp;docid=RG4ZPKcaKVfSHM&amp;tbnid=H9Za-eIFf2XZTM:&amp;ved=0CAUQjRw&amp;url=http://collider.com/the-dark-knight-rises-viral-campaign-continues-with-an-issue-of-the-gotham-observer/&amp;ei=iKnDU67UHcOwOcCngOgM&amp;bvm=bv.70810081,d.bGE&amp;psig=AFQjCNF7B-ITGMCFpdq0DVkt0-nDMYb4Ow&amp;ust=1405418241671992" TargetMode="External"/><Relationship Id="rId3" Type="http://schemas.openxmlformats.org/officeDocument/2006/relationships/hyperlink" Target="http://www.google.co.uk/url?sa=i&amp;rct=j&amp;q=&amp;esrc=s&amp;source=images&amp;cd=&amp;cad=rja&amp;uact=8&amp;docid=35Qg6sCUy8r1IM&amp;tbnid=U_9IIJ5vf6f7FM:&amp;ved=0CAYQjRw&amp;url=http://vimeo.com/51476966&amp;ei=p1EpU8fJH9KV0QX07YGgDg&amp;bvm=bv.62922401,d.bGE&amp;psig=AFQjCNFiV8NciTnpf2ybmOYcg8-BWKp7rg&amp;ust=1395303195010448" TargetMode="External"/><Relationship Id="rId7" Type="http://schemas.openxmlformats.org/officeDocument/2006/relationships/image" Target="../media/image23.jpeg"/><Relationship Id="rId12" Type="http://schemas.openxmlformats.org/officeDocument/2006/relationships/hyperlink" Target="http://vimeo.com/5191287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google.co.uk/url?sa=i&amp;rct=j&amp;q=&amp;esrc=s&amp;source=images&amp;cd=&amp;cad=rja&amp;uact=8&amp;docid=35Qg6sCUy8r1IM&amp;tbnid=U_9IIJ5vf6f7FM:&amp;ved=0CAYQjRw&amp;url=http://collider.com/dark-knight-rises-tale-of-two-cities/&amp;ei=t1EpU-ysF4nP0QWw-IHICA&amp;bvm=bv.62922401,d.bGE&amp;psig=AFQjCNFiV8NciTnpf2ybmOYcg8-BWKp7rg&amp;ust=1395303195010448" TargetMode="External"/><Relationship Id="rId11" Type="http://schemas.microsoft.com/office/2007/relationships/hdphoto" Target="../media/hdphoto8.wdp"/><Relationship Id="rId5" Type="http://schemas.microsoft.com/office/2007/relationships/hdphoto" Target="../media/hdphoto6.wdp"/><Relationship Id="rId15" Type="http://schemas.openxmlformats.org/officeDocument/2006/relationships/image" Target="../media/image26.jpeg"/><Relationship Id="rId10" Type="http://schemas.openxmlformats.org/officeDocument/2006/relationships/image" Target="../media/image24.jpeg"/><Relationship Id="rId4" Type="http://schemas.openxmlformats.org/officeDocument/2006/relationships/image" Target="../media/image22.jpeg"/><Relationship Id="rId9" Type="http://schemas.openxmlformats.org/officeDocument/2006/relationships/hyperlink" Target="http://www.google.co.uk/url?sa=i&amp;rct=j&amp;q=&amp;esrc=s&amp;source=images&amp;cd=&amp;cad=rja&amp;uact=8&amp;docid=zoT7dM0kKLTRYM&amp;tbnid=7QqNR91iUxXvOM:&amp;ved=0CAYQjRw&amp;url=http://www.snd.org/2013/11/san-francisco-chronicle-goes-gotham-city-for-batkid/&amp;ei=zFEpU5f4JIX70gWwj4DgDw&amp;bvm=bv.62922401,d.bGE&amp;psig=AFQjCNFiV8NciTnpf2ybmOYcg8-BWKp7rg&amp;ust=1395303195010448" TargetMode="External"/><Relationship Id="rId1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9.jpe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2.jpeg"/><Relationship Id="rId4" Type="http://schemas.microsoft.com/office/2007/relationships/hdphoto" Target="../media/hdphoto1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hyperlink" Target="http://www.google.co.uk/url?sa=i&amp;rct=j&amp;q=&amp;esrc=s&amp;source=images&amp;cd=&amp;cad=rja&amp;uact=8&amp;docid=Y13d6rObK6InjM&amp;tbnid=ypNQv3FpexqRXM:&amp;ved=0CAYQjRw&amp;url=http://www.imdb.com/title/tt0926084/&amp;ei=6KgkU9TRGIrK0QWEwICYBQ&amp;psig=AFQjCNH8ke78N2b3XG8mqSX97p5e_Y5nyg&amp;ust=1394997850671191" TargetMode="External"/><Relationship Id="rId3" Type="http://schemas.openxmlformats.org/officeDocument/2006/relationships/hyperlink" Target="http://www.google.co.uk/url?sa=i&amp;rct=j&amp;q=&amp;esrc=s&amp;source=images&amp;cd=&amp;cad=rja&amp;uact=8&amp;docid=lfpUoHZJiOw-_M&amp;tbnid=DA_2uY96P95LEM:&amp;ved=0CAYQjRw&amp;url=http://www.techdigest.tv/2010/11/the_ultimate_ha.html&amp;ei=0qckU52zIMmw0QXh0oDYDQ&amp;bvm=bv.62922401,d.bGE&amp;psig=AFQjCNEndzJlx6u1C0eojvqUHZY4TW5g5w&amp;ust=1394997563409358" TargetMode="External"/><Relationship Id="rId7" Type="http://schemas.openxmlformats.org/officeDocument/2006/relationships/hyperlink" Target="http://www.google.co.uk/url?sa=i&amp;rct=j&amp;q=&amp;esrc=s&amp;source=images&amp;cd=&amp;cad=rja&amp;uact=8&amp;docid=wwxjucFi0sCyFM&amp;tbnid=S3LTYglc09ZDmM:&amp;ved=0CAYQjRw&amp;url=http://www.coatpant.com/harry-potter-t-shirts/&amp;ei=TagkU_PXMYrb0QWzg4EQ&amp;psig=AFQjCNFPR_YcC4H1NciW6Ae0yJktG6Qyng&amp;ust=1394997694228707" TargetMode="External"/><Relationship Id="rId12"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hyperlink" Target="http://www.google.co.uk/url?sa=i&amp;rct=j&amp;q=&amp;esrc=s&amp;source=images&amp;cd=&amp;cad=rja&amp;uact=8&amp;docid=k-bT1xEevb7tkM&amp;tbnid=mkpVHRNyguJfxM:&amp;ved=0CAYQjRw&amp;url=http://shoutitforlife.com/2012/01/12/deeming-dreams-as-the-theme-in-2012/harry-potter-logo/&amp;ei=rqgkU4isD8rI0wXs1YGQCA&amp;psig=AFQjCNFNOOzImryTXYkVs_QPqgJKJU1UFQ&amp;ust=1394997784848415" TargetMode="External"/><Relationship Id="rId5" Type="http://schemas.openxmlformats.org/officeDocument/2006/relationships/hyperlink" Target="http://www.google.co.uk/url?sa=i&amp;rct=j&amp;q=&amp;esrc=s&amp;source=images&amp;cd=&amp;cad=rja&amp;uact=8&amp;docid=JEErOeetu0JSlM&amp;tbnid=xY6r1JS4sN9LPM:&amp;ved=0CAYQjRw&amp;url=http://www.digitalspy.co.uk/movies/news/a352199/harry-potter-stars-to-launch-deathly-hallows-2-dvd-at-harrods.html&amp;ei=MKgkU_G_A8bB0QWfnIHICQ&amp;psig=AFQjCNH3sIra8rMInH54oKRzM2ApB8O5Pw&amp;ust=1394997655927590" TargetMode="External"/><Relationship Id="rId10" Type="http://schemas.openxmlformats.org/officeDocument/2006/relationships/image" Target="../media/image48.jpeg"/><Relationship Id="rId4" Type="http://schemas.openxmlformats.org/officeDocument/2006/relationships/image" Target="../media/image45.png"/><Relationship Id="rId9" Type="http://schemas.openxmlformats.org/officeDocument/2006/relationships/hyperlink" Target="http://www.google.co.uk/url?sa=i&amp;rct=j&amp;q=&amp;esrc=s&amp;source=images&amp;cd=&amp;cad=rja&amp;uact=8&amp;docid=Ooy_93uGXu-hEM&amp;tbnid=72_0VFyGzAWKuM:&amp;ved=0CAYQjRw&amp;url=http://news.toyark.com/2008/10/23/welcome-to-harry-potter-toy-news-40&amp;ei=ZagkU8ydOOLb0QXzzICwDA&amp;psig=AFQjCNFB3Hn0wOhynvElTAE2RubLh4mXYg&amp;ust=1394997724095084" TargetMode="External"/><Relationship Id="rId1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44.xml.rels><?xml version="1.0" encoding="UTF-8" standalone="yes"?>
<Relationships xmlns="http://schemas.openxmlformats.org/package/2006/relationships"><Relationship Id="rId3" Type="http://schemas.openxmlformats.org/officeDocument/2006/relationships/hyperlink" Target="http://www.bbc.co.uk/programmes/b01ms18l"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www.google.co.uk/url?sa=i&amp;rct=j&amp;q=&amp;esrc=s&amp;source=images&amp;cd=&amp;cad=rja&amp;uact=8&amp;docid=B3wa1GmBIipXAM&amp;tbnid=CaRa7qcDyHI9OM:&amp;ved=0CAYQjRw&amp;url=http://lotrovault.ign.com/View.php?view=Maps.Detail&amp;id=5&amp;ei=iaYkU9P6N6iT0QXzioGQCw&amp;bvm=bv.62922401,d.bGE&amp;psig=AFQjCNHG9NtjrTo2qDpFgXhpMjHBHTOQvQ&amp;ust=1394997244507963"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3429000"/>
            <a:ext cx="8550582" cy="1470025"/>
          </a:xfrm>
        </p:spPr>
        <p:txBody>
          <a:bodyPr>
            <a:normAutofit/>
          </a:bodyPr>
          <a:lstStyle/>
          <a:p>
            <a:pPr algn="l"/>
            <a:r>
              <a:rPr lang="en-GB" b="1" dirty="0" smtClean="0"/>
              <a:t>Transmedia Conceptions: </a:t>
            </a:r>
            <a:br>
              <a:rPr lang="en-GB" b="1" dirty="0" smtClean="0"/>
            </a:br>
            <a:r>
              <a:rPr lang="en-GB" sz="2800" b="1" dirty="0" smtClean="0"/>
              <a:t>World, Character, Author - Promotion, Brand, Continuity</a:t>
            </a:r>
            <a:endParaRPr lang="en-GB" b="1" dirty="0"/>
          </a:p>
        </p:txBody>
      </p:sp>
      <p:pic>
        <p:nvPicPr>
          <p:cNvPr id="4" name="Picture 2" descr="http://maher.filfre.net/writings/convergence.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123" b="6204"/>
          <a:stretch/>
        </p:blipFill>
        <p:spPr bwMode="auto">
          <a:xfrm>
            <a:off x="-1" y="0"/>
            <a:ext cx="2734531" cy="357301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14" descr="http://whatworkswhere.com/wp-content/uploads/2012/08/Transmedia-Storytelling1.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76824" y="0"/>
            <a:ext cx="6467176" cy="2996952"/>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www.bang2write.com/wp-content/uploads/2013/04/transmedia-storytelling.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5306" y="4797152"/>
            <a:ext cx="4568693" cy="206084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truthaboutmarika.files.wordpress.com/2011/12/transmediawordle1.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4827016"/>
            <a:ext cx="4575307" cy="203098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2"/>
          <p:cNvSpPr/>
          <p:nvPr/>
        </p:nvSpPr>
        <p:spPr>
          <a:xfrm>
            <a:off x="2734530" y="3111350"/>
            <a:ext cx="6409469" cy="461665"/>
          </a:xfrm>
          <a:prstGeom prst="rect">
            <a:avLst/>
          </a:prstGeom>
        </p:spPr>
        <p:txBody>
          <a:bodyPr wrap="square">
            <a:spAutoFit/>
          </a:bodyPr>
          <a:lstStyle/>
          <a:p>
            <a:r>
              <a:rPr lang="en-GB" altLang="en-US" sz="2400" dirty="0" smtClean="0">
                <a:latin typeface="Arial" charset="0"/>
              </a:rPr>
              <a:t>Lecture 2</a:t>
            </a:r>
            <a:endParaRPr lang="en-GB" sz="2400" dirty="0"/>
          </a:p>
        </p:txBody>
      </p:sp>
    </p:spTree>
    <p:extLst>
      <p:ext uri="{BB962C8B-B14F-4D97-AF65-F5344CB8AC3E}">
        <p14:creationId xmlns:p14="http://schemas.microsoft.com/office/powerpoint/2010/main" val="4098595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Authorship</a:t>
            </a:r>
            <a:endParaRPr lang="en-US" dirty="0"/>
          </a:p>
        </p:txBody>
      </p:sp>
      <p:sp>
        <p:nvSpPr>
          <p:cNvPr id="3" name="Content Placeholder 2"/>
          <p:cNvSpPr>
            <a:spLocks noGrp="1"/>
          </p:cNvSpPr>
          <p:nvPr>
            <p:ph idx="1"/>
          </p:nvPr>
        </p:nvSpPr>
        <p:spPr/>
        <p:txBody>
          <a:bodyPr/>
          <a:lstStyle/>
          <a:p>
            <a:r>
              <a:rPr lang="en-US" dirty="0" smtClean="0"/>
              <a:t>Theme of individual authors working within and across larger corporate authors…</a:t>
            </a:r>
          </a:p>
          <a:p>
            <a:pPr lvl="1"/>
            <a:r>
              <a:rPr lang="en-US" dirty="0" err="1" smtClean="0"/>
              <a:t>Wachowski</a:t>
            </a:r>
            <a:r>
              <a:rPr lang="en-US" dirty="0" smtClean="0"/>
              <a:t> Brothers/Warner Bros.</a:t>
            </a:r>
            <a:endParaRPr lang="en-US" dirty="0"/>
          </a:p>
          <a:p>
            <a:pPr lvl="1"/>
            <a:r>
              <a:rPr lang="en-US" dirty="0" smtClean="0"/>
              <a:t>Steven Moffat/BBC</a:t>
            </a:r>
          </a:p>
        </p:txBody>
      </p:sp>
      <p:pic>
        <p:nvPicPr>
          <p:cNvPr id="5" name="Picture 4"/>
          <p:cNvPicPr>
            <a:picLocks noChangeAspect="1"/>
          </p:cNvPicPr>
          <p:nvPr/>
        </p:nvPicPr>
        <p:blipFill>
          <a:blip r:embed="rId3"/>
          <a:stretch>
            <a:fillRect/>
          </a:stretch>
        </p:blipFill>
        <p:spPr>
          <a:xfrm>
            <a:off x="5004048" y="3356992"/>
            <a:ext cx="3514741" cy="3253098"/>
          </a:xfrm>
          <a:prstGeom prst="rect">
            <a:avLst/>
          </a:prstGeom>
        </p:spPr>
      </p:pic>
      <p:pic>
        <p:nvPicPr>
          <p:cNvPr id="6" name="Picture 5"/>
          <p:cNvPicPr>
            <a:picLocks noChangeAspect="1"/>
          </p:cNvPicPr>
          <p:nvPr/>
        </p:nvPicPr>
        <p:blipFill>
          <a:blip r:embed="rId4"/>
          <a:stretch>
            <a:fillRect/>
          </a:stretch>
        </p:blipFill>
        <p:spPr>
          <a:xfrm>
            <a:off x="899592" y="3933056"/>
            <a:ext cx="4030692" cy="2686472"/>
          </a:xfrm>
          <a:prstGeom prst="rect">
            <a:avLst/>
          </a:prstGeom>
        </p:spPr>
      </p:pic>
    </p:spTree>
    <p:extLst>
      <p:ext uri="{BB962C8B-B14F-4D97-AF65-F5344CB8AC3E}">
        <p14:creationId xmlns:p14="http://schemas.microsoft.com/office/powerpoint/2010/main" val="3615570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r>
              <a:rPr lang="en-US" dirty="0" smtClean="0"/>
              <a:t>Authorship</a:t>
            </a:r>
            <a:endParaRPr lang="en-US" dirty="0"/>
          </a:p>
        </p:txBody>
      </p:sp>
      <p:pic>
        <p:nvPicPr>
          <p:cNvPr id="4" name="Content Placeholder 3"/>
          <p:cNvPicPr>
            <a:picLocks noGrp="1" noChangeAspect="1"/>
          </p:cNvPicPr>
          <p:nvPr>
            <p:ph idx="1"/>
          </p:nvPr>
        </p:nvPicPr>
        <p:blipFill>
          <a:blip r:embed="rId3"/>
          <a:srcRect t="7559" b="7559"/>
          <a:stretch>
            <a:fillRect/>
          </a:stretch>
        </p:blipFill>
        <p:spPr>
          <a:xfrm>
            <a:off x="2411760" y="4005064"/>
            <a:ext cx="4690864" cy="2579794"/>
          </a:xfrm>
        </p:spPr>
      </p:pic>
      <p:sp>
        <p:nvSpPr>
          <p:cNvPr id="5" name="Rectangle 4"/>
          <p:cNvSpPr/>
          <p:nvPr/>
        </p:nvSpPr>
        <p:spPr>
          <a:xfrm>
            <a:off x="539552" y="1268760"/>
            <a:ext cx="8352928" cy="2677656"/>
          </a:xfrm>
          <a:prstGeom prst="rect">
            <a:avLst/>
          </a:prstGeom>
        </p:spPr>
        <p:txBody>
          <a:bodyPr wrap="square">
            <a:spAutoFit/>
          </a:bodyPr>
          <a:lstStyle/>
          <a:p>
            <a:pPr marL="285750" indent="-285750">
              <a:buFont typeface="Arial"/>
              <a:buChar char="•"/>
            </a:pPr>
            <a:r>
              <a:rPr lang="en-US" sz="2800" dirty="0" smtClean="0"/>
              <a:t>The strange case of the </a:t>
            </a:r>
            <a:r>
              <a:rPr lang="en-US" sz="2800" i="1" dirty="0" smtClean="0"/>
              <a:t>Star Wars Expanded Universe</a:t>
            </a:r>
          </a:p>
          <a:p>
            <a:pPr marL="285750" indent="-285750">
              <a:buFont typeface="Arial"/>
              <a:buChar char="•"/>
            </a:pPr>
            <a:r>
              <a:rPr lang="en-US" sz="2800" dirty="0" smtClean="0"/>
              <a:t>‘While </a:t>
            </a:r>
            <a:r>
              <a:rPr lang="en-US" sz="2800" dirty="0" err="1"/>
              <a:t>Lucasfilm</a:t>
            </a:r>
            <a:r>
              <a:rPr lang="en-US" sz="2800" dirty="0"/>
              <a:t> always strived to keep the stories created for the Expanded Universe consistent with our film and TV content as well as internally consistent, George Lucas made it clear that he was not beholden to the Expanded Universe.’</a:t>
            </a:r>
            <a:r>
              <a:rPr lang="en-GB" sz="2800" dirty="0"/>
              <a:t> </a:t>
            </a:r>
            <a:endParaRPr lang="en-US" sz="2800" dirty="0"/>
          </a:p>
        </p:txBody>
      </p:sp>
    </p:spTree>
    <p:extLst>
      <p:ext uri="{BB962C8B-B14F-4D97-AF65-F5344CB8AC3E}">
        <p14:creationId xmlns:p14="http://schemas.microsoft.com/office/powerpoint/2010/main" val="657971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so far…</a:t>
            </a:r>
            <a:endParaRPr lang="en-US" dirty="0"/>
          </a:p>
        </p:txBody>
      </p:sp>
      <p:sp>
        <p:nvSpPr>
          <p:cNvPr id="3" name="Content Placeholder 2"/>
          <p:cNvSpPr>
            <a:spLocks noGrp="1"/>
          </p:cNvSpPr>
          <p:nvPr>
            <p:ph idx="1"/>
          </p:nvPr>
        </p:nvSpPr>
        <p:spPr/>
        <p:txBody>
          <a:bodyPr>
            <a:normAutofit/>
          </a:bodyPr>
          <a:lstStyle/>
          <a:p>
            <a:r>
              <a:rPr lang="en-US" dirty="0" smtClean="0"/>
              <a:t>Character-building, world-building, and authorship underpin transmedia storytelling</a:t>
            </a:r>
          </a:p>
          <a:p>
            <a:r>
              <a:rPr lang="en-US" dirty="0" smtClean="0"/>
              <a:t>However, character</a:t>
            </a:r>
            <a:r>
              <a:rPr lang="en-US" dirty="0"/>
              <a:t>-building and world-building</a:t>
            </a:r>
            <a:r>
              <a:rPr lang="en-US" dirty="0" smtClean="0"/>
              <a:t>, </a:t>
            </a:r>
            <a:r>
              <a:rPr lang="en-US" dirty="0"/>
              <a:t>in isolation, </a:t>
            </a:r>
            <a:r>
              <a:rPr lang="en-US" dirty="0" smtClean="0"/>
              <a:t>do not </a:t>
            </a:r>
            <a:r>
              <a:rPr lang="en-US" dirty="0"/>
              <a:t>always constitute transmedia </a:t>
            </a:r>
            <a:r>
              <a:rPr lang="en-US" dirty="0" smtClean="0"/>
              <a:t>storytelling…</a:t>
            </a:r>
          </a:p>
          <a:p>
            <a:r>
              <a:rPr lang="en-US" dirty="0" smtClean="0"/>
              <a:t>Instead, character</a:t>
            </a:r>
            <a:r>
              <a:rPr lang="en-US" dirty="0"/>
              <a:t>-building and world-building must work alongside </a:t>
            </a:r>
            <a:r>
              <a:rPr lang="en-US" dirty="0" smtClean="0"/>
              <a:t>authorship - </a:t>
            </a:r>
            <a:r>
              <a:rPr lang="en-US" dirty="0"/>
              <a:t>this three-way relationship is </a:t>
            </a:r>
            <a:r>
              <a:rPr lang="en-US" dirty="0" smtClean="0"/>
              <a:t>key </a:t>
            </a:r>
            <a:r>
              <a:rPr lang="en-US" dirty="0"/>
              <a:t>to </a:t>
            </a:r>
            <a:r>
              <a:rPr lang="en-US" dirty="0" smtClean="0"/>
              <a:t>transmedia stories</a:t>
            </a:r>
            <a:endParaRPr lang="en-US" dirty="0"/>
          </a:p>
        </p:txBody>
      </p:sp>
    </p:spTree>
    <p:extLst>
      <p:ext uri="{BB962C8B-B14F-4D97-AF65-F5344CB8AC3E}">
        <p14:creationId xmlns:p14="http://schemas.microsoft.com/office/powerpoint/2010/main" val="1952385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dirty="0" smtClean="0"/>
              <a:t>KEY FUNCTION 1:</a:t>
            </a:r>
          </a:p>
          <a:p>
            <a:pPr marL="0" indent="0" algn="ctr">
              <a:buNone/>
            </a:pPr>
            <a:r>
              <a:rPr lang="en-US" sz="4800" dirty="0" smtClean="0"/>
              <a:t>TRANSMEDIA AS PROMOTION</a:t>
            </a:r>
            <a:endParaRPr lang="en-US" sz="4800" dirty="0"/>
          </a:p>
        </p:txBody>
      </p:sp>
    </p:spTree>
    <p:extLst>
      <p:ext uri="{BB962C8B-B14F-4D97-AF65-F5344CB8AC3E}">
        <p14:creationId xmlns:p14="http://schemas.microsoft.com/office/powerpoint/2010/main" val="3722629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38138"/>
          </a:xfrm>
        </p:spPr>
        <p:txBody>
          <a:bodyPr>
            <a:normAutofit/>
          </a:bodyPr>
          <a:lstStyle/>
          <a:p>
            <a:r>
              <a:rPr lang="en-GB" dirty="0" smtClean="0"/>
              <a:t>Stop and think…</a:t>
            </a:r>
            <a:endParaRPr lang="en-GB" dirty="0"/>
          </a:p>
        </p:txBody>
      </p:sp>
      <p:sp>
        <p:nvSpPr>
          <p:cNvPr id="3" name="Content Placeholder 2"/>
          <p:cNvSpPr>
            <a:spLocks noGrp="1"/>
          </p:cNvSpPr>
          <p:nvPr>
            <p:ph idx="1"/>
          </p:nvPr>
        </p:nvSpPr>
        <p:spPr>
          <a:xfrm>
            <a:off x="210769" y="2276872"/>
            <a:ext cx="8229600" cy="3849291"/>
          </a:xfrm>
        </p:spPr>
        <p:txBody>
          <a:bodyPr/>
          <a:lstStyle/>
          <a:p>
            <a:pPr lvl="1"/>
            <a:r>
              <a:rPr lang="en-GB" sz="3200" dirty="0" smtClean="0"/>
              <a:t>In what </a:t>
            </a:r>
            <a:r>
              <a:rPr lang="en-GB" sz="3200" dirty="0"/>
              <a:t>ways might transmedia storytelling </a:t>
            </a:r>
            <a:r>
              <a:rPr lang="en-GB" sz="3200" dirty="0" smtClean="0"/>
              <a:t>work as a form of promotion/advertising?</a:t>
            </a:r>
            <a:endParaRPr lang="en-GB" sz="3200" dirty="0"/>
          </a:p>
          <a:p>
            <a:endParaRPr lang="en-GB" dirty="0"/>
          </a:p>
        </p:txBody>
      </p:sp>
    </p:spTree>
    <p:extLst>
      <p:ext uri="{BB962C8B-B14F-4D97-AF65-F5344CB8AC3E}">
        <p14:creationId xmlns:p14="http://schemas.microsoft.com/office/powerpoint/2010/main" val="3241012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4"/>
            <a:ext cx="8424936" cy="4525963"/>
          </a:xfrm>
        </p:spPr>
        <p:txBody>
          <a:bodyPr/>
          <a:lstStyle/>
          <a:p>
            <a:r>
              <a:rPr lang="en-US" dirty="0" smtClean="0"/>
              <a:t>Because…</a:t>
            </a:r>
          </a:p>
          <a:p>
            <a:r>
              <a:rPr lang="en-US" dirty="0" smtClean="0"/>
              <a:t>Transmedia storytelling extends the narrative experience by blurring ‘content’ and ‘promotion’ together!</a:t>
            </a:r>
          </a:p>
          <a:p>
            <a:r>
              <a:rPr lang="en-US" dirty="0" smtClean="0"/>
              <a:t>In any transmedia project, one text is both part of the larger story (content) and an advert for a whole series of other stories (promotion)</a:t>
            </a:r>
            <a:endParaRPr lang="en-US" dirty="0"/>
          </a:p>
        </p:txBody>
      </p:sp>
    </p:spTree>
    <p:extLst>
      <p:ext uri="{BB962C8B-B14F-4D97-AF65-F5344CB8AC3E}">
        <p14:creationId xmlns:p14="http://schemas.microsoft.com/office/powerpoint/2010/main" val="1403217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8720"/>
            <a:ext cx="8229600" cy="5217443"/>
          </a:xfrm>
        </p:spPr>
        <p:txBody>
          <a:bodyPr>
            <a:normAutofit/>
          </a:bodyPr>
          <a:lstStyle/>
          <a:p>
            <a:r>
              <a:rPr lang="en-GB" dirty="0" smtClean="0"/>
              <a:t>‘creating </a:t>
            </a:r>
            <a:r>
              <a:rPr lang="en-GB" dirty="0"/>
              <a:t>transmedia </a:t>
            </a:r>
            <a:r>
              <a:rPr lang="en-GB" dirty="0" smtClean="0"/>
              <a:t>storyworlds </a:t>
            </a:r>
            <a:r>
              <a:rPr lang="en-GB" dirty="0"/>
              <a:t>is itself the </a:t>
            </a:r>
            <a:r>
              <a:rPr lang="en-GB" dirty="0" smtClean="0"/>
              <a:t>process </a:t>
            </a:r>
            <a:r>
              <a:rPr lang="en-GB" dirty="0"/>
              <a:t>of ‘understanding how to appeal to migratory </a:t>
            </a:r>
            <a:r>
              <a:rPr lang="en-GB" dirty="0" smtClean="0"/>
              <a:t>audiences’ (Henry Jenkins 2006)</a:t>
            </a:r>
          </a:p>
          <a:p>
            <a:r>
              <a:rPr lang="en-GB" dirty="0" smtClean="0"/>
              <a:t>‘promotional </a:t>
            </a:r>
            <a:r>
              <a:rPr lang="en-GB" dirty="0"/>
              <a:t>material for texts operate not exclusively as apparatus for selling but rather for selling </a:t>
            </a:r>
            <a:r>
              <a:rPr lang="en-GB" i="1" dirty="0"/>
              <a:t>via</a:t>
            </a:r>
            <a:r>
              <a:rPr lang="en-GB" dirty="0"/>
              <a:t> </a:t>
            </a:r>
            <a:r>
              <a:rPr lang="en-GB" dirty="0" smtClean="0"/>
              <a:t>advancing </a:t>
            </a:r>
            <a:r>
              <a:rPr lang="en-GB" dirty="0"/>
              <a:t>and developing [the] </a:t>
            </a:r>
            <a:r>
              <a:rPr lang="en-GB" dirty="0" smtClean="0"/>
              <a:t>narrative </a:t>
            </a:r>
            <a:r>
              <a:rPr lang="en-GB" dirty="0"/>
              <a:t>of a </a:t>
            </a:r>
            <a:r>
              <a:rPr lang="en-GB" dirty="0" smtClean="0"/>
              <a:t>text’ (Jonathan </a:t>
            </a:r>
            <a:r>
              <a:rPr lang="en-GB" dirty="0" err="1" smtClean="0"/>
              <a:t>Gray</a:t>
            </a:r>
            <a:r>
              <a:rPr lang="en-GB" dirty="0" smtClean="0"/>
              <a:t> 2010)</a:t>
            </a:r>
          </a:p>
          <a:p>
            <a:r>
              <a:rPr lang="en-GB" dirty="0" smtClean="0"/>
              <a:t>‘Transmedia </a:t>
            </a:r>
            <a:r>
              <a:rPr lang="en-GB" dirty="0"/>
              <a:t>storytelling ultimately lures the audience into buying more stuff – today, DVDs; tomorrow, who knows what?’ </a:t>
            </a:r>
            <a:r>
              <a:rPr lang="en-GB" dirty="0" smtClean="0"/>
              <a:t>(</a:t>
            </a:r>
            <a:r>
              <a:rPr lang="en-GB" dirty="0" err="1" smtClean="0"/>
              <a:t>Kring</a:t>
            </a:r>
            <a:r>
              <a:rPr lang="en-GB" dirty="0" smtClean="0"/>
              <a:t>)  </a:t>
            </a:r>
            <a:endParaRPr lang="en-US" dirty="0"/>
          </a:p>
        </p:txBody>
      </p:sp>
    </p:spTree>
    <p:extLst>
      <p:ext uri="{BB962C8B-B14F-4D97-AF65-F5344CB8AC3E}">
        <p14:creationId xmlns:p14="http://schemas.microsoft.com/office/powerpoint/2010/main" val="12172494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US" dirty="0"/>
              <a:t>C</a:t>
            </a:r>
            <a:r>
              <a:rPr lang="en-US" dirty="0" smtClean="0"/>
              <a:t>onsider…</a:t>
            </a:r>
            <a:endParaRPr lang="en-US" dirty="0"/>
          </a:p>
        </p:txBody>
      </p:sp>
      <p:sp>
        <p:nvSpPr>
          <p:cNvPr id="3" name="Content Placeholder 2"/>
          <p:cNvSpPr>
            <a:spLocks noGrp="1"/>
          </p:cNvSpPr>
          <p:nvPr>
            <p:ph idx="1"/>
          </p:nvPr>
        </p:nvSpPr>
        <p:spPr>
          <a:xfrm>
            <a:off x="457200" y="1052736"/>
            <a:ext cx="8229600" cy="5073427"/>
          </a:xfrm>
        </p:spPr>
        <p:txBody>
          <a:bodyPr/>
          <a:lstStyle/>
          <a:p>
            <a:r>
              <a:rPr lang="en-US" i="1" dirty="0" smtClean="0"/>
              <a:t>Doctor Who </a:t>
            </a:r>
            <a:r>
              <a:rPr lang="en-US" dirty="0"/>
              <a:t>s</a:t>
            </a:r>
            <a:r>
              <a:rPr lang="en-US" dirty="0" smtClean="0"/>
              <a:t>eries 9 online-only prequel – ‘The Magician’s Meditation’</a:t>
            </a:r>
          </a:p>
          <a:p>
            <a:r>
              <a:rPr lang="en-US" dirty="0" smtClean="0"/>
              <a:t>Works as an advert, promoting the TV series</a:t>
            </a:r>
            <a:endParaRPr lang="en-US" dirty="0"/>
          </a:p>
        </p:txBody>
      </p:sp>
      <p:pic>
        <p:nvPicPr>
          <p:cNvPr id="4" name="Picture 3"/>
          <p:cNvPicPr>
            <a:picLocks noChangeAspect="1"/>
          </p:cNvPicPr>
          <p:nvPr/>
        </p:nvPicPr>
        <p:blipFill>
          <a:blip r:embed="rId3"/>
          <a:stretch>
            <a:fillRect/>
          </a:stretch>
        </p:blipFill>
        <p:spPr>
          <a:xfrm>
            <a:off x="251520" y="2805761"/>
            <a:ext cx="6806952" cy="3661096"/>
          </a:xfrm>
          <a:prstGeom prst="rect">
            <a:avLst/>
          </a:prstGeom>
        </p:spPr>
      </p:pic>
      <p:pic>
        <p:nvPicPr>
          <p:cNvPr id="5" name="Picture 4"/>
          <p:cNvPicPr>
            <a:picLocks noChangeAspect="1"/>
          </p:cNvPicPr>
          <p:nvPr/>
        </p:nvPicPr>
        <p:blipFill>
          <a:blip r:embed="rId4"/>
          <a:stretch>
            <a:fillRect/>
          </a:stretch>
        </p:blipFill>
        <p:spPr>
          <a:xfrm>
            <a:off x="5436096" y="3501008"/>
            <a:ext cx="3535083" cy="2209427"/>
          </a:xfrm>
          <a:prstGeom prst="rect">
            <a:avLst/>
          </a:prstGeom>
        </p:spPr>
      </p:pic>
      <p:sp>
        <p:nvSpPr>
          <p:cNvPr id="6" name="Rectangle 5"/>
          <p:cNvSpPr/>
          <p:nvPr/>
        </p:nvSpPr>
        <p:spPr>
          <a:xfrm>
            <a:off x="3506898" y="6466857"/>
            <a:ext cx="5637102"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=2IROtC6cAT4</a:t>
            </a:r>
          </a:p>
        </p:txBody>
      </p:sp>
    </p:spTree>
    <p:extLst>
      <p:ext uri="{BB962C8B-B14F-4D97-AF65-F5344CB8AC3E}">
        <p14:creationId xmlns:p14="http://schemas.microsoft.com/office/powerpoint/2010/main" val="3538006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dirty="0" smtClean="0"/>
              <a:t>Also consider…</a:t>
            </a:r>
            <a:endParaRPr lang="en-US" dirty="0"/>
          </a:p>
        </p:txBody>
      </p:sp>
      <p:sp>
        <p:nvSpPr>
          <p:cNvPr id="3" name="Content Placeholder 2"/>
          <p:cNvSpPr>
            <a:spLocks noGrp="1"/>
          </p:cNvSpPr>
          <p:nvPr>
            <p:ph idx="1"/>
          </p:nvPr>
        </p:nvSpPr>
        <p:spPr>
          <a:xfrm>
            <a:off x="457200" y="1196752"/>
            <a:ext cx="8229600" cy="4929411"/>
          </a:xfrm>
        </p:spPr>
        <p:txBody>
          <a:bodyPr/>
          <a:lstStyle/>
          <a:p>
            <a:r>
              <a:rPr lang="en-US" i="1" dirty="0" smtClean="0"/>
              <a:t>Harry Potter and the Death Hallows</a:t>
            </a:r>
            <a:r>
              <a:rPr lang="en-US" dirty="0" smtClean="0"/>
              <a:t> Facebook</a:t>
            </a:r>
          </a:p>
          <a:p>
            <a:r>
              <a:rPr lang="en-US" dirty="0" smtClean="0"/>
              <a:t>Works as marketing, bringing entertainment products into our everyday social lives</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79512" y="2924944"/>
            <a:ext cx="6552728" cy="3742060"/>
          </a:xfrm>
          <a:prstGeom prst="rect">
            <a:avLst/>
          </a:prstGeom>
        </p:spPr>
      </p:pic>
      <p:pic>
        <p:nvPicPr>
          <p:cNvPr id="6" name="Picture 5"/>
          <p:cNvPicPr>
            <a:picLocks noChangeAspect="1"/>
          </p:cNvPicPr>
          <p:nvPr/>
        </p:nvPicPr>
        <p:blipFill>
          <a:blip r:embed="rId5"/>
          <a:stretch>
            <a:fillRect/>
          </a:stretch>
        </p:blipFill>
        <p:spPr>
          <a:xfrm>
            <a:off x="5879760" y="3212976"/>
            <a:ext cx="3264240" cy="2366951"/>
          </a:xfrm>
          <a:prstGeom prst="rect">
            <a:avLst/>
          </a:prstGeom>
        </p:spPr>
      </p:pic>
    </p:spTree>
    <p:extLst>
      <p:ext uri="{BB962C8B-B14F-4D97-AF65-F5344CB8AC3E}">
        <p14:creationId xmlns:p14="http://schemas.microsoft.com/office/powerpoint/2010/main" val="2587904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r>
              <a:rPr lang="en-US" dirty="0" smtClean="0"/>
              <a:t>Also consider…</a:t>
            </a:r>
            <a:endParaRPr lang="en-US" dirty="0"/>
          </a:p>
        </p:txBody>
      </p:sp>
      <p:sp>
        <p:nvSpPr>
          <p:cNvPr id="3" name="Content Placeholder 2"/>
          <p:cNvSpPr>
            <a:spLocks noGrp="1"/>
          </p:cNvSpPr>
          <p:nvPr>
            <p:ph idx="1"/>
          </p:nvPr>
        </p:nvSpPr>
        <p:spPr>
          <a:xfrm>
            <a:off x="467544" y="1268760"/>
            <a:ext cx="8229600" cy="4525963"/>
          </a:xfrm>
        </p:spPr>
        <p:txBody>
          <a:bodyPr/>
          <a:lstStyle/>
          <a:p>
            <a:r>
              <a:rPr lang="en-US" i="1" dirty="0" smtClean="0"/>
              <a:t>The Dark Knight </a:t>
            </a:r>
            <a:r>
              <a:rPr lang="en-US" dirty="0" smtClean="0"/>
              <a:t>promotion website ‘</a:t>
            </a:r>
            <a:r>
              <a:rPr lang="en-US" dirty="0" err="1"/>
              <a:t>i</a:t>
            </a:r>
            <a:r>
              <a:rPr lang="en-US" dirty="0" err="1" smtClean="0"/>
              <a:t>believeinharveydent.com</a:t>
            </a:r>
            <a:r>
              <a:rPr lang="en-US" dirty="0" smtClean="0"/>
              <a:t>’</a:t>
            </a:r>
          </a:p>
          <a:p>
            <a:r>
              <a:rPr lang="en-US" dirty="0" smtClean="0"/>
              <a:t>Works as publicity, encouraging the audience to get more involved in the world of the film</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39552" y="3645024"/>
            <a:ext cx="5629920" cy="2983858"/>
          </a:xfrm>
          <a:prstGeom prst="rect">
            <a:avLst/>
          </a:prstGeom>
        </p:spPr>
      </p:pic>
      <p:pic>
        <p:nvPicPr>
          <p:cNvPr id="5" name="Picture 4"/>
          <p:cNvPicPr>
            <a:picLocks noChangeAspect="1"/>
          </p:cNvPicPr>
          <p:nvPr/>
        </p:nvPicPr>
        <p:blipFill>
          <a:blip r:embed="rId5"/>
          <a:stretch>
            <a:fillRect/>
          </a:stretch>
        </p:blipFill>
        <p:spPr>
          <a:xfrm>
            <a:off x="5652120" y="4077072"/>
            <a:ext cx="3059832" cy="2294874"/>
          </a:xfrm>
          <a:prstGeom prst="rect">
            <a:avLst/>
          </a:prstGeom>
        </p:spPr>
      </p:pic>
    </p:spTree>
    <p:extLst>
      <p:ext uri="{BB962C8B-B14F-4D97-AF65-F5344CB8AC3E}">
        <p14:creationId xmlns:p14="http://schemas.microsoft.com/office/powerpoint/2010/main" val="12255196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Today…</a:t>
            </a:r>
            <a:endParaRPr lang="en-GB" dirty="0"/>
          </a:p>
        </p:txBody>
      </p:sp>
      <p:sp>
        <p:nvSpPr>
          <p:cNvPr id="3" name="Content Placeholder 2"/>
          <p:cNvSpPr>
            <a:spLocks noGrp="1"/>
          </p:cNvSpPr>
          <p:nvPr>
            <p:ph idx="1"/>
          </p:nvPr>
        </p:nvSpPr>
        <p:spPr/>
        <p:txBody>
          <a:bodyPr/>
          <a:lstStyle/>
          <a:p>
            <a:r>
              <a:rPr lang="en-GB" dirty="0" smtClean="0"/>
              <a:t>Further conceptions of transmedia storytelling</a:t>
            </a:r>
          </a:p>
          <a:p>
            <a:pPr lvl="1"/>
            <a:r>
              <a:rPr lang="en-GB" dirty="0" smtClean="0"/>
              <a:t>Author, character, world</a:t>
            </a:r>
          </a:p>
          <a:p>
            <a:r>
              <a:rPr lang="en-GB" dirty="0" smtClean="0"/>
              <a:t>Functions of transmedia storytelling</a:t>
            </a:r>
          </a:p>
          <a:p>
            <a:pPr lvl="1"/>
            <a:r>
              <a:rPr lang="en-GB" dirty="0" smtClean="0"/>
              <a:t>Promotion and brand</a:t>
            </a:r>
            <a:endParaRPr lang="en-GB" dirty="0"/>
          </a:p>
          <a:p>
            <a:r>
              <a:rPr lang="en-GB" dirty="0" smtClean="0"/>
              <a:t>Industrial models of transmediality</a:t>
            </a:r>
          </a:p>
          <a:p>
            <a:pPr lvl="1"/>
            <a:r>
              <a:rPr lang="en-GB" dirty="0" smtClean="0"/>
              <a:t>Continuity vs. multiplicity</a:t>
            </a:r>
          </a:p>
        </p:txBody>
      </p:sp>
    </p:spTree>
    <p:extLst>
      <p:ext uri="{BB962C8B-B14F-4D97-AF65-F5344CB8AC3E}">
        <p14:creationId xmlns:p14="http://schemas.microsoft.com/office/powerpoint/2010/main" val="28158991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rmAutofit/>
          </a:bodyPr>
          <a:lstStyle/>
          <a:p>
            <a:r>
              <a:rPr lang="en-GB" dirty="0" smtClean="0"/>
              <a:t>Transmedia Storytelling and consumer products</a:t>
            </a:r>
            <a:endParaRPr lang="en-GB" dirty="0"/>
          </a:p>
        </p:txBody>
      </p:sp>
      <p:pic>
        <p:nvPicPr>
          <p:cNvPr id="1026" name="Picture 2" descr="http://www.thedrum.com/uploads/drum_basic_article/156492/main_images/Coca-Cola_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916832"/>
            <a:ext cx="5921262" cy="412267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796327" y="6192711"/>
            <a:ext cx="4323601" cy="646331"/>
          </a:xfrm>
          <a:prstGeom prst="rect">
            <a:avLst/>
          </a:prstGeom>
        </p:spPr>
        <p:txBody>
          <a:bodyPr wrap="square">
            <a:spAutoFit/>
          </a:bodyPr>
          <a:lstStyle/>
          <a:p>
            <a:r>
              <a:rPr lang="en-GB" dirty="0"/>
              <a:t>http://www.youtube.com/watch?v=pYDFUvO4upY</a:t>
            </a:r>
          </a:p>
        </p:txBody>
      </p:sp>
      <p:sp>
        <p:nvSpPr>
          <p:cNvPr id="5" name="Rectangle 4"/>
          <p:cNvSpPr/>
          <p:nvPr/>
        </p:nvSpPr>
        <p:spPr>
          <a:xfrm>
            <a:off x="0" y="6192711"/>
            <a:ext cx="4211960" cy="646331"/>
          </a:xfrm>
          <a:prstGeom prst="rect">
            <a:avLst/>
          </a:prstGeom>
        </p:spPr>
        <p:txBody>
          <a:bodyPr wrap="square">
            <a:spAutoFit/>
          </a:bodyPr>
          <a:lstStyle/>
          <a:p>
            <a:r>
              <a:rPr lang="en-GB" dirty="0"/>
              <a:t>http://www.youtube.com/watch?v=NwCn-D5xFdc</a:t>
            </a:r>
          </a:p>
        </p:txBody>
      </p:sp>
    </p:spTree>
    <p:extLst>
      <p:ext uri="{BB962C8B-B14F-4D97-AF65-F5344CB8AC3E}">
        <p14:creationId xmlns:p14="http://schemas.microsoft.com/office/powerpoint/2010/main" val="31846042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404664"/>
            <a:ext cx="8352928" cy="5632311"/>
          </a:xfrm>
          <a:prstGeom prst="rect">
            <a:avLst/>
          </a:prstGeom>
        </p:spPr>
        <p:txBody>
          <a:bodyPr wrap="square">
            <a:spAutoFit/>
          </a:bodyPr>
          <a:lstStyle/>
          <a:p>
            <a:r>
              <a:rPr lang="en-GB" dirty="0"/>
              <a:t>“Transmedia </a:t>
            </a:r>
            <a:r>
              <a:rPr lang="en-GB" dirty="0" smtClean="0"/>
              <a:t>storytelling has </a:t>
            </a:r>
            <a:r>
              <a:rPr lang="en-GB" dirty="0"/>
              <a:t>been incredibly exciting,” says Jared Konstanty, senior vice president and GM for Snacks at Pepperidge Farm. “It allows companies like ourselves to </a:t>
            </a:r>
            <a:r>
              <a:rPr lang="en-GB" b="1" u="sng" dirty="0"/>
              <a:t>build vast seamless conversations with consumers that tie across multiple platforms in a media space that is usually fragmented</a:t>
            </a:r>
            <a:r>
              <a:rPr lang="en-GB" dirty="0" smtClean="0"/>
              <a:t>.”</a:t>
            </a:r>
          </a:p>
          <a:p>
            <a:endParaRPr lang="en-GB" dirty="0" smtClean="0"/>
          </a:p>
          <a:p>
            <a:r>
              <a:rPr lang="en-GB" dirty="0" smtClean="0"/>
              <a:t>Coca-Cola’s The Happiness Factory:</a:t>
            </a:r>
          </a:p>
          <a:p>
            <a:endParaRPr lang="en-GB" dirty="0" smtClean="0"/>
          </a:p>
          <a:p>
            <a:pPr marL="285750" indent="-285750">
              <a:buFontTx/>
              <a:buChar char="-"/>
            </a:pPr>
            <a:r>
              <a:rPr lang="en-GB" dirty="0" smtClean="0"/>
              <a:t>TV adverts</a:t>
            </a:r>
          </a:p>
          <a:p>
            <a:pPr marL="285750" indent="-285750">
              <a:buFontTx/>
              <a:buChar char="-"/>
            </a:pPr>
            <a:r>
              <a:rPr lang="en-GB" dirty="0" smtClean="0"/>
              <a:t>Mythology book</a:t>
            </a:r>
          </a:p>
          <a:p>
            <a:pPr marL="285750" indent="-285750">
              <a:buFontTx/>
              <a:buChar char="-"/>
            </a:pPr>
            <a:r>
              <a:rPr lang="en-GB" dirty="0" smtClean="0"/>
              <a:t>Short film</a:t>
            </a:r>
          </a:p>
          <a:p>
            <a:pPr marL="285750" indent="-285750">
              <a:buFontTx/>
              <a:buChar char="-"/>
            </a:pPr>
            <a:r>
              <a:rPr lang="en-GB" dirty="0" smtClean="0"/>
              <a:t>Websites</a:t>
            </a:r>
          </a:p>
          <a:p>
            <a:pPr marL="285750" indent="-285750">
              <a:buFontTx/>
              <a:buChar char="-"/>
            </a:pPr>
            <a:r>
              <a:rPr lang="en-GB" dirty="0" smtClean="0"/>
              <a:t>Radio promotion</a:t>
            </a:r>
          </a:p>
          <a:p>
            <a:pPr marL="285750" indent="-285750">
              <a:buFontTx/>
              <a:buChar char="-"/>
            </a:pPr>
            <a:r>
              <a:rPr lang="en-GB" dirty="0" smtClean="0"/>
              <a:t>MSN games</a:t>
            </a:r>
          </a:p>
          <a:p>
            <a:endParaRPr lang="en-GB" dirty="0"/>
          </a:p>
          <a:p>
            <a:r>
              <a:rPr lang="en-GB" dirty="0" smtClean="0"/>
              <a:t>Key features:</a:t>
            </a:r>
          </a:p>
          <a:p>
            <a:endParaRPr lang="en-GB" dirty="0"/>
          </a:p>
          <a:p>
            <a:pPr marL="285750" indent="-285750">
              <a:buFontTx/>
              <a:buChar char="-"/>
            </a:pPr>
            <a:r>
              <a:rPr lang="en-GB" dirty="0" smtClean="0"/>
              <a:t>Fictional characters</a:t>
            </a:r>
          </a:p>
          <a:p>
            <a:pPr marL="285750" indent="-285750">
              <a:buFontTx/>
              <a:buChar char="-"/>
            </a:pPr>
            <a:r>
              <a:rPr lang="en-GB" dirty="0" smtClean="0"/>
              <a:t>Invites consumers into a fantasy world</a:t>
            </a:r>
          </a:p>
          <a:p>
            <a:pPr marL="285750" indent="-285750">
              <a:buFontTx/>
              <a:buChar char="-"/>
            </a:pPr>
            <a:r>
              <a:rPr lang="en-GB" dirty="0" smtClean="0"/>
              <a:t>Transforms promotional discourse into storytelling/brand universe</a:t>
            </a:r>
          </a:p>
          <a:p>
            <a:pPr marL="285750" indent="-285750">
              <a:buFontTx/>
              <a:buChar char="-"/>
            </a:pPr>
            <a:r>
              <a:rPr lang="en-GB" dirty="0" smtClean="0"/>
              <a:t>Increases commercial success</a:t>
            </a:r>
            <a:endParaRPr lang="en-GB" dirty="0"/>
          </a:p>
        </p:txBody>
      </p:sp>
      <p:pic>
        <p:nvPicPr>
          <p:cNvPr id="2050" name="Picture 2" descr="http://popsop.com/wp-content/uploads/7_word-up_p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048610"/>
            <a:ext cx="4536504" cy="28253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6681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vimeocdn.com/ts/355/105/355105089_640.jpg">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186" y="3428999"/>
            <a:ext cx="6096000" cy="34290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collider.com/wp-content/uploads/dark-knight-rises-movie-poster-banner-slice.jpg">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29000" y="0"/>
            <a:ext cx="5715000"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http://www.snd.org/wp-content/uploads/2013/11/SF_Batkid.jpg">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623868" y="1844824"/>
            <a:ext cx="2486025" cy="474326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6190456" y="6488668"/>
            <a:ext cx="2953544" cy="369332"/>
          </a:xfrm>
          <a:prstGeom prst="rect">
            <a:avLst/>
          </a:prstGeom>
        </p:spPr>
        <p:txBody>
          <a:bodyPr wrap="square">
            <a:spAutoFit/>
          </a:bodyPr>
          <a:lstStyle/>
          <a:p>
            <a:r>
              <a:rPr lang="en-GB" u="sng" dirty="0">
                <a:hlinkClick r:id="rId12"/>
              </a:rPr>
              <a:t>http://vimeo.com/51912879</a:t>
            </a:r>
            <a:endParaRPr lang="en-GB" dirty="0"/>
          </a:p>
        </p:txBody>
      </p:sp>
      <p:pic>
        <p:nvPicPr>
          <p:cNvPr id="7" name="Picture 6" descr="http://collider.com/wp-content/uploads/dark-knight-rises-viral-gotham-observer.jpg">
            <a:hlinkClick r:id="rId13"/>
          </p:cNvPr>
          <p:cNvPicPr>
            <a:picLocks noChangeAspect="1"/>
          </p:cNvPicPr>
          <p:nvPr/>
        </p:nvPicPr>
        <p:blipFill rotWithShape="1">
          <a:blip r:embed="rId14" cstate="print">
            <a:extLst>
              <a:ext uri="{28A0092B-C50C-407E-A947-70E740481C1C}">
                <a14:useLocalDpi xmlns:a14="http://schemas.microsoft.com/office/drawing/2010/main" val="0"/>
              </a:ext>
            </a:extLst>
          </a:blip>
          <a:srcRect b="23315"/>
          <a:stretch/>
        </p:blipFill>
        <p:spPr bwMode="auto">
          <a:xfrm>
            <a:off x="18495" y="1124744"/>
            <a:ext cx="3414448" cy="4315567"/>
          </a:xfrm>
          <a:prstGeom prst="rect">
            <a:avLst/>
          </a:prstGeom>
          <a:noFill/>
          <a:ln>
            <a:noFill/>
          </a:ln>
          <a:extLst>
            <a:ext uri="{53640926-AAD7-44d8-BBD7-CCE9431645EC}">
              <a14:shadowObscured xmlns:a14="http://schemas.microsoft.com/office/drawing/2010/main" xmlns=""/>
            </a:ext>
          </a:extLst>
        </p:spPr>
      </p:pic>
      <p:pic>
        <p:nvPicPr>
          <p:cNvPr id="9" name="Content Placeholder 3"/>
          <p:cNvPicPr>
            <a:picLocks noGrp="1" noChangeAspect="1"/>
          </p:cNvPicPr>
          <p:nvPr>
            <p:ph idx="1"/>
          </p:nvPr>
        </p:nvPicPr>
        <p:blipFill rotWithShape="1">
          <a:blip r:embed="rId15" cstate="print">
            <a:extLst>
              <a:ext uri="{28A0092B-C50C-407E-A947-70E740481C1C}">
                <a14:useLocalDpi xmlns:a14="http://schemas.microsoft.com/office/drawing/2010/main" val="0"/>
              </a:ext>
            </a:extLst>
          </a:blip>
          <a:srcRect b="50047"/>
          <a:stretch/>
        </p:blipFill>
        <p:spPr>
          <a:xfrm>
            <a:off x="3851920" y="1844824"/>
            <a:ext cx="2579364" cy="3312368"/>
          </a:xfrm>
        </p:spPr>
      </p:pic>
    </p:spTree>
    <p:extLst>
      <p:ext uri="{BB962C8B-B14F-4D97-AF65-F5344CB8AC3E}">
        <p14:creationId xmlns:p14="http://schemas.microsoft.com/office/powerpoint/2010/main" val="1630426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observation…</a:t>
            </a:r>
            <a:endParaRPr lang="en-US" dirty="0"/>
          </a:p>
        </p:txBody>
      </p:sp>
      <p:sp>
        <p:nvSpPr>
          <p:cNvPr id="3" name="Content Placeholder 2"/>
          <p:cNvSpPr>
            <a:spLocks noGrp="1"/>
          </p:cNvSpPr>
          <p:nvPr>
            <p:ph idx="1"/>
          </p:nvPr>
        </p:nvSpPr>
        <p:spPr>
          <a:xfrm>
            <a:off x="323528" y="1600200"/>
            <a:ext cx="8424936" cy="4525963"/>
          </a:xfrm>
        </p:spPr>
        <p:txBody>
          <a:bodyPr>
            <a:normAutofit/>
          </a:bodyPr>
          <a:lstStyle/>
          <a:p>
            <a:r>
              <a:rPr lang="en-US" dirty="0" smtClean="0"/>
              <a:t>In the UK/US, transmedia storytelling is often funded by marketing and advertising funds</a:t>
            </a:r>
          </a:p>
          <a:p>
            <a:r>
              <a:rPr lang="en-US" dirty="0" smtClean="0"/>
              <a:t>Understanding what it means for transmedia promotion to be seen as content is </a:t>
            </a:r>
            <a:r>
              <a:rPr lang="en-US" u="sng" dirty="0" smtClean="0"/>
              <a:t>creativity</a:t>
            </a:r>
            <a:r>
              <a:rPr lang="en-US" dirty="0" smtClean="0"/>
              <a:t>:</a:t>
            </a:r>
          </a:p>
          <a:p>
            <a:pPr lvl="1"/>
            <a:r>
              <a:rPr lang="en-US" dirty="0" smtClean="0"/>
              <a:t>Creative use of media platforms/materials</a:t>
            </a:r>
          </a:p>
          <a:p>
            <a:pPr lvl="1"/>
            <a:r>
              <a:rPr lang="en-US" dirty="0" smtClean="0"/>
              <a:t>Creation of a ‘world’ around your story/information</a:t>
            </a:r>
          </a:p>
          <a:p>
            <a:pPr lvl="1"/>
            <a:r>
              <a:rPr lang="en-US" dirty="0" smtClean="0"/>
              <a:t>Storytelling as a ‘stream of promotion’ to engage audiences and sustain audience interest </a:t>
            </a:r>
            <a:endParaRPr lang="en-US" dirty="0"/>
          </a:p>
        </p:txBody>
      </p:sp>
    </p:spTree>
    <p:extLst>
      <p:ext uri="{BB962C8B-B14F-4D97-AF65-F5344CB8AC3E}">
        <p14:creationId xmlns:p14="http://schemas.microsoft.com/office/powerpoint/2010/main" val="3884518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to consider…</a:t>
            </a:r>
            <a:endParaRPr lang="en-US" dirty="0"/>
          </a:p>
        </p:txBody>
      </p:sp>
      <p:sp>
        <p:nvSpPr>
          <p:cNvPr id="3" name="Content Placeholder 2"/>
          <p:cNvSpPr>
            <a:spLocks noGrp="1"/>
          </p:cNvSpPr>
          <p:nvPr>
            <p:ph idx="1"/>
          </p:nvPr>
        </p:nvSpPr>
        <p:spPr/>
        <p:txBody>
          <a:bodyPr/>
          <a:lstStyle/>
          <a:p>
            <a:pPr lvl="1"/>
            <a:r>
              <a:rPr lang="en-US" dirty="0" smtClean="0"/>
              <a:t>Does knowing that much of transmedia storytelling is essentially advertising make a difference in terms of how you perceive or consume those same transmedia stories?</a:t>
            </a:r>
          </a:p>
          <a:p>
            <a:pPr lvl="1"/>
            <a:r>
              <a:rPr lang="en-US" dirty="0" smtClean="0"/>
              <a:t>Is transmediality manipulative at all?</a:t>
            </a:r>
            <a:endParaRPr lang="en-US" dirty="0"/>
          </a:p>
        </p:txBody>
      </p:sp>
    </p:spTree>
    <p:extLst>
      <p:ext uri="{BB962C8B-B14F-4D97-AF65-F5344CB8AC3E}">
        <p14:creationId xmlns:p14="http://schemas.microsoft.com/office/powerpoint/2010/main" val="815369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6000" dirty="0" smtClean="0"/>
              <a:t>KEY FUNCTION 2:</a:t>
            </a:r>
          </a:p>
          <a:p>
            <a:pPr marL="0" indent="0" algn="ctr">
              <a:buNone/>
            </a:pPr>
            <a:r>
              <a:rPr lang="en-US" sz="6000" dirty="0" smtClean="0"/>
              <a:t>BRANDING	</a:t>
            </a:r>
          </a:p>
        </p:txBody>
      </p:sp>
    </p:spTree>
    <p:extLst>
      <p:ext uri="{BB962C8B-B14F-4D97-AF65-F5344CB8AC3E}">
        <p14:creationId xmlns:p14="http://schemas.microsoft.com/office/powerpoint/2010/main" val="4145852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5"/>
          <p:cNvSpPr txBox="1">
            <a:spLocks noChangeArrowheads="1"/>
          </p:cNvSpPr>
          <p:nvPr/>
        </p:nvSpPr>
        <p:spPr bwMode="auto">
          <a:xfrm>
            <a:off x="381000" y="462459"/>
            <a:ext cx="836771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gn="ctr">
              <a:spcBef>
                <a:spcPct val="0"/>
              </a:spcBef>
              <a:buClrTx/>
              <a:buFontTx/>
              <a:buNone/>
            </a:pPr>
            <a:r>
              <a:rPr lang="en-US" altLang="en-US" sz="4400" dirty="0">
                <a:solidFill>
                  <a:srgbClr val="000000"/>
                </a:solidFill>
                <a:latin typeface="+mn-lt"/>
              </a:rPr>
              <a:t>Defining ‘brand’</a:t>
            </a:r>
          </a:p>
        </p:txBody>
      </p:sp>
      <p:sp>
        <p:nvSpPr>
          <p:cNvPr id="7171" name="Text Box 16"/>
          <p:cNvSpPr txBox="1">
            <a:spLocks noChangeArrowheads="1"/>
          </p:cNvSpPr>
          <p:nvPr/>
        </p:nvSpPr>
        <p:spPr bwMode="auto">
          <a:xfrm>
            <a:off x="900113" y="1916113"/>
            <a:ext cx="7775575"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spcBef>
                <a:spcPct val="50000"/>
              </a:spcBef>
              <a:buClrTx/>
              <a:buFontTx/>
              <a:buNone/>
            </a:pPr>
            <a:r>
              <a:rPr lang="en-GB" altLang="en-US" sz="3200" dirty="0" smtClean="0">
                <a:solidFill>
                  <a:srgbClr val="000000"/>
                </a:solidFill>
                <a:latin typeface="+mn-lt"/>
              </a:rPr>
              <a:t>‘The </a:t>
            </a:r>
            <a:r>
              <a:rPr lang="en-GB" altLang="en-US" sz="3200" dirty="0">
                <a:solidFill>
                  <a:srgbClr val="000000"/>
                </a:solidFill>
                <a:latin typeface="+mn-lt"/>
              </a:rPr>
              <a:t>process of developing a specific set of </a:t>
            </a:r>
            <a:r>
              <a:rPr lang="en-GB" altLang="en-US" sz="3200" u="sng" dirty="0">
                <a:solidFill>
                  <a:srgbClr val="000000"/>
                </a:solidFill>
                <a:latin typeface="+mn-lt"/>
              </a:rPr>
              <a:t>identifying marks</a:t>
            </a:r>
            <a:r>
              <a:rPr lang="en-GB" altLang="en-US" sz="3200" dirty="0">
                <a:solidFill>
                  <a:srgbClr val="000000"/>
                </a:solidFill>
                <a:latin typeface="+mn-lt"/>
              </a:rPr>
              <a:t>, </a:t>
            </a:r>
            <a:r>
              <a:rPr lang="en-GB" altLang="en-US" sz="3200" u="sng" dirty="0">
                <a:solidFill>
                  <a:srgbClr val="000000"/>
                </a:solidFill>
                <a:latin typeface="+mn-lt"/>
              </a:rPr>
              <a:t>symbols</a:t>
            </a:r>
            <a:r>
              <a:rPr lang="en-GB" altLang="en-US" sz="3200" dirty="0">
                <a:solidFill>
                  <a:srgbClr val="000000"/>
                </a:solidFill>
                <a:latin typeface="+mn-lt"/>
              </a:rPr>
              <a:t> and </a:t>
            </a:r>
            <a:r>
              <a:rPr lang="en-GB" altLang="en-US" sz="3200" u="sng" dirty="0">
                <a:solidFill>
                  <a:srgbClr val="000000"/>
                </a:solidFill>
                <a:latin typeface="+mn-lt"/>
              </a:rPr>
              <a:t>perceptions </a:t>
            </a:r>
            <a:r>
              <a:rPr lang="en-GB" altLang="en-US" sz="3200" dirty="0">
                <a:solidFill>
                  <a:srgbClr val="000000"/>
                </a:solidFill>
                <a:latin typeface="+mn-lt"/>
              </a:rPr>
              <a:t>to distinguish one product from competing products in the same market</a:t>
            </a:r>
            <a:r>
              <a:rPr lang="en-GB" altLang="en-US" sz="3200" dirty="0" smtClean="0">
                <a:solidFill>
                  <a:srgbClr val="000000"/>
                </a:solidFill>
                <a:latin typeface="+mn-lt"/>
              </a:rPr>
              <a:t>.’</a:t>
            </a:r>
            <a:r>
              <a:rPr lang="en-GB" altLang="en-US" sz="2400" dirty="0" smtClean="0">
                <a:solidFill>
                  <a:srgbClr val="000000"/>
                </a:solidFill>
                <a:latin typeface="+mn-lt"/>
              </a:rPr>
              <a:t> </a:t>
            </a:r>
            <a:endParaRPr lang="en-GB" altLang="en-US" sz="2400" dirty="0">
              <a:solidFill>
                <a:srgbClr val="000000"/>
              </a:solidFill>
              <a:latin typeface="+mn-lt"/>
            </a:endParaRPr>
          </a:p>
          <a:p>
            <a:pPr>
              <a:spcBef>
                <a:spcPct val="50000"/>
              </a:spcBef>
              <a:buClrTx/>
              <a:buFontTx/>
              <a:buNone/>
            </a:pPr>
            <a:r>
              <a:rPr lang="en-GB" altLang="en-US" sz="2000" dirty="0">
                <a:solidFill>
                  <a:srgbClr val="000000"/>
                </a:solidFill>
                <a:latin typeface="+mn-lt"/>
              </a:rPr>
              <a:t>Jim Blythe 2009, Key Concepts in Marketing, London: Sage, p.163</a:t>
            </a:r>
          </a:p>
        </p:txBody>
      </p:sp>
      <p:pic>
        <p:nvPicPr>
          <p:cNvPr id="7172"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993" y="4660096"/>
            <a:ext cx="1962150" cy="1977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65900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5"/>
          <p:cNvSpPr txBox="1">
            <a:spLocks noChangeArrowheads="1"/>
          </p:cNvSpPr>
          <p:nvPr/>
        </p:nvSpPr>
        <p:spPr bwMode="auto">
          <a:xfrm>
            <a:off x="381000" y="462459"/>
            <a:ext cx="8367713"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gn="ctr">
              <a:spcBef>
                <a:spcPct val="0"/>
              </a:spcBef>
              <a:buClrTx/>
              <a:buFontTx/>
              <a:buNone/>
            </a:pPr>
            <a:r>
              <a:rPr lang="en-US" altLang="en-US" sz="4400" dirty="0">
                <a:solidFill>
                  <a:srgbClr val="000000"/>
                </a:solidFill>
                <a:latin typeface="+mn-lt"/>
              </a:rPr>
              <a:t>Defining ‘brand’</a:t>
            </a:r>
          </a:p>
        </p:txBody>
      </p:sp>
      <p:sp>
        <p:nvSpPr>
          <p:cNvPr id="7171" name="Text Box 16"/>
          <p:cNvSpPr txBox="1">
            <a:spLocks noChangeArrowheads="1"/>
          </p:cNvSpPr>
          <p:nvPr/>
        </p:nvSpPr>
        <p:spPr bwMode="auto">
          <a:xfrm>
            <a:off x="381001" y="1916113"/>
            <a:ext cx="8294688"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spcBef>
                <a:spcPct val="50000"/>
              </a:spcBef>
              <a:buClrTx/>
              <a:buFontTx/>
              <a:buNone/>
            </a:pPr>
            <a:r>
              <a:rPr lang="en-GB" altLang="en-US" sz="3200" dirty="0" smtClean="0">
                <a:solidFill>
                  <a:srgbClr val="000000"/>
                </a:solidFill>
                <a:latin typeface="+mn-lt"/>
              </a:rPr>
              <a:t>In other words…</a:t>
            </a:r>
          </a:p>
          <a:p>
            <a:pPr marL="457200" indent="-457200">
              <a:spcBef>
                <a:spcPct val="50000"/>
              </a:spcBef>
              <a:buClrTx/>
              <a:buFontTx/>
              <a:buChar char="-"/>
            </a:pPr>
            <a:r>
              <a:rPr lang="en-GB" altLang="en-US" sz="3200" dirty="0" smtClean="0">
                <a:solidFill>
                  <a:srgbClr val="000000"/>
                </a:solidFill>
                <a:latin typeface="+mn-lt"/>
              </a:rPr>
              <a:t>A brand is an idea or a concept that carries particular meanings and messages</a:t>
            </a:r>
          </a:p>
          <a:p>
            <a:pPr marL="457200" indent="-457200">
              <a:spcBef>
                <a:spcPct val="50000"/>
              </a:spcBef>
              <a:buClrTx/>
              <a:buFontTx/>
              <a:buChar char="-"/>
            </a:pPr>
            <a:r>
              <a:rPr lang="en-GB" altLang="en-US" sz="3200" dirty="0" smtClean="0">
                <a:solidFill>
                  <a:srgbClr val="000000"/>
                </a:solidFill>
                <a:latin typeface="+mn-lt"/>
              </a:rPr>
              <a:t>A brand targets and engages a particular audience, who then become loyal</a:t>
            </a:r>
            <a:endParaRPr lang="en-GB" altLang="en-US" sz="4400" dirty="0" smtClean="0">
              <a:solidFill>
                <a:srgbClr val="000000"/>
              </a:solidFill>
              <a:latin typeface="+mn-lt"/>
            </a:endParaRPr>
          </a:p>
        </p:txBody>
      </p:sp>
      <p:pic>
        <p:nvPicPr>
          <p:cNvPr id="7172"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644" y="0"/>
            <a:ext cx="2533356" cy="2552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9788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2"/>
          <p:cNvSpPr txBox="1">
            <a:spLocks noChangeArrowheads="1"/>
          </p:cNvSpPr>
          <p:nvPr/>
        </p:nvSpPr>
        <p:spPr bwMode="auto">
          <a:xfrm>
            <a:off x="900113" y="533400"/>
            <a:ext cx="7848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nSpc>
                <a:spcPct val="125000"/>
              </a:lnSpc>
              <a:spcBef>
                <a:spcPct val="0"/>
              </a:spcBef>
              <a:buClrTx/>
              <a:buFontTx/>
              <a:buNone/>
            </a:pPr>
            <a:r>
              <a:rPr lang="en-US" altLang="en-US" sz="3200" b="1" u="sng" dirty="0">
                <a:solidFill>
                  <a:srgbClr val="000000"/>
                </a:solidFill>
                <a:latin typeface="Arial" charset="0"/>
              </a:rPr>
              <a:t>Function of a brand?</a:t>
            </a:r>
            <a:endParaRPr lang="en-US" altLang="en-US" sz="3200" dirty="0">
              <a:solidFill>
                <a:srgbClr val="000000"/>
              </a:solidFill>
              <a:latin typeface="Arial" charset="0"/>
            </a:endParaRPr>
          </a:p>
          <a:p>
            <a:pPr>
              <a:lnSpc>
                <a:spcPct val="125000"/>
              </a:lnSpc>
              <a:spcBef>
                <a:spcPct val="0"/>
              </a:spcBef>
              <a:buClrTx/>
              <a:buFontTx/>
              <a:buNone/>
            </a:pPr>
            <a:r>
              <a:rPr lang="en-US" altLang="en-US" sz="2400" dirty="0">
                <a:solidFill>
                  <a:srgbClr val="000000"/>
                </a:solidFill>
                <a:latin typeface="Arial" charset="0"/>
              </a:rPr>
              <a:t>  </a:t>
            </a:r>
          </a:p>
          <a:p>
            <a:pPr>
              <a:lnSpc>
                <a:spcPct val="125000"/>
              </a:lnSpc>
              <a:spcBef>
                <a:spcPct val="0"/>
              </a:spcBef>
              <a:buClr>
                <a:schemeClr val="accent2"/>
              </a:buClr>
              <a:buFontTx/>
              <a:buChar char="•"/>
            </a:pPr>
            <a:r>
              <a:rPr lang="en-US" altLang="en-US" sz="2400" dirty="0">
                <a:solidFill>
                  <a:srgbClr val="000000"/>
                </a:solidFill>
                <a:latin typeface="Arial" charset="0"/>
              </a:rPr>
              <a:t>Create awareness </a:t>
            </a:r>
          </a:p>
        </p:txBody>
      </p:sp>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2827" y="3181414"/>
            <a:ext cx="5741081" cy="3180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602923" y="1366512"/>
            <a:ext cx="4145790" cy="3109342"/>
          </a:xfrm>
          <a:prstGeom prst="rect">
            <a:avLst/>
          </a:prstGeom>
        </p:spPr>
      </p:pic>
      <p:pic>
        <p:nvPicPr>
          <p:cNvPr id="3" name="Picture 2"/>
          <p:cNvPicPr>
            <a:picLocks noChangeAspect="1"/>
          </p:cNvPicPr>
          <p:nvPr/>
        </p:nvPicPr>
        <p:blipFill>
          <a:blip r:embed="rId7"/>
          <a:stretch>
            <a:fillRect/>
          </a:stretch>
        </p:blipFill>
        <p:spPr>
          <a:xfrm>
            <a:off x="4083453" y="3984679"/>
            <a:ext cx="4933338" cy="2656413"/>
          </a:xfrm>
          <a:prstGeom prst="rect">
            <a:avLst/>
          </a:prstGeom>
        </p:spPr>
      </p:pic>
    </p:spTree>
    <p:extLst>
      <p:ext uri="{BB962C8B-B14F-4D97-AF65-F5344CB8AC3E}">
        <p14:creationId xmlns:p14="http://schemas.microsoft.com/office/powerpoint/2010/main" val="34665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9"/>
          <p:cNvSpPr txBox="1">
            <a:spLocks noChangeArrowheads="1"/>
          </p:cNvSpPr>
          <p:nvPr/>
        </p:nvSpPr>
        <p:spPr bwMode="auto">
          <a:xfrm>
            <a:off x="900113" y="692696"/>
            <a:ext cx="7848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nSpc>
                <a:spcPct val="125000"/>
              </a:lnSpc>
              <a:spcBef>
                <a:spcPct val="0"/>
              </a:spcBef>
              <a:buClrTx/>
              <a:buFontTx/>
              <a:buNone/>
            </a:pPr>
            <a:r>
              <a:rPr lang="en-US" altLang="en-US" sz="3200" b="1" u="sng" dirty="0">
                <a:solidFill>
                  <a:srgbClr val="000000"/>
                </a:solidFill>
                <a:latin typeface="Arial" charset="0"/>
              </a:rPr>
              <a:t>Function of a brand?</a:t>
            </a:r>
            <a:endParaRPr lang="en-US" altLang="en-US" sz="3200" dirty="0">
              <a:solidFill>
                <a:srgbClr val="000000"/>
              </a:solidFill>
              <a:latin typeface="Arial" charset="0"/>
            </a:endParaRPr>
          </a:p>
          <a:p>
            <a:pPr>
              <a:lnSpc>
                <a:spcPct val="125000"/>
              </a:lnSpc>
              <a:spcBef>
                <a:spcPct val="0"/>
              </a:spcBef>
              <a:buClrTx/>
              <a:buFontTx/>
              <a:buNone/>
            </a:pPr>
            <a:r>
              <a:rPr lang="en-US" altLang="en-US" sz="2400" dirty="0">
                <a:solidFill>
                  <a:srgbClr val="000000"/>
                </a:solidFill>
                <a:latin typeface="Arial" charset="0"/>
              </a:rPr>
              <a:t>  </a:t>
            </a:r>
          </a:p>
          <a:p>
            <a:pPr>
              <a:lnSpc>
                <a:spcPct val="125000"/>
              </a:lnSpc>
              <a:spcBef>
                <a:spcPct val="0"/>
              </a:spcBef>
              <a:buClr>
                <a:schemeClr val="accent2"/>
              </a:buClr>
              <a:buFontTx/>
              <a:buChar char="•"/>
            </a:pPr>
            <a:r>
              <a:rPr lang="en-US" altLang="en-US" sz="2400" dirty="0">
                <a:solidFill>
                  <a:srgbClr val="000000"/>
                </a:solidFill>
                <a:latin typeface="Arial" charset="0"/>
              </a:rPr>
              <a:t>Differentiate</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74572" y="2271611"/>
            <a:ext cx="5374142" cy="4030607"/>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26572" y="3073581"/>
            <a:ext cx="4027714" cy="3000647"/>
          </a:xfrm>
          <a:prstGeom prst="rect">
            <a:avLst/>
          </a:prstGeom>
        </p:spPr>
      </p:pic>
    </p:spTree>
    <p:extLst>
      <p:ext uri="{BB962C8B-B14F-4D97-AF65-F5344CB8AC3E}">
        <p14:creationId xmlns:p14="http://schemas.microsoft.com/office/powerpoint/2010/main" val="152757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Objectives</a:t>
            </a:r>
            <a:endParaRPr lang="en-GB" dirty="0"/>
          </a:p>
        </p:txBody>
      </p:sp>
      <p:sp>
        <p:nvSpPr>
          <p:cNvPr id="3" name="Content Placeholder 2"/>
          <p:cNvSpPr>
            <a:spLocks noGrp="1"/>
          </p:cNvSpPr>
          <p:nvPr>
            <p:ph idx="1"/>
          </p:nvPr>
        </p:nvSpPr>
        <p:spPr>
          <a:xfrm>
            <a:off x="457200" y="1600200"/>
            <a:ext cx="8363272" cy="4525963"/>
          </a:xfrm>
        </p:spPr>
        <p:txBody>
          <a:bodyPr/>
          <a:lstStyle/>
          <a:p>
            <a:r>
              <a:rPr lang="en-GB" dirty="0" smtClean="0"/>
              <a:t>EXPLAIN how all transmedia stories are underpinned by author, character, world</a:t>
            </a:r>
          </a:p>
          <a:p>
            <a:r>
              <a:rPr lang="en-GB" dirty="0" smtClean="0"/>
              <a:t>DESCRIBE the function of promotion and branding on transmedia storytelling</a:t>
            </a:r>
          </a:p>
          <a:p>
            <a:r>
              <a:rPr lang="en-GB" dirty="0" smtClean="0"/>
              <a:t>ANALYSE the manifestations of alternative models of transmedia on storytelling</a:t>
            </a:r>
            <a:endParaRPr lang="en-GB" dirty="0"/>
          </a:p>
        </p:txBody>
      </p:sp>
    </p:spTree>
    <p:extLst>
      <p:ext uri="{BB962C8B-B14F-4D97-AF65-F5344CB8AC3E}">
        <p14:creationId xmlns:p14="http://schemas.microsoft.com/office/powerpoint/2010/main" val="27720544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909556" y="764704"/>
            <a:ext cx="7848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nSpc>
                <a:spcPct val="125000"/>
              </a:lnSpc>
              <a:spcBef>
                <a:spcPct val="0"/>
              </a:spcBef>
              <a:buClrTx/>
              <a:buFontTx/>
              <a:buNone/>
            </a:pPr>
            <a:r>
              <a:rPr lang="en-US" altLang="en-US" sz="3200" b="1" u="sng" dirty="0">
                <a:solidFill>
                  <a:srgbClr val="000000"/>
                </a:solidFill>
                <a:latin typeface="Arial" charset="0"/>
              </a:rPr>
              <a:t>Function of a brand?</a:t>
            </a:r>
            <a:endParaRPr lang="en-US" altLang="en-US" sz="3200" dirty="0">
              <a:solidFill>
                <a:srgbClr val="000000"/>
              </a:solidFill>
              <a:latin typeface="Arial" charset="0"/>
            </a:endParaRPr>
          </a:p>
          <a:p>
            <a:pPr>
              <a:lnSpc>
                <a:spcPct val="125000"/>
              </a:lnSpc>
              <a:spcBef>
                <a:spcPct val="0"/>
              </a:spcBef>
              <a:buClrTx/>
              <a:buFontTx/>
              <a:buNone/>
            </a:pPr>
            <a:r>
              <a:rPr lang="en-US" altLang="en-US" sz="2400" dirty="0">
                <a:solidFill>
                  <a:srgbClr val="000000"/>
                </a:solidFill>
                <a:latin typeface="Arial" charset="0"/>
              </a:rPr>
              <a:t>  </a:t>
            </a:r>
          </a:p>
          <a:p>
            <a:pPr>
              <a:lnSpc>
                <a:spcPct val="125000"/>
              </a:lnSpc>
              <a:spcBef>
                <a:spcPct val="0"/>
              </a:spcBef>
              <a:buClr>
                <a:schemeClr val="accent2"/>
              </a:buClr>
              <a:buFontTx/>
              <a:buChar char="•"/>
            </a:pPr>
            <a:r>
              <a:rPr lang="en-US" altLang="en-US" sz="2400" dirty="0" smtClean="0">
                <a:solidFill>
                  <a:srgbClr val="000000"/>
                </a:solidFill>
                <a:latin typeface="Arial" charset="0"/>
              </a:rPr>
              <a:t>Add </a:t>
            </a:r>
            <a:r>
              <a:rPr lang="en-US" altLang="en-US" sz="2400" dirty="0">
                <a:solidFill>
                  <a:srgbClr val="000000"/>
                </a:solidFill>
                <a:latin typeface="Arial" charset="0"/>
              </a:rPr>
              <a:t>value</a:t>
            </a:r>
          </a:p>
        </p:txBody>
      </p:sp>
      <p:pic>
        <p:nvPicPr>
          <p:cNvPr id="12291" name="Picture 12" descr="2004-Rolls-Royce-100EX-Concept-Spirit-of-Ecstasy-1280x9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556" y="2708920"/>
            <a:ext cx="4556125"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973286" y="1961503"/>
            <a:ext cx="4934856" cy="3524897"/>
          </a:xfrm>
          <a:prstGeom prst="rect">
            <a:avLst/>
          </a:prstGeom>
        </p:spPr>
      </p:pic>
    </p:spTree>
    <p:extLst>
      <p:ext uri="{BB962C8B-B14F-4D97-AF65-F5344CB8AC3E}">
        <p14:creationId xmlns:p14="http://schemas.microsoft.com/office/powerpoint/2010/main" val="1213898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20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4"/>
          <p:cNvSpPr txBox="1">
            <a:spLocks noChangeArrowheads="1"/>
          </p:cNvSpPr>
          <p:nvPr/>
        </p:nvSpPr>
        <p:spPr bwMode="auto">
          <a:xfrm>
            <a:off x="792163" y="836712"/>
            <a:ext cx="7848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nSpc>
                <a:spcPct val="125000"/>
              </a:lnSpc>
              <a:spcBef>
                <a:spcPct val="0"/>
              </a:spcBef>
              <a:buClrTx/>
              <a:buFontTx/>
              <a:buNone/>
            </a:pPr>
            <a:r>
              <a:rPr lang="en-US" altLang="en-US" sz="3200" b="1" u="sng" dirty="0">
                <a:solidFill>
                  <a:srgbClr val="000000"/>
                </a:solidFill>
                <a:latin typeface="Arial" charset="0"/>
              </a:rPr>
              <a:t>Function of a brand?</a:t>
            </a:r>
            <a:endParaRPr lang="en-US" altLang="en-US" sz="3200" dirty="0">
              <a:solidFill>
                <a:srgbClr val="000000"/>
              </a:solidFill>
              <a:latin typeface="Arial" charset="0"/>
            </a:endParaRPr>
          </a:p>
          <a:p>
            <a:pPr>
              <a:lnSpc>
                <a:spcPct val="125000"/>
              </a:lnSpc>
              <a:spcBef>
                <a:spcPct val="0"/>
              </a:spcBef>
              <a:buClrTx/>
              <a:buFontTx/>
              <a:buNone/>
            </a:pPr>
            <a:r>
              <a:rPr lang="en-US" altLang="en-US" sz="2400" dirty="0">
                <a:solidFill>
                  <a:srgbClr val="000000"/>
                </a:solidFill>
                <a:latin typeface="Arial" charset="0"/>
              </a:rPr>
              <a:t>  </a:t>
            </a:r>
          </a:p>
          <a:p>
            <a:pPr>
              <a:lnSpc>
                <a:spcPct val="125000"/>
              </a:lnSpc>
              <a:spcBef>
                <a:spcPct val="0"/>
              </a:spcBef>
              <a:buClr>
                <a:schemeClr val="accent2"/>
              </a:buClr>
              <a:buFontTx/>
              <a:buChar char="•"/>
            </a:pPr>
            <a:r>
              <a:rPr lang="en-US" altLang="en-US" sz="2400" dirty="0">
                <a:solidFill>
                  <a:srgbClr val="000000"/>
                </a:solidFill>
                <a:latin typeface="Arial" charset="0"/>
              </a:rPr>
              <a:t>Boost reputation</a:t>
            </a:r>
          </a:p>
        </p:txBody>
      </p:sp>
      <p:pic>
        <p:nvPicPr>
          <p:cNvPr id="13315" name="Picture 15"/>
          <p:cNvPicPr>
            <a:picLocks noChangeAspect="1" noChangeArrowheads="1"/>
          </p:cNvPicPr>
          <p:nvPr/>
        </p:nvPicPr>
        <p:blipFill>
          <a:blip r:embed="rId3">
            <a:extLst>
              <a:ext uri="{28A0092B-C50C-407E-A947-70E740481C1C}">
                <a14:useLocalDpi xmlns:a14="http://schemas.microsoft.com/office/drawing/2010/main" val="0"/>
              </a:ext>
            </a:extLst>
          </a:blip>
          <a:srcRect l="34720" t="31221" r="28391" b="42987"/>
          <a:stretch>
            <a:fillRect/>
          </a:stretch>
        </p:blipFill>
        <p:spPr bwMode="auto">
          <a:xfrm>
            <a:off x="255858" y="3192690"/>
            <a:ext cx="3455988" cy="193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3711846" y="1923143"/>
            <a:ext cx="5214439" cy="4263571"/>
          </a:xfrm>
          <a:prstGeom prst="rect">
            <a:avLst/>
          </a:prstGeom>
        </p:spPr>
      </p:pic>
    </p:spTree>
    <p:extLst>
      <p:ext uri="{BB962C8B-B14F-4D97-AF65-F5344CB8AC3E}">
        <p14:creationId xmlns:p14="http://schemas.microsoft.com/office/powerpoint/2010/main" val="2039562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900113" y="906462"/>
            <a:ext cx="7848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nSpc>
                <a:spcPct val="125000"/>
              </a:lnSpc>
              <a:spcBef>
                <a:spcPct val="0"/>
              </a:spcBef>
              <a:buClrTx/>
              <a:buFontTx/>
              <a:buNone/>
            </a:pPr>
            <a:r>
              <a:rPr lang="en-US" altLang="en-US" sz="3200" b="1" u="sng" dirty="0">
                <a:solidFill>
                  <a:srgbClr val="000000"/>
                </a:solidFill>
                <a:latin typeface="Arial" charset="0"/>
              </a:rPr>
              <a:t>Function of a brand?</a:t>
            </a:r>
            <a:endParaRPr lang="en-US" altLang="en-US" sz="3200" dirty="0">
              <a:solidFill>
                <a:srgbClr val="000000"/>
              </a:solidFill>
              <a:latin typeface="Arial" charset="0"/>
            </a:endParaRPr>
          </a:p>
          <a:p>
            <a:pPr>
              <a:lnSpc>
                <a:spcPct val="125000"/>
              </a:lnSpc>
              <a:spcBef>
                <a:spcPct val="0"/>
              </a:spcBef>
              <a:buClrTx/>
              <a:buFontTx/>
              <a:buNone/>
            </a:pPr>
            <a:r>
              <a:rPr lang="en-US" altLang="en-US" sz="2400" dirty="0">
                <a:solidFill>
                  <a:srgbClr val="000000"/>
                </a:solidFill>
                <a:latin typeface="Arial" charset="0"/>
              </a:rPr>
              <a:t>  </a:t>
            </a:r>
          </a:p>
          <a:p>
            <a:pPr>
              <a:lnSpc>
                <a:spcPct val="125000"/>
              </a:lnSpc>
              <a:spcBef>
                <a:spcPct val="0"/>
              </a:spcBef>
              <a:buClr>
                <a:schemeClr val="accent2"/>
              </a:buClr>
              <a:buFontTx/>
              <a:buChar char="•"/>
            </a:pPr>
            <a:r>
              <a:rPr lang="en-US" altLang="en-US" sz="2400" dirty="0">
                <a:solidFill>
                  <a:srgbClr val="000000"/>
                </a:solidFill>
                <a:latin typeface="Arial" charset="0"/>
              </a:rPr>
              <a:t>Add </a:t>
            </a:r>
            <a:r>
              <a:rPr lang="en-US" altLang="en-US" sz="2400" dirty="0" smtClean="0">
                <a:solidFill>
                  <a:srgbClr val="000000"/>
                </a:solidFill>
                <a:latin typeface="Arial" charset="0"/>
              </a:rPr>
              <a:t>meaning</a:t>
            </a:r>
            <a:endParaRPr lang="en-US" altLang="en-US" sz="2400" dirty="0">
              <a:solidFill>
                <a:srgbClr val="000000"/>
              </a:solidFill>
              <a:latin typeface="Arial" charset="0"/>
            </a:endParaRPr>
          </a:p>
        </p:txBody>
      </p:sp>
      <p:pic>
        <p:nvPicPr>
          <p:cNvPr id="16388" name="Picture 6" descr="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61" y="2730500"/>
            <a:ext cx="2857500"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166761" y="2902856"/>
            <a:ext cx="5581952" cy="3349171"/>
          </a:xfrm>
          <a:prstGeom prst="rect">
            <a:avLst/>
          </a:prstGeom>
        </p:spPr>
      </p:pic>
    </p:spTree>
    <p:extLst>
      <p:ext uri="{BB962C8B-B14F-4D97-AF65-F5344CB8AC3E}">
        <p14:creationId xmlns:p14="http://schemas.microsoft.com/office/powerpoint/2010/main" val="3673655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 calcmode="lin" valueType="num">
                                      <p:cBhvr additive="base">
                                        <p:cTn id="7" dur="2000" fill="hold"/>
                                        <p:tgtEl>
                                          <p:spTgt spid="16388"/>
                                        </p:tgtEl>
                                        <p:attrNameLst>
                                          <p:attrName>ppt_x</p:attrName>
                                        </p:attrNameLst>
                                      </p:cBhvr>
                                      <p:tavLst>
                                        <p:tav tm="0">
                                          <p:val>
                                            <p:strVal val="#ppt_x"/>
                                          </p:val>
                                        </p:tav>
                                        <p:tav tm="100000">
                                          <p:val>
                                            <p:strVal val="#ppt_x"/>
                                          </p:val>
                                        </p:tav>
                                      </p:tavLst>
                                    </p:anim>
                                    <p:anim calcmode="lin" valueType="num">
                                      <p:cBhvr additive="base">
                                        <p:cTn id="8" dur="2000" fill="hold"/>
                                        <p:tgtEl>
                                          <p:spTgt spid="163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10"/>
          <p:cNvSpPr txBox="1">
            <a:spLocks noChangeArrowheads="1"/>
          </p:cNvSpPr>
          <p:nvPr/>
        </p:nvSpPr>
        <p:spPr bwMode="auto">
          <a:xfrm>
            <a:off x="900113" y="980728"/>
            <a:ext cx="7848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nSpc>
                <a:spcPct val="125000"/>
              </a:lnSpc>
              <a:spcBef>
                <a:spcPct val="0"/>
              </a:spcBef>
              <a:buClrTx/>
              <a:buFontTx/>
              <a:buNone/>
            </a:pPr>
            <a:r>
              <a:rPr lang="en-US" altLang="en-US" sz="3200" b="1" u="sng" dirty="0">
                <a:solidFill>
                  <a:srgbClr val="000000"/>
                </a:solidFill>
                <a:latin typeface="Arial" charset="0"/>
              </a:rPr>
              <a:t>Function of a brand?</a:t>
            </a:r>
            <a:endParaRPr lang="en-US" altLang="en-US" sz="3200" dirty="0">
              <a:solidFill>
                <a:srgbClr val="000000"/>
              </a:solidFill>
              <a:latin typeface="Arial" charset="0"/>
            </a:endParaRPr>
          </a:p>
          <a:p>
            <a:pPr>
              <a:lnSpc>
                <a:spcPct val="125000"/>
              </a:lnSpc>
              <a:spcBef>
                <a:spcPct val="0"/>
              </a:spcBef>
              <a:buClrTx/>
              <a:buFontTx/>
              <a:buNone/>
            </a:pPr>
            <a:r>
              <a:rPr lang="en-US" altLang="en-US" sz="2400" dirty="0">
                <a:solidFill>
                  <a:srgbClr val="000000"/>
                </a:solidFill>
                <a:latin typeface="Arial" charset="0"/>
              </a:rPr>
              <a:t>  </a:t>
            </a:r>
          </a:p>
          <a:p>
            <a:pPr>
              <a:lnSpc>
                <a:spcPct val="125000"/>
              </a:lnSpc>
              <a:spcBef>
                <a:spcPct val="0"/>
              </a:spcBef>
              <a:buClr>
                <a:schemeClr val="accent2"/>
              </a:buClr>
              <a:buFontTx/>
              <a:buChar char="•"/>
            </a:pPr>
            <a:r>
              <a:rPr lang="en-US" altLang="en-US" sz="2400" dirty="0">
                <a:solidFill>
                  <a:srgbClr val="000000"/>
                </a:solidFill>
                <a:latin typeface="Arial" charset="0"/>
              </a:rPr>
              <a:t>Promote loyalty</a:t>
            </a:r>
          </a:p>
        </p:txBody>
      </p:sp>
      <p:pic>
        <p:nvPicPr>
          <p:cNvPr id="20484" name="Picture 6" descr="http://blog.jasonbedell.com/.a/6a00e0098877348833010534ab4d7d970b-80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38" y="3487620"/>
            <a:ext cx="2794916" cy="209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3690485" y="1744148"/>
            <a:ext cx="5453515" cy="1743472"/>
          </a:xfrm>
          <a:prstGeom prst="rect">
            <a:avLst/>
          </a:prstGeom>
        </p:spPr>
      </p:pic>
      <p:pic>
        <p:nvPicPr>
          <p:cNvPr id="6" name="Picture 5"/>
          <p:cNvPicPr>
            <a:picLocks noChangeAspect="1"/>
          </p:cNvPicPr>
          <p:nvPr/>
        </p:nvPicPr>
        <p:blipFill>
          <a:blip r:embed="rId5"/>
          <a:stretch>
            <a:fillRect/>
          </a:stretch>
        </p:blipFill>
        <p:spPr>
          <a:xfrm>
            <a:off x="6847531" y="3487620"/>
            <a:ext cx="2248017" cy="3370380"/>
          </a:xfrm>
          <a:prstGeom prst="rect">
            <a:avLst/>
          </a:prstGeom>
        </p:spPr>
      </p:pic>
      <p:pic>
        <p:nvPicPr>
          <p:cNvPr id="7" name="Picture 6"/>
          <p:cNvPicPr>
            <a:picLocks noChangeAspect="1"/>
          </p:cNvPicPr>
          <p:nvPr/>
        </p:nvPicPr>
        <p:blipFill>
          <a:blip r:embed="rId6"/>
          <a:stretch>
            <a:fillRect/>
          </a:stretch>
        </p:blipFill>
        <p:spPr>
          <a:xfrm>
            <a:off x="4428598" y="3487620"/>
            <a:ext cx="2418933" cy="3370380"/>
          </a:xfrm>
          <a:prstGeom prst="rect">
            <a:avLst/>
          </a:prstGeom>
        </p:spPr>
      </p:pic>
    </p:spTree>
    <p:extLst>
      <p:ext uri="{BB962C8B-B14F-4D97-AF65-F5344CB8AC3E}">
        <p14:creationId xmlns:p14="http://schemas.microsoft.com/office/powerpoint/2010/main" val="64256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20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573542" y="508005"/>
            <a:ext cx="78486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spcBef>
                <a:spcPct val="20000"/>
              </a:spcBef>
              <a:buClr>
                <a:schemeClr val="bg2"/>
              </a:buClr>
              <a:buFont typeface="MS Outlook" pitchFamily="2" charset="2"/>
              <a:buChar char=""/>
              <a:defRPr sz="1600">
                <a:solidFill>
                  <a:schemeClr val="tx1"/>
                </a:solidFill>
                <a:latin typeface="Andale Mono" pitchFamily="49" charset="0"/>
              </a:defRPr>
            </a:lvl1pPr>
            <a:lvl2pPr marL="742950" indent="-285750">
              <a:spcBef>
                <a:spcPct val="20000"/>
              </a:spcBef>
              <a:buClr>
                <a:schemeClr val="bg2"/>
              </a:buClr>
              <a:buFont typeface="MS Outlook" pitchFamily="2" charset="2"/>
              <a:buChar char=""/>
              <a:defRPr sz="1600">
                <a:solidFill>
                  <a:schemeClr val="tx1"/>
                </a:solidFill>
                <a:latin typeface="Andale Mono" pitchFamily="49" charset="0"/>
              </a:defRPr>
            </a:lvl2pPr>
            <a:lvl3pPr marL="1143000" indent="-228600">
              <a:spcBef>
                <a:spcPct val="20000"/>
              </a:spcBef>
              <a:buClr>
                <a:schemeClr val="bg2"/>
              </a:buClr>
              <a:buFont typeface="MS Outlook" pitchFamily="2" charset="2"/>
              <a:buChar char=""/>
              <a:defRPr sz="1600">
                <a:solidFill>
                  <a:schemeClr val="tx1"/>
                </a:solidFill>
                <a:latin typeface="Andale Mono" pitchFamily="49" charset="0"/>
              </a:defRPr>
            </a:lvl3pPr>
            <a:lvl4pPr marL="1600200" indent="-228600">
              <a:spcBef>
                <a:spcPct val="20000"/>
              </a:spcBef>
              <a:buClr>
                <a:schemeClr val="bg2"/>
              </a:buClr>
              <a:buFont typeface="MS Outlook" pitchFamily="2" charset="2"/>
              <a:buChar char=""/>
              <a:defRPr sz="1600">
                <a:solidFill>
                  <a:schemeClr val="tx1"/>
                </a:solidFill>
                <a:latin typeface="Andale Mono" pitchFamily="49" charset="0"/>
              </a:defRPr>
            </a:lvl4pPr>
            <a:lvl5pPr marL="2057400" indent="-228600">
              <a:spcBef>
                <a:spcPct val="20000"/>
              </a:spcBef>
              <a:buClr>
                <a:schemeClr val="bg2"/>
              </a:buClr>
              <a:buFont typeface="MS Outlook" pitchFamily="2" charset="2"/>
              <a:buChar char=""/>
              <a:defRPr sz="1600">
                <a:solidFill>
                  <a:schemeClr val="tx1"/>
                </a:solidFill>
                <a:latin typeface="Andale Mono" pitchFamily="49" charset="0"/>
              </a:defRPr>
            </a:lvl5pPr>
            <a:lvl6pPr marL="25146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6pPr>
            <a:lvl7pPr marL="29718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7pPr>
            <a:lvl8pPr marL="34290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8pPr>
            <a:lvl9pPr marL="3886200" indent="-228600" eaLnBrk="0" fontAlgn="base" hangingPunct="0">
              <a:spcBef>
                <a:spcPct val="20000"/>
              </a:spcBef>
              <a:spcAft>
                <a:spcPct val="0"/>
              </a:spcAft>
              <a:buClr>
                <a:schemeClr val="bg2"/>
              </a:buClr>
              <a:buFont typeface="MS Outlook" pitchFamily="2" charset="2"/>
              <a:buChar char=""/>
              <a:defRPr sz="1600">
                <a:solidFill>
                  <a:schemeClr val="tx1"/>
                </a:solidFill>
                <a:latin typeface="Andale Mono" pitchFamily="49" charset="0"/>
              </a:defRPr>
            </a:lvl9pPr>
          </a:lstStyle>
          <a:p>
            <a:pPr>
              <a:lnSpc>
                <a:spcPct val="125000"/>
              </a:lnSpc>
              <a:spcBef>
                <a:spcPct val="0"/>
              </a:spcBef>
              <a:buClrTx/>
              <a:buFontTx/>
              <a:buNone/>
            </a:pPr>
            <a:r>
              <a:rPr lang="en-US" altLang="en-US" sz="3200" b="1" u="sng" dirty="0">
                <a:solidFill>
                  <a:srgbClr val="000000"/>
                </a:solidFill>
                <a:latin typeface="Arial" charset="0"/>
              </a:rPr>
              <a:t>Function of a brand?</a:t>
            </a:r>
            <a:endParaRPr lang="en-US" altLang="en-US" sz="3200" dirty="0">
              <a:solidFill>
                <a:srgbClr val="000000"/>
              </a:solidFill>
              <a:latin typeface="Arial" charset="0"/>
            </a:endParaRPr>
          </a:p>
          <a:p>
            <a:pPr>
              <a:lnSpc>
                <a:spcPct val="125000"/>
              </a:lnSpc>
              <a:spcBef>
                <a:spcPct val="0"/>
              </a:spcBef>
              <a:buClrTx/>
              <a:buFontTx/>
              <a:buNone/>
            </a:pPr>
            <a:r>
              <a:rPr lang="en-US" altLang="en-US" sz="2400" dirty="0">
                <a:solidFill>
                  <a:srgbClr val="000000"/>
                </a:solidFill>
                <a:latin typeface="Arial" charset="0"/>
              </a:rPr>
              <a:t>  </a:t>
            </a:r>
          </a:p>
          <a:p>
            <a:pPr>
              <a:lnSpc>
                <a:spcPct val="125000"/>
              </a:lnSpc>
              <a:spcBef>
                <a:spcPct val="0"/>
              </a:spcBef>
              <a:buClr>
                <a:schemeClr val="accent2"/>
              </a:buClr>
              <a:buFontTx/>
              <a:buChar char="•"/>
            </a:pPr>
            <a:r>
              <a:rPr lang="en-US" altLang="en-US" sz="2400" dirty="0">
                <a:solidFill>
                  <a:srgbClr val="000000"/>
                </a:solidFill>
                <a:latin typeface="Arial" charset="0"/>
              </a:rPr>
              <a:t>Promote </a:t>
            </a:r>
            <a:r>
              <a:rPr lang="en-US" altLang="en-US" sz="2400" dirty="0" smtClean="0">
                <a:solidFill>
                  <a:srgbClr val="000000"/>
                </a:solidFill>
                <a:latin typeface="Arial" charset="0"/>
              </a:rPr>
              <a:t>audience </a:t>
            </a:r>
            <a:r>
              <a:rPr lang="en-US" altLang="en-US" sz="2400" dirty="0">
                <a:solidFill>
                  <a:srgbClr val="000000"/>
                </a:solidFill>
                <a:latin typeface="Arial" charset="0"/>
              </a:rPr>
              <a:t>identity</a:t>
            </a:r>
          </a:p>
        </p:txBody>
      </p:sp>
      <p:pic>
        <p:nvPicPr>
          <p:cNvPr id="21507" name="Picture 5" descr="designer_log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429" y="708253"/>
            <a:ext cx="3997552" cy="2323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10256" y="2636550"/>
            <a:ext cx="5388429" cy="3905222"/>
          </a:xfrm>
          <a:prstGeom prst="rect">
            <a:avLst/>
          </a:prstGeom>
        </p:spPr>
      </p:pic>
    </p:spTree>
    <p:extLst>
      <p:ext uri="{BB962C8B-B14F-4D97-AF65-F5344CB8AC3E}">
        <p14:creationId xmlns:p14="http://schemas.microsoft.com/office/powerpoint/2010/main" val="2683655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r>
              <a:rPr lang="en-US" sz="5400" dirty="0"/>
              <a:t>H</a:t>
            </a:r>
            <a:r>
              <a:rPr lang="en-US" sz="5400" dirty="0" smtClean="0"/>
              <a:t>ow does this link to transmedia..?</a:t>
            </a:r>
            <a:endParaRPr lang="en-US" sz="5400" dirty="0"/>
          </a:p>
        </p:txBody>
      </p:sp>
    </p:spTree>
    <p:extLst>
      <p:ext uri="{BB962C8B-B14F-4D97-AF65-F5344CB8AC3E}">
        <p14:creationId xmlns:p14="http://schemas.microsoft.com/office/powerpoint/2010/main" val="4225017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Brand Extension</a:t>
            </a:r>
            <a:endParaRPr lang="en-US" dirty="0"/>
          </a:p>
        </p:txBody>
      </p:sp>
      <p:sp>
        <p:nvSpPr>
          <p:cNvPr id="3" name="Content Placeholder 2"/>
          <p:cNvSpPr>
            <a:spLocks noGrp="1"/>
          </p:cNvSpPr>
          <p:nvPr>
            <p:ph idx="1"/>
          </p:nvPr>
        </p:nvSpPr>
        <p:spPr/>
        <p:txBody>
          <a:bodyPr>
            <a:normAutofit/>
          </a:bodyPr>
          <a:lstStyle/>
          <a:p>
            <a:r>
              <a:rPr lang="en-US" dirty="0" smtClean="0"/>
              <a:t>‘the </a:t>
            </a:r>
            <a:r>
              <a:rPr lang="en-US" dirty="0"/>
              <a:t>idea that successful brands are built by exploiting multiple contacts between the brand and the </a:t>
            </a:r>
            <a:r>
              <a:rPr lang="en-US" dirty="0" smtClean="0"/>
              <a:t>consumer</a:t>
            </a:r>
            <a:r>
              <a:rPr lang="en-US" dirty="0"/>
              <a:t> </a:t>
            </a:r>
            <a:r>
              <a:rPr lang="en-US" dirty="0" smtClean="0"/>
              <a:t>… the brand should </a:t>
            </a:r>
            <a:r>
              <a:rPr lang="en-US" dirty="0"/>
              <a:t>not be contained within a single media platform, but should extend across as many media as possible. Brand extension builds on audience interest in particular content to bring them into contact again and again with an associated brand’ </a:t>
            </a:r>
            <a:r>
              <a:rPr lang="en-US" dirty="0" smtClean="0"/>
              <a:t>(Jenkins, 2006). </a:t>
            </a:r>
            <a:endParaRPr lang="en-US" dirty="0"/>
          </a:p>
          <a:p>
            <a:endParaRPr lang="en-US" dirty="0"/>
          </a:p>
        </p:txBody>
      </p:sp>
    </p:spTree>
    <p:extLst>
      <p:ext uri="{BB962C8B-B14F-4D97-AF65-F5344CB8AC3E}">
        <p14:creationId xmlns:p14="http://schemas.microsoft.com/office/powerpoint/2010/main" val="41922440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0"/>
            <a:ext cx="8229600" cy="2586655"/>
          </a:xfrm>
        </p:spPr>
        <p:txBody>
          <a:bodyPr>
            <a:normAutofit/>
          </a:bodyPr>
          <a:lstStyle/>
          <a:p>
            <a:r>
              <a:rPr lang="en-GB" sz="5400" u="sng" dirty="0" smtClean="0"/>
              <a:t>Brand </a:t>
            </a:r>
            <a:br>
              <a:rPr lang="en-GB" sz="5400" u="sng" dirty="0" smtClean="0"/>
            </a:br>
            <a:r>
              <a:rPr lang="en-GB" sz="5400" u="sng" dirty="0" smtClean="0"/>
              <a:t>Extension</a:t>
            </a:r>
            <a:r>
              <a:rPr lang="en-GB" dirty="0" smtClean="0"/>
              <a:t/>
            </a:r>
            <a:br>
              <a:rPr lang="en-GB" dirty="0" smtClean="0"/>
            </a:br>
            <a:endParaRPr lang="en-GB" dirty="0"/>
          </a:p>
        </p:txBody>
      </p:sp>
      <p:pic>
        <p:nvPicPr>
          <p:cNvPr id="6146" name="Picture 2" descr="http://www.techdigest.tv/gallery/2010/11/the_ultimate_ha/Harry%20Potter%20and%20The%20Deathly%20Hallows%20-%20Part%201.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317" y="116631"/>
            <a:ext cx="2740507" cy="3670619"/>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http://i2.cdnds.net/11/47/618_movies_harry_potter.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0"/>
            <a:ext cx="2987824" cy="4084724"/>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http://www.coatpant.com/wp-content/uploads/2013/03/Harry-Potter-T-Shirts.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736" y="3787250"/>
            <a:ext cx="3494559" cy="3053915"/>
          </a:xfrm>
          <a:prstGeom prst="rect">
            <a:avLst/>
          </a:prstGeom>
          <a:noFill/>
          <a:extLst>
            <a:ext uri="{909E8E84-426E-40dd-AFC4-6F175D3DCCD1}">
              <a14:hiddenFill xmlns:a14="http://schemas.microsoft.com/office/drawing/2010/main" xmlns="">
                <a:solidFill>
                  <a:srgbClr val="FFFFFF"/>
                </a:solidFill>
              </a14:hiddenFill>
            </a:ext>
          </a:extLst>
        </p:spPr>
      </p:pic>
      <p:pic>
        <p:nvPicPr>
          <p:cNvPr id="6154" name="Picture 10" descr="http://news.toyark.com/wp-content/uploads/sites/4/2008/10/harry_potter_toy_1224800699.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1557" y="4044736"/>
            <a:ext cx="3312443" cy="2763290"/>
          </a:xfrm>
          <a:prstGeom prst="rect">
            <a:avLst/>
          </a:prstGeom>
          <a:noFill/>
          <a:extLst>
            <a:ext uri="{909E8E84-426E-40dd-AFC4-6F175D3DCCD1}">
              <a14:hiddenFill xmlns:a14="http://schemas.microsoft.com/office/drawing/2010/main" xmlns="">
                <a:solidFill>
                  <a:srgbClr val="FFFFFF"/>
                </a:solidFill>
              </a14:hiddenFill>
            </a:ext>
          </a:extLst>
        </p:spPr>
      </p:pic>
      <p:pic>
        <p:nvPicPr>
          <p:cNvPr id="6156" name="Picture 12" descr="http://shoutitforlife.com/wp-content/uploads/2012/01/Harry-Potter-logo.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6668" y="2310291"/>
            <a:ext cx="2890664" cy="1338270"/>
          </a:xfrm>
          <a:prstGeom prst="rect">
            <a:avLst/>
          </a:prstGeom>
          <a:noFill/>
          <a:extLst>
            <a:ext uri="{909E8E84-426E-40dd-AFC4-6F175D3DCCD1}">
              <a14:hiddenFill xmlns:a14="http://schemas.microsoft.com/office/drawing/2010/main" xmlns="">
                <a:solidFill>
                  <a:srgbClr val="FFFFFF"/>
                </a:solidFill>
              </a14:hiddenFill>
            </a:ext>
          </a:extLst>
        </p:spPr>
      </p:pic>
      <p:pic>
        <p:nvPicPr>
          <p:cNvPr id="6158" name="Picture 14" descr="http://ia.media-imdb.com/images/M/MV5BMTQ2OTE1Mjk0N15BMl5BanBnXkFtZTcwODE3MDAwNA@@._V1_SX640_SY720_.jpg">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0934" y="3840718"/>
            <a:ext cx="1996149" cy="29469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43674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848641"/>
          </a:xfrm>
        </p:spPr>
        <p:txBody>
          <a:bodyPr>
            <a:normAutofit fontScale="90000"/>
          </a:bodyPr>
          <a:lstStyle/>
          <a:p>
            <a:r>
              <a:rPr lang="en-GB" i="1" dirty="0" smtClean="0"/>
              <a:t>Top Gear </a:t>
            </a:r>
            <a:r>
              <a:rPr lang="en-GB" dirty="0" smtClean="0"/>
              <a:t>(BBC, 1978-)</a:t>
            </a:r>
            <a:r>
              <a:rPr lang="en-GB" dirty="0"/>
              <a:t/>
            </a:r>
            <a:br>
              <a:rPr lang="en-GB" dirty="0"/>
            </a:br>
            <a:r>
              <a:rPr lang="en-GB" dirty="0" smtClean="0"/>
              <a:t>Brand Extension as Non-Fiction Transmedia Storytelling</a:t>
            </a:r>
            <a:endParaRPr lang="en-GB" i="1" dirty="0"/>
          </a:p>
        </p:txBody>
      </p:sp>
      <p:pic>
        <p:nvPicPr>
          <p:cNvPr id="8194" name="Picture 2"/>
          <p:cNvPicPr>
            <a:picLocks noChangeAspect="1" noChangeArrowheads="1"/>
          </p:cNvPicPr>
          <p:nvPr/>
        </p:nvPicPr>
        <p:blipFill>
          <a:blip r:embed="rId3" cstate="print"/>
          <a:srcRect/>
          <a:stretch>
            <a:fillRect/>
          </a:stretch>
        </p:blipFill>
        <p:spPr bwMode="auto">
          <a:xfrm>
            <a:off x="1904527" y="2679129"/>
            <a:ext cx="5405850" cy="3280792"/>
          </a:xfrm>
          <a:prstGeom prst="rect">
            <a:avLst/>
          </a:prstGeom>
          <a:noFill/>
          <a:ln w="9525">
            <a:noFill/>
            <a:miter lim="800000"/>
            <a:headEnd/>
            <a:tailEnd/>
          </a:ln>
        </p:spPr>
      </p:pic>
    </p:spTree>
    <p:extLst>
      <p:ext uri="{BB962C8B-B14F-4D97-AF65-F5344CB8AC3E}">
        <p14:creationId xmlns:p14="http://schemas.microsoft.com/office/powerpoint/2010/main" val="23970614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23"/>
            <a:ext cx="8229600" cy="1143000"/>
          </a:xfrm>
        </p:spPr>
        <p:txBody>
          <a:bodyPr/>
          <a:lstStyle/>
          <a:p>
            <a:r>
              <a:rPr lang="en-GB" i="1" dirty="0" smtClean="0"/>
              <a:t>Top Gear </a:t>
            </a:r>
            <a:r>
              <a:rPr lang="en-GB" dirty="0" smtClean="0"/>
              <a:t>(BBC, 1978-)</a:t>
            </a:r>
            <a:endParaRPr lang="en-GB" i="1" dirty="0"/>
          </a:p>
        </p:txBody>
      </p:sp>
      <p:pic>
        <p:nvPicPr>
          <p:cNvPr id="4" name="Picture 3" descr="BBCW YouTube Top Gear.jpg"/>
          <p:cNvPicPr>
            <a:picLocks noChangeAspect="1"/>
          </p:cNvPicPr>
          <p:nvPr/>
        </p:nvPicPr>
        <p:blipFill>
          <a:blip r:embed="rId3" cstate="print"/>
          <a:stretch>
            <a:fillRect/>
          </a:stretch>
        </p:blipFill>
        <p:spPr>
          <a:xfrm>
            <a:off x="0" y="1193923"/>
            <a:ext cx="9144000" cy="4611946"/>
          </a:xfrm>
          <a:prstGeom prst="rect">
            <a:avLst/>
          </a:prstGeom>
        </p:spPr>
      </p:pic>
      <p:sp>
        <p:nvSpPr>
          <p:cNvPr id="5" name="Title 1"/>
          <p:cNvSpPr txBox="1">
            <a:spLocks/>
          </p:cNvSpPr>
          <p:nvPr/>
        </p:nvSpPr>
        <p:spPr>
          <a:xfrm>
            <a:off x="457200" y="570716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Central (interactive) space</a:t>
            </a:r>
            <a:endParaRPr lang="en-GB" dirty="0"/>
          </a:p>
        </p:txBody>
      </p:sp>
    </p:spTree>
    <p:extLst>
      <p:ext uri="{BB962C8B-B14F-4D97-AF65-F5344CB8AC3E}">
        <p14:creationId xmlns:p14="http://schemas.microsoft.com/office/powerpoint/2010/main" val="1965537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Characterising Transmedia</a:t>
            </a:r>
            <a:endParaRPr lang="en-US" dirty="0"/>
          </a:p>
        </p:txBody>
      </p:sp>
      <p:sp>
        <p:nvSpPr>
          <p:cNvPr id="3" name="Content Placeholder 2"/>
          <p:cNvSpPr>
            <a:spLocks noGrp="1"/>
          </p:cNvSpPr>
          <p:nvPr>
            <p:ph idx="1"/>
          </p:nvPr>
        </p:nvSpPr>
        <p:spPr/>
        <p:txBody>
          <a:bodyPr/>
          <a:lstStyle/>
          <a:p>
            <a:r>
              <a:rPr lang="en-US" dirty="0" smtClean="0"/>
              <a:t>‘When it comes to transmedia, it all starts with story…’ (Starlight Runner Entertainment)</a:t>
            </a:r>
          </a:p>
          <a:p>
            <a:r>
              <a:rPr lang="en-US" dirty="0" smtClean="0"/>
              <a:t>3 characteristics of transmedia storytelling:</a:t>
            </a:r>
          </a:p>
          <a:p>
            <a:pPr lvl="1"/>
            <a:r>
              <a:rPr lang="en-US" dirty="0" smtClean="0"/>
              <a:t>Character-building</a:t>
            </a:r>
          </a:p>
          <a:p>
            <a:pPr lvl="1"/>
            <a:r>
              <a:rPr lang="en-US" dirty="0" smtClean="0"/>
              <a:t>World-building</a:t>
            </a:r>
          </a:p>
          <a:p>
            <a:pPr lvl="1"/>
            <a:r>
              <a:rPr lang="en-US" dirty="0" smtClean="0"/>
              <a:t>Authorship</a:t>
            </a:r>
            <a:endParaRPr lang="en-US" dirty="0"/>
          </a:p>
        </p:txBody>
      </p:sp>
    </p:spTree>
    <p:extLst>
      <p:ext uri="{BB962C8B-B14F-4D97-AF65-F5344CB8AC3E}">
        <p14:creationId xmlns:p14="http://schemas.microsoft.com/office/powerpoint/2010/main" val="576805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Top Gear </a:t>
            </a:r>
            <a:r>
              <a:rPr lang="en-GB" dirty="0" smtClean="0"/>
              <a:t>(BBC, 1978-)</a:t>
            </a:r>
            <a:endParaRPr lang="en-GB" i="1" dirty="0"/>
          </a:p>
        </p:txBody>
      </p:sp>
      <p:pic>
        <p:nvPicPr>
          <p:cNvPr id="9218" name="Picture 2"/>
          <p:cNvPicPr>
            <a:picLocks noChangeAspect="1" noChangeArrowheads="1"/>
          </p:cNvPicPr>
          <p:nvPr/>
        </p:nvPicPr>
        <p:blipFill>
          <a:blip r:embed="rId3" cstate="print"/>
          <a:srcRect/>
          <a:stretch>
            <a:fillRect/>
          </a:stretch>
        </p:blipFill>
        <p:spPr bwMode="auto">
          <a:xfrm>
            <a:off x="374917" y="1385113"/>
            <a:ext cx="8460654" cy="4760696"/>
          </a:xfrm>
          <a:prstGeom prst="rect">
            <a:avLst/>
          </a:prstGeom>
          <a:noFill/>
          <a:ln w="9525">
            <a:noFill/>
            <a:miter lim="800000"/>
            <a:headEnd/>
            <a:tailEnd/>
          </a:ln>
        </p:spPr>
      </p:pic>
      <p:sp>
        <p:nvSpPr>
          <p:cNvPr id="3" name="Rectangle 2"/>
          <p:cNvSpPr/>
          <p:nvPr/>
        </p:nvSpPr>
        <p:spPr>
          <a:xfrm>
            <a:off x="146238" y="6145809"/>
            <a:ext cx="6847127" cy="369332"/>
          </a:xfrm>
          <a:prstGeom prst="rect">
            <a:avLst/>
          </a:prstGeom>
        </p:spPr>
        <p:txBody>
          <a:bodyPr wrap="square">
            <a:spAutoFit/>
          </a:bodyPr>
          <a:lstStyle/>
          <a:p>
            <a:r>
              <a:rPr lang="en-US" dirty="0"/>
              <a:t>https://</a:t>
            </a:r>
            <a:r>
              <a:rPr lang="en-US" dirty="0" err="1"/>
              <a:t>www.youtube.com</a:t>
            </a:r>
            <a:r>
              <a:rPr lang="en-US" dirty="0"/>
              <a:t>/</a:t>
            </a:r>
            <a:r>
              <a:rPr lang="en-US" dirty="0" err="1"/>
              <a:t>watch?v</a:t>
            </a:r>
            <a:r>
              <a:rPr lang="en-US" dirty="0"/>
              <a:t>=eoyBnuP0K9w</a:t>
            </a:r>
          </a:p>
        </p:txBody>
      </p:sp>
      <p:sp>
        <p:nvSpPr>
          <p:cNvPr id="5" name="Title 1"/>
          <p:cNvSpPr txBox="1">
            <a:spLocks/>
          </p:cNvSpPr>
          <p:nvPr/>
        </p:nvSpPr>
        <p:spPr>
          <a:xfrm>
            <a:off x="6152638" y="2584024"/>
            <a:ext cx="2991362"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GB" dirty="0" smtClean="0"/>
              <a:t>Extraction of features</a:t>
            </a:r>
            <a:endParaRPr lang="en-GB" dirty="0"/>
          </a:p>
        </p:txBody>
      </p:sp>
    </p:spTree>
    <p:extLst>
      <p:ext uri="{BB962C8B-B14F-4D97-AF65-F5344CB8AC3E}">
        <p14:creationId xmlns:p14="http://schemas.microsoft.com/office/powerpoint/2010/main" val="15508302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smtClean="0"/>
              <a:t>Top Gear </a:t>
            </a:r>
            <a:r>
              <a:rPr lang="en-GB" dirty="0" smtClean="0"/>
              <a:t>(BBC, 1978-)</a:t>
            </a:r>
            <a:endParaRPr lang="en-GB" i="1" dirty="0"/>
          </a:p>
        </p:txBody>
      </p:sp>
      <p:pic>
        <p:nvPicPr>
          <p:cNvPr id="10242" name="Picture 2"/>
          <p:cNvPicPr>
            <a:picLocks noChangeAspect="1" noChangeArrowheads="1"/>
          </p:cNvPicPr>
          <p:nvPr/>
        </p:nvPicPr>
        <p:blipFill>
          <a:blip r:embed="rId3" cstate="print"/>
          <a:srcRect/>
          <a:stretch>
            <a:fillRect/>
          </a:stretch>
        </p:blipFill>
        <p:spPr bwMode="auto">
          <a:xfrm>
            <a:off x="467544" y="1412776"/>
            <a:ext cx="5505450" cy="3095625"/>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188761" y="4791447"/>
            <a:ext cx="1905000" cy="1905000"/>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6254055" y="3711775"/>
            <a:ext cx="2638425" cy="2619375"/>
          </a:xfrm>
          <a:prstGeom prst="rect">
            <a:avLst/>
          </a:prstGeom>
          <a:noFill/>
          <a:ln w="9525">
            <a:noFill/>
            <a:miter lim="800000"/>
            <a:headEnd/>
            <a:tailEnd/>
          </a:ln>
        </p:spPr>
      </p:pic>
      <p:pic>
        <p:nvPicPr>
          <p:cNvPr id="10245" name="Picture 5"/>
          <p:cNvPicPr>
            <a:picLocks noChangeAspect="1" noChangeArrowheads="1"/>
          </p:cNvPicPr>
          <p:nvPr/>
        </p:nvPicPr>
        <p:blipFill>
          <a:blip r:embed="rId6" cstate="print"/>
          <a:srcRect/>
          <a:stretch>
            <a:fillRect/>
          </a:stretch>
        </p:blipFill>
        <p:spPr bwMode="auto">
          <a:xfrm>
            <a:off x="6444208" y="1117060"/>
            <a:ext cx="2448272" cy="2448272"/>
          </a:xfrm>
          <a:prstGeom prst="rect">
            <a:avLst/>
          </a:prstGeom>
          <a:noFill/>
          <a:ln w="9525">
            <a:noFill/>
            <a:miter lim="800000"/>
            <a:headEnd/>
            <a:tailEnd/>
          </a:ln>
        </p:spPr>
      </p:pic>
      <p:pic>
        <p:nvPicPr>
          <p:cNvPr id="10246" name="Picture 6"/>
          <p:cNvPicPr>
            <a:picLocks noChangeAspect="1" noChangeArrowheads="1"/>
          </p:cNvPicPr>
          <p:nvPr/>
        </p:nvPicPr>
        <p:blipFill>
          <a:blip r:embed="rId7" cstate="print"/>
          <a:srcRect/>
          <a:stretch>
            <a:fillRect/>
          </a:stretch>
        </p:blipFill>
        <p:spPr bwMode="auto">
          <a:xfrm>
            <a:off x="2093761" y="4581128"/>
            <a:ext cx="2143125" cy="2143125"/>
          </a:xfrm>
          <a:prstGeom prst="rect">
            <a:avLst/>
          </a:prstGeom>
          <a:noFill/>
          <a:ln w="9525">
            <a:noFill/>
            <a:miter lim="800000"/>
            <a:headEnd/>
            <a:tailEnd/>
          </a:ln>
        </p:spPr>
      </p:pic>
      <p:sp>
        <p:nvSpPr>
          <p:cNvPr id="8" name="Title 1"/>
          <p:cNvSpPr txBox="1">
            <a:spLocks/>
          </p:cNvSpPr>
          <p:nvPr/>
        </p:nvSpPr>
        <p:spPr>
          <a:xfrm>
            <a:off x="2957394" y="5581253"/>
            <a:ext cx="6186606"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Merchandise</a:t>
            </a:r>
            <a:endParaRPr lang="en-GB" dirty="0"/>
          </a:p>
        </p:txBody>
      </p:sp>
    </p:spTree>
    <p:extLst>
      <p:ext uri="{BB962C8B-B14F-4D97-AF65-F5344CB8AC3E}">
        <p14:creationId xmlns:p14="http://schemas.microsoft.com/office/powerpoint/2010/main" val="15754936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Characteristics of Media Branding</a:t>
            </a:r>
            <a:endParaRPr lang="en-GB" dirty="0"/>
          </a:p>
        </p:txBody>
      </p:sp>
      <p:sp>
        <p:nvSpPr>
          <p:cNvPr id="4" name="Content Placeholder 3"/>
          <p:cNvSpPr>
            <a:spLocks noGrp="1"/>
          </p:cNvSpPr>
          <p:nvPr>
            <p:ph idx="1"/>
          </p:nvPr>
        </p:nvSpPr>
        <p:spPr>
          <a:xfrm>
            <a:off x="457200" y="1600200"/>
            <a:ext cx="8229600" cy="4913086"/>
          </a:xfrm>
        </p:spPr>
        <p:txBody>
          <a:bodyPr>
            <a:normAutofit fontScale="92500"/>
          </a:bodyPr>
          <a:lstStyle/>
          <a:p>
            <a:r>
              <a:rPr lang="en-GB" b="1" u="sng" dirty="0" smtClean="0"/>
              <a:t>Longevity</a:t>
            </a:r>
            <a:r>
              <a:rPr lang="en-GB" dirty="0" smtClean="0"/>
              <a:t>: The potential to last forever</a:t>
            </a:r>
          </a:p>
          <a:p>
            <a:endParaRPr lang="en-GB" dirty="0"/>
          </a:p>
          <a:p>
            <a:r>
              <a:rPr lang="en-GB" b="1" u="sng" dirty="0" smtClean="0"/>
              <a:t>Transferability</a:t>
            </a:r>
            <a:r>
              <a:rPr lang="en-GB" dirty="0" smtClean="0"/>
              <a:t>: The potential for extension</a:t>
            </a:r>
          </a:p>
          <a:p>
            <a:endParaRPr lang="en-GB" dirty="0"/>
          </a:p>
          <a:p>
            <a:r>
              <a:rPr lang="en-GB" b="1" u="sng" dirty="0" smtClean="0"/>
              <a:t>Multiplicity</a:t>
            </a:r>
            <a:r>
              <a:rPr lang="en-GB" dirty="0" smtClean="0"/>
              <a:t>: The potential for multiple points of engagement for the audience</a:t>
            </a:r>
          </a:p>
          <a:p>
            <a:endParaRPr lang="en-GB" dirty="0"/>
          </a:p>
          <a:p>
            <a:pPr algn="r">
              <a:buNone/>
            </a:pPr>
            <a:endParaRPr lang="en-GB" dirty="0" smtClean="0"/>
          </a:p>
          <a:p>
            <a:pPr algn="r">
              <a:buNone/>
            </a:pPr>
            <a:r>
              <a:rPr lang="en-GB" sz="2800" dirty="0" smtClean="0"/>
              <a:t>(Catherine Johnson, </a:t>
            </a:r>
            <a:r>
              <a:rPr lang="en-GB" sz="2800" i="1" dirty="0" smtClean="0"/>
              <a:t>Branding Television</a:t>
            </a:r>
            <a:r>
              <a:rPr lang="en-GB" sz="2800" dirty="0" smtClean="0"/>
              <a:t>, Routledge, 2012)</a:t>
            </a:r>
            <a:endParaRPr lang="en-GB" sz="2800" dirty="0"/>
          </a:p>
        </p:txBody>
      </p:sp>
    </p:spTree>
    <p:extLst>
      <p:ext uri="{BB962C8B-B14F-4D97-AF65-F5344CB8AC3E}">
        <p14:creationId xmlns:p14="http://schemas.microsoft.com/office/powerpoint/2010/main" val="303277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 calcmode="lin" valueType="num">
                                      <p:cBhvr additive="base">
                                        <p:cTn id="2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3031" y="1358865"/>
            <a:ext cx="9144000" cy="5486400"/>
          </a:xfrm>
          <a:prstGeom prst="rect">
            <a:avLst/>
          </a:prstGeom>
        </p:spPr>
      </p:pic>
      <p:sp>
        <p:nvSpPr>
          <p:cNvPr id="4" name="TextBox 3"/>
          <p:cNvSpPr txBox="1"/>
          <p:nvPr/>
        </p:nvSpPr>
        <p:spPr>
          <a:xfrm>
            <a:off x="251520" y="260648"/>
            <a:ext cx="8568952" cy="954107"/>
          </a:xfrm>
          <a:prstGeom prst="rect">
            <a:avLst/>
          </a:prstGeom>
          <a:noFill/>
        </p:spPr>
        <p:txBody>
          <a:bodyPr wrap="square" rtlCol="0">
            <a:spAutoFit/>
          </a:bodyPr>
          <a:lstStyle/>
          <a:p>
            <a:pPr algn="ctr"/>
            <a:r>
              <a:rPr lang="en-US" sz="2800" i="1" dirty="0" smtClean="0"/>
              <a:t>Planet Earth </a:t>
            </a:r>
            <a:r>
              <a:rPr lang="en-US" sz="2800" dirty="0" smtClean="0"/>
              <a:t>(BBC, 2006):</a:t>
            </a:r>
          </a:p>
          <a:p>
            <a:r>
              <a:rPr lang="en-US" sz="2800" dirty="0" smtClean="0"/>
              <a:t>co-produced with Discovery, sold to over 100 countries</a:t>
            </a:r>
            <a:endParaRPr lang="en-US" sz="2800" i="1" dirty="0"/>
          </a:p>
        </p:txBody>
      </p:sp>
    </p:spTree>
    <p:extLst>
      <p:ext uri="{BB962C8B-B14F-4D97-AF65-F5344CB8AC3E}">
        <p14:creationId xmlns:p14="http://schemas.microsoft.com/office/powerpoint/2010/main" val="1877943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0"/>
            <a:ext cx="7992888" cy="1231106"/>
          </a:xfrm>
          <a:prstGeom prst="rect">
            <a:avLst/>
          </a:prstGeom>
          <a:noFill/>
        </p:spPr>
        <p:txBody>
          <a:bodyPr wrap="square" rtlCol="0">
            <a:spAutoFit/>
          </a:bodyPr>
          <a:lstStyle/>
          <a:p>
            <a:r>
              <a:rPr lang="en-US" sz="2800" dirty="0" smtClean="0"/>
              <a:t>BBC’s </a:t>
            </a:r>
            <a:r>
              <a:rPr lang="en-US" sz="2800" i="1" dirty="0" smtClean="0"/>
              <a:t>Planet Earth Live</a:t>
            </a:r>
            <a:r>
              <a:rPr lang="en-US" sz="2800" dirty="0" smtClean="0"/>
              <a:t> Website:</a:t>
            </a:r>
            <a:endParaRPr lang="en-US" sz="2800" dirty="0"/>
          </a:p>
          <a:p>
            <a:r>
              <a:rPr lang="en-US" sz="2800" dirty="0">
                <a:hlinkClick r:id="rId3"/>
              </a:rPr>
              <a:t>http://www.bbc.co.uk/programmes/</a:t>
            </a:r>
            <a:r>
              <a:rPr lang="en-US" sz="2800" dirty="0" smtClean="0">
                <a:hlinkClick r:id="rId3"/>
              </a:rPr>
              <a:t>b01ms18l</a:t>
            </a:r>
            <a:endParaRPr lang="en-US" sz="2800" dirty="0" smtClean="0"/>
          </a:p>
          <a:p>
            <a:endParaRPr lang="en-US" dirty="0"/>
          </a:p>
        </p:txBody>
      </p:sp>
      <p:pic>
        <p:nvPicPr>
          <p:cNvPr id="3" name="Picture 2"/>
          <p:cNvPicPr>
            <a:picLocks noChangeAspect="1"/>
          </p:cNvPicPr>
          <p:nvPr/>
        </p:nvPicPr>
        <p:blipFill>
          <a:blip r:embed="rId4"/>
          <a:stretch>
            <a:fillRect/>
          </a:stretch>
        </p:blipFill>
        <p:spPr>
          <a:xfrm>
            <a:off x="971600" y="1165399"/>
            <a:ext cx="7221194" cy="5702601"/>
          </a:xfrm>
          <a:prstGeom prst="rect">
            <a:avLst/>
          </a:prstGeom>
        </p:spPr>
      </p:pic>
    </p:spTree>
    <p:extLst>
      <p:ext uri="{BB962C8B-B14F-4D97-AF65-F5344CB8AC3E}">
        <p14:creationId xmlns:p14="http://schemas.microsoft.com/office/powerpoint/2010/main" val="575119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3"/>
            <a:ext cx="8229600" cy="1483657"/>
          </a:xfrm>
        </p:spPr>
        <p:txBody>
          <a:bodyPr>
            <a:normAutofit/>
          </a:bodyPr>
          <a:lstStyle/>
          <a:p>
            <a:r>
              <a:rPr lang="en-GB" i="1" dirty="0" smtClean="0"/>
              <a:t>Planet Earth Live</a:t>
            </a:r>
            <a:endParaRPr lang="en-GB" i="1" dirty="0"/>
          </a:p>
        </p:txBody>
      </p:sp>
      <p:sp>
        <p:nvSpPr>
          <p:cNvPr id="3" name="Content Placeholder 2"/>
          <p:cNvSpPr>
            <a:spLocks noGrp="1"/>
          </p:cNvSpPr>
          <p:nvPr>
            <p:ph idx="1"/>
          </p:nvPr>
        </p:nvSpPr>
        <p:spPr>
          <a:xfrm>
            <a:off x="0" y="1799900"/>
            <a:ext cx="8980715" cy="4792825"/>
          </a:xfrm>
        </p:spPr>
        <p:txBody>
          <a:bodyPr>
            <a:normAutofit/>
          </a:bodyPr>
          <a:lstStyle/>
          <a:p>
            <a:pPr lvl="0"/>
            <a:r>
              <a:rPr lang="en-GB" dirty="0"/>
              <a:t>Is this an example of transmedia storytelling </a:t>
            </a:r>
            <a:r>
              <a:rPr lang="en-GB" dirty="0" smtClean="0"/>
              <a:t>as defined by Jenkins? Does </a:t>
            </a:r>
            <a:r>
              <a:rPr lang="en-GB" dirty="0"/>
              <a:t>the </a:t>
            </a:r>
            <a:r>
              <a:rPr lang="en-GB" dirty="0" smtClean="0"/>
              <a:t>series’ information expand itself through ‘worlds’, ‘characters’ and a coordinated sense of ‘authorship’? </a:t>
            </a:r>
            <a:endParaRPr lang="en-GB" dirty="0"/>
          </a:p>
          <a:p>
            <a:pPr lvl="0"/>
            <a:r>
              <a:rPr lang="en-GB" dirty="0"/>
              <a:t>Is this an example of </a:t>
            </a:r>
            <a:r>
              <a:rPr lang="en-GB" dirty="0" smtClean="0"/>
              <a:t>media brand extension? </a:t>
            </a:r>
            <a:r>
              <a:rPr lang="en-GB" dirty="0"/>
              <a:t>Does the series have the characteristics of </a:t>
            </a:r>
            <a:r>
              <a:rPr lang="en-GB" dirty="0" smtClean="0"/>
              <a:t>‘longevity’, ‘transferability’ </a:t>
            </a:r>
            <a:r>
              <a:rPr lang="en-GB" dirty="0"/>
              <a:t>and </a:t>
            </a:r>
            <a:r>
              <a:rPr lang="en-GB" dirty="0" smtClean="0"/>
              <a:t>‘multiplicity’? How so?</a:t>
            </a:r>
            <a:endParaRPr lang="en-GB" dirty="0"/>
          </a:p>
          <a:p>
            <a:pPr marL="0" indent="0">
              <a:buNone/>
            </a:pPr>
            <a:endParaRPr lang="en-GB" dirty="0"/>
          </a:p>
        </p:txBody>
      </p:sp>
    </p:spTree>
    <p:extLst>
      <p:ext uri="{BB962C8B-B14F-4D97-AF65-F5344CB8AC3E}">
        <p14:creationId xmlns:p14="http://schemas.microsoft.com/office/powerpoint/2010/main" val="1474939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1" dirty="0" smtClean="0"/>
              <a:t>Planet Earth Live</a:t>
            </a:r>
            <a:r>
              <a:rPr lang="en-US" dirty="0" smtClean="0"/>
              <a:t> as Transmedia Brand</a:t>
            </a:r>
            <a:endParaRPr lang="en-US" i="1" dirty="0"/>
          </a:p>
        </p:txBody>
      </p:sp>
      <p:sp>
        <p:nvSpPr>
          <p:cNvPr id="6" name="Content Placeholder 5"/>
          <p:cNvSpPr>
            <a:spLocks noGrp="1"/>
          </p:cNvSpPr>
          <p:nvPr>
            <p:ph idx="1"/>
          </p:nvPr>
        </p:nvSpPr>
        <p:spPr/>
        <p:txBody>
          <a:bodyPr>
            <a:normAutofit fontScale="92500"/>
          </a:bodyPr>
          <a:lstStyle/>
          <a:p>
            <a:r>
              <a:rPr lang="en-US" u="sng" dirty="0" smtClean="0"/>
              <a:t>Promotions</a:t>
            </a:r>
            <a:r>
              <a:rPr lang="en-US" dirty="0" smtClean="0"/>
              <a:t>: offer different but related pleasures and are designed to engage audience attention.</a:t>
            </a:r>
          </a:p>
          <a:p>
            <a:r>
              <a:rPr lang="en-US" u="sng" dirty="0" smtClean="0"/>
              <a:t>Website</a:t>
            </a:r>
            <a:r>
              <a:rPr lang="en-US" dirty="0" smtClean="0"/>
              <a:t>: offers information, clips, links, extending what is presented in the series and offering new ways of experiencing the content</a:t>
            </a:r>
          </a:p>
          <a:p>
            <a:r>
              <a:rPr lang="en-US" u="sng" dirty="0" smtClean="0"/>
              <a:t>Social Media and YouTube</a:t>
            </a:r>
            <a:r>
              <a:rPr lang="en-US" dirty="0" smtClean="0"/>
              <a:t>: offers new clips and invites audience interaction</a:t>
            </a:r>
          </a:p>
          <a:p>
            <a:r>
              <a:rPr lang="en-US" u="sng" dirty="0" smtClean="0"/>
              <a:t>Authorship</a:t>
            </a:r>
            <a:r>
              <a:rPr lang="en-US" dirty="0" smtClean="0"/>
              <a:t> – BBC; </a:t>
            </a:r>
            <a:r>
              <a:rPr lang="en-US" u="sng" dirty="0" smtClean="0"/>
              <a:t>Character-building</a:t>
            </a:r>
            <a:r>
              <a:rPr lang="en-US" dirty="0" smtClean="0"/>
              <a:t> – animals; </a:t>
            </a:r>
            <a:r>
              <a:rPr lang="en-US" u="sng" dirty="0" smtClean="0"/>
              <a:t>world-building</a:t>
            </a:r>
            <a:r>
              <a:rPr lang="en-US" dirty="0" smtClean="0"/>
              <a:t> – cultural history of our planet</a:t>
            </a:r>
          </a:p>
        </p:txBody>
      </p:sp>
    </p:spTree>
    <p:extLst>
      <p:ext uri="{BB962C8B-B14F-4D97-AF65-F5344CB8AC3E}">
        <p14:creationId xmlns:p14="http://schemas.microsoft.com/office/powerpoint/2010/main" val="28421702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2308"/>
            <a:ext cx="8229600" cy="1143000"/>
          </a:xfrm>
        </p:spPr>
        <p:txBody>
          <a:bodyPr>
            <a:normAutofit fontScale="90000"/>
          </a:bodyPr>
          <a:lstStyle/>
          <a:p>
            <a:r>
              <a:rPr lang="en-US" dirty="0" smtClean="0"/>
              <a:t>So are there different types of transmediality…?</a:t>
            </a:r>
            <a:endParaRPr lang="en-US" dirty="0"/>
          </a:p>
        </p:txBody>
      </p:sp>
    </p:spTree>
    <p:extLst>
      <p:ext uri="{BB962C8B-B14F-4D97-AF65-F5344CB8AC3E}">
        <p14:creationId xmlns:p14="http://schemas.microsoft.com/office/powerpoint/2010/main" val="29822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Continuity vs. Multiplicity</a:t>
            </a:r>
            <a:endParaRPr lang="en-US" dirty="0"/>
          </a:p>
        </p:txBody>
      </p:sp>
      <p:sp>
        <p:nvSpPr>
          <p:cNvPr id="3" name="Content Placeholder 2"/>
          <p:cNvSpPr>
            <a:spLocks noGrp="1"/>
          </p:cNvSpPr>
          <p:nvPr>
            <p:ph idx="1"/>
          </p:nvPr>
        </p:nvSpPr>
        <p:spPr/>
        <p:txBody>
          <a:bodyPr/>
          <a:lstStyle/>
          <a:p>
            <a:r>
              <a:rPr lang="en-US" u="sng" dirty="0"/>
              <a:t>C</a:t>
            </a:r>
            <a:r>
              <a:rPr lang="en-US" u="sng" dirty="0" smtClean="0"/>
              <a:t>ontinuity model</a:t>
            </a:r>
            <a:r>
              <a:rPr lang="en-US" dirty="0" smtClean="0"/>
              <a:t>: ‘all </a:t>
            </a:r>
            <a:r>
              <a:rPr lang="en-US" dirty="0"/>
              <a:t>of the pieces have to cohere into a consistent narrative </a:t>
            </a:r>
            <a:r>
              <a:rPr lang="en-US" dirty="0" smtClean="0"/>
              <a:t>world.’ </a:t>
            </a:r>
          </a:p>
          <a:p>
            <a:r>
              <a:rPr lang="en-US" u="sng" dirty="0" smtClean="0"/>
              <a:t>Multiplicity model</a:t>
            </a:r>
            <a:r>
              <a:rPr lang="en-US" dirty="0" smtClean="0"/>
              <a:t>: </a:t>
            </a:r>
            <a:r>
              <a:rPr lang="en-US" dirty="0"/>
              <a:t>‘</a:t>
            </a:r>
            <a:r>
              <a:rPr lang="en-US" dirty="0" smtClean="0"/>
              <a:t>celebrating </a:t>
            </a:r>
            <a:r>
              <a:rPr lang="en-US" dirty="0"/>
              <a:t>the multiplicity which emerges from seeing multiple versions of the same </a:t>
            </a:r>
            <a:r>
              <a:rPr lang="en-US" dirty="0" smtClean="0"/>
              <a:t>stories.’ </a:t>
            </a:r>
          </a:p>
          <a:p>
            <a:r>
              <a:rPr lang="en-US" dirty="0" smtClean="0"/>
              <a:t>(Henry Jenkins</a:t>
            </a:r>
            <a:r>
              <a:rPr lang="en-US" dirty="0"/>
              <a:t>, 2011</a:t>
            </a:r>
            <a:r>
              <a:rPr lang="en-US" dirty="0" smtClean="0"/>
              <a:t>)</a:t>
            </a:r>
            <a:endParaRPr lang="en-US" dirty="0"/>
          </a:p>
        </p:txBody>
      </p:sp>
    </p:spTree>
    <p:extLst>
      <p:ext uri="{BB962C8B-B14F-4D97-AF65-F5344CB8AC3E}">
        <p14:creationId xmlns:p14="http://schemas.microsoft.com/office/powerpoint/2010/main" val="32459573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495"/>
            <a:ext cx="8229600" cy="1143000"/>
          </a:xfrm>
        </p:spPr>
        <p:txBody>
          <a:bodyPr/>
          <a:lstStyle/>
          <a:p>
            <a:r>
              <a:rPr lang="en-US" dirty="0" smtClean="0"/>
              <a:t>Continuity vs. Multiplicity</a:t>
            </a:r>
            <a:endParaRPr lang="en-US" dirty="0"/>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16361" r="16361"/>
          <a:stretch>
            <a:fillRect/>
          </a:stretch>
        </p:blipFill>
        <p:spPr>
          <a:xfrm>
            <a:off x="457200" y="1272496"/>
            <a:ext cx="5675085" cy="2392362"/>
          </a:xfrm>
        </p:spPr>
      </p:pic>
      <p:pic>
        <p:nvPicPr>
          <p:cNvPr id="5" name="Picture 4"/>
          <p:cNvPicPr>
            <a:picLocks noChangeAspect="1"/>
          </p:cNvPicPr>
          <p:nvPr/>
        </p:nvPicPr>
        <p:blipFill>
          <a:blip r:embed="rId4"/>
          <a:stretch>
            <a:fillRect/>
          </a:stretch>
        </p:blipFill>
        <p:spPr>
          <a:xfrm>
            <a:off x="1690914" y="4027713"/>
            <a:ext cx="4644570" cy="2616199"/>
          </a:xfrm>
          <a:prstGeom prst="rect">
            <a:avLst/>
          </a:prstGeom>
        </p:spPr>
      </p:pic>
      <p:pic>
        <p:nvPicPr>
          <p:cNvPr id="6" name="Picture 5"/>
          <p:cNvPicPr>
            <a:picLocks noChangeAspect="1"/>
          </p:cNvPicPr>
          <p:nvPr/>
        </p:nvPicPr>
        <p:blipFill>
          <a:blip r:embed="rId5"/>
          <a:stretch>
            <a:fillRect/>
          </a:stretch>
        </p:blipFill>
        <p:spPr>
          <a:xfrm>
            <a:off x="6675613" y="3369346"/>
            <a:ext cx="2468387" cy="3488654"/>
          </a:xfrm>
          <a:prstGeom prst="rect">
            <a:avLst/>
          </a:prstGeom>
        </p:spPr>
      </p:pic>
      <p:cxnSp>
        <p:nvCxnSpPr>
          <p:cNvPr id="8" name="Straight Connector 7"/>
          <p:cNvCxnSpPr/>
          <p:nvPr/>
        </p:nvCxnSpPr>
        <p:spPr>
          <a:xfrm flipV="1">
            <a:off x="235857" y="3828143"/>
            <a:ext cx="6099627" cy="18143"/>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335484" y="2993571"/>
            <a:ext cx="0" cy="834572"/>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335484" y="2993571"/>
            <a:ext cx="268151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2237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p:spPr>
        <p:txBody>
          <a:bodyPr>
            <a:normAutofit/>
          </a:bodyPr>
          <a:lstStyle/>
          <a:p>
            <a:r>
              <a:rPr lang="en-US" dirty="0" err="1" smtClean="0"/>
              <a:t>Conceptualising</a:t>
            </a:r>
            <a:r>
              <a:rPr lang="en-US" dirty="0" smtClean="0"/>
              <a:t> Transmedia</a:t>
            </a:r>
            <a:endParaRPr lang="en-US" dirty="0"/>
          </a:p>
        </p:txBody>
      </p:sp>
      <p:sp>
        <p:nvSpPr>
          <p:cNvPr id="3" name="Content Placeholder 2"/>
          <p:cNvSpPr>
            <a:spLocks noGrp="1"/>
          </p:cNvSpPr>
          <p:nvPr>
            <p:ph idx="1"/>
          </p:nvPr>
        </p:nvSpPr>
        <p:spPr/>
        <p:txBody>
          <a:bodyPr/>
          <a:lstStyle/>
          <a:p>
            <a:r>
              <a:rPr lang="en-US" dirty="0" smtClean="0"/>
              <a:t>Transmedia is NOT adaptation</a:t>
            </a:r>
          </a:p>
          <a:p>
            <a:pPr lvl="1"/>
            <a:r>
              <a:rPr lang="en-US" dirty="0" smtClean="0"/>
              <a:t>Adaptation is ‘translation’ (Wolf 2012)</a:t>
            </a:r>
          </a:p>
          <a:p>
            <a:pPr lvl="1"/>
            <a:r>
              <a:rPr lang="en-US" dirty="0" smtClean="0"/>
              <a:t>Transmedia is ‘growth’ (Wolf 2012)</a:t>
            </a:r>
          </a:p>
          <a:p>
            <a:pPr lvl="1"/>
            <a:r>
              <a:rPr lang="en-US" dirty="0" smtClean="0"/>
              <a:t>‘</a:t>
            </a:r>
            <a:r>
              <a:rPr lang="en-GB" dirty="0"/>
              <a:t>Transmedia </a:t>
            </a:r>
            <a:r>
              <a:rPr lang="en-GB" dirty="0" smtClean="0"/>
              <a:t>does </a:t>
            </a:r>
            <a:r>
              <a:rPr lang="en-GB" dirty="0"/>
              <a:t>not involve the telling of the same events on different platforms; [it] involves the telling of </a:t>
            </a:r>
            <a:r>
              <a:rPr lang="en-GB" i="1" dirty="0"/>
              <a:t>new</a:t>
            </a:r>
            <a:r>
              <a:rPr lang="en-GB" dirty="0"/>
              <a:t> events from the </a:t>
            </a:r>
            <a:r>
              <a:rPr lang="en-GB" i="1" dirty="0"/>
              <a:t>same</a:t>
            </a:r>
            <a:r>
              <a:rPr lang="en-GB" dirty="0"/>
              <a:t> </a:t>
            </a:r>
            <a:r>
              <a:rPr lang="en-GB" dirty="0" smtClean="0"/>
              <a:t>storyworld’ (Evans 2011)</a:t>
            </a:r>
            <a:endParaRPr lang="en-US" dirty="0"/>
          </a:p>
        </p:txBody>
      </p:sp>
    </p:spTree>
    <p:extLst>
      <p:ext uri="{BB962C8B-B14F-4D97-AF65-F5344CB8AC3E}">
        <p14:creationId xmlns:p14="http://schemas.microsoft.com/office/powerpoint/2010/main" val="28657596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2684"/>
          </a:xfrm>
        </p:spPr>
        <p:txBody>
          <a:bodyPr/>
          <a:lstStyle/>
          <a:p>
            <a:r>
              <a:rPr lang="en-US" dirty="0" smtClean="0"/>
              <a:t>Case study: James Bond</a:t>
            </a:r>
            <a:endParaRPr lang="en-US" dirty="0"/>
          </a:p>
        </p:txBody>
      </p:sp>
      <p:pic>
        <p:nvPicPr>
          <p:cNvPr id="7" name="Picture 6"/>
          <p:cNvPicPr>
            <a:picLocks noChangeAspect="1"/>
          </p:cNvPicPr>
          <p:nvPr/>
        </p:nvPicPr>
        <p:blipFill>
          <a:blip r:embed="rId2"/>
          <a:stretch>
            <a:fillRect/>
          </a:stretch>
        </p:blipFill>
        <p:spPr>
          <a:xfrm>
            <a:off x="925285" y="1514474"/>
            <a:ext cx="7202715" cy="4693285"/>
          </a:xfrm>
          <a:prstGeom prst="rect">
            <a:avLst/>
          </a:prstGeom>
        </p:spPr>
      </p:pic>
    </p:spTree>
    <p:extLst>
      <p:ext uri="{BB962C8B-B14F-4D97-AF65-F5344CB8AC3E}">
        <p14:creationId xmlns:p14="http://schemas.microsoft.com/office/powerpoint/2010/main" val="33387231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Transmedia Bond</a:t>
            </a:r>
            <a:endParaRPr lang="en-US" dirty="0"/>
          </a:p>
        </p:txBody>
      </p:sp>
      <p:sp>
        <p:nvSpPr>
          <p:cNvPr id="3" name="Content Placeholder 2"/>
          <p:cNvSpPr>
            <a:spLocks noGrp="1"/>
          </p:cNvSpPr>
          <p:nvPr>
            <p:ph idx="1"/>
          </p:nvPr>
        </p:nvSpPr>
        <p:spPr/>
        <p:txBody>
          <a:bodyPr/>
          <a:lstStyle/>
          <a:p>
            <a:pPr marL="0" indent="0">
              <a:buNone/>
            </a:pPr>
            <a:r>
              <a:rPr lang="en-US" dirty="0" smtClean="0"/>
              <a:t>Rather than following the continuity model, James Bond’s transmedia texts follow the multiplicity model, specifically by:</a:t>
            </a:r>
          </a:p>
          <a:p>
            <a:r>
              <a:rPr lang="en-US" dirty="0"/>
              <a:t>Nostalgia</a:t>
            </a:r>
          </a:p>
          <a:p>
            <a:r>
              <a:rPr lang="en-US" dirty="0" smtClean="0"/>
              <a:t>Wish</a:t>
            </a:r>
            <a:r>
              <a:rPr lang="en-US" dirty="0"/>
              <a:t>-fulfillment</a:t>
            </a:r>
          </a:p>
          <a:p>
            <a:r>
              <a:rPr lang="en-US" dirty="0" smtClean="0"/>
              <a:t>Retroactive continuities</a:t>
            </a:r>
          </a:p>
        </p:txBody>
      </p:sp>
    </p:spTree>
    <p:extLst>
      <p:ext uri="{BB962C8B-B14F-4D97-AF65-F5344CB8AC3E}">
        <p14:creationId xmlns:p14="http://schemas.microsoft.com/office/powerpoint/2010/main" val="20082715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Transmedia Bond as nostalgia</a:t>
            </a:r>
            <a:endParaRPr lang="en-US" dirty="0"/>
          </a:p>
        </p:txBody>
      </p:sp>
      <p:sp>
        <p:nvSpPr>
          <p:cNvPr id="3" name="Content Placeholder 2"/>
          <p:cNvSpPr>
            <a:spLocks noGrp="1"/>
          </p:cNvSpPr>
          <p:nvPr>
            <p:ph idx="1"/>
          </p:nvPr>
        </p:nvSpPr>
        <p:spPr>
          <a:xfrm>
            <a:off x="457200" y="1417638"/>
            <a:ext cx="5747657" cy="5227450"/>
          </a:xfrm>
        </p:spPr>
        <p:txBody>
          <a:bodyPr>
            <a:normAutofit/>
          </a:bodyPr>
          <a:lstStyle/>
          <a:p>
            <a:r>
              <a:rPr lang="en-US" i="1" dirty="0" smtClean="0"/>
              <a:t>007 </a:t>
            </a:r>
            <a:r>
              <a:rPr lang="en-US" i="1" dirty="0"/>
              <a:t>Legends</a:t>
            </a:r>
            <a:r>
              <a:rPr lang="en-US" dirty="0"/>
              <a:t> </a:t>
            </a:r>
            <a:r>
              <a:rPr lang="en-US" dirty="0" smtClean="0"/>
              <a:t>videogame </a:t>
            </a:r>
            <a:r>
              <a:rPr lang="en-US" i="1" dirty="0" smtClean="0"/>
              <a:t>“</a:t>
            </a:r>
            <a:r>
              <a:rPr lang="en-US" i="1" dirty="0"/>
              <a:t>trades in nostalgia, and does so in spades.” </a:t>
            </a:r>
            <a:endParaRPr lang="en-US" i="1" dirty="0" smtClean="0"/>
          </a:p>
          <a:p>
            <a:r>
              <a:rPr lang="en-US" i="1" dirty="0" smtClean="0"/>
              <a:t>James </a:t>
            </a:r>
            <a:r>
              <a:rPr lang="en-US" i="1" dirty="0"/>
              <a:t>Bond 007: From Russia With </a:t>
            </a:r>
            <a:r>
              <a:rPr lang="en-US" i="1" dirty="0" smtClean="0"/>
              <a:t>Love</a:t>
            </a:r>
            <a:r>
              <a:rPr lang="en-US" dirty="0" smtClean="0"/>
              <a:t> videogame:</a:t>
            </a:r>
            <a:r>
              <a:rPr lang="en-US" i="1" dirty="0"/>
              <a:t> “the first game to let you play as Sean Connery’s 007.” </a:t>
            </a:r>
            <a:r>
              <a:rPr lang="en-US" dirty="0" smtClean="0"/>
              <a:t>“</a:t>
            </a:r>
            <a:r>
              <a:rPr lang="en-US" dirty="0"/>
              <a:t>Starring a beautifully-realised digital double of Connery circa </a:t>
            </a:r>
            <a:r>
              <a:rPr lang="en-US" dirty="0" smtClean="0"/>
              <a:t>1963”</a:t>
            </a:r>
            <a:r>
              <a:rPr lang="en-US" dirty="0"/>
              <a:t> </a:t>
            </a:r>
          </a:p>
        </p:txBody>
      </p:sp>
      <p:pic>
        <p:nvPicPr>
          <p:cNvPr id="4" name="Picture 3"/>
          <p:cNvPicPr>
            <a:picLocks noChangeAspect="1"/>
          </p:cNvPicPr>
          <p:nvPr/>
        </p:nvPicPr>
        <p:blipFill rotWithShape="1">
          <a:blip r:embed="rId2"/>
          <a:srcRect l="23943" r="4226"/>
          <a:stretch/>
        </p:blipFill>
        <p:spPr>
          <a:xfrm>
            <a:off x="6204857" y="3917256"/>
            <a:ext cx="2775857" cy="2727832"/>
          </a:xfrm>
          <a:prstGeom prst="rect">
            <a:avLst/>
          </a:prstGeom>
        </p:spPr>
      </p:pic>
    </p:spTree>
    <p:extLst>
      <p:ext uri="{BB962C8B-B14F-4D97-AF65-F5344CB8AC3E}">
        <p14:creationId xmlns:p14="http://schemas.microsoft.com/office/powerpoint/2010/main" val="32145993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71" y="274638"/>
            <a:ext cx="8781143" cy="1143000"/>
          </a:xfrm>
        </p:spPr>
        <p:txBody>
          <a:bodyPr>
            <a:normAutofit/>
          </a:bodyPr>
          <a:lstStyle/>
          <a:p>
            <a:r>
              <a:rPr lang="en-US" dirty="0" smtClean="0"/>
              <a:t>Transmedia Bond as wish-fulfillment</a:t>
            </a:r>
            <a:endParaRPr lang="en-US" dirty="0"/>
          </a:p>
        </p:txBody>
      </p:sp>
      <p:sp>
        <p:nvSpPr>
          <p:cNvPr id="3" name="Content Placeholder 2"/>
          <p:cNvSpPr>
            <a:spLocks noGrp="1"/>
          </p:cNvSpPr>
          <p:nvPr>
            <p:ph idx="1"/>
          </p:nvPr>
        </p:nvSpPr>
        <p:spPr>
          <a:xfrm>
            <a:off x="457200" y="1475695"/>
            <a:ext cx="7997371" cy="4525963"/>
          </a:xfrm>
        </p:spPr>
        <p:txBody>
          <a:bodyPr/>
          <a:lstStyle/>
          <a:p>
            <a:r>
              <a:rPr lang="en-US" i="1" dirty="0" smtClean="0"/>
              <a:t>GoldenEye 007 </a:t>
            </a:r>
            <a:r>
              <a:rPr lang="en-US" dirty="0" smtClean="0"/>
              <a:t>videogame: “Learning how to use your gadgets, and become efficient in learning when not to kill is also a fun part of the game … Discovering how to free yourself (and find a set of knives) when you have no weapons at all with your magnet attract watch is just plain cool.”</a:t>
            </a:r>
            <a:endParaRPr lang="en-US" dirty="0"/>
          </a:p>
        </p:txBody>
      </p:sp>
      <p:pic>
        <p:nvPicPr>
          <p:cNvPr id="4" name="Picture 3"/>
          <p:cNvPicPr>
            <a:picLocks noChangeAspect="1"/>
          </p:cNvPicPr>
          <p:nvPr/>
        </p:nvPicPr>
        <p:blipFill>
          <a:blip r:embed="rId2"/>
          <a:stretch>
            <a:fillRect/>
          </a:stretch>
        </p:blipFill>
        <p:spPr>
          <a:xfrm>
            <a:off x="5497286" y="4494929"/>
            <a:ext cx="3646714" cy="2363071"/>
          </a:xfrm>
          <a:prstGeom prst="rect">
            <a:avLst/>
          </a:prstGeom>
        </p:spPr>
      </p:pic>
    </p:spTree>
    <p:extLst>
      <p:ext uri="{BB962C8B-B14F-4D97-AF65-F5344CB8AC3E}">
        <p14:creationId xmlns:p14="http://schemas.microsoft.com/office/powerpoint/2010/main" val="5325809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Transmedia Bond as ret-con</a:t>
            </a:r>
            <a:endParaRPr lang="en-US" dirty="0"/>
          </a:p>
        </p:txBody>
      </p:sp>
      <p:sp>
        <p:nvSpPr>
          <p:cNvPr id="3" name="Content Placeholder 2"/>
          <p:cNvSpPr>
            <a:spLocks noGrp="1"/>
          </p:cNvSpPr>
          <p:nvPr>
            <p:ph idx="1"/>
          </p:nvPr>
        </p:nvSpPr>
        <p:spPr/>
        <p:txBody>
          <a:bodyPr>
            <a:normAutofit/>
          </a:bodyPr>
          <a:lstStyle/>
          <a:p>
            <a:r>
              <a:rPr lang="en-US" i="1" dirty="0"/>
              <a:t>007 </a:t>
            </a:r>
            <a:r>
              <a:rPr lang="en-US" i="1" dirty="0" smtClean="0"/>
              <a:t>Legends</a:t>
            </a:r>
            <a:r>
              <a:rPr lang="en-US" dirty="0" smtClean="0"/>
              <a:t> videogame: “</a:t>
            </a:r>
            <a:r>
              <a:rPr lang="en-US" dirty="0"/>
              <a:t>For the most part the efforts to effectively reboot the major story beats of </a:t>
            </a:r>
            <a:r>
              <a:rPr lang="en-US" i="1" dirty="0"/>
              <a:t>Goldfinger</a:t>
            </a:r>
            <a:r>
              <a:rPr lang="en-US" dirty="0"/>
              <a:t>, </a:t>
            </a:r>
            <a:r>
              <a:rPr lang="en-US" i="1" dirty="0"/>
              <a:t>On Her Majesty’s Secret Service</a:t>
            </a:r>
            <a:r>
              <a:rPr lang="en-US" dirty="0"/>
              <a:t>, </a:t>
            </a:r>
            <a:r>
              <a:rPr lang="en-US" i="1" dirty="0"/>
              <a:t>Licence to Kill</a:t>
            </a:r>
            <a:r>
              <a:rPr lang="en-US" dirty="0"/>
              <a:t>, </a:t>
            </a:r>
            <a:r>
              <a:rPr lang="en-US" i="1" dirty="0"/>
              <a:t>Die Another Day</a:t>
            </a:r>
            <a:r>
              <a:rPr lang="en-US" dirty="0"/>
              <a:t> and </a:t>
            </a:r>
            <a:r>
              <a:rPr lang="en-US" i="1" dirty="0"/>
              <a:t>Moonraker</a:t>
            </a:r>
            <a:r>
              <a:rPr lang="en-US" dirty="0"/>
              <a:t> through the eyes of current 007, Daniel Craig, are admirably effective.”</a:t>
            </a:r>
          </a:p>
        </p:txBody>
      </p:sp>
      <p:pic>
        <p:nvPicPr>
          <p:cNvPr id="5" name="Picture 4"/>
          <p:cNvPicPr>
            <a:picLocks noChangeAspect="1"/>
          </p:cNvPicPr>
          <p:nvPr/>
        </p:nvPicPr>
        <p:blipFill>
          <a:blip r:embed="rId2"/>
          <a:stretch>
            <a:fillRect/>
          </a:stretch>
        </p:blipFill>
        <p:spPr>
          <a:xfrm>
            <a:off x="5225142" y="4653643"/>
            <a:ext cx="3918857" cy="2204357"/>
          </a:xfrm>
          <a:prstGeom prst="rect">
            <a:avLst/>
          </a:prstGeom>
        </p:spPr>
      </p:pic>
    </p:spTree>
    <p:extLst>
      <p:ext uri="{BB962C8B-B14F-4D97-AF65-F5344CB8AC3E}">
        <p14:creationId xmlns:p14="http://schemas.microsoft.com/office/powerpoint/2010/main" val="36275975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consider…</a:t>
            </a:r>
            <a:endParaRPr lang="en-US" dirty="0"/>
          </a:p>
        </p:txBody>
      </p:sp>
      <p:sp>
        <p:nvSpPr>
          <p:cNvPr id="3" name="Content Placeholder 2"/>
          <p:cNvSpPr>
            <a:spLocks noGrp="1"/>
          </p:cNvSpPr>
          <p:nvPr>
            <p:ph idx="1"/>
          </p:nvPr>
        </p:nvSpPr>
        <p:spPr>
          <a:xfrm>
            <a:off x="308429" y="1600200"/>
            <a:ext cx="8378371" cy="4713514"/>
          </a:xfrm>
        </p:spPr>
        <p:txBody>
          <a:bodyPr>
            <a:normAutofit/>
          </a:bodyPr>
          <a:lstStyle/>
          <a:p>
            <a:r>
              <a:rPr lang="en-US" dirty="0" smtClean="0"/>
              <a:t>What might different stories look like if they followed the multiplicity (not continuity) model of transmediality. </a:t>
            </a:r>
          </a:p>
          <a:p>
            <a:pPr lvl="1"/>
            <a:r>
              <a:rPr lang="en-US" dirty="0" smtClean="0"/>
              <a:t>How could you present the same story/information in different ways to engage different audiences?</a:t>
            </a:r>
          </a:p>
          <a:p>
            <a:pPr lvl="1"/>
            <a:r>
              <a:rPr lang="en-US" dirty="0" smtClean="0"/>
              <a:t>Which model suits this transmedia story better – the continuity version or the multiplicity version? Why?</a:t>
            </a:r>
          </a:p>
        </p:txBody>
      </p:sp>
    </p:spTree>
    <p:extLst>
      <p:ext uri="{BB962C8B-B14F-4D97-AF65-F5344CB8AC3E}">
        <p14:creationId xmlns:p14="http://schemas.microsoft.com/office/powerpoint/2010/main" val="35247868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363272" cy="1143000"/>
          </a:xfrm>
        </p:spPr>
        <p:txBody>
          <a:bodyPr/>
          <a:lstStyle/>
          <a:p>
            <a:r>
              <a:rPr lang="en-GB" dirty="0" smtClean="0"/>
              <a:t>What to take away from today…</a:t>
            </a:r>
            <a:endParaRPr lang="en-GB" dirty="0"/>
          </a:p>
        </p:txBody>
      </p:sp>
      <p:sp>
        <p:nvSpPr>
          <p:cNvPr id="4" name="Content Placeholder 2"/>
          <p:cNvSpPr>
            <a:spLocks noGrp="1"/>
          </p:cNvSpPr>
          <p:nvPr>
            <p:ph idx="1"/>
          </p:nvPr>
        </p:nvSpPr>
        <p:spPr>
          <a:xfrm>
            <a:off x="0" y="1340767"/>
            <a:ext cx="9147313" cy="5358493"/>
          </a:xfrm>
        </p:spPr>
        <p:txBody>
          <a:bodyPr>
            <a:normAutofit fontScale="92500"/>
          </a:bodyPr>
          <a:lstStyle/>
          <a:p>
            <a:pPr lvl="0"/>
            <a:r>
              <a:rPr lang="en-GB" sz="3800" dirty="0" smtClean="0"/>
              <a:t>Transmedia storytelling is always about </a:t>
            </a:r>
            <a:r>
              <a:rPr lang="en-GB" sz="3800" b="1" u="sng" dirty="0" smtClean="0"/>
              <a:t>building:</a:t>
            </a:r>
            <a:r>
              <a:rPr lang="en-GB" sz="3800" b="1" dirty="0" smtClean="0"/>
              <a:t> </a:t>
            </a:r>
            <a:r>
              <a:rPr lang="en-GB" sz="3800" dirty="0" smtClean="0"/>
              <a:t>like adding rooms onto a larger house</a:t>
            </a:r>
            <a:endParaRPr lang="en-GB" sz="3800" dirty="0"/>
          </a:p>
          <a:p>
            <a:pPr lvl="0"/>
            <a:r>
              <a:rPr lang="en-GB" sz="3800" dirty="0" smtClean="0"/>
              <a:t>It is underpinned by conceptions of character-building, world-building and authorship</a:t>
            </a:r>
          </a:p>
          <a:p>
            <a:pPr lvl="0"/>
            <a:r>
              <a:rPr lang="en-GB" sz="3800" dirty="0" smtClean="0"/>
              <a:t>Transmedia storytelling is itself a </a:t>
            </a:r>
            <a:r>
              <a:rPr lang="en-GB" sz="3800" b="1" u="sng" dirty="0" smtClean="0"/>
              <a:t>stream of promotion</a:t>
            </a:r>
            <a:r>
              <a:rPr lang="en-GB" sz="3800" dirty="0" smtClean="0"/>
              <a:t> – often paid for by advertisers</a:t>
            </a:r>
          </a:p>
          <a:p>
            <a:pPr lvl="0"/>
            <a:r>
              <a:rPr lang="en-GB" sz="3800" dirty="0" smtClean="0"/>
              <a:t>Transmedia storytelling, as a product, is a form of branding and brand extension – thus, there is a strong </a:t>
            </a:r>
            <a:r>
              <a:rPr lang="en-GB" sz="3800" b="1" u="sng" dirty="0" smtClean="0"/>
              <a:t>commercial</a:t>
            </a:r>
            <a:r>
              <a:rPr lang="en-GB" sz="3800" dirty="0" smtClean="0"/>
              <a:t> aspect to transmedia</a:t>
            </a:r>
          </a:p>
          <a:p>
            <a:pPr lvl="0"/>
            <a:endParaRPr lang="en-GB" sz="3800" dirty="0" smtClean="0"/>
          </a:p>
        </p:txBody>
      </p:sp>
    </p:spTree>
    <p:extLst>
      <p:ext uri="{BB962C8B-B14F-4D97-AF65-F5344CB8AC3E}">
        <p14:creationId xmlns:p14="http://schemas.microsoft.com/office/powerpoint/2010/main" val="34861023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coming up…?</a:t>
            </a:r>
            <a:endParaRPr lang="en-US" dirty="0"/>
          </a:p>
        </p:txBody>
      </p:sp>
      <p:sp>
        <p:nvSpPr>
          <p:cNvPr id="3" name="Content Placeholder 2"/>
          <p:cNvSpPr>
            <a:spLocks noGrp="1"/>
          </p:cNvSpPr>
          <p:nvPr>
            <p:ph idx="1"/>
          </p:nvPr>
        </p:nvSpPr>
        <p:spPr/>
        <p:txBody>
          <a:bodyPr/>
          <a:lstStyle/>
          <a:p>
            <a:r>
              <a:rPr lang="en-US" u="sng" dirty="0" smtClean="0"/>
              <a:t>Lecture 3:</a:t>
            </a:r>
          </a:p>
          <a:p>
            <a:pPr marL="0" indent="0">
              <a:buNone/>
            </a:pPr>
            <a:r>
              <a:rPr lang="en-US" dirty="0" smtClean="0"/>
              <a:t>‘Transmedia Histories Part 2: 20</a:t>
            </a:r>
            <a:r>
              <a:rPr lang="en-US" baseline="30000" dirty="0" smtClean="0"/>
              <a:t>th</a:t>
            </a:r>
            <a:r>
              <a:rPr lang="en-US" dirty="0" smtClean="0"/>
              <a:t> Century Consumerism’</a:t>
            </a:r>
            <a:endParaRPr lang="en-US" dirty="0"/>
          </a:p>
        </p:txBody>
      </p:sp>
    </p:spTree>
    <p:extLst>
      <p:ext uri="{BB962C8B-B14F-4D97-AF65-F5344CB8AC3E}">
        <p14:creationId xmlns:p14="http://schemas.microsoft.com/office/powerpoint/2010/main" val="1850963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Conceptualising Transmedia</a:t>
            </a:r>
            <a:endParaRPr lang="en-US" dirty="0"/>
          </a:p>
        </p:txBody>
      </p:sp>
      <p:sp>
        <p:nvSpPr>
          <p:cNvPr id="3" name="Content Placeholder 2"/>
          <p:cNvSpPr>
            <a:spLocks noGrp="1"/>
          </p:cNvSpPr>
          <p:nvPr>
            <p:ph idx="1"/>
          </p:nvPr>
        </p:nvSpPr>
        <p:spPr>
          <a:xfrm>
            <a:off x="457200" y="1600200"/>
            <a:ext cx="8363272" cy="4525963"/>
          </a:xfrm>
        </p:spPr>
        <p:txBody>
          <a:bodyPr>
            <a:normAutofit/>
          </a:bodyPr>
          <a:lstStyle/>
          <a:p>
            <a:r>
              <a:rPr lang="en-US" dirty="0" smtClean="0"/>
              <a:t>So, transmedia is expansion and extension…</a:t>
            </a:r>
          </a:p>
          <a:p>
            <a:r>
              <a:rPr lang="en-US" dirty="0" smtClean="0"/>
              <a:t>Instead, transmedia </a:t>
            </a:r>
            <a:r>
              <a:rPr lang="en-GB" dirty="0" smtClean="0"/>
              <a:t>is the process of building outward… imagine a number </a:t>
            </a:r>
            <a:r>
              <a:rPr lang="en-GB" dirty="0"/>
              <a:t>of new </a:t>
            </a:r>
            <a:r>
              <a:rPr lang="en-GB" dirty="0" smtClean="0"/>
              <a:t>room extensions </a:t>
            </a:r>
            <a:r>
              <a:rPr lang="en-GB" dirty="0"/>
              <a:t>that are added onto the same building to make a larger </a:t>
            </a:r>
            <a:r>
              <a:rPr lang="en-GB" dirty="0" smtClean="0"/>
              <a:t>house…</a:t>
            </a:r>
            <a:endParaRPr lang="en-US" dirty="0"/>
          </a:p>
        </p:txBody>
      </p:sp>
    </p:spTree>
    <p:extLst>
      <p:ext uri="{BB962C8B-B14F-4D97-AF65-F5344CB8AC3E}">
        <p14:creationId xmlns:p14="http://schemas.microsoft.com/office/powerpoint/2010/main" val="28255372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Conceptualising Transmedia</a:t>
            </a:r>
            <a:endParaRPr lang="en-US" dirty="0"/>
          </a:p>
        </p:txBody>
      </p:sp>
      <p:pic>
        <p:nvPicPr>
          <p:cNvPr id="4" name="Content Placeholder 3"/>
          <p:cNvPicPr>
            <a:picLocks noGrp="1" noChangeAspect="1"/>
          </p:cNvPicPr>
          <p:nvPr>
            <p:ph idx="1"/>
          </p:nvPr>
        </p:nvPicPr>
        <p:blipFill>
          <a:blip r:embed="rId3"/>
          <a:srcRect t="13336" b="13336"/>
          <a:stretch>
            <a:fillRect/>
          </a:stretch>
        </p:blipFill>
        <p:spPr>
          <a:xfrm>
            <a:off x="640136" y="1700808"/>
            <a:ext cx="8046664" cy="4425355"/>
          </a:xfrm>
        </p:spPr>
      </p:pic>
    </p:spTree>
    <p:extLst>
      <p:ext uri="{BB962C8B-B14F-4D97-AF65-F5344CB8AC3E}">
        <p14:creationId xmlns:p14="http://schemas.microsoft.com/office/powerpoint/2010/main" val="12238094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Character-building</a:t>
            </a:r>
            <a:endParaRPr lang="en-US" dirty="0"/>
          </a:p>
        </p:txBody>
      </p:sp>
      <p:sp>
        <p:nvSpPr>
          <p:cNvPr id="3" name="Content Placeholder 2"/>
          <p:cNvSpPr>
            <a:spLocks noGrp="1"/>
          </p:cNvSpPr>
          <p:nvPr>
            <p:ph idx="1"/>
          </p:nvPr>
        </p:nvSpPr>
        <p:spPr>
          <a:xfrm>
            <a:off x="467544" y="1412776"/>
            <a:ext cx="8229600" cy="4525963"/>
          </a:xfrm>
        </p:spPr>
        <p:txBody>
          <a:bodyPr/>
          <a:lstStyle/>
          <a:p>
            <a:r>
              <a:rPr lang="en-GB" dirty="0" smtClean="0"/>
              <a:t>Prequels</a:t>
            </a:r>
            <a:r>
              <a:rPr lang="en-GB" dirty="0"/>
              <a:t>, sequels, the expansion of </a:t>
            </a:r>
            <a:r>
              <a:rPr lang="en-GB" dirty="0" smtClean="0"/>
              <a:t>backstory</a:t>
            </a:r>
          </a:p>
          <a:p>
            <a:r>
              <a:rPr lang="en-GB" dirty="0"/>
              <a:t>I</a:t>
            </a:r>
            <a:r>
              <a:rPr lang="en-GB" dirty="0" smtClean="0"/>
              <a:t>nteractions </a:t>
            </a:r>
            <a:r>
              <a:rPr lang="en-GB" dirty="0"/>
              <a:t>with secondary characters, </a:t>
            </a:r>
            <a:r>
              <a:rPr lang="en-GB" dirty="0" smtClean="0"/>
              <a:t>expand psychology</a:t>
            </a:r>
            <a:r>
              <a:rPr lang="en-GB" dirty="0"/>
              <a:t>, </a:t>
            </a:r>
            <a:r>
              <a:rPr lang="en-GB" dirty="0" smtClean="0"/>
              <a:t>biography </a:t>
            </a:r>
            <a:r>
              <a:rPr lang="en-GB" dirty="0"/>
              <a:t>(or </a:t>
            </a:r>
            <a:r>
              <a:rPr lang="en-GB" dirty="0" smtClean="0"/>
              <a:t>backstory) </a:t>
            </a:r>
            <a:endParaRPr lang="en-US" dirty="0"/>
          </a:p>
        </p:txBody>
      </p:sp>
      <p:pic>
        <p:nvPicPr>
          <p:cNvPr id="4" name="Picture 2" descr="http://pics.filmaffinity.com/Doctor_Who_Pond_Life_TV-172953690-larg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76056" y="3347320"/>
            <a:ext cx="2448272" cy="351939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5"/>
          <a:stretch>
            <a:fillRect/>
          </a:stretch>
        </p:blipFill>
        <p:spPr>
          <a:xfrm>
            <a:off x="1547664" y="3346352"/>
            <a:ext cx="2563247" cy="3511648"/>
          </a:xfrm>
          <a:prstGeom prst="rect">
            <a:avLst/>
          </a:prstGeom>
        </p:spPr>
      </p:pic>
    </p:spTree>
    <p:extLst>
      <p:ext uri="{BB962C8B-B14F-4D97-AF65-F5344CB8AC3E}">
        <p14:creationId xmlns:p14="http://schemas.microsoft.com/office/powerpoint/2010/main" val="2415528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World-building</a:t>
            </a:r>
            <a:endParaRPr lang="en-US" dirty="0"/>
          </a:p>
        </p:txBody>
      </p:sp>
      <p:sp>
        <p:nvSpPr>
          <p:cNvPr id="5" name="Content Placeholder 4"/>
          <p:cNvSpPr>
            <a:spLocks noGrp="1"/>
          </p:cNvSpPr>
          <p:nvPr>
            <p:ph idx="1"/>
          </p:nvPr>
        </p:nvSpPr>
        <p:spPr/>
        <p:txBody>
          <a:bodyPr/>
          <a:lstStyle/>
          <a:p>
            <a:r>
              <a:rPr lang="en-GB" dirty="0"/>
              <a:t>A</a:t>
            </a:r>
            <a:r>
              <a:rPr lang="en-GB" dirty="0" smtClean="0"/>
              <a:t>dding </a:t>
            </a:r>
            <a:r>
              <a:rPr lang="en-GB" dirty="0"/>
              <a:t>aspects </a:t>
            </a:r>
            <a:r>
              <a:rPr lang="en-GB" dirty="0" smtClean="0"/>
              <a:t>to an imaginary space, such as mythology</a:t>
            </a:r>
            <a:r>
              <a:rPr lang="en-GB" dirty="0"/>
              <a:t>, </a:t>
            </a:r>
            <a:r>
              <a:rPr lang="en-GB" dirty="0" smtClean="0"/>
              <a:t>religion, culture, by </a:t>
            </a:r>
            <a:r>
              <a:rPr lang="en-GB" dirty="0"/>
              <a:t>expanding the timeline of a storyworld to include new events, or by exploring new fictional settings </a:t>
            </a:r>
            <a:endParaRPr lang="en-US" dirty="0"/>
          </a:p>
        </p:txBody>
      </p:sp>
      <p:pic>
        <p:nvPicPr>
          <p:cNvPr id="8" name="Picture 7"/>
          <p:cNvPicPr>
            <a:picLocks noChangeAspect="1"/>
          </p:cNvPicPr>
          <p:nvPr/>
        </p:nvPicPr>
        <p:blipFill>
          <a:blip r:embed="rId3"/>
          <a:stretch>
            <a:fillRect/>
          </a:stretch>
        </p:blipFill>
        <p:spPr>
          <a:xfrm>
            <a:off x="179512" y="3789040"/>
            <a:ext cx="2952328" cy="2952328"/>
          </a:xfrm>
          <a:prstGeom prst="rect">
            <a:avLst/>
          </a:prstGeom>
        </p:spPr>
      </p:pic>
      <p:pic>
        <p:nvPicPr>
          <p:cNvPr id="9" name="Picture 8"/>
          <p:cNvPicPr>
            <a:picLocks noChangeAspect="1"/>
          </p:cNvPicPr>
          <p:nvPr/>
        </p:nvPicPr>
        <p:blipFill>
          <a:blip r:embed="rId4"/>
          <a:stretch>
            <a:fillRect/>
          </a:stretch>
        </p:blipFill>
        <p:spPr>
          <a:xfrm>
            <a:off x="3203848" y="3789040"/>
            <a:ext cx="1727200" cy="2438400"/>
          </a:xfrm>
          <a:prstGeom prst="rect">
            <a:avLst/>
          </a:prstGeom>
        </p:spPr>
      </p:pic>
      <p:pic>
        <p:nvPicPr>
          <p:cNvPr id="10" name="Picture 2" descr="http://vnmedia.ign.com/lotrovault.ign.com/fms/images/maps/5/1173850220_fullres.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3789040"/>
            <a:ext cx="3851920" cy="29078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538988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165</TotalTime>
  <Words>4006</Words>
  <Application>Microsoft Office PowerPoint</Application>
  <PresentationFormat>Předvádění na obrazovce (4:3)</PresentationFormat>
  <Paragraphs>305</Paragraphs>
  <Slides>57</Slides>
  <Notes>39</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57</vt:i4>
      </vt:variant>
    </vt:vector>
  </HeadingPairs>
  <TitlesOfParts>
    <vt:vector size="60" baseType="lpstr">
      <vt:lpstr>Arial</vt:lpstr>
      <vt:lpstr>Calibri</vt:lpstr>
      <vt:lpstr>Office Theme</vt:lpstr>
      <vt:lpstr>Transmedia Conceptions:  World, Character, Author - Promotion, Brand, Continuity</vt:lpstr>
      <vt:lpstr>Today…</vt:lpstr>
      <vt:lpstr>Learning Objectives</vt:lpstr>
      <vt:lpstr>Characterising Transmedia</vt:lpstr>
      <vt:lpstr>Conceptualising Transmedia</vt:lpstr>
      <vt:lpstr>Conceptualising Transmedia</vt:lpstr>
      <vt:lpstr>Conceptualising Transmedia</vt:lpstr>
      <vt:lpstr>Character-building</vt:lpstr>
      <vt:lpstr>World-building</vt:lpstr>
      <vt:lpstr>Authorship</vt:lpstr>
      <vt:lpstr>Authorship</vt:lpstr>
      <vt:lpstr>Summary so far…</vt:lpstr>
      <vt:lpstr>Prezentace aplikace PowerPoint</vt:lpstr>
      <vt:lpstr>Stop and think…</vt:lpstr>
      <vt:lpstr>Prezentace aplikace PowerPoint</vt:lpstr>
      <vt:lpstr>Prezentace aplikace PowerPoint</vt:lpstr>
      <vt:lpstr>Consider…</vt:lpstr>
      <vt:lpstr>Also consider…</vt:lpstr>
      <vt:lpstr>Also consider…</vt:lpstr>
      <vt:lpstr>Transmedia Storytelling and consumer products</vt:lpstr>
      <vt:lpstr>Prezentace aplikace PowerPoint</vt:lpstr>
      <vt:lpstr>Prezentace aplikace PowerPoint</vt:lpstr>
      <vt:lpstr>Key observation…</vt:lpstr>
      <vt:lpstr>Question to consider…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Brand Extension</vt:lpstr>
      <vt:lpstr>Brand  Extension </vt:lpstr>
      <vt:lpstr>Top Gear (BBC, 1978-) Brand Extension as Non-Fiction Transmedia Storytelling</vt:lpstr>
      <vt:lpstr>Top Gear (BBC, 1978-)</vt:lpstr>
      <vt:lpstr>Top Gear (BBC, 1978-)</vt:lpstr>
      <vt:lpstr>Top Gear (BBC, 1978-)</vt:lpstr>
      <vt:lpstr>Characteristics of Media Branding</vt:lpstr>
      <vt:lpstr>Prezentace aplikace PowerPoint</vt:lpstr>
      <vt:lpstr>Prezentace aplikace PowerPoint</vt:lpstr>
      <vt:lpstr>Planet Earth Live</vt:lpstr>
      <vt:lpstr>Planet Earth Live as Transmedia Brand</vt:lpstr>
      <vt:lpstr>So are there different types of transmediality…?</vt:lpstr>
      <vt:lpstr>Continuity vs. Multiplicity</vt:lpstr>
      <vt:lpstr>Continuity vs. Multiplicity</vt:lpstr>
      <vt:lpstr>Case study: James Bond</vt:lpstr>
      <vt:lpstr>Transmedia Bond</vt:lpstr>
      <vt:lpstr>Transmedia Bond as nostalgia</vt:lpstr>
      <vt:lpstr>Transmedia Bond as wish-fulfillment</vt:lpstr>
      <vt:lpstr>Transmedia Bond as ret-con</vt:lpstr>
      <vt:lpstr>Questions to consider…</vt:lpstr>
      <vt:lpstr>What to take away from today…</vt:lpstr>
      <vt:lpstr>What’s coming up…?</vt:lpstr>
    </vt:vector>
  </TitlesOfParts>
  <Company>Bath Spa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Transmedia Conceptions:  World, Character, Author; Promotion, Brand, Continuity</dc:title>
  <dc:creator>Matthew Freeman</dc:creator>
  <cp:lastModifiedBy>Šárka Gmiterková</cp:lastModifiedBy>
  <cp:revision>13</cp:revision>
  <dcterms:created xsi:type="dcterms:W3CDTF">2016-04-07T17:10:26Z</dcterms:created>
  <dcterms:modified xsi:type="dcterms:W3CDTF">2016-04-26T12:03:15Z</dcterms:modified>
</cp:coreProperties>
</file>