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7" r:id="rId2"/>
    <p:sldId id="258" r:id="rId3"/>
    <p:sldId id="259" r:id="rId4"/>
    <p:sldId id="260" r:id="rId5"/>
    <p:sldId id="302"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304" r:id="rId21"/>
    <p:sldId id="305" r:id="rId22"/>
    <p:sldId id="306" r:id="rId23"/>
    <p:sldId id="277" r:id="rId24"/>
    <p:sldId id="278" r:id="rId25"/>
    <p:sldId id="279" r:id="rId26"/>
    <p:sldId id="280" r:id="rId27"/>
    <p:sldId id="281" r:id="rId28"/>
    <p:sldId id="309" r:id="rId29"/>
    <p:sldId id="282" r:id="rId30"/>
    <p:sldId id="283" r:id="rId31"/>
    <p:sldId id="284" r:id="rId32"/>
    <p:sldId id="286" r:id="rId33"/>
    <p:sldId id="287" r:id="rId34"/>
    <p:sldId id="288" r:id="rId35"/>
    <p:sldId id="289" r:id="rId36"/>
    <p:sldId id="290" r:id="rId37"/>
    <p:sldId id="291" r:id="rId38"/>
    <p:sldId id="292" r:id="rId39"/>
    <p:sldId id="293" r:id="rId40"/>
    <p:sldId id="308" r:id="rId41"/>
    <p:sldId id="295" r:id="rId42"/>
    <p:sldId id="296" r:id="rId43"/>
    <p:sldId id="298" r:id="rId44"/>
    <p:sldId id="299" r:id="rId45"/>
    <p:sldId id="300" r:id="rId46"/>
    <p:sldId id="30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7" d="100"/>
          <a:sy n="67" d="100"/>
        </p:scale>
        <p:origin x="-123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EF34CC-147E-A04F-9C61-62E013E4FD57}" type="datetimeFigureOut">
              <a:rPr lang="en-US" smtClean="0"/>
              <a:t>26/04/16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6E2FCA-C87D-E148-9472-5CDDA28DF8E2}" type="slidenum">
              <a:rPr lang="en-US" smtClean="0"/>
              <a:t>‹#›</a:t>
            </a:fld>
            <a:endParaRPr lang="en-US"/>
          </a:p>
        </p:txBody>
      </p:sp>
    </p:spTree>
    <p:extLst>
      <p:ext uri="{BB962C8B-B14F-4D97-AF65-F5344CB8AC3E}">
        <p14:creationId xmlns:p14="http://schemas.microsoft.com/office/powerpoint/2010/main" val="17967329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0B7993C-D32C-3543-877F-A0686074D6DF}" type="datetimeFigureOut">
              <a:rPr lang="en-US" smtClean="0"/>
              <a:t>26/04/16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298339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0B7993C-D32C-3543-877F-A0686074D6DF}" type="datetimeFigureOut">
              <a:rPr lang="en-US" smtClean="0"/>
              <a:t>26/04/16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3150695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0B7993C-D32C-3543-877F-A0686074D6DF}" type="datetimeFigureOut">
              <a:rPr lang="en-US" smtClean="0"/>
              <a:t>26/04/16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1434915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0B7993C-D32C-3543-877F-A0686074D6DF}" type="datetimeFigureOut">
              <a:rPr lang="en-US" smtClean="0"/>
              <a:t>26/04/16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3643738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0B7993C-D32C-3543-877F-A0686074D6DF}" type="datetimeFigureOut">
              <a:rPr lang="en-US" smtClean="0"/>
              <a:t>26/04/16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646042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0B7993C-D32C-3543-877F-A0686074D6DF}" type="datetimeFigureOut">
              <a:rPr lang="en-US" smtClean="0"/>
              <a:t>26/04/16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359119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0B7993C-D32C-3543-877F-A0686074D6DF}" type="datetimeFigureOut">
              <a:rPr lang="en-US" smtClean="0"/>
              <a:t>26/04/16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2866870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0B7993C-D32C-3543-877F-A0686074D6DF}" type="datetimeFigureOut">
              <a:rPr lang="en-US" smtClean="0"/>
              <a:t>26/04/16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31857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B7993C-D32C-3543-877F-A0686074D6DF}" type="datetimeFigureOut">
              <a:rPr lang="en-US" smtClean="0"/>
              <a:t>26/04/16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17392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0B7993C-D32C-3543-877F-A0686074D6DF}" type="datetimeFigureOut">
              <a:rPr lang="en-US" smtClean="0"/>
              <a:t>26/04/16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276467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0B7993C-D32C-3543-877F-A0686074D6DF}" type="datetimeFigureOut">
              <a:rPr lang="en-US" smtClean="0"/>
              <a:t>26/04/16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7F8CD-62B4-7D4C-85B5-B3A9776A1407}" type="slidenum">
              <a:rPr lang="en-US" smtClean="0"/>
              <a:t>‹#›</a:t>
            </a:fld>
            <a:endParaRPr lang="en-US"/>
          </a:p>
        </p:txBody>
      </p:sp>
    </p:spTree>
    <p:extLst>
      <p:ext uri="{BB962C8B-B14F-4D97-AF65-F5344CB8AC3E}">
        <p14:creationId xmlns:p14="http://schemas.microsoft.com/office/powerpoint/2010/main" val="17094330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7993C-D32C-3543-877F-A0686074D6DF}" type="datetimeFigureOut">
              <a:rPr lang="en-US" smtClean="0"/>
              <a:t>26/04/16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7F8CD-62B4-7D4C-85B5-B3A9776A1407}" type="slidenum">
              <a:rPr lang="en-US" smtClean="0"/>
              <a:t>‹#›</a:t>
            </a:fld>
            <a:endParaRPr lang="en-US"/>
          </a:p>
        </p:txBody>
      </p:sp>
    </p:spTree>
    <p:extLst>
      <p:ext uri="{BB962C8B-B14F-4D97-AF65-F5344CB8AC3E}">
        <p14:creationId xmlns:p14="http://schemas.microsoft.com/office/powerpoint/2010/main" val="2566930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hyperlink" Target="http://www.google.co.uk/url?sa=i&amp;rct=j&amp;q=&amp;esrc=s&amp;frm=1&amp;source=images&amp;cd=&amp;cad=rja&amp;docid=2guZjj2S2UymWM&amp;tbnid=jUPpgYGYZwCDWM:&amp;ved=0CAUQjRw&amp;url=http://whatworkswhere.com/index.php/2012/global/how-transmedia-storytelling-will-transform-the-role-of-the-content-strategist/&amp;ei=Ra8LUZiRKOmL0AXYm4GQCQ&amp;bvm=bv.41867550,d.d2k&amp;psig=AFQjCNEvEff595hByRTwI_pzTkTRw5TqVA&amp;ust=1359806557934794" TargetMode="External"/><Relationship Id="rId6" Type="http://schemas.openxmlformats.org/officeDocument/2006/relationships/image" Target="../media/image2.jpeg"/><Relationship Id="rId7" Type="http://schemas.microsoft.com/office/2007/relationships/hdphoto" Target="../media/hdphoto2.wdp"/><Relationship Id="rId8" Type="http://schemas.openxmlformats.org/officeDocument/2006/relationships/hyperlink" Target="http://www.google.co.uk/url?sa=i&amp;rct=j&amp;q=&amp;esrc=s&amp;source=images&amp;cd=&amp;cad=rja&amp;uact=8&amp;docid=EiNSUz0PktPurM&amp;tbnid=-XCYuMctlNIzNM:&amp;ved=0CAYQjRw&amp;url=http://www.bang2write.com/2013/04/5-reasons-writers-should-consider-a-transmedia-project-by-dylan-spicer.html&amp;ei=L4UkU7asH4e60QW04IHwDA&amp;bvm=bv.62922401,d.bGE&amp;psig=AFQjCNEzgNwAL8iZFU3oQhFHrRkVCmb1tw&amp;ust=1394988707735930" TargetMode="External"/><Relationship Id="rId9" Type="http://schemas.openxmlformats.org/officeDocument/2006/relationships/image" Target="../media/image3.jpeg"/><Relationship Id="rId10" Type="http://schemas.openxmlformats.org/officeDocument/2006/relationships/hyperlink" Target="http://www.google.co.uk/url?sa=i&amp;rct=j&amp;q=&amp;esrc=s&amp;source=images&amp;cd=&amp;cad=rja&amp;uact=8&amp;docid=OmKrYsSRmOHMcM&amp;tbnid=iXMurtXrFO5n2M:&amp;ved=0CAYQjRw&amp;url=http://truthaboutmarika.wordpress.com/what-is-transmedia-about/&amp;ei=dYUkU8HCJuvs0gXAzYCgCg&amp;bvm=bv.62922401,d.bGE&amp;psig=AFQjCNEzgNwAL8iZFU3oQhFHrRkVCmb1tw&amp;ust=1394988707735930" TargetMode="External"/><Relationship Id="rId11"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hyperlink" Target="http://www.google.co.uk/url?sa=i&amp;rct=j&amp;q=&amp;esrc=s&amp;source=images&amp;cd=&amp;cad=rja&amp;docid=3J-sECAm4gyzpM&amp;tbnid=M7ET6hG_yq76SM:&amp;ved=0CAUQjRw&amp;url=http://maher.filfre.net/writings/convergence.html&amp;ei=NTwBU8WmLYb80gHFvYDgDg&amp;bvm=bv.61535280,d.dmQ&amp;psig=AFQjCNEiNYE6h2kqnC2_YmSg0CpLyDYWAQ&amp;ust=139267621260007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microsoft.com/office/2007/relationships/hdphoto" Target="../media/hdphoto11.wdp"/><Relationship Id="rId5" Type="http://schemas.openxmlformats.org/officeDocument/2006/relationships/hyperlink" Target="http://www.google.co.uk/url?sa=i&amp;rct=j&amp;q=&amp;esrc=s&amp;source=images&amp;cd=&amp;cad=rja&amp;uact=8&amp;docid=B3wa1GmBIipXAM&amp;tbnid=CaRa7qcDyHI9OM:&amp;ved=0CAYQjRw&amp;url=http://lotrovault.ign.com/View.php?view=Maps.Detail&amp;id=5&amp;ei=iaYkU9P6N6iT0QXzioGQCw&amp;bvm=bv.62922401,d.bGE&amp;psig=AFQjCNHG9NtjrTo2qDpFgXhpMjHBHTOQvQ&amp;ust=1394997244507963" TargetMode="External"/><Relationship Id="rId6" Type="http://schemas.openxmlformats.org/officeDocument/2006/relationships/image" Target="../media/image21.jpeg"/><Relationship Id="rId7"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hyperlink" Target="http://www.google.co.uk/url?sa=i&amp;rct=j&amp;q=&amp;esrc=s&amp;source=images&amp;cd=&amp;cad=rja&amp;docid=RGK7DClsNxvgGM&amp;tbnid=iyo4avLpnH7c1M:&amp;ved=0CAUQjRw&amp;url=http://www.imaginaryatlas.com/2013/04/16/east-for-west-in-the-land-of-oz/&amp;ei=6bH2UtrUEMGt0QW4-ID4CQ&amp;bvm=bv.60983673,d.d2k&amp;psig=AFQjCNGxtTRswvu91IG8MS21dVC-dTuqJA&amp;ust=1391985491861181"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22.png"/><Relationship Id="rId5" Type="http://schemas.microsoft.com/office/2007/relationships/hdphoto" Target="../media/hdphoto13.wdp"/><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1" Type="http://schemas.microsoft.com/office/2007/relationships/hdphoto" Target="../media/hdphoto18.wdp"/><Relationship Id="rId12" Type="http://schemas.openxmlformats.org/officeDocument/2006/relationships/image" Target="../media/image30.jpeg"/><Relationship Id="rId13" Type="http://schemas.microsoft.com/office/2007/relationships/hdphoto" Target="../media/hdphoto19.wdp"/><Relationship Id="rId1" Type="http://schemas.openxmlformats.org/officeDocument/2006/relationships/slideLayout" Target="../slideLayouts/slideLayout1.xml"/><Relationship Id="rId2" Type="http://schemas.openxmlformats.org/officeDocument/2006/relationships/image" Target="../media/image25.jpeg"/><Relationship Id="rId3" Type="http://schemas.microsoft.com/office/2007/relationships/hdphoto" Target="../media/hdphoto14.wdp"/><Relationship Id="rId4" Type="http://schemas.openxmlformats.org/officeDocument/2006/relationships/image" Target="../media/image26.jpeg"/><Relationship Id="rId5" Type="http://schemas.microsoft.com/office/2007/relationships/hdphoto" Target="../media/hdphoto15.wdp"/><Relationship Id="rId6" Type="http://schemas.openxmlformats.org/officeDocument/2006/relationships/image" Target="../media/image27.jpeg"/><Relationship Id="rId7" Type="http://schemas.microsoft.com/office/2007/relationships/hdphoto" Target="../media/hdphoto16.wdp"/><Relationship Id="rId8" Type="http://schemas.openxmlformats.org/officeDocument/2006/relationships/image" Target="../media/image28.jpeg"/><Relationship Id="rId9" Type="http://schemas.microsoft.com/office/2007/relationships/hdphoto" Target="../media/hdphoto17.wdp"/><Relationship Id="rId10"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microsoft.com/office/2007/relationships/hdphoto" Target="../media/hdphoto20.wdp"/><Relationship Id="rId4" Type="http://schemas.openxmlformats.org/officeDocument/2006/relationships/image" Target="../media/image32.jpeg"/><Relationship Id="rId5" Type="http://schemas.microsoft.com/office/2007/relationships/hdphoto" Target="../media/hdphoto21.wdp"/><Relationship Id="rId6" Type="http://schemas.openxmlformats.org/officeDocument/2006/relationships/image" Target="../media/image22.png"/><Relationship Id="rId7" Type="http://schemas.microsoft.com/office/2007/relationships/hdphoto" Target="../media/hdphoto13.wdp"/><Relationship Id="rId8"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3.wdp"/><Relationship Id="rId5" Type="http://schemas.openxmlformats.org/officeDocument/2006/relationships/image" Target="../media/image35.jpeg"/><Relationship Id="rId6" Type="http://schemas.microsoft.com/office/2007/relationships/hdphoto" Target="../media/hdphoto22.wdp"/><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1" Type="http://schemas.microsoft.com/office/2007/relationships/hdphoto" Target="../media/hdphoto27.wdp"/><Relationship Id="rId12" Type="http://schemas.openxmlformats.org/officeDocument/2006/relationships/hyperlink" Target="http://1.bp.blogspot.com/_H_2edGj3TUM/Sar2DSk_6II/AAAAAAAAATg/bDg5LyxOcyY/s1600-h/Tarzan,+Lord+Of+The+Jungle+1951+-+1953.jpg" TargetMode="External"/><Relationship Id="rId13" Type="http://schemas.openxmlformats.org/officeDocument/2006/relationships/image" Target="../media/image43.jpeg"/><Relationship Id="rId14" Type="http://schemas.microsoft.com/office/2007/relationships/hdphoto" Target="../media/hdphoto28.wdp"/><Relationship Id="rId15" Type="http://schemas.openxmlformats.org/officeDocument/2006/relationships/image" Target="../media/image44.jpeg"/><Relationship Id="rId16" Type="http://schemas.microsoft.com/office/2007/relationships/hdphoto" Target="../media/hdphoto29.wdp"/><Relationship Id="rId17" Type="http://schemas.openxmlformats.org/officeDocument/2006/relationships/image" Target="../media/image45.jpeg"/><Relationship Id="rId18" Type="http://schemas.microsoft.com/office/2007/relationships/hdphoto" Target="../media/hdphoto30.wdp"/><Relationship Id="rId1" Type="http://schemas.openxmlformats.org/officeDocument/2006/relationships/slideLayout" Target="../slideLayouts/slideLayout2.xml"/><Relationship Id="rId2" Type="http://schemas.openxmlformats.org/officeDocument/2006/relationships/image" Target="../media/image38.jpeg"/><Relationship Id="rId3" Type="http://schemas.microsoft.com/office/2007/relationships/hdphoto" Target="../media/hdphoto23.wdp"/><Relationship Id="rId4" Type="http://schemas.openxmlformats.org/officeDocument/2006/relationships/image" Target="../media/image39.jpeg"/><Relationship Id="rId5" Type="http://schemas.microsoft.com/office/2007/relationships/hdphoto" Target="../media/hdphoto24.wdp"/><Relationship Id="rId6" Type="http://schemas.openxmlformats.org/officeDocument/2006/relationships/image" Target="../media/image40.jpeg"/><Relationship Id="rId7" Type="http://schemas.microsoft.com/office/2007/relationships/hdphoto" Target="../media/hdphoto25.wdp"/><Relationship Id="rId8" Type="http://schemas.openxmlformats.org/officeDocument/2006/relationships/image" Target="../media/image41.jpeg"/><Relationship Id="rId9" Type="http://schemas.microsoft.com/office/2007/relationships/hdphoto" Target="../media/hdphoto26.wdp"/><Relationship Id="rId10"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4.wdp"/><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microsoft.com/office/2007/relationships/hdphoto" Target="../media/hdphoto31.wdp"/><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microsoft.com/office/2007/relationships/hdphoto" Target="../media/hdphoto32.wdp"/><Relationship Id="rId4" Type="http://schemas.openxmlformats.org/officeDocument/2006/relationships/image" Target="../media/image73.jpeg"/><Relationship Id="rId5" Type="http://schemas.microsoft.com/office/2007/relationships/hdphoto" Target="../media/hdphoto33.wdp"/><Relationship Id="rId6" Type="http://schemas.openxmlformats.org/officeDocument/2006/relationships/image" Target="../media/image74.jpeg"/><Relationship Id="rId7" Type="http://schemas.microsoft.com/office/2007/relationships/hdphoto" Target="../media/hdphoto34.wdp"/><Relationship Id="rId8" Type="http://schemas.openxmlformats.org/officeDocument/2006/relationships/image" Target="../media/image75.jpeg"/><Relationship Id="rId9" Type="http://schemas.microsoft.com/office/2007/relationships/hdphoto" Target="../media/hdphoto35.wdp"/><Relationship Id="rId1" Type="http://schemas.openxmlformats.org/officeDocument/2006/relationships/slideLayout" Target="../slideLayouts/slideLayout1.xml"/><Relationship Id="rId2" Type="http://schemas.openxmlformats.org/officeDocument/2006/relationships/image" Target="../media/image7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6.wdp"/><Relationship Id="rId4" Type="http://schemas.openxmlformats.org/officeDocument/2006/relationships/image" Target="../media/image77.jpeg"/><Relationship Id="rId5" Type="http://schemas.openxmlformats.org/officeDocument/2006/relationships/image" Target="../media/image78.gif"/><Relationship Id="rId6"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7.wdp"/><Relationship Id="rId4" Type="http://schemas.openxmlformats.org/officeDocument/2006/relationships/image" Target="../media/image81.jpeg"/><Relationship Id="rId5" Type="http://schemas.microsoft.com/office/2007/relationships/hdphoto" Target="../media/hdphoto38.wdp"/><Relationship Id="rId6" Type="http://schemas.openxmlformats.org/officeDocument/2006/relationships/image" Target="../media/image82.jpeg"/><Relationship Id="rId7" Type="http://schemas.microsoft.com/office/2007/relationships/hdphoto" Target="../media/hdphoto39.wdp"/><Relationship Id="rId8"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image" Target="../media/image8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 Id="rId3" Type="http://schemas.openxmlformats.org/officeDocument/2006/relationships/image" Target="../media/image8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40.wdp"/><Relationship Id="rId4" Type="http://schemas.openxmlformats.org/officeDocument/2006/relationships/image" Target="../media/image87.jpeg"/><Relationship Id="rId5" Type="http://schemas.microsoft.com/office/2007/relationships/hdphoto" Target="../media/hdphoto41.wdp"/><Relationship Id="rId6" Type="http://schemas.openxmlformats.org/officeDocument/2006/relationships/image" Target="../media/image88.png"/><Relationship Id="rId7" Type="http://schemas.microsoft.com/office/2007/relationships/hdphoto" Target="../media/hdphoto42.wdp"/><Relationship Id="rId8"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microsoft.com/office/2007/relationships/hdphoto" Target="../media/hdphoto43.wdp"/><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docid=35Qg6sCUy8r1IM&amp;tbnid=U_9IIJ5vf6f7FM:&amp;ved=0CAYQjRw&amp;url=http://vimeo.com/51476966&amp;ei=p1EpU8fJH9KV0QX07YGgDg&amp;bvm=bv.62922401,d.bGE&amp;psig=AFQjCNFiV8NciTnpf2ybmOYcg8-BWKp7rg&amp;ust=1395303195010448" TargetMode="External"/><Relationship Id="rId4" Type="http://schemas.openxmlformats.org/officeDocument/2006/relationships/image" Target="../media/image94.jpeg"/><Relationship Id="rId5" Type="http://schemas.openxmlformats.org/officeDocument/2006/relationships/hyperlink" Target="http://www.google.co.uk/url?sa=i&amp;rct=j&amp;q=&amp;esrc=s&amp;source=images&amp;cd=&amp;cad=rja&amp;uact=8&amp;docid=RG4ZPKcaKVfSHM&amp;tbnid=H9Za-eIFf2XZTM:&amp;ved=0CAUQjRw&amp;url=http://collider.com/the-dark-knight-rises-viral-campaign-continues-with-an-issue-of-the-gotham-observer/&amp;ei=iKnDU67UHcOwOcCngOgM&amp;bvm=bv.70810081,d.bGE&amp;psig=AFQjCNF7B-ITGMCFpdq0DVkt0-nDMYb4Ow&amp;ust=1405418241671992" TargetMode="External"/><Relationship Id="rId6"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jpeg"/><Relationship Id="rId13" Type="http://schemas.microsoft.com/office/2007/relationships/hdphoto" Target="../media/hdphoto6.wdp"/><Relationship Id="rId14" Type="http://schemas.openxmlformats.org/officeDocument/2006/relationships/image" Target="../media/image14.jpeg"/><Relationship Id="rId15" Type="http://schemas.microsoft.com/office/2007/relationships/hdphoto" Target="../media/hdphoto7.wdp"/><Relationship Id="rId1" Type="http://schemas.openxmlformats.org/officeDocument/2006/relationships/slideLayout" Target="../slideLayouts/slideLayout1.xml"/><Relationship Id="rId2" Type="http://schemas.openxmlformats.org/officeDocument/2006/relationships/image" Target="../media/image6.jpeg"/><Relationship Id="rId3" Type="http://schemas.microsoft.com/office/2007/relationships/hdphoto" Target="../media/hdphoto3.wdp"/><Relationship Id="rId4" Type="http://schemas.openxmlformats.org/officeDocument/2006/relationships/image" Target="../media/image7.jpeg"/><Relationship Id="rId5" Type="http://schemas.microsoft.com/office/2007/relationships/hdphoto" Target="../media/hdphoto4.wdp"/><Relationship Id="rId6" Type="http://schemas.openxmlformats.org/officeDocument/2006/relationships/image" Target="../media/image8.jpeg"/><Relationship Id="rId7" Type="http://schemas.microsoft.com/office/2007/relationships/hdphoto" Target="../media/hdphoto5.wdp"/><Relationship Id="rId8" Type="http://schemas.openxmlformats.org/officeDocument/2006/relationships/image" Target="../media/image9.gif"/><Relationship Id="rId9" Type="http://schemas.openxmlformats.org/officeDocument/2006/relationships/image" Target="../media/image10.jpeg"/><Relationship Id="rId10"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16.jpeg"/><Relationship Id="rId5" Type="http://schemas.microsoft.com/office/2007/relationships/hdphoto" Target="../media/hdphoto9.wdp"/><Relationship Id="rId6" Type="http://schemas.openxmlformats.org/officeDocument/2006/relationships/image" Target="../media/image17.jpeg"/><Relationship Id="rId7"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3429000"/>
            <a:ext cx="8100393" cy="1470025"/>
          </a:xfrm>
        </p:spPr>
        <p:txBody>
          <a:bodyPr/>
          <a:lstStyle/>
          <a:p>
            <a:pPr algn="l"/>
            <a:r>
              <a:rPr lang="en-GB" b="1" dirty="0" smtClean="0"/>
              <a:t>Transmedia Histories Part 1: </a:t>
            </a:r>
            <a:br>
              <a:rPr lang="en-GB" b="1" dirty="0" smtClean="0"/>
            </a:br>
            <a:r>
              <a:rPr lang="en-GB" sz="2800" b="1" dirty="0" smtClean="0"/>
              <a:t>Early 20</a:t>
            </a:r>
            <a:r>
              <a:rPr lang="en-GB" sz="2800" b="1" baseline="30000" dirty="0" smtClean="0"/>
              <a:t>th</a:t>
            </a:r>
            <a:r>
              <a:rPr lang="en-GB" sz="2800" b="1" dirty="0" smtClean="0"/>
              <a:t> Century: Industrialised Consumerism</a:t>
            </a:r>
            <a:endParaRPr lang="en-GB" b="1" dirty="0"/>
          </a:p>
        </p:txBody>
      </p:sp>
      <p:pic>
        <p:nvPicPr>
          <p:cNvPr id="4" name="Picture 2" descr="http://maher.filfre.net/writings/convergence.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7123" b="6204"/>
          <a:stretch/>
        </p:blipFill>
        <p:spPr bwMode="auto">
          <a:xfrm>
            <a:off x="-1" y="0"/>
            <a:ext cx="2734531" cy="3573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whatworkswhere.com/wp-content/uploads/2012/08/Transmedia-Storytelling1.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76824" y="0"/>
            <a:ext cx="6467176" cy="29969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bang2write.com/wp-content/uploads/2013/04/transmedia-storytelling.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5306" y="4797152"/>
            <a:ext cx="4568693" cy="2060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ruthaboutmarika.files.wordpress.com/2011/12/transmediawordle1.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4827016"/>
            <a:ext cx="4575307" cy="20309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34530" y="3111350"/>
            <a:ext cx="6409469" cy="461665"/>
          </a:xfrm>
          <a:prstGeom prst="rect">
            <a:avLst/>
          </a:prstGeom>
        </p:spPr>
        <p:txBody>
          <a:bodyPr wrap="square">
            <a:spAutoFit/>
          </a:bodyPr>
          <a:lstStyle/>
          <a:p>
            <a:r>
              <a:rPr lang="en-GB" altLang="en-US" sz="2400" dirty="0" smtClean="0">
                <a:latin typeface="Arial" charset="0"/>
              </a:rPr>
              <a:t>Lecture 3</a:t>
            </a:r>
            <a:endParaRPr lang="en-GB" sz="2400" dirty="0"/>
          </a:p>
        </p:txBody>
      </p:sp>
    </p:spTree>
    <p:extLst>
      <p:ext uri="{BB962C8B-B14F-4D97-AF65-F5344CB8AC3E}">
        <p14:creationId xmlns:p14="http://schemas.microsoft.com/office/powerpoint/2010/main" val="11728805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4664"/>
            <a:ext cx="9144000" cy="914400"/>
          </a:xfrm>
        </p:spPr>
        <p:txBody>
          <a:bodyPr/>
          <a:lstStyle/>
          <a:p>
            <a:r>
              <a:rPr lang="en-GB" sz="4800" i="1" dirty="0" smtClean="0"/>
              <a:t>The Wonderful Wizard of Oz </a:t>
            </a:r>
            <a:r>
              <a:rPr lang="en-GB" sz="4800" dirty="0" smtClean="0"/>
              <a:t>(1900)</a:t>
            </a:r>
            <a:endParaRPr lang="en-GB" sz="4800" dirty="0"/>
          </a:p>
        </p:txBody>
      </p:sp>
      <p:grpSp>
        <p:nvGrpSpPr>
          <p:cNvPr id="4" name="Group 3"/>
          <p:cNvGrpSpPr/>
          <p:nvPr/>
        </p:nvGrpSpPr>
        <p:grpSpPr>
          <a:xfrm>
            <a:off x="1233534" y="1700808"/>
            <a:ext cx="6696744" cy="4514003"/>
            <a:chOff x="0" y="9525"/>
            <a:chExt cx="3467100" cy="2447927"/>
          </a:xfrm>
        </p:grpSpPr>
        <p:pic>
          <p:nvPicPr>
            <p:cNvPr id="5" name="Picture 4" descr="C:\Users\Matt\Documents\Oz 1.jpeg"/>
            <p:cNvPicPr>
              <a:picLocks noChangeAspect="1"/>
            </p:cNvPicPr>
            <p:nvPr/>
          </p:nvPicPr>
          <p:blipFill rotWithShape="1">
            <a:blip r:embed="rId2" cstate="print">
              <a:extLst>
                <a:ext uri="{28A0092B-C50C-407E-A947-70E740481C1C}">
                  <a14:useLocalDpi xmlns:a14="http://schemas.microsoft.com/office/drawing/2010/main" val="0"/>
                </a:ext>
              </a:extLst>
            </a:blip>
            <a:srcRect l="9805" t="51937" r="11598" b="7628"/>
            <a:stretch/>
          </p:blipFill>
          <p:spPr bwMode="auto">
            <a:xfrm rot="5400000">
              <a:off x="-342900" y="352425"/>
              <a:ext cx="2447925" cy="1762125"/>
            </a:xfrm>
            <a:prstGeom prst="rect">
              <a:avLst/>
            </a:prstGeom>
            <a:noFill/>
            <a:ln>
              <a:noFill/>
            </a:ln>
            <a:extLst>
              <a:ext uri="{53640926-AAD7-44d8-BBD7-CCE9431645EC}">
                <a14:shadowObscured xmlns:a14="http://schemas.microsoft.com/office/drawing/2010/main"/>
              </a:ext>
            </a:extLst>
          </p:spPr>
        </p:pic>
        <p:pic>
          <p:nvPicPr>
            <p:cNvPr id="6" name="Picture 5" descr="C:\Users\Matt\Documents\Oz 2.jpeg"/>
            <p:cNvPicPr>
              <a:picLocks noChangeAspect="1"/>
            </p:cNvPicPr>
            <p:nvPr/>
          </p:nvPicPr>
          <p:blipFill rotWithShape="1">
            <a:blip r:embed="rId3" cstate="print">
              <a:extLst>
                <a:ext uri="{28A0092B-C50C-407E-A947-70E740481C1C}">
                  <a14:useLocalDpi xmlns:a14="http://schemas.microsoft.com/office/drawing/2010/main" val="0"/>
                </a:ext>
              </a:extLst>
            </a:blip>
            <a:srcRect l="8308" t="31962" r="8774" b="27482"/>
            <a:stretch/>
          </p:blipFill>
          <p:spPr bwMode="auto">
            <a:xfrm rot="5400000">
              <a:off x="1400175" y="390527"/>
              <a:ext cx="2447925" cy="1685925"/>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6882325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4263" y="4367967"/>
            <a:ext cx="5092117" cy="2398243"/>
          </a:xfrm>
        </p:spPr>
        <p:txBody>
          <a:bodyPr>
            <a:noAutofit/>
          </a:bodyPr>
          <a:lstStyle/>
          <a:p>
            <a:pPr marL="0" indent="0" algn="ctr">
              <a:buNone/>
            </a:pPr>
            <a:r>
              <a:rPr lang="es-ES_tradnl" sz="2400" dirty="0" smtClean="0">
                <a:effectLst/>
              </a:rPr>
              <a:t>‘Authors </a:t>
            </a:r>
            <a:r>
              <a:rPr lang="es-ES_tradnl" sz="2400" dirty="0">
                <a:effectLst/>
              </a:rPr>
              <a:t>started to use </a:t>
            </a:r>
            <a:r>
              <a:rPr lang="es-ES_tradnl" sz="2400" dirty="0" smtClean="0">
                <a:effectLst/>
              </a:rPr>
              <a:t>maps </a:t>
            </a:r>
            <a:r>
              <a:rPr lang="es-ES_tradnl" sz="2400" dirty="0">
                <a:effectLst/>
              </a:rPr>
              <a:t>in particular … for establishing the imaginary world as a virtual space consistent in all its </a:t>
            </a:r>
            <a:r>
              <a:rPr lang="es-ES_tradnl" sz="2400" dirty="0" smtClean="0">
                <a:effectLst/>
              </a:rPr>
              <a:t>details… </a:t>
            </a:r>
            <a:r>
              <a:rPr lang="es-ES_tradnl" sz="2400" dirty="0">
                <a:effectLst/>
              </a:rPr>
              <a:t>a geography of the </a:t>
            </a:r>
            <a:r>
              <a:rPr lang="es-ES_tradnl" sz="2400" dirty="0" smtClean="0">
                <a:effectLst/>
              </a:rPr>
              <a:t>imagination.’  Michael </a:t>
            </a:r>
            <a:r>
              <a:rPr lang="es-ES_tradnl" sz="2400" dirty="0">
                <a:effectLst/>
              </a:rPr>
              <a:t>Saler </a:t>
            </a:r>
            <a:r>
              <a:rPr lang="es-ES_tradnl" sz="2400" dirty="0" smtClean="0">
                <a:effectLst/>
              </a:rPr>
              <a:t>(2012)</a:t>
            </a:r>
            <a:endParaRPr lang="en-GB" sz="2400" dirty="0"/>
          </a:p>
        </p:txBody>
      </p:sp>
      <p:sp>
        <p:nvSpPr>
          <p:cNvPr id="3" name="Title 2"/>
          <p:cNvSpPr>
            <a:spLocks noGrp="1"/>
          </p:cNvSpPr>
          <p:nvPr>
            <p:ph type="title"/>
          </p:nvPr>
        </p:nvSpPr>
        <p:spPr>
          <a:xfrm>
            <a:off x="467544" y="332656"/>
            <a:ext cx="8064896" cy="914400"/>
          </a:xfrm>
        </p:spPr>
        <p:txBody>
          <a:bodyPr/>
          <a:lstStyle/>
          <a:p>
            <a:r>
              <a:rPr lang="en-GB" dirty="0" smtClean="0"/>
              <a:t>Printed maps as transmedia</a:t>
            </a:r>
            <a:endParaRPr lang="en-GB" dirty="0"/>
          </a:p>
        </p:txBody>
      </p:sp>
      <p:pic>
        <p:nvPicPr>
          <p:cNvPr id="5" name="Picture 4" descr="http://www.imaginaryatlas.com/wp-content/uploads/2013/04/ozearly.jpg">
            <a:hlinkClick r:id="rId2"/>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1439963"/>
            <a:ext cx="3966760" cy="3789237"/>
          </a:xfrm>
          <a:prstGeom prst="rect">
            <a:avLst/>
          </a:prstGeom>
          <a:noFill/>
          <a:ln>
            <a:noFill/>
          </a:ln>
        </p:spPr>
      </p:pic>
      <p:pic>
        <p:nvPicPr>
          <p:cNvPr id="7" name="Picture 2" descr="http://vnmedia.ign.com/lotrovault.ign.com/fms/images/maps/5/1173850220_fullres.jpg">
            <a:hlinkClick r:id="rId5"/>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04048" y="1700808"/>
            <a:ext cx="3471392" cy="262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7637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1.bp.blogspot.com/-ryg61Fq6Hkc/TzBetDH9imI/AAAAAAAABGM/seVrQdKEX_w/s1600/Oz-01.jpg"/>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52120" y="1952837"/>
            <a:ext cx="3294662" cy="4464496"/>
          </a:xfrm>
          <a:prstGeom prst="rect">
            <a:avLst/>
          </a:prstGeom>
          <a:noFill/>
          <a:ln>
            <a:noFill/>
          </a:ln>
        </p:spPr>
      </p:pic>
      <p:pic>
        <p:nvPicPr>
          <p:cNvPr id="5" name="Picture 4" descr="http://i2.argylenews.com/images/press_release_distribution_0107409_13171.gif"/>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19872" y="232286"/>
            <a:ext cx="3117359" cy="3924436"/>
          </a:xfrm>
          <a:prstGeom prst="rect">
            <a:avLst/>
          </a:prstGeom>
          <a:noFill/>
          <a:ln>
            <a:noFill/>
          </a:ln>
        </p:spPr>
      </p:pic>
      <p:grpSp>
        <p:nvGrpSpPr>
          <p:cNvPr id="7" name="Group 6"/>
          <p:cNvGrpSpPr/>
          <p:nvPr/>
        </p:nvGrpSpPr>
        <p:grpSpPr>
          <a:xfrm>
            <a:off x="340252" y="2564904"/>
            <a:ext cx="5184576" cy="4068453"/>
            <a:chOff x="0" y="0"/>
            <a:chExt cx="4921250" cy="3200400"/>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1894" t="7875" r="33444" b="5697"/>
            <a:stretch/>
          </p:blipFill>
          <p:spPr bwMode="auto">
            <a:xfrm>
              <a:off x="0" y="69850"/>
              <a:ext cx="2476500" cy="3130550"/>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0565" t="7284" r="32004" b="5894"/>
            <a:stretch/>
          </p:blipFill>
          <p:spPr bwMode="auto">
            <a:xfrm>
              <a:off x="2501900" y="0"/>
              <a:ext cx="2419350" cy="319405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438335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0" descr="data:image/jpeg;base64,/9j/4AAQSkZJRgABAQAAAQABAAD/2wBDAAkGBwgHBgkIBwgKCgkLDRYPDQwMDRsUFRAWIB0iIiAdHx8kKDQsJCYxJx8fLT0tMTU3Ojo6Iys/RD84QzQ5Ojf/2wBDAQoKCg0MDRoPDxo3JR8lNzc3Nzc3Nzc3Nzc3Nzc3Nzc3Nzc3Nzc3Nzc3Nzc3Nzc3Nzc3Nzc3Nzc3Nzc3Nzc3Nzf/wAARCACkAHcDASIAAhEBAxEB/8QAHAAAAQUBAQEAAAAAAAAAAAAABgADBAUHAgEI/8QAQhAAAgEDAwIEAwUFBQUJAAAAAQIDBAURABIhBjETQVFhFCJxByMygZFCYqGxwRUkstHwFjM0UoI1NlNjcnOSouH/xAAaAQACAwEBAAAAAAAAAAAAAAAEBQECAwAG/8QAKxEAAgIBBAEDAwQDAQAAAAAAAQIAEQMEEiExEwVBYSIyUSNxgaEUkfDB/9oADAMBAAIRAxEAPwAOJydLnXmdLkaOnnwY/Qf8dSj/AM9P8Q1ufVUkqTUypI4VlkyEbGCNuDx9cfnrDLf/ANoUn/vx/wCIa3bqg0/gJM8wimjbEZycyeqgDv8A5gaVepglaHccemUGswd8WVEQw1FStOA2TuKo23jGfYkHj089c0twrVqHNM0ojBaMGUyOzHkHCDng+ft6A6jW2n8QxilEju6JGsYIBQeIxIPGMhcZz/lm6gs92o8MkniTFSGkjZRjdyeG+g5HfGeO2kqowPvxHTOh4NSVa+pSyhKyJpcDaJIImzuGQQynt2P5g+2em6jkNQSlIxpfr95j1x2/LOf5ar7bbYm2rVF4mO4KschwMHGST+JmPPI45+uq6ltddLTCSohnpJ6XZtdguWOG3sMZBBOD/TWo/wAiuJQJiLcwq/2jt4/FJOvkN1M4y3p25OqG7XGSsr53oZWiaKNR99DgNIfwqQRnH09RzrlLNXCfcks7044KtINx8/xEZIzg9+3Htpmrtlak8CsTVRJV7gCi7yApxjGBgHB5Hr56nJ5issq40M8ZqienqKQu0wlwkr7tjRhuGIxjGByOcj3xqhqqWmWsmSGR8GQbY4Yi6rwBwc985yDnk6t7VA1ymqFtElGklPtSrdJ/E8R8FjkqCAwLMO/8hp2CcUN3kthhppqsrEkcKSFQecnJIJwFA5HsNVxsVyEM3QnNkUrYEZ6b+JoavwPHqYoZvn8N2X5uDk8DjsNcziS4XKoJbcYZjHExAdhxnAJ8s+2ptVVCnutLDdEpIWOQA1T4gGFbkggcc64jkNDLNUUsNPP41WSpLlAuQOcAHI0QrqTcyILdSC0BpXcyMAx4beeRj6ceulq8cQVn/H02ZQo427ueM99LU+X4ltldzGtvOke2ijoSjsXUSPRzJO1duZiwYr4cYHB9DkjRD1D0hSV9roqSh8KGdkI8WRCDIvYZI4B89McnqeLHl8ZBiTH6Y7LuuDVl6TuVbDS3Gi8CaLeHwr4bgg4/ho+td1rK/rCrirLf4fgxAREMD4anklj5MT5DyxoN+x+4vbLpcemquQFo3LR88bsnONaLUtFRXHZCFFTXtwzKSBtXz0j9Q1mVnbE/Irgxpg06Yxx3JNOoXqJfBGN1KxmUHuNw25/VtWVZUw0UDVFTJsQcHAJJJOAPUnOgK5XZ+nHr1N8BrnAlIlgX5vIKGPYY7D107fKdYLBBV/EVkr1E0JAknO1WZhzgYGR9NWw5Ux4UUkm5dsZLSQ1UJ3dKigrEFROi00sqBFBz6E5x+XnrxKx1pm+DWsmQKcyQIXTGMcZ4JHHbI76mdT0pramzUzuRHJUFZQDjem05H0PbXcMslF1U9I7H4Wrpg0CeSMhwQPyOsF15GMUOeTL7bFGR7bNfq2iWoWqo0Qj5i6eIxx5bQFAPlqLFaKuX+z6kzzI1YzNWFDtLZBZTznGO2ryiqIor1V29SA5jWfb/AOrIP8tevd4HoK+enKsaQuhAP7QHbQza3UM1D/rk0AYOfZ3TW+luF/pLTCYqeCpWI5YnewXJb+Onbw9H03XXPqOqj8WsqB4NLEBlmCr5D8ifoNVf2OFzDfTKcymvk3n1OTomrKWLqCCvpWGyop5GjimXhkJHkfocHVsrBNU248cXIHIlf0BXPf8ApEV9ckbzyySMdyhscnA+g0xQ2aSWyGspLgkEcgMjCanB2nJzyMcflpmxrP0L0QrVVE0kNPk1Co53jyJAPGNWtDNFL9nrzUpYRPSuyF++DnGdWZmR2bF9pahJ+J4q1UDRw1fyTOuYqiJspIB5c9jjnHpn00tPX6ET9IRhzhljiIbsQeOf56WicOfcttI2n2mOdK9VU3St4qWNHuEw2GQMQUHmQPPR2v2mdMVGafx5Y12xqhliYA4PPOOONZvNHFOu2aNXHoRpj4GiOP7tHx2GNPdR6ZjzNuaJ8XqgRQCOprlLX2St6rtb22qp5anL8QgcR47scd86Jboub7aWB7GX/DrF+h6q1Wbqta2sq6ahhhhxsK4LknyPtjWhX/qtbnTRy9G1MNbcImOIlXcSCOw9Dx56Q6vROudUXkAVZjXDmGVQ/UifaXV/ENNZ6OmeW41DxEFIc/d5Gct5aIep0WLpuhSdhEsc0BYkFsYIOMD6aza59W9c2aWCov1E1NTSy7G8NU3vgZKggkg40/UfateZQBSdMs0SYIaVXcj0J+XVm0WYLjC1S/Mv5FuGvVXWNus1NQ3GspZ8M7Cm3Lg9hk7TzqFc+v8ApOrjoaxLg7VFPIJIoYUJckjG0jHnnUChP+3dHDXdQ2+JElR44qcqSVAPLgnBBPbj0Orfpzoaw2ioWqpLchqFOY5pJGcqfVd2ca5NHhRRvB3D8SNzE2OoJVVzv1t+0ygq6ikl8W60qpHTYxtySNuf3TydQrXUdRW2/wB8scsEc0bzfEz1E8hihRA2Q5Y9lIA988eutMv/AFA1ump4aSkSrrZlkMMbMF4XG47tpPmBgAkkge4idLVDSvXXq4UstM9zqo44ElXLeGsahRxkY3Fzn3zo5ApW9v8Aw6kKDcr+lbN1B09S1FTbJ7Rc4qxzU+GN8e/d83ySZK454yPTUTpbr2hg6outDdopLW08ofZUkfLJjBGR7Y0f1NPFLStAxaGNl2jwnMZUfusuCPy1lv2idNW67dTpEZ5kq1oIyzLhmkO8qu7Pc4B59hrN8GLNu3jv3lmFDiEv2i9W2sdL3GnoqhKqZ4RuEZyI1LBQSfqQNUFi+0npden4rLVirpoREIi7IW48+Rrvpe22SyUwoqemElTMrLMalN3isMFcjONvfj10P9TWGhhutRNT0NGVjc/dxxEIeW8h2HA1XFosATx80OZQ7hzDubqS39WUUlvsk+KOm2+PPICg/dRc9zxk+w99LQzR1EZtqwWuJKIkACAAIu4Yzzg5zycn+elojFhxYl2j+51v7QRznSwNe40safzyPMjtbKWrqk8ZCWkdV/GRnkDy1oXTVkpenKz+1LZTeG8qmNkeUvhQQSOfXHfQdbIhNc6KFshZKmJSR6FwNGvU0tVakqpVVFhhmWJmK8qSwA4PGD5HtyM99LNafqA/Me+lsWU7vaWHVUCXa8UAEsJiqA/wsbOdyS7QyyFfQbdp55Dkafs9zSsqaiKvj+BqlUxGnmUoWCcEof2lBPl5YPmNQum66koKWrnjo7rU1DrveVodxlVRwVkzt28/snHJwBzpWa5r1lS3iOWnNM8Hw80TBgWQ8tvU8jdtwP4aV5qXHZ6H/sakALQlo1PEk7OOCDgGNjg+wx9NSKWvljrlptk8nKiZDHlY1bPzE4B/ZwP1PbUGpa4W8NNe6JWpwrf3qkYvwDnLLjcMjnChvPtqFTdQwUd8+OmmnWlqlj8OJo2XLYwHGQNylfP9nz76yxjfyDYlQW95KvDu/UFHJalR6uCF9yyHBaJipYqSMZDBSD6rg4yTqDT1lVSWhI7UjVElBUtHXhNk9REmPlZR+EnacnHHJ7kY1ZXk3XqTw5bPbpE8OUeHVVJ8KMbScnafnI544AOBqZa+h6WloqY7vhrlEvNZSgI7k/i3js4J7gjV8msw4gA5nKTIcd+ju9wpaGmilr6YzL400cZUQkfMpLAFXBx2ByMaoeoEVq6ovisaeaZUjgk+KIWpmU7QEXONuFIIIxznIwdXnUlju9Hag9JcKiqVJkMlDBCkSSRbvnACgH8OfPnVWlkstfTmv6foIEdDjdCxG0c5ABOF57qPPW2HNjyraG5cmxYlnWvaVq4np6qBpF3kjxAQGIGDjVdNPTU7r41UqmUF3MgzliwPf9dRf7LmjYbdykY3qHJ+XnJOPpxospKilo6SOkPhzU0kcYqVkUBotx29sfMc5J54GMakjZ8yhNyitdwtcE0pndXVuzGIkHHpxxpaq0pAlTK0av4W5lQbiGwDwT+WlqWwqxuRZgtSUklV4nh4+7Xcw/Py4P8ATjTGPUY9tWdoLrC4DU8KmQDxJick8DaOexz/AB01Laq6eoZ1pwolkIAV1weRnHOccj9Rp15AGIJnm/CSoKgkxq2OsVzoZWIASpibJ7cOp1saUlNLRytJHMZKuYNMTGcgfi447ayajtNXHcqZnjDRRzRszbhjZuU59cEHP561eams0TkQ1dVKwfb4cVbIT+EkcZ/db9NLPUGDMNpjL09GQNuEk3iF6ygqoqBiiNRyxRkJ8yN5EZ9tAvTd2tlkevknVaO5zlIfgJTtdfJcZ/ECT3HGBospfBmbfHW1jDIG6KrbaRjcMd9wwRzqv6jtkNVtqZoxcqVSY3SrAYrnHI3Djy0uZVyDY0aIdvFQop/hjQwxud4gVe/fIGM6i2+stkEL0lukjHhAlYwckZ5/TnQnHa2goQLXebjSRysY0pmCVBTn9ktyM/UjULqHoymo7BW3T+0rnJcI1xTuanYTK2Ao+UAZLEDH00Enpw3UX4ltygTQ+n6p6+z0dZMpWSoiEhU913c4/LVlxqlrI7hQ0dHT2pIdkShJC/4sAAfKOB5euhyesq4ahHuRuc6ox2fD0e4qD3UlQcjt2A7d9AppPM5IYVc5cZeHpGRz20L9Q2KlMgqqOT4GtyCssY4duwDqPxjnt+mDpWWWkr45KtGrKffOYog8siMCo5yhPqDxjT1+pbqTRyUqpVCKb7wbzGWQjhiB+LacHGRn21ONWw5qV+p1BTTSBYqmhutHUsyvSV9KCaiD5lOBkK4DZ+Vscf8A5qTb7Y1VbJ5aimKTSZ2oXHzcDknsM6Hb3tmqibe9TBeoICfGq6KSOOePnKNnAK5bvng476IOlLlV3eCMyMYDCdtVTPGwkibvjv2POG7Hy07RzkW+pBJTkGcSWJxDGHxBLJGAdnzFSMdgePbjS0RVciNd7fFnBeOYhfXGzn+I/XS1sCfzMS98mYbZzIgLieONDKAN8e4Bjjng/T/Q1bK12+FifdRs0bfdYQEAYU5znvwvGPL01VWRaxmZqOojiG7ADjufUDB5A+nbVypqHEkKXFDFDwqiNSdxC7gcdsZXI9j6ctMxpj1FensqO45ClzFXDD/cpYWmj8TcCn7WMcHj8HfnPno1JtU4VNrmBv8AdKHbK53E855Od4x/DQEkt2gqoZrg8UkEk6icKqncM5I7eYLDj/m0YVMlAYRNHGI4qqJzDhdzo3zcgeud5we2fI8aB1A66/iHac3ff8yfA1u8RoadcszcICeGwPXOMADjvp6vtkNVWRytVD4QKAaSMDazepbvjjn8udQ44oaSgirYhtXcFMzRB2Py9yOwJOBn2PGdWdZc2WgoTQvADMSZGiw2ML+z3HfGgSDfEKN2KnkKeDLLO9PEFcbQUA+Xv/ryP10MXGP+0Oq7JbFdjTQVL1PhEjayplg3rkMUA9s6uDfzHTzrUhvGX8MwIGSfUe2qvpZGqeurhI+ClBS+HGwHnK+SPr93/HVMh8eNn+JdsbJ90OZI1kTa4BHpqLNb4vDPh5BHIGfPXtXcI6SZUlR9pXcXXBCjPnznHI5xxnXC3SOSaKKGKV/FL/NgLtCnBJzz39NeeVMnYnKWXqDVRaa6Cojngq5SI5XnFI4VUdmznLAZ8zjyGrGjv2GWKsWSjkY7QtSBgn91xkN9M59tSLjVTSTNTlkhi8VIxKjAuSwOAAR5Ern2OpVTaoJ6N4Zo1kDptkVlBVx5gjRbZOB5B3NS6kciPSimlEU0xBeFty7CRg4II/TyOhrpuvje9dRTx1Ikj+JiRCvzCMCMnZx6Esfz0JT0VzprnP03Jd65LbU05mon3KZMBgHi3tzxnI9tGv2d2lbJb6mGMgJleAoGDg+nc86a6XTDCu4NYPX7Qd6AqO1dQ8vXti/EFNvqixxwCzR4/wAB/TS0xd2EfW1PWGU7YKYIFyNpyGPP66Wj7FTILMysKs4cR1U0UqvnajgbuOMZHfv+QOp70dSjmShuLkuQ0rvtYP8Ah7YHuPyI51AsVIs1PUyFplcMECxsRwSvfz8z/wDH31Ilo7hHEsrXKqZGdd6nK8NjHn359O+mWQ/qEA/1FeIHxi1/0Y9boqqqr1WrrZXCzJjaBhvwgZ4/eI9se4OiaaeKXwBTEN4gSco6BmVjzjIJHA/n76G7dRt8XTTrJVxRmoQyocnxgGHYg8cDGfpq8po6qneuq5pZmVzuhp2XGxRtGOCfJl7DQWpP1Cox0aAD6uIzURmWmjgmaWekWcTPF4ZRPEKj5SVOD8pBwOM6sem7dRXAyzrHCtYrndjAKqw+UbfpqTfJBUWNKWmgMVXHHHL40RVtwzg4K88E/wAdP3JKABa6mxHTykRSMkhUnsN428jzB8uM6FclkocQkNzQjNfQxU6u1wnjjSQ8CXgHn886k9D06+PfKobPvqwKGjOQQkag8/XOhu+VVupba89VOaipEYMcin7yXyU9+x49vM6IvsuhZOj6ORuHqS85/wCti38iNA61dml75Jqb5XyEgMeKl1XUE9ZWq5kRKbwyjAAlnBIJHoAcAa4FLBagkzy1MxUlY4+/J74A+hP66qJrhXqhakqJ3zIUOVyFO88D5T+yDnjzXV1WxVlVNTJEqCBSjvK7YcMGB4XHoCOcfi0tIZaVm4mZ4kdblaII56yndZZT96y7/vBjg4DHjHb2xjUmnu3xlZBBDTMA6eLIZP2UxwRjg5PHf314tmpRKjyO0hB3bGIwWyTn17sfbXKTW611TRIxUlMsN2RGq89z2HzdvfXfptYUEmdweu5Qda0UyQCvolDVttmFVACPxAfjT6FSw0RWC90t1SN4I9iyIJEKHhxjOePPUSWr+NmkcQssanwzvxljgE8DywR56ouhqVKCvrrfMd0lDVBqVfSBwSMfmWX/AKdMNGx8ew9iaZFUpZHMLb49FT0hleoip2kYcuAfEI4xg98f00tV/U8e+WCSSkSVWQgM8m0oc5wPqO/0HppaMClhdwVcdi5iMcssWfCkkTPfYxGf00nlll4llkcZzh3J515nS16irPM8vZllY55jfLcJJ5WQ1MIZS55AcZ1tkzt4n31OV2HPHO4f0xzrFOmf+8dp54+Nizx++NblXVq00bySHEaqWdhyQBpH6nw61HHptlTIdXBVVSFqVTEu3nagGSO2cjtrObpRVdZeqykjVqWjWMGOmYbQ4GC0YPkTlm9/z1pdo6jt90mWkpxIJXh8RlcEbc+RJ7n6abudCKhWba0c8v3Ue3LFhzwxHZfX24zoVAR7xgG2nqZjea2ia03B4KeeSpkpcyKYiwhODtwwyAPqe+dHtrqYrLYKKJo5ZAiKhWMchVUZY+wGoHVsFDZ+k5bfQohqamogpmLDDOWkUE/TGr+Okpp6RGqIwyxMWByePXt3HtoH1AqFUN+TCA+4Emcx3jxLbPVJEqMjtFGviK2584A47ZONVcF5rauphjkMlMGkG5I0BYLsXOcg4+Zs49Bqxpa60vDT0+V2IAYlnQ5HJA7854Pv566lvtDBHvUk7lZxxjcwxx65ORjQCirpLkAfEjXmlqq2scUtOwmjQqk0nCKe4YHvkE4PqPprmLp1gG8WsZpjkF2jVsjIx357ADjGptBdFrqaqfYfu13BArZ2lcjJ7En0HtqmpqSWokpUIcRx4P38ZwxC8jDc8se+PLVkZwNvVSVvqWtckNMkENLsJeZvECnP7OSfbnboer0en6otdTHkJWI9LIAudzD548/o4z7jRFQWt6K1xxSFC8ak4jHBJwScnkng+nfVR1FuS1tVxBt9G61SbBk5RgxAHqQCPz1fT5AMwo98TROcZEtLhMhhmlqULoJNqrnBwOOPXn+uloOvdclPdqqVqpiHmYq27up5AHsM6WnIUiDb5nuedLXJYZ40t2Tr0s8p7yz6fKreaKR5ERYqiNyWOOAwJ/Qa0+5VxqaeWKnVhFIMNK5wQp78fTWW2ymWYjdKqys6mFSeWwfP20fE1dUu+CNVMkAaISNgMSwQA/UkkewJ0k19tkFT0Hp6hMVy46Ytpkne5NtESExwpjO7A/Fn2OQBq8ilrI5BL4qNAMqYyNp+udBslRUWi6y06VJmKkNEyzHZtK4KtGOMlst+nOpMPUtUW8SNqapiGA0eCp+gP+egtre0LIJ7jvWFPM09uuT7RR0VYJqjnO1NrDeT6KxUn0AJ0S21g1IhRgy8kEc55zpiivNprYQGq44mZSrQVBVSvqD66GLPdKXpyd6Mzk2NpmShqXGFjbzhJPpztPmOPLkLWad8ybh2JZXsbZfS2lfElqGfZulZyqAYdSU4J7/sDP56kQ2K3xyJJ4O8o29A53bW4GRnt+Efpp2erjlpiYmBz2A1NRgygg8HSlsuT3MudwXmNUlJBSIyU8exWOSMk+3n5Y49tQ6uTZV5AAIIyfPVnqmuLj4ljkYA5PlqqWzcy+EW3MuQQ8fPYjVHcJYIYJfFZFhRGLyMcKigc8/z1V1fUskrtbLLGtbWIm6Qh8RxqDgln59QMDJ51KsHT6VjfFX6pNfNG+6OLBjgj8xiPOG5AwWzyPLTDTaF/vfgSljHcqOi46aqio6CewQtLBTrvqKoFmYKNqvtYcbtLRDbdknWNzqy4G+BYAvpsbv/APY/ppadEn2g/XtMJxjzGkD9PbOuPEMcM0wXLRwu6AjPIGRn6d/y0NyXS4FyTX1WT3ImYfwzp+77TU8/g03lF3Dq2LBPc4E8UKjYT7wgAErjnPAGfPWqU1FZ2xNcbzBJUbQCIqhVAA7AY7+mvnqKS8zQRyRVlU6vux/eWzwcHjPHfUmlN0AlWoluJYEEGOrxgcg9zzzj9NA5kGSviNtOmTGDXNzZ+qoKCQR1Nq2mogXA8KaMBx3wct/HQirSx1VRUTLskcoFVJFZTgd2Ge/+Wg12rE2Bqm8oWZVx8UOSe3nryMV7zMiVNzYqu5lapAO3BxjJ9R/rjWK4VEJvJ8Q+mvwSCJ2hBJYfIzgA8ev6jUmgqIrpT1NurKmmhWpQJvcbsOp3I3mMhufTjWcSyVqSDw6i7A5UkNMpyvOfz4PPtp+mkrmrJITLcnLxHwladQQQfmJ5A9NT4l9pF5D7CanZZrVJSS00VWbbcIHaOojpJAUBGSWCHK7Tyc4BI9MY07DV1RqqR0vviULyyU8ryUihoZlOFBAx8pwwz67fXjHRDUVtVTPOtfPEu7O4gMFKjGMYPnz7aeL3ApUxeNcPDqJEd48L854OT78H68azbS42NkAzbysV65/ea5LdaiW4+HSdQU6UEYYVFS9MFy4YKEQFiCc5yTx5DPOptytlht9M9bf5Xq12nLV0pKHHpH+AfkusRkinKU1Qs9waNJfFiLFSqtkkEL5HOPL117dp7s7RTvU3KYxfMGqiGCADg8+y/wCjrl0qKfo4/id5GA5E3jpO2BqWouVY8FNU1qBYqQOAtLBnKpgcbieW/IeWrtKKRpo0grI0Qg7xDIC2PYHXzHLVX+npviJiywkgbykZ5wD6e403TdR3KnmWVZw2w7seGq5x7gAj8jq50243cG8rjufTzdOQxU/h0k8sMjOWacAM588duB9NLXnSNfPc+nKOoqmLTYZGY922kjJ9+P10tBsu01NVYkXMAhyHUgkHPB00lPROMtb6XPshH9dLS0/ydzz+AkKajtPQ0MtTFEaKAK7bTtB4+nOr6TpW0r2gPHvpaWhX7hqM23uNnpq1/wDgHg576bPTtsDZEBz67tLS1mZbca7jb2C3Y/3Ld/8AnOuDYreGDCJ93r4jZ/npaWrCduP5nBsVB3EcgPtM4/rrn+wqDIOyXI7Hxn4/jpaWonFjXcbay0KqFEcmB2HjPgfx149oo2XDLKQRggzuc/x9zpaWrCdua+5wbPROmxo5CufwmZ8fz1LsHTlrnvNNE9OcM4Gd5OMnGecjz9NLS1I6MjcbHM+g6Slht9DBS0q7Iol2qO/5n1J7k+elpaWlb/dGKfbP/9k="/>
          <p:cNvSpPr>
            <a:spLocks noChangeAspect="1" noChangeArrowheads="1"/>
          </p:cNvSpPr>
          <p:nvPr/>
        </p:nvSpPr>
        <p:spPr bwMode="auto">
          <a:xfrm>
            <a:off x="63500" y="-673100"/>
            <a:ext cx="1000125" cy="1381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2" descr="data:image/jpeg;base64,/9j/4AAQSkZJRgABAQAAAQABAAD/2wBDAAkGBwgHBgkIBwgKCgkLDRYPDQwMDRsUFRAWIB0iIiAdHx8kKDQsJCYxJx8fLT0tMTU3Ojo6Iys/RD84QzQ5Ojf/2wBDAQoKCg0MDRoPDxo3JR8lNzc3Nzc3Nzc3Nzc3Nzc3Nzc3Nzc3Nzc3Nzc3Nzc3Nzc3Nzc3Nzc3Nzc3Nzc3Nzc3Nzf/wAARCACkAHcDASIAAhEBAxEB/8QAHAAAAQUBAQEAAAAAAAAAAAAABgADBAUHAgEI/8QAQhAAAgEDAwIEAwUFBQUJAAAAAQIDBAURABIhBjETQVFhFCJxByMygZFCYqGxwRUkstHwFjM0UoI1NlNjcnOSouH/xAAaAQACAwEBAAAAAAAAAAAAAAAEBQECAwAG/8QAKxEAAgIBBAEDAwQDAQAAAAAAAQIAEQMEEiExEwVBYSIyUSNxgaEUkfDB/9oADAMBAAIRAxEAPwAOJydLnXmdLkaOnnwY/Qf8dSj/AM9P8Q1ufVUkqTUypI4VlkyEbGCNuDx9cfnrDLf/ANoUn/vx/wCIa3bqg0/gJM8wimjbEZycyeqgDv8A5gaVepglaHccemUGswd8WVEQw1FStOA2TuKo23jGfYkHj089c0twrVqHNM0ojBaMGUyOzHkHCDng+ft6A6jW2n8QxilEju6JGsYIBQeIxIPGMhcZz/lm6gs92o8MkniTFSGkjZRjdyeG+g5HfGeO2kqowPvxHTOh4NSVa+pSyhKyJpcDaJIImzuGQQynt2P5g+2em6jkNQSlIxpfr95j1x2/LOf5ar7bbYm2rVF4mO4KschwMHGST+JmPPI45+uq6ltddLTCSohnpJ6XZtdguWOG3sMZBBOD/TWo/wAiuJQJiLcwq/2jt4/FJOvkN1M4y3p25OqG7XGSsr53oZWiaKNR99DgNIfwqQRnH09RzrlLNXCfcks7044KtINx8/xEZIzg9+3Htpmrtlak8CsTVRJV7gCi7yApxjGBgHB5Hr56nJ5issq40M8ZqienqKQu0wlwkr7tjRhuGIxjGByOcj3xqhqqWmWsmSGR8GQbY4Yi6rwBwc985yDnk6t7VA1ymqFtElGklPtSrdJ/E8R8FjkqCAwLMO/8hp2CcUN3kthhppqsrEkcKSFQecnJIJwFA5HsNVxsVyEM3QnNkUrYEZ6b+JoavwPHqYoZvn8N2X5uDk8DjsNcziS4XKoJbcYZjHExAdhxnAJ8s+2ptVVCnutLDdEpIWOQA1T4gGFbkggcc64jkNDLNUUsNPP41WSpLlAuQOcAHI0QrqTcyILdSC0BpXcyMAx4beeRj6ceulq8cQVn/H02ZQo427ueM99LU+X4ltldzGtvOke2ijoSjsXUSPRzJO1duZiwYr4cYHB9DkjRD1D0hSV9roqSh8KGdkI8WRCDIvYZI4B89McnqeLHl8ZBiTH6Y7LuuDVl6TuVbDS3Gi8CaLeHwr4bgg4/ho+td1rK/rCrirLf4fgxAREMD4anklj5MT5DyxoN+x+4vbLpcemquQFo3LR88bsnONaLUtFRXHZCFFTXtwzKSBtXz0j9Q1mVnbE/Irgxpg06Yxx3JNOoXqJfBGN1KxmUHuNw25/VtWVZUw0UDVFTJsQcHAJJJOAPUnOgK5XZ+nHr1N8BrnAlIlgX5vIKGPYY7D107fKdYLBBV/EVkr1E0JAknO1WZhzgYGR9NWw5Ux4UUkm5dsZLSQ1UJ3dKigrEFROi00sqBFBz6E5x+XnrxKx1pm+DWsmQKcyQIXTGMcZ4JHHbI76mdT0pramzUzuRHJUFZQDjem05H0PbXcMslF1U9I7H4Wrpg0CeSMhwQPyOsF15GMUOeTL7bFGR7bNfq2iWoWqo0Qj5i6eIxx5bQFAPlqLFaKuX+z6kzzI1YzNWFDtLZBZTznGO2ryiqIor1V29SA5jWfb/AOrIP8tevd4HoK+enKsaQuhAP7QHbQza3UM1D/rk0AYOfZ3TW+luF/pLTCYqeCpWI5YnewXJb+Onbw9H03XXPqOqj8WsqB4NLEBlmCr5D8ifoNVf2OFzDfTKcymvk3n1OTomrKWLqCCvpWGyop5GjimXhkJHkfocHVsrBNU248cXIHIlf0BXPf8ApEV9ckbzyySMdyhscnA+g0xQ2aSWyGspLgkEcgMjCanB2nJzyMcflpmxrP0L0QrVVE0kNPk1Co53jyJAPGNWtDNFL9nrzUpYRPSuyF++DnGdWZmR2bF9pahJ+J4q1UDRw1fyTOuYqiJspIB5c9jjnHpn00tPX6ET9IRhzhljiIbsQeOf56WicOfcttI2n2mOdK9VU3St4qWNHuEw2GQMQUHmQPPR2v2mdMVGafx5Y12xqhliYA4PPOOONZvNHFOu2aNXHoRpj4GiOP7tHx2GNPdR6ZjzNuaJ8XqgRQCOprlLX2St6rtb22qp5anL8QgcR47scd86Jboub7aWB7GX/DrF+h6q1Wbqta2sq6ahhhhxsK4LknyPtjWhX/qtbnTRy9G1MNbcImOIlXcSCOw9Dx56Q6vROudUXkAVZjXDmGVQ/UifaXV/ENNZ6OmeW41DxEFIc/d5Gct5aIep0WLpuhSdhEsc0BYkFsYIOMD6aza59W9c2aWCov1E1NTSy7G8NU3vgZKggkg40/UfateZQBSdMs0SYIaVXcj0J+XVm0WYLjC1S/Mv5FuGvVXWNus1NQ3GspZ8M7Cm3Lg9hk7TzqFc+v8ApOrjoaxLg7VFPIJIoYUJckjG0jHnnUChP+3dHDXdQ2+JElR44qcqSVAPLgnBBPbj0Orfpzoaw2ioWqpLchqFOY5pJGcqfVd2ca5NHhRRvB3D8SNzE2OoJVVzv1t+0ygq6ikl8W60qpHTYxtySNuf3TydQrXUdRW2/wB8scsEc0bzfEz1E8hihRA2Q5Y9lIA988eutMv/AFA1ump4aSkSrrZlkMMbMF4XG47tpPmBgAkkge4idLVDSvXXq4UstM9zqo44ElXLeGsahRxkY3Fzn3zo5ApW9v8Aw6kKDcr+lbN1B09S1FTbJ7Rc4qxzU+GN8e/d83ySZK454yPTUTpbr2hg6outDdopLW08ofZUkfLJjBGR7Y0f1NPFLStAxaGNl2jwnMZUfusuCPy1lv2idNW67dTpEZ5kq1oIyzLhmkO8qu7Pc4B59hrN8GLNu3jv3lmFDiEv2i9W2sdL3GnoqhKqZ4RuEZyI1LBQSfqQNUFi+0npden4rLVirpoREIi7IW48+Rrvpe22SyUwoqemElTMrLMalN3isMFcjONvfj10P9TWGhhutRNT0NGVjc/dxxEIeW8h2HA1XFosATx80OZQ7hzDubqS39WUUlvsk+KOm2+PPICg/dRc9zxk+w99LQzR1EZtqwWuJKIkACAAIu4Yzzg5zycn+elojFhxYl2j+51v7QRznSwNe40safzyPMjtbKWrqk8ZCWkdV/GRnkDy1oXTVkpenKz+1LZTeG8qmNkeUvhQQSOfXHfQdbIhNc6KFshZKmJSR6FwNGvU0tVakqpVVFhhmWJmK8qSwA4PGD5HtyM99LNafqA/Me+lsWU7vaWHVUCXa8UAEsJiqA/wsbOdyS7QyyFfQbdp55Dkafs9zSsqaiKvj+BqlUxGnmUoWCcEof2lBPl5YPmNQum66koKWrnjo7rU1DrveVodxlVRwVkzt28/snHJwBzpWa5r1lS3iOWnNM8Hw80TBgWQ8tvU8jdtwP4aV5qXHZ6H/sakALQlo1PEk7OOCDgGNjg+wx9NSKWvljrlptk8nKiZDHlY1bPzE4B/ZwP1PbUGpa4W8NNe6JWpwrf3qkYvwDnLLjcMjnChvPtqFTdQwUd8+OmmnWlqlj8OJo2XLYwHGQNylfP9nz76yxjfyDYlQW95KvDu/UFHJalR6uCF9yyHBaJipYqSMZDBSD6rg4yTqDT1lVSWhI7UjVElBUtHXhNk9REmPlZR+EnacnHHJ7kY1ZXk3XqTw5bPbpE8OUeHVVJ8KMbScnafnI544AOBqZa+h6WloqY7vhrlEvNZSgI7k/i3js4J7gjV8msw4gA5nKTIcd+ju9wpaGmilr6YzL400cZUQkfMpLAFXBx2ByMaoeoEVq6ovisaeaZUjgk+KIWpmU7QEXONuFIIIxznIwdXnUlju9Hag9JcKiqVJkMlDBCkSSRbvnACgH8OfPnVWlkstfTmv6foIEdDjdCxG0c5ABOF57qPPW2HNjyraG5cmxYlnWvaVq4np6qBpF3kjxAQGIGDjVdNPTU7r41UqmUF3MgzliwPf9dRf7LmjYbdykY3qHJ+XnJOPpxospKilo6SOkPhzU0kcYqVkUBotx29sfMc5J54GMakjZ8yhNyitdwtcE0pndXVuzGIkHHpxxpaq0pAlTK0av4W5lQbiGwDwT+WlqWwqxuRZgtSUklV4nh4+7Xcw/Py4P8ATjTGPUY9tWdoLrC4DU8KmQDxJick8DaOexz/AB01Laq6eoZ1pwolkIAV1weRnHOccj9Rp15AGIJnm/CSoKgkxq2OsVzoZWIASpibJ7cOp1saUlNLRytJHMZKuYNMTGcgfi447ayajtNXHcqZnjDRRzRszbhjZuU59cEHP561eams0TkQ1dVKwfb4cVbIT+EkcZ/db9NLPUGDMNpjL09GQNuEk3iF6ygqoqBiiNRyxRkJ8yN5EZ9tAvTd2tlkevknVaO5zlIfgJTtdfJcZ/ECT3HGBospfBmbfHW1jDIG6KrbaRjcMd9wwRzqv6jtkNVtqZoxcqVSY3SrAYrnHI3Djy0uZVyDY0aIdvFQop/hjQwxud4gVe/fIGM6i2+stkEL0lukjHhAlYwckZ5/TnQnHa2goQLXebjSRysY0pmCVBTn9ktyM/UjULqHoymo7BW3T+0rnJcI1xTuanYTK2Ao+UAZLEDH00Enpw3UX4ltygTQ+n6p6+z0dZMpWSoiEhU913c4/LVlxqlrI7hQ0dHT2pIdkShJC/4sAAfKOB5euhyesq4ahHuRuc6ox2fD0e4qD3UlQcjt2A7d9AppPM5IYVc5cZeHpGRz20L9Q2KlMgqqOT4GtyCssY4duwDqPxjnt+mDpWWWkr45KtGrKffOYog8siMCo5yhPqDxjT1+pbqTRyUqpVCKb7wbzGWQjhiB+LacHGRn21ONWw5qV+p1BTTSBYqmhutHUsyvSV9KCaiD5lOBkK4DZ+Vscf8A5qTb7Y1VbJ5aimKTSZ2oXHzcDknsM6Hb3tmqibe9TBeoICfGq6KSOOePnKNnAK5bvng476IOlLlV3eCMyMYDCdtVTPGwkibvjv2POG7Hy07RzkW+pBJTkGcSWJxDGHxBLJGAdnzFSMdgePbjS0RVciNd7fFnBeOYhfXGzn+I/XS1sCfzMS98mYbZzIgLieONDKAN8e4Bjjng/T/Q1bK12+FifdRs0bfdYQEAYU5znvwvGPL01VWRaxmZqOojiG7ADjufUDB5A+nbVypqHEkKXFDFDwqiNSdxC7gcdsZXI9j6ctMxpj1FensqO45ClzFXDD/cpYWmj8TcCn7WMcHj8HfnPno1JtU4VNrmBv8AdKHbK53E855Od4x/DQEkt2gqoZrg8UkEk6icKqncM5I7eYLDj/m0YVMlAYRNHGI4qqJzDhdzo3zcgeud5we2fI8aB1A66/iHac3ff8yfA1u8RoadcszcICeGwPXOMADjvp6vtkNVWRytVD4QKAaSMDazepbvjjn8udQ44oaSgirYhtXcFMzRB2Py9yOwJOBn2PGdWdZc2WgoTQvADMSZGiw2ML+z3HfGgSDfEKN2KnkKeDLLO9PEFcbQUA+Xv/ryP10MXGP+0Oq7JbFdjTQVL1PhEjayplg3rkMUA9s6uDfzHTzrUhvGX8MwIGSfUe2qvpZGqeurhI+ClBS+HGwHnK+SPr93/HVMh8eNn+JdsbJ90OZI1kTa4BHpqLNb4vDPh5BHIGfPXtXcI6SZUlR9pXcXXBCjPnznHI5xxnXC3SOSaKKGKV/FL/NgLtCnBJzz39NeeVMnYnKWXqDVRaa6Cojngq5SI5XnFI4VUdmznLAZ8zjyGrGjv2GWKsWSjkY7QtSBgn91xkN9M59tSLjVTSTNTlkhi8VIxKjAuSwOAAR5Ern2OpVTaoJ6N4Zo1kDptkVlBVx5gjRbZOB5B3NS6kciPSimlEU0xBeFty7CRg4II/TyOhrpuvje9dRTx1Ikj+JiRCvzCMCMnZx6Esfz0JT0VzprnP03Jd65LbU05mon3KZMBgHi3tzxnI9tGv2d2lbJb6mGMgJleAoGDg+nc86a6XTDCu4NYPX7Qd6AqO1dQ8vXti/EFNvqixxwCzR4/wAB/TS0xd2EfW1PWGU7YKYIFyNpyGPP66Wj7FTILMysKs4cR1U0UqvnajgbuOMZHfv+QOp70dSjmShuLkuQ0rvtYP8Ah7YHuPyI51AsVIs1PUyFplcMECxsRwSvfz8z/wDH31Ilo7hHEsrXKqZGdd6nK8NjHn359O+mWQ/qEA/1FeIHxi1/0Y9boqqqr1WrrZXCzJjaBhvwgZ4/eI9se4OiaaeKXwBTEN4gSco6BmVjzjIJHA/n76G7dRt8XTTrJVxRmoQyocnxgGHYg8cDGfpq8po6qneuq5pZmVzuhp2XGxRtGOCfJl7DQWpP1Cox0aAD6uIzURmWmjgmaWekWcTPF4ZRPEKj5SVOD8pBwOM6sem7dRXAyzrHCtYrndjAKqw+UbfpqTfJBUWNKWmgMVXHHHL40RVtwzg4K88E/wAdP3JKABa6mxHTykRSMkhUnsN428jzB8uM6FclkocQkNzQjNfQxU6u1wnjjSQ8CXgHn886k9D06+PfKobPvqwKGjOQQkag8/XOhu+VVupba89VOaipEYMcin7yXyU9+x49vM6IvsuhZOj6ORuHqS85/wCti38iNA61dml75Jqb5XyEgMeKl1XUE9ZWq5kRKbwyjAAlnBIJHoAcAa4FLBagkzy1MxUlY4+/J74A+hP66qJrhXqhakqJ3zIUOVyFO88D5T+yDnjzXV1WxVlVNTJEqCBSjvK7YcMGB4XHoCOcfi0tIZaVm4mZ4kdblaII56yndZZT96y7/vBjg4DHjHb2xjUmnu3xlZBBDTMA6eLIZP2UxwRjg5PHf314tmpRKjyO0hB3bGIwWyTn17sfbXKTW611TRIxUlMsN2RGq89z2HzdvfXfptYUEmdweu5Qda0UyQCvolDVttmFVACPxAfjT6FSw0RWC90t1SN4I9iyIJEKHhxjOePPUSWr+NmkcQssanwzvxljgE8DywR56ouhqVKCvrrfMd0lDVBqVfSBwSMfmWX/AKdMNGx8ew9iaZFUpZHMLb49FT0hleoip2kYcuAfEI4xg98f00tV/U8e+WCSSkSVWQgM8m0oc5wPqO/0HppaMClhdwVcdi5iMcssWfCkkTPfYxGf00nlll4llkcZzh3J515nS16irPM8vZllY55jfLcJJ5WQ1MIZS55AcZ1tkzt4n31OV2HPHO4f0xzrFOmf+8dp54+Nizx++NblXVq00bySHEaqWdhyQBpH6nw61HHptlTIdXBVVSFqVTEu3nagGSO2cjtrObpRVdZeqykjVqWjWMGOmYbQ4GC0YPkTlm9/z1pdo6jt90mWkpxIJXh8RlcEbc+RJ7n6abudCKhWba0c8v3Ue3LFhzwxHZfX24zoVAR7xgG2nqZjea2ia03B4KeeSpkpcyKYiwhODtwwyAPqe+dHtrqYrLYKKJo5ZAiKhWMchVUZY+wGoHVsFDZ+k5bfQohqamogpmLDDOWkUE/TGr+Okpp6RGqIwyxMWByePXt3HtoH1AqFUN+TCA+4Emcx3jxLbPVJEqMjtFGviK2584A47ZONVcF5rauphjkMlMGkG5I0BYLsXOcg4+Zs49Bqxpa60vDT0+V2IAYlnQ5HJA7854Pv566lvtDBHvUk7lZxxjcwxx65ORjQCirpLkAfEjXmlqq2scUtOwmjQqk0nCKe4YHvkE4PqPprmLp1gG8WsZpjkF2jVsjIx357ADjGptBdFrqaqfYfu13BArZ2lcjJ7En0HtqmpqSWokpUIcRx4P38ZwxC8jDc8se+PLVkZwNvVSVvqWtckNMkENLsJeZvECnP7OSfbnboer0en6otdTHkJWI9LIAudzD548/o4z7jRFQWt6K1xxSFC8ak4jHBJwScnkng+nfVR1FuS1tVxBt9G61SbBk5RgxAHqQCPz1fT5AMwo98TROcZEtLhMhhmlqULoJNqrnBwOOPXn+uloOvdclPdqqVqpiHmYq27up5AHsM6WnIUiDb5nuedLXJYZ40t2Tr0s8p7yz6fKreaKR5ERYqiNyWOOAwJ/Qa0+5VxqaeWKnVhFIMNK5wQp78fTWW2ymWYjdKqys6mFSeWwfP20fE1dUu+CNVMkAaISNgMSwQA/UkkewJ0k19tkFT0Hp6hMVy46Ytpkne5NtESExwpjO7A/Fn2OQBq8ilrI5BL4qNAMqYyNp+udBslRUWi6y06VJmKkNEyzHZtK4KtGOMlst+nOpMPUtUW8SNqapiGA0eCp+gP+egtre0LIJ7jvWFPM09uuT7RR0VYJqjnO1NrDeT6KxUn0AJ0S21g1IhRgy8kEc55zpiivNprYQGq44mZSrQVBVSvqD66GLPdKXpyd6Mzk2NpmShqXGFjbzhJPpztPmOPLkLWad8ybh2JZXsbZfS2lfElqGfZulZyqAYdSU4J7/sDP56kQ2K3xyJJ4O8o29A53bW4GRnt+Efpp2erjlpiYmBz2A1NRgygg8HSlsuT3MudwXmNUlJBSIyU8exWOSMk+3n5Y49tQ6uTZV5AAIIyfPVnqmuLj4ljkYA5PlqqWzcy+EW3MuQQ8fPYjVHcJYIYJfFZFhRGLyMcKigc8/z1V1fUskrtbLLGtbWIm6Qh8RxqDgln59QMDJ51KsHT6VjfFX6pNfNG+6OLBjgj8xiPOG5AwWzyPLTDTaF/vfgSljHcqOi46aqio6CewQtLBTrvqKoFmYKNqvtYcbtLRDbdknWNzqy4G+BYAvpsbv/APY/ppadEn2g/XtMJxjzGkD9PbOuPEMcM0wXLRwu6AjPIGRn6d/y0NyXS4FyTX1WT3ImYfwzp+77TU8/g03lF3Dq2LBPc4E8UKjYT7wgAErjnPAGfPWqU1FZ2xNcbzBJUbQCIqhVAA7AY7+mvnqKS8zQRyRVlU6vux/eWzwcHjPHfUmlN0AlWoluJYEEGOrxgcg9zzzj9NA5kGSviNtOmTGDXNzZ+qoKCQR1Nq2mogXA8KaMBx3wct/HQirSx1VRUTLskcoFVJFZTgd2Ge/+Wg12rE2Bqm8oWZVx8UOSe3nryMV7zMiVNzYqu5lapAO3BxjJ9R/rjWK4VEJvJ8Q+mvwSCJ2hBJYfIzgA8ev6jUmgqIrpT1NurKmmhWpQJvcbsOp3I3mMhufTjWcSyVqSDw6i7A5UkNMpyvOfz4PPtp+mkrmrJITLcnLxHwladQQQfmJ5A9NT4l9pF5D7CanZZrVJSS00VWbbcIHaOojpJAUBGSWCHK7Tyc4BI9MY07DV1RqqR0vviULyyU8ryUihoZlOFBAx8pwwz67fXjHRDUVtVTPOtfPEu7O4gMFKjGMYPnz7aeL3ApUxeNcPDqJEd48L854OT78H68azbS42NkAzbysV65/ea5LdaiW4+HSdQU6UEYYVFS9MFy4YKEQFiCc5yTx5DPOptytlht9M9bf5Xq12nLV0pKHHpH+AfkusRkinKU1Qs9waNJfFiLFSqtkkEL5HOPL117dp7s7RTvU3KYxfMGqiGCADg8+y/wCjrl0qKfo4/id5GA5E3jpO2BqWouVY8FNU1qBYqQOAtLBnKpgcbieW/IeWrtKKRpo0grI0Qg7xDIC2PYHXzHLVX+npviJiywkgbykZ5wD6e403TdR3KnmWVZw2w7seGq5x7gAj8jq50243cG8rjufTzdOQxU/h0k8sMjOWacAM588duB9NLXnSNfPc+nKOoqmLTYZGY922kjJ9+P10tBsu01NVYkXMAhyHUgkHPB00lPROMtb6XPshH9dLS0/ydzz+AkKajtPQ0MtTFEaKAK7bTtB4+nOr6TpW0r2gPHvpaWhX7hqM23uNnpq1/wDgHg576bPTtsDZEBz67tLS1mZbca7jb2C3Y/3Ld/8AnOuDYreGDCJ93r4jZ/npaWrCduP5nBsVB3EcgPtM4/rrn+wqDIOyXI7Hxn4/jpaWonFjXcbay0KqFEcmB2HjPgfx149oo2XDLKQRggzuc/x9zpaWrCdua+5wbPROmxo5CufwmZ8fz1LsHTlrnvNNE9OcM4Gd5OMnGecjz9NLS1I6MjcbHM+g6Slht9DBS0q7Iol2qO/5n1J7k+elpaWlb/dGKfbP/9k="/>
          <p:cNvSpPr>
            <a:spLocks noChangeAspect="1" noChangeArrowheads="1"/>
          </p:cNvSpPr>
          <p:nvPr/>
        </p:nvSpPr>
        <p:spPr bwMode="auto">
          <a:xfrm>
            <a:off x="215900" y="-520700"/>
            <a:ext cx="1000125" cy="1381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0" name="Picture 2" descr="https://encrypted-tbn2.gstatic.com/images?q=tbn:ANd9GcSA-VIV1jhOdHoe6QwNwQELQHTMbpOreksgAtom8F463mV0_Nhy"/>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46574" y="288813"/>
            <a:ext cx="3285866" cy="240137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ncrypted-tbn0.gstatic.com/images?q=tbn:ANd9GcRqCntypS4rUG2_qiXauMM3PArvajcrQK7-zLYC8aOryv_eZe5guw"/>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25" y="404664"/>
            <a:ext cx="3356943" cy="23762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encrypted-tbn0.gstatic.com/images?q=tbn:ANd9GcS-UN8BHHlotgo4ZhZYxRx95CC-ZwVBx1Z4ccm1R--rbWxT06V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9050" r="13160"/>
          <a:stretch/>
        </p:blipFill>
        <p:spPr bwMode="auto">
          <a:xfrm>
            <a:off x="3606528" y="942415"/>
            <a:ext cx="1640046" cy="147895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encrypted-tbn0.gstatic.com/images?q=tbn:ANd9GcShg1q2EaKwYuXZOCRXFZWEveoa0VrikF3UjPk3LmyVeyo75zhl"/>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27585" y="2780928"/>
            <a:ext cx="2381210" cy="383066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encrypted-tbn0.gstatic.com/images?q=tbn:ANd9GcSJq6ngMiiKiW36JfiVmDK2iffp0TNyLixKn5r2JLXMknwMNrjZ"/>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8794" y="2421370"/>
            <a:ext cx="2482705" cy="328480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2" descr="data:image/jpeg;base64,/9j/4AAQSkZJRgABAQAAAQABAAD/2wCEAAkGBhISEBUUExQUFRQUFxgZFRgWGRQZFRgWGBcVFxcXFxgXHCYfGh0jGxcVHy8gIycpLCwtFiAxNTAqNSYrLCkBCQoKBQUFDQUFDSkYEhgpKSkpKSkpKSkpKSkpKSkpKSkpKSkpKSkpKSkpKSkpKSkpKSkpKSkpKSkpKSkpKSkpKf/AABEIASYAqwMBIgACEQEDEQH/xAAcAAEAAgIDAQAAAAAAAAAAAAAABQYEBwECAwj/xABAEAABAwIEAwYEAwcDAgcAAAABAAIRAyEEBRIxBkFRBxMiYXGBMpGhsRTB8CNCUmJy0fEzkuEIghUkQ1NzorP/xAAUAQEAAAAAAAAAAAAAAAAAAAAA/8QAFBEBAAAAAAAAAAAAAAAAAAAAAP/aAAwDAQACEQMRAD8A3iiIgIiICIiAiLiUHKIiAiIgIiICIiAiIg4K5REBERAREQEREBERBwU0rlEBERARF0qPAEkwBv6IOy6Va4aJcQB5mFVcVxh3lQsw/wAI3qn4T/R8/i2WHUxjnfES47ybu629NkFsGc0eTwf6ZP2C7tzOmf3wJ62P1hVanizAgn/H94+q96eOdEWj1t/ygtbXztcLsqxQrlplp0+QsD7bfT3CmsJjw+xsfLY+iDNRcArlAREQEREBERAREQEREBERBwSte9oufuc9uDpOguANYjk03DCeUxJ6iOq2BUcACTsLn2Wlspx7cRXq1akzVqF14EAmWx6DSEE3hqZawMBEAAGPyUdmrazH66Z1N5ttqEW92lWUUxuIO/5KC4h4kw2HEO8Ti0nSyDzi/JBFU+JajN2xeNjHzUhhuMQDDh7yDPOeSoeM4wq1Dpp02tB5QCZ5LnCY17SO9pgh0fxCf+4GEGyGca0oBdIB5n+3qpbL8+pVPgcHdf8AHVUbKnYepqHdgENnz95No3hZGAf3TyQBYE2kyY8t7INuZZmQeIJ8Q+v/ACpEKj5bir6m8jbztv79VdKFYOaHDYgEIPRERAREQEREBERAXC5RAREQYOdz+GrRv3VSP9jlozh7HNpyXmwHr4oFlv6qwEEHYiD6FfOmc5YaFapSNu7e5vtPh+bdJ90ElnHGVR7XCl+zp8zzPX0VIp1tdWSRBneSPIlS1UkNPp+RVfwYOoRvPoPcoNocPZBTAD3t1m9nBoaD6AfUk7LLzHJcNUY8UhoeAHaQIaYv4W7XmDCh+BM1qVKz6FQh8NJa5skBwiYkX33U7kGQaXOc9sPDiS/W4k79dh/KgqWXMqPDqxgFogNG9rbDyWdgswaXBwJA22sJn36qPzOsKOOrNB0w8Q2IEQ0/r3WdhmsdXDT4f3XRsQSS0j2gT6oLlkeJJBB5X8tPkr1kVUmlB/dcR7bj6EKkZRl3dzBnpPKByKvGSUopT/ESfbb8kEiiIgIiICIiAiIgIiICIiAtb9qXCuqMXTEloArD+URFT2Ag+UdFshdKjARBEgoPmfF0XFpMWgqtMMvjkRC3D2i8BChTqV6JaKP7zDYsJho09WkwI3E81q7D5a6q4MpMcanINvbz5++yCQyvECjUY/USDLXtbMkOEFtrkLaGTYqTqDKgbVEgutfaDJtYLXuOySrhnN1g2uHAEj0PQgq98PZl3zQxlNwI+LpyuSfdBTuPIZj2vEeJrN4sRIP5brGweNqVK4MS92mQ2B4mzEchIK2VjuzrDVqT51d7U8XeE7EbCP4VC8OcFuw9SasOq/C1rbwOonefogsuS63sbqAD3bgXE+XsrxQp6WgdAAo3J8q0AOcPFyHRSoQcoiICIiAiIgIiICIiAiIgLgoSo3N86bQDRpLnvnSB5c3HkEEP2g5EMZh20dZa8PD2/wAJIBB1jpBMecKL4c4Pp4SnFi4/E6LnoPIQucLmxOJJe/VNhbrdsRsBdS+JfqIBMMaPF78pQeOKa11Jw8AbES8ANBuf0Vg8MNaxjmeEuBMvEgPBvJm8/RZmZFsNYQNLj4gbjTYaY9LLwwdPQ4tsHBx9CP7fZBJVMYG6RzJgeoE/ZeWGxThV1aZgcwLeh5Fdq2HAh0xBmPp/wurbO89zP0QWSjWDhI/RXqoPL8UWvg/C63oeRU2EHKIiAiIgIiICIiAiIgIiIMfGYoU2Oedmj59AqDmWI3eT4jJBta+wB84V1z6Pw9T0t/VI0/WPqqFnzIa0ndwt6enoUHlg3ggOnd9xN/f6qzYSqKsDfTc9LdepVQwEQQLSZ+fn1VmynF06VIue4ai4w3dziNgBv+SDjG19VRw5ggA+1/uss4Al7X7Wjnf1/XNQ7ZgTuTPnJuZPqVYaMtoCbw039ggw8XRLhTJJkPJtYGAQPvK4bWGu36ibfOVkMZqptO9x9ZULw6+Wi5JcXuvHN7iB8igm3mbeX22hT+Dq6mA+V1Xw3y+amMq2I8/ZBIIuAuUBERAREQEREBERARcEpKCH4oE0It4nAX97Kn8V4ao7S5rTpaLwJiwkz0Vs4tH/AJYnaHtJ+axOH8cKtNw2c23KIIibG6Cp8PlhDifF4otsDFlNigwEEQTYHrpuQJja5Ubg8sfhqtRlQ6m1fExzecHxW5ES31usqNJEwbghw2I2v7oJT8MwNki/0/Wy5zGtFAXiYEXmF1afAR+oi6ic7xZOho5Add4tJQTX4jRhS/fSwnqSQDEe6ruBoObh6RgyGCRB1SVYcHTacK1r/E3Teem5+yrmTcRucajqgaaWqKekeIdR7WQWDBY4PjV4T5z+asOXbH1ChGltRodBg3E2KmMqM6tuXzQSCIiAiIEBERARdS5RWO4rwlExUr0wekyfkJQS66PeACSYhVPHdp+BpgkPc4iYAAEwJgFxC11xv2q1cTTdQosFKm8eI6iajhO3IAGIIE+qCycT9stNjjTwgDyLGq4Esm/wNtqH823kVhUOLcRWYHOe8HcjxiBeLwI5/MKgcOxTc5xguDZEgvHL93mdMrOy3GVas1dZDZ2BPiEnkdkElmuMqzLXv5ktJOnrMyvPKOJMTTfNOsRMTIB89iCvTvA5t4DhHW/LlvZRYaGVCHEgkWvzmLnkEFyPHTnNDK7RLdDw5tpMNkOB2s47dFIYbO8O9pAqtPQEw69z4SqowsrMdtPi39REc581HO4Tr1arGUjJO5kwABOp29ht+SDa7avgv03tsfNVrE1y4/32EKFy3LszwpDTpqUg7xAOBHoA64WW3MWudpd4ah1D1c0kGOnogsWO4g00KDWwHVdU2mGskOj1O0ryy50sc7SwQRAADQXGTJHWIVar1nOdIBOjTcbhpMExsLj6qxYCn4KbbS55cZ6T9NkE+yr4Wk9BA/JT2U/CT1KiMHQLyG22+Q/wrJTYAIGyDuiIgIiICguKuLKOBo66l3GzGCNT3eU7Ac3clNvdC+beOuJTjcdUqAzTaSyjJsGN5jzdd3uEGbxD2i4vEk6n6KZ2pss2OhO7/U2VZxONeCRq23WLzvsupeXOnqfuT/dBlYSkajruDfC4+IgCw2HmvPNK+qvUdqLvERJtMW2tFxsuMLXAa+WkmRpINmkOkkiL2n5LFpgzJ+qDLdjqrXywxcQbbgDYfP5qe4c1OAHncepNz9LearoYbGSL8vr91P5XiKlGoHsa8nSDABiLbFBf8NwKYDnPGwkAH5X8+arOOyB9OqdckMJiwOoGT9pVlwHHQ/Dk1aVYhu5aJAmw1ncczKjcFjBVY95c1lO4YHXcRdzjHU+GboMfA4drHCCS14sfOSIH0ViyfAllRj4DYcZBMEgmCPeZUc7MaLWMLSwy0WFhMjmZ6H5KZo5pRe29VsSS0yAbWmw+UoPXN83ZSfDnATYzv5H2UZWrtfULWiXE2EDVfe58/svPMOEm4hxIcHG57xrwKs7kPaSWusN7LFy0uw1drnNeaQJa4uiQTEP8Nj0PuEFoyjKW0hEAl13nrM8+izXZcWjwgEfw2n2Ky8KwESCCDcHcEHmDzC9cQ+B/lBxlX7h2gxyn3Vhaqjgq8ar6hcne3L8lZsDW1MBO/P1QZKIiAuJQqh9rPG9bLqFI0AzvKz3CXt1BrWiSQJEmS3fqg9+1HjEYLCFrb1sQHMpjk0R43nyAMDqSF87kxEbL2zXPsRjKve4ioalSwGoCAJJgNAAA8gsWbSg9dRteVzSFx5n72XRzua7umfS0oMvDteadYNcGsHic2bmHgNjqZO3ksak2/JdsHUZr8erRs7Tvz2nzIN13ayHev9kHephy4tiDYGLee3msnLGMDi2pUfTBaRIZrBPmzU2Btte0rMyqk51UQCZsDHMQB7SprPMIWPDalGmKosS0kknlziLIMOnw2SNVCu51MyHOeS10tbP+mJtyuTsV6ZDlwrOghz6bDDQRuP3r8jbfyXu/LKz6OmmS0u33ALZ5H1+xUrk+LxOFdTZob+HGlr2NadYc6S17nBplp67WNpQRjOG+5eXVKzqdNjophlPW903GmbW81xi8yNL9pPey4tIf4tbPicHgANHISArFmAqV3Op1nMNSS6mKbToayLCSAXG++yp2ZUKhc1ml3hbtBNzu77ILDkOIpWIq0vw48TqNezqRm0OHxEm9uQup3FZgcSHU8KzVNnVX2YOoaPqFWuDOHHVKjnPYAGiIdzkbaehE3WyMtwndUg1o0x0AmEGBlGEOAoO72q6oNQOm0NkgeEcrn7qUxtLVBMEfkeahOLHaaYI5kTGxv9eZ6ypfLie4aOQAHn7oPdtICYEA3sPopbJXeAjofuoyPCPspDLJDrAQW7+YItHuglkQIg4cbL547Y+N6GPrUqWHJczDl+p8Q1zyWghnUAN3819B4miHsc07OaQY6EQvlHi/hl2X4yphnO1hga5j9tTHN8NuRsQesIIum8ggj2K9QbTG8rHpk7rILrIOwPJc615iy7NKDtq/JZjsW6oSanigASZmGwB9LeywI/V16tfax6f3/JBZuHcZ3eIpvouAc0tlr4MjnpdzNyfZc1cyqAu1k6i+Hap1W9RuJKrrcTpLXeV+fIq15RmWHeP21NtTqSXatnSQfWB7IJjLsw0taSHCkRAeJcJg2PJs2sucXmkscdZ8UtboBIFwb+sAQeq8hmmFoNPdVGhh3Y9xdBNyA2ORj5Kq18+aKpIbLSZgHcDYgbXFkF5y7DuptD2tkPABfJLg0j6G+3mp/h/A6yXQ1wD9LesNsfUyPZUOpxfTNI904h8yGEEgEgbnayZJ2iPw9EU+71AOLtWqHQXSRtv5oL9mWVOpV+8ozoqN8YBMgs29LclJ4LOGkQQ8EAahB8hv5yqMztXfULdGHbqBJl1SxkRyb0EKNxvaJjKrxSDKVHxXPicRpgg3QXLjLw4e/L2ixv5qZyKvqoAgz9NrfZayxubYjEtayrUDhOwa0Sed7mFP5TmeIpNFOkGuF7ObNz6H8uaC+zAnqpPLXtkjnuJ6bGPoqFk3EGKr1u7dQa1jD+1dDgGxYgTaZWwsJl2gzqm0XAmOm6DOC5REHBWgu3nJjSxlPEd4HDEN06CLs7oAW6g6vmt+lab/AOoPLBpwteby+lp5QRr1D3EH1QacaF7are68GG/NepdZAlchyDZIug5BXfUOfM/4XVrV0eEHao2Yjebeaz8RjO7oim0aXO+P+L0WBTq6RO5Gy8TJMklB70hNl20mbg/muuGFxG8qebhg5kkgnyCCLy6kX1A1oJJ2AiVOYDhqr3rO8YQzUJnpaVD4HFGhXZUG7HSR1F5C3nh6LcXRZWolvjbIaeosRHWZ+SCu5nwBSogVKF5vpLuRIs2efP3VK4iqhlZkN8YknqT0t1W2hl/4ik7D1gWPa3wOjlMNI9I2Vb4Y7P6r8XqcWGnhzJ5hzyHFoafKQTO07bII3hHAtdVGveJ0/wB7K7Unsa6zbyB7X/sqpwo0NrFjwQ9ggTYhwMEX8vK6tlekXAPbMgz8iT9iglHNGkwBfz59T1ViwzpY09QPsq4SNIv5/wCfXZWLBtIY0HcAT6oPdERAWp/+oDBVH4bDuZTc5tOo81HAEhgLQBqjYE2lbYWJmdGm6i9tWDTcxwqavh0QdU+USg+QWhdyRsu9ZjGvcGO1MDjpdsXNBIDiPMQfddRug5Y4r0NPbdc0mj9cllUW2Bj5oPBlEm33XOKpaY81n0KbnEwIEbqe4SwuAfXjHlooAOglz2NDyW6QS09NSCjucf15o1y32Ox3KcS0VKD6gY4eE0qocw+hcHLmh2D5eDJqYlw6F7AP/qwFBo3CgAgmw6qfotAA3cI8M2aJ523Vu7TuAcHgMPRfh2PD31gwlz3OGkMeYg26KoYMk2EugbWn2CDAyzLDWxdKjdve1WMJ5w4wSD5C/st+8a5LTZlbmU2hraIp6YFw1jgLH0lau4VwfeZlhLCRVaZHQBxNx6LeuaYTvKFSmb62ObHmWmPqg0jnIrswzHDEVtLrOAqPAuBYnVJCvPYu+cBUEk6cQ/e+7KbjfnclRWVZEa+E0EjaNVvt1Vq7PcgdhKNWmTM1dQ96bJhBFdrWWM/CtrNaG1W1WDW0APIIc2C4XIkg78lRsvq5i8Du67mtH/uEOH1BP1Wy+1GmXZe5oBJNSkBHXWFU8swTtDJB2APXyQXnhPAuOGpvrO72reXQGtmTs0WtsrCAsDImxh2COR+5v77qQQEREBQPHWFr1cuxNPDiar6Za0AwTMB0E89MqeRB895B2I42sCa+nDNHwhxD3k8hDTDRykn2VO4gyGtg67qNdul4ANjIc0zDmkbgwvrSFqrtv4SNWmzF0wS6l4KoE/6ZJIdb+Ez7OQaVpBSVD1+t1GARz5/rZZtKoI2PLp1QSGlxMCI8zaDuvTE4doovAI1RMc7XtzWMKvS5v9tl706Yc7xTEbD6knogmOyLih2GzBlEuPc4k6HN5Cof9NwHIzDf+5fRLdl869nXBlTEZhTeye5w9Rr31OUtOsMB5k29Abr6KCDW/bk1v4GjO/4gQOssfP0WpMI8TFhG/NbF7d8wBdhaG8a6rx8mMP8A+i1pgWg2kWveEF67NW6sxogfuio4xyhhF/mt3rT3ZGxn41/XuTHqXNn6LcKCnZbh+5xdemNg7U0dGv8AHEdNwrNl+x9fyCrmcvLMypwLPomSOrXnf2IU7gK3jjqJ/wBp/wCfogi+0Fk4J3k+nv8A1hR2Bb4GyIsAD9As7js6qVKlzqVAfZgLj9dK8sBREsbuNTR8iPkgtVCnpaB0AHyXouoXZAREQEREBdHMn0XdEGsO1jgXD/gX18Ph6bKtJwe91NoaTTuKkhovAIJ8mkrSNOoZufX7L65rUwWkEAg2IO0GxkHyXzT2kcKNwGPdTYCKNQCpS8mkwWT/ACuBHpCCGo4gjmVkYmrMEHyN+X53uovZehkxqNv1KDc3YfmjSyvQ/hc2o30d4Tb1aPmtply+XeGOKq2BrGrQLdi1weJa5pI3AIi4B3HqttUO0luMy7EgNNLEtw9U6ORIYdRpu9Dq0m8dYkBqjjLPfxuPrV58Bdpp/wDxNkN+YGr3USKkbDexJH2WE34Pksqq5sAtmQRO8ILdwBxIzCY6lUqFwpnU1xudIcIDvMA7r6Gw+Ja9ocwhzXCQQZBHUFfLNSg4tD2gw0yfIHkr72ccXuw7yx7iaHdVKjm20tLGF8tnYkNIgbn0QT/GufVv/EQMLhX4l2Hp6XxIa1zzqjVFzpj5hSnB3GX4zEmkaFWhVoscaranKdAbexvJ3Cq3CvathG0qjsT3jKr6tSo7S0uB1mWgEfwtht+i8cs7T8O/E1qry6l37mUpAJdTw1IPMuLdi974sCQJPKQE7xT2h4WnjxTqiqGU26RVAPd6yQXRa4ENGoTzCxs77RcLh9D2VmVXEtLAzxSA4fFGwid72XhxdxvltfB1qDXsdDPBLHQHX091IHiEbggXPVacy3JquJq91RY6o91gG+exJ5AdTCD6+puBAI2Nx6Fd1iZXSLKNNrviaxrT6hoB+oWVKDlERAXELlEBERBwVS+0vgEZlRaWODMRSnu3GdLgYljiLgGxB5EfK6rghB8j5plVXDVnUazCyqww5tjuJBBFiCOYWJTaXc1v/tl4XZWwD8Q1g77Dw4OA8Rpgw9pjcAEuvtC0JQHmgy8la1r3BwBkQJExZeuAxVQBzGOMGRuRIiP7rGsKkjkPmYXvhqdR9YuY0uJ5NaT8gEGHXw+kwOW3oSf7LK1SwtEAR9VtbIOxmjicLSq4h1elVcJLWlohpJ0hzXAwYUzl/Yjgac6316oPJzmtA/2tQajw2aP0aW2aWwQIuBNyeR2Vr4O7OcVicNXc4miKlIspF7YJcXNJsLhhaIJ3Oq219pZZ2e5fh3tfTw7A9uziXOMjn4iRPnCsQCD5+odiWYODmltNrgZa91RpYRckQ0F38MEgc16YTsmzBjXB+FpVnR4NWIa1jfPSzSXH3C38kINHZN2IYirVBxXd0KQ+JtNxc9w6CSQ31lbly7KqVBjWUqbKbWgABoAsBAk7n1KzIXKDgBcoiAiIgIiIOCUBUTxHgcRVpBuHrdw/W0l8B3hEyNJBBmRa3qoYZdm+kt/E4cDTDSGuLp7tgEuLN9Ye4mD8W3JBcJXEqv4XB4+KveV6UupvFHQwQyoalUte6QCQ2maIjmWu8lBmhmf4gU247CjR4zTPirQaj41gtkt0VKQ5XDbjmF3r0Wva5rgC1wIcDsQRBB9lqir2CM71xZii2kXS1vdguaJnTqLoMdYVrp5fmetmrGUS39kXgAAkg0i9rYZ8Dg2qALG4ne3rnlDFlxLMVToscKoYXPDd6dMssWHVpLKzpkQDzAhBB4LsOwTSS+pXqA3iWt+rR9ldsm4ew+FYGUKTKYHQeI/1ON3H1KhM2NZ9TvMNjaLBUp6KTXua5hrg6iRvP7HXa9wHRZcYfD5nB1YzDE6hpIYA3R3rSZETOgFgg7vmbBBbVyCqvnWFxz62rD4qjTpAGGObJ1aHgS4btDod7fy386v4mlhC38ZRbWJpaatUhzdLGUu9kECS4tqm38U25Bay5cyqnmuW4yqymG4xjKjKznkskTSvpYQPi07GzZjkZWLgMRja5Bbj8M5oMkMZEjvfADN40sqA9fL4kF1JXIKrAyvHOwj2PxbXVXGmW1GNa0Na1zHPjS25cA8bRBFt54p5TmQYG/jGE6XAuNIEz3elh/m8fiM9D1gBaVxCg8rweNbWBrYhlSmKWktbT0E1Zb+0G8CNYieYU6gIiICIiAiIgIiIOrlW814EweIq97VY8u1B9qlVrdQFPxaWuAJIpUwf6AuUQYjuzPA/s9LHM7qoKlnatRDXsDXGoHHTDnbEEEyCCpCpwZhTSoUtDgzDCKIFSoNFtMyHSTpkSZsSOaIg6VuCMG+iKLqbjTa5xA11N3sNJ19U3aSFg4fsuy9lQOFN3h06Wl7oaW1O9kH4jLgLEkWsBJkiD2d2bZcf/Q/dayz6vwspVKLR8X8FR99yXSZN1xS7NsvBJFJwJAH+rW2DO7AHisNNvYdBHCIPbKOA8LhsV+IohzXd33eku1MAJaS4agXBx0ifFBvaSV5Yrs7wdR9Jxa8d1IA1khzSKjS1+qTEVH7EG4v0IgsOX4JlGmymwQxjQ1okmA0QLm59VloiAiIgIiICIiD/2Q=="/>
          <p:cNvSpPr>
            <a:spLocks noChangeAspect="1" noChangeArrowheads="1"/>
          </p:cNvSpPr>
          <p:nvPr/>
        </p:nvSpPr>
        <p:spPr bwMode="auto">
          <a:xfrm>
            <a:off x="63500" y="-15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2" name="Picture 2" descr="https://encrypted-tbn1.gstatic.com/images?q=tbn:ANd9GcSQ01GViU3wopfVrQ_wcbd_CWcCZH4-jBfiInCic3UeCmdDQS9b"/>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500875" y="2621152"/>
            <a:ext cx="2743533" cy="395706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3629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imelineuniverse.net/Oz/QVMcDougallA-E1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89920" y="3574907"/>
            <a:ext cx="5400675" cy="30480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SEhUUExQVFhUXGB0bGBgYGCAgGxsfHR8dGR0fGh0aHSgiHh8lIBwaITEiJSkrLi4uHyAzODMsNygtLisBCgoKDg0OGxAQGywkHCQ0LDA0LCwsLCwsLCwuLCwsLCwsLCwsLCwsLCwsLCwsLCwsLCwsLCwsLCwsLCwsLCwsLP/AABEIAMQBAQMBIgACEQEDEQH/xAAcAAABBQEBAQAAAAAAAAAAAAAEAAIDBQYBBwj/xABQEAACAQIEBAMEBgQJCAkFAAABAhEDIQAEEjEFIkFRE2FxBgcygRRCUpGhsSNicsEXM1SCkpOy0eEVJENEwtLi8CU1U2Nkc6Pj8RY0g6LT/8QAGgEBAAMBAQEAAAAAAAAAAAAAAAECAwQFBv/EACwRAAICAAUDAwMEAwAAAAAAAAABAhEDEiExUQQTQSIyYQVxgRSRofAjQrH/2gAMAwEAAhEDEQA/ANv7ee0dXJCiaWiX1TrWdo2gjvjMH274hMfR0+qP4t/r/B9br0wV75TbK/8A5P8AYxic3STxVDVaiHSsl+cjkBBBU9TYLuoxZt2c+FCLjqjUfwi54RNCnzao5Hvp+KIbp17Y5V95ecW7ZemoMQSrgcw1C5PUXHlfGP4VPiC0/o6h6WlWkiWUfj8jtjnDXaWLFvD0tqkj7MDR4nLriIi8G2Itmnahwa8e9XMdaFH72/vw8+9SuInLUtp+JhvtjF5ZvDp+IChfUAvMNSwDJNMggqQYk7HHMrnmWx51gDQ8lSFBCjeYWTABEYWx2ocG0HvVzFz9HpQN7t+eF/CrX/k9H72xkkTwfGHNAKQlTSAwMwXSZJAbUI2ME441Cmh1xrpn4FY7zuHKkEMoIJi0274Wx2ocGw/hTzEAnL0oOxloPoccHvSzF/0FL5Fv78Y3PPqSkxILHWTzG3NtpChU7wN9ziCSNpuIMHfy9DhbHahwb4+8+v1yyCPN+m/T544fenW/k1O2/M1vW2MVVrHwlOo6i7z8cmQty06T0EC/fpjmWUsryxEsmolmi7G7AAhu9/OJOFsdqHBtx706v8mp/wBNv7sP/hSqW/zan/Tb/dxjKFEI4hwdSmdDQeZWkEsAOlx5xjmQLaGh9FxfmiQtQgSLAt8Im9ztfC2O1Dg2Z96NaJ+jU4/bb17YaferV/k1P+sP92MNXqk8usutouYsAosewtjmSEE7/C20T8J+10mNrxthbJ7UODdt706n8np/02/uxz+FSqP9Wp/1h/3cefRiWlS1GDtBJ5gDYTaevlhbI7UODdr716h/1an/AFh/3cIe9WqdstT/AKbf3YwdcAhXm5kNLLJbeQBcLEb9ZwTTVWQKSssCJPMwYEwAFjTrkCWnqcLY7UODaD3rVOuWT+sP+7jn8K9T+Sp/WH/dxh8upHjBhBCQRAJB1KPrER6rf8cMNcrTCg7h1YHTsYNrSJjc9rYWx2ocG9T3rOf9VT+tP+7hx97DD/VR/W/8GMCW8QMxUSstKU95KjnggKoGxA3PngUjDMyOzDg9IPvYb+Sr/XH/APnjq+9cn/VP/W/9vHn2YGjlFiBDERcmxAKkyv8AjhzzUVmjnUS0A8w2mANKhbX6zhmY7MODer72/wDwo/rv/bxJ/Cv/AOF/9b/gxi2SvqGhZXcakpgT4Q1TuPgJIv8AjivrZguZaCYA2A2EDYdhhmY7MOD0ZfeqP5Kf63/gx0e9df5K39P/AIcYCu/guUCrqAZWLAN8SiepWVMwR3xFU0suoQrDcSAGmANCx0jmk9cMzHYhwemUfelSO9Bx/PB/diy9nvb2nm660EoupYMdRIgQJ6Y8qyudLHnK6RqZgq0wxkqx06hBMhbdgR1xf+7mpq4ijHdhUJsALqSYAxKkys8KCTaR7Jp9MdxyMLGupxWeae+TfLDyqf7AxgOKiHgaPhWCqlR8I6G/z6749A98QvlvSp+aYwgqLVYa/Feo2kE6pJMxYEfY0gCdx8sYy3O/B9iIeHfxnqjj6nVT/wBpy/v7XxOmcaqjpVqMSdDIWcxKjQBpAiSpA1E2C4fmKFJWZWWspDOI5bROgEdwfi8tsCKqLGuSbHShF1IkHVeGm0RiDUlpqIai7BecaTK6AxIVmdokrAtE4bTyoB1O6aQQSAwLMA+k6V6mxMGJGImprpkG4AkHqbyVjZQAJk9cQIcAGlhorEW1svKAoEamYW3WP1bd8BR/zGJn02iZjm23np8o364lzNFEqFWFQAMQRK6oi21pnfpgDrt+hpXWxcRrJO4PwbL8t/lgdTiRqEIpi7TfUDMRssSPU79NsOyqKSQ1uUkHUBcKSN979Ou2AO13/QosrZ2MSxN9O6/CAYsRc4bTfkfp8PfoTNhb7/lhJSlXYgnQoO4HUC4NzYxAvhlTQQYDC/LJFhJsbXtFx1n5ASZIy8j7LQdIP1T0a3l3HTD6KaqZUC+oXgzGlpGomAIBMbn5YFSdv+fxxLmqQWowggBjYkEiD1K2PywA2pRZbML2/EBunkRh1AGdgbGxuNj5jErZf+Lsef0JN9JgD9+5nCzlDQ5EGJMBiNQgkc4GzW2wA1qBjp169oJ/MYeSFp3EipcgMNl2DCCQQ0N5gYlXJyaY0uQwH1bmbEIDuJ69cDqizpOrVsAAIJJHeItPzjpgCbLVaZ1IAU1g3LzJEFAeTYEGw3LAdMRZ2kwpoG1AhnGlohbiYA5tzeflhmYULMBgQSIYDcNF4PaZ8/K+HvTRXKsXmTNlJ3EbNcxPzjzwA6iQys0gNoKsNCbADSR1Exd4n1nEOZQmmkEsAGJGoEC4GwuvTffpjtOksFmD6A4Erp66j1PxWHQjecR1KEKHDAgmN4OqASNMkwJIDdcAOpQgfULkaQJNrySYsYjY9/LEG/3YdSpyQBEk2vG/mdsPFNZPPMCQQNzG2/2rT5TgCerRNTnSCTuqwIIBYwoPwgDfCqUDTpksrA1OVQSRaxYmN+g0n7U9Mcy1FGKgM+olRAXuSGA5ug0x3k7YbWRBrl21CbMu5DREgkDlEz5RgDnEKXOLboh+FV+qOiGPnudziKiYYHsRex69jgs5ILpL+Iimznw/hYgsFEkSYKn0OO5fKo1/EICqhc+GSFkhXmCbLI/amBgCOrlSSWVWZSZBiSZBaDosGgElemJFplKbXYNU0qEG7KYaSIuDaIMzhU6CkEhzCiWIRoUltFyDaQZnzjA50rBDGREQIO5ggzIsAf8A4wATmqLIq0xJ1AO+k6lJb4NhZgDpInc98Xnu0txCmDIs9iP1Tig8Mr8VXQSgdYJM/WUckw2q8HY3xe+7VyeI0yTJIfcyfgO5xKKT9rPa5wsdwsbHmnmfvi+LK+lT/Yx55l05lXuw6E9ewufQXx6D74ydeW/ZqfmmPO8u+lgxUNBBgzBgzEgzjGW56GD7ET5lx4xkaFFSYCmANV4VjP8ANPpiLO0WFR9QIMloI073HKLCxmMMquGYmIkkwNhN+pn78SDMnSFKoQAwEi8t1kQSR0kkDtiDU7kxc3HwNu+mRBtPX9nrtiCIwTUzBIICqqkryqLEqIBkyb3O/XDKVIsYAJPZbn8MPuCMG/8Az+XXBHEwRVeZ+I7gA79QvKPQYOT2ezTRGXrH+Yw/dh+c4BmiS30Wqo7LTaB6b4rmjyAEVitMRada/AIghQYYi58hcfPEuUzjM/M31alwEX4gSbsIv9/aDgarqVQjKVIJN5BvFoO23bHKFYodSgEifiUEXtsfwPTFgdy4GipMEwsSpJ+ITB2X577dcRVq5axC7k2AG5kzAv5dsPovHSQYkXgwQYMG+2GvUB2VRv36me9oFvTADQMS5sfpG33m66Te/wAI29MRINRAkKD1Ow8zGNNV4DmmHiCgmZA/0tJ9eqCfj0tqJuBJAgAYApaiqFpXAmZIUyOaAWP1vLTsLb4lYAmotgZLLPIBE6hDAsSQBAJsfXA1fVqCuCpURpIKkfI7Sb+pnHfpJ1lxIMki8kHfc3PqcATKRqpbEWnmYfWO5ix81tgK2oTf8fw/dgg5kzTbm5D9o/aLcsfAPIdSTgZj+eAHZ9YqOsRDG0RF9oJt6YIzlQ6mWEgdQqdQuxQR9UbeffA9VtRZoUTeBYCeg/8AnEhrqBHhg+bMZ+HTuItPNHoNsAcn9Cx0/wCkUatEkWYxrm0/Zi+9sNyklKpg6dIBgLuWBUHVcAkfVvbthzZkQwFNdJYsAZJFiAJkTEzfqB6YZmMxriERFBJAUXE9Cxu0dJwBF4Vpi2xPSe3rgw1/FB1fxgBOrYtAEhiTFlWAAMCU6pE2BBsQf3dj0kX3xJUrL9VAszPWxIKgSLERuLn54AZSIDLtYjfbcbxeMTUcvqqtCjSGJYKrFQNUCw5gskL88DKCpB7GRFus4Jq5sHxCFMu0yXYwJJIM/HNrntgApMszGoGQqWusK7QwYqEQAzzMPDkztgTKCVqcoMJN20xzLcD6x6afU9MD02IOpSQQbEGCPQi+C/pKzUIpqocQABOi6mVLX6G+9zgCTJkaapKKwCgkGoV+ssEAHnPl0ucDpRNRoSmJCkkAnYSxJ1HoPyw+hWADg/WWLBTeQZ5ttt1vgjI5cVG/QUqlR1lobSy6VM8ygcw02IkSTgBiMtRAjEKyA6DsIuxBCqSzEkQxMCMXXuz/AOsKX7L/ANk4p1zwSTSQo5AAcPcWIeBEQ07dMXPuzP8An9Ltpf8AsEYlFZ+1ntWO4WFjY8w8w98X8Zlv2H/NcefUKBdwiKS7GFA3J7DHoHvh/jct+w/5rjz+ixUyCQQZBBuPMHpjF7no4XsQ6rlyGKtYqSpHmLYL4TwatmX8OihY9T9UD9Y7D/nfFl7Kezr56tEkIpmpU3ibwJ3Y/wCOPZ+E8LpZamKdFAqj7ye7HqfPHF1PVxwtFqzaMbMjwL3bUafNmWNVvsgkIPuu3zj0xssnk6dEaaSIg7KAME4A4rw1aqmOSoLpUAurDY+Y7jYiceVLGniS9cjSkGhhJE3G+HHGbXOuCKoABcFa/UUzSOlnUDcSY9NJ6EYu2RlEqSx6hov5CAADis8LLuwMrU6VcMrorqp0nUoImJMT229cZHjnsFlajaaJNCoVLAXNNotsdum3fF/wridNEcOwVUqBVZjGrxIdPnDwfMHBGZBbNUl6IjufUxTUfcan3Y1hKeHLRtEUmeJ8c4BWyjaKyROzi6N6H9xg4Aeo9VhMu0BRa5AEAADfH0Ln8jTro1OqodGFwf3dj548Z9sfZZ8i4ZSTRY8j9Qfst573649HpurWJ6ZaMpKJmRgrh+fqUH8Sk7U37qY+8bEeRtgUCcEJlWVwtRKgmYGmGJ2EAjvGO0qbNfbgZml4OcpoxkRV07ftKBb1X7hjOcXylMc1Mx+oSY9UaOYffiv+hVJjw3kXI0mR6iJxL9AqyE8OpJEhdDTB6gRMW3wAG2OTiepRIbSAdRMRF57R3nCfJ1F1EowCgapUiATAJtaTa+AGZc8wgE3EiMWJ4ekkmdPb/E4BylZ1nSoPVuWSBMSbTHTFqzsED+GZJAi4g79jv074wxe5ay7Hr/T10bw597dar+p299ijeJ2tO33nBJy4rVdNFYBnSrOJAAkyxgdz+GFmabM5C0nB3ZYJI+QAIxA9BhA0tvGx37euN0eTJU9CGMcAvgn6JUAJ8Nwo3OkwI7mLYhdWPNDRYarx6TtsMCBrDE2Ty+p1B2Jgn8SPWBiI3ti+9n6NEIWrZgUX1CxpO7GnAP6OLama2qdhA3wTSabWhD2HZfLliERJnZQsk/hJxbcTppkaTUSKbV6yadIVNFFT8RLRLVT0k2/OWp7VUKCmnk18Mn4qrgmof2YBC+nT1xk8xniageA0GYcTqMydQ6yehx6PW48MeCypRj4X+z+XWy+NznwISg3bb/4CNhZfMNTJKMykiJUwY7W6eWOMbbb4boPY374846TgxqvdrbiFL0f+ycZZTjS+7g/9IUY/X/sNiUVn7We34WOYWNjzLPMPfB/HZf8A8t/7Qxi+E8NfMVUpU/icx5DuT5AXxtfe+v6XLn9R/wA1wf7p+EBUfMsLsSieQEaiPU2/m44+pxe1FyPSwVcUbTgnCky1FaVMWUXPVj1J8zg/DKtQKCzEAASSdgO5xUn2pynieH49PXcRPYEm+1tJ+7HgVOburOnYG4v7RmnmVyyeErFPENSs+lFWSIA3ZrbSMQ5/j7eHXpo6nMKp0imjFRYy8iZC83zWN8ea+11VMwxzVOuagLR4dSNaLcCwsFlSIvYqeph/EOMVcxQpVUDU2y5ZWelygK2kjmUyLzywAJHbHpR6ONR0+/3KNm7oIjPSSiRVo5akrhA3NX8QmW7NpZQ0HdpmLSL7Ke2NWs9Q1irKFLBUQjQdRgM55Y0iZJGM1x/K+FlMvnkquuYrMZ8KEQagdUBAImLnqTfGeqtFKPGAUqpNJDYtAFxqidIDMxFiYAmcXfTxmv7+Srbs0OeyrZyqzJq+jipBqKJ1vAAWkpjUZkDsGJNsemezXDGoUgKrM9QgBiTMAfCgMXCyb9SScY/3f5yqXpUzlSECsRWZmOlYhdGswL8p07zsL49Hxy9ZOS/x+DRCwLxLIJXptSqLqRhBH93mOmCsLHCm1qiT579oOEPlKz0XuRdT9pbwfnH341HtNTpvnKJauFbRRldDE9DuBF5nGk96vBxUy3jgc9HfzRrEfIkH7++Md7U0T9PpCDJWhH3KPzBx9B0+L3cNS8mUlTLai08R4iSxUChUBb7IAQfhGKT2XrRncolN2ZAeoiGKnWB1AnpMWnFolInOcVABJ8GrbreI++MUvsPlmObyzxy+IQD9qEYmO4Fp7SMbkDjA4fmS+/0lfCJ31xzaf5szgz3gsor6g7azTpgjppIebze4W3ngbjbtXybVWMvSzT07CBpYahIFp1QJ36Y77aZZ6ueKIpZvDp2HSEBJPQAXkm2AM5SqkSoYgEiQLT2mN98X/tfVP0+pBPx0/wAAkfdjO0l5l23G37vLGh9rBPEX86qD+wMAaAon+W6jBzq5raSNqW0z88VHA0WpkKy1Kppp9IpHUZIEwCd/OZ+eD2X/AKbqxvLn5eFimyb/APReY2vXp/ltgBezfFya7Ua7M9LMjwnkyZPKj+osJ674r+LUzRb6NqB8Jm19jUNmI7wAq/zcRcJyjCvl2IgNWTTO5hxJA3jpO04m9q//ALzMz/2z/nH5YAK4dlQmRzGYtrZ0oofsg3qR2JELPrif2SXWatSpzfRss7U56G+n+iSxAxDk64bhtemPip10qET9Vhon0BHykd8T+xxIOZpn/TZSoE7ki4/2vuwBzg6asolQk+JSztMK0nUBUjUJ3uwn5nvjvtDl1fNitH6Ksi1yB2jmUeZZSvqcScFbRk6KGNVbO09PchNMn5Ex64rl4vroUcuQJVyNfUozAhPTVJ+S4A19Kt/0nmxqKouXIi8ABEi3lc4wueqnlU1TVUKCpvA1AMQNVxfp3xsK7f57xJvs5Z/yQYwaUyQSAYUCfLtOALv2wVFqUVQAAZajMdysycEe7j/rCj/P/sNii4jmDUdWYRFOmvyVFURPS2Lz3eW4hQ8y39hsSis/az27CwpwsbnlHmvvgEPlj+rU/Ncb72cyfg5WhTiCtNZ/aIlvxJxiverT1VMkO7sv3tTGPRQIx431OWiR63T+xA/EaDPTZFKgsCJZdS33BXqCLY8SzuZGVzc0PBLLIlKZKMxkEIrk2jlkeePYvah6gytbwVLVChCgbybTuNgSceFJkWNCq8HXSdQ4MyimwJB6areUDviv09eltmkgqnw1yTRpg6nVXfWmgrEkAAkwtwfO3bBf/wBO1UpsA6ljGzEAgTbsSfPaMQcO48wJ8V2YwIc8xGkHfqwO18E1+MU9JtT3kQSYYSdQQrvLbk9MTiz6lYlRXp+x0YccLt3Lcoc3narKtJ3crTJCoxML3jtgdDGOVKhJJO5MnD6REiQSJEgGJHUTFseitjkPW/d3lPCy4g1FarDOdJN76VW2lYG5NzPpjd4yfsVUNamlVa1fQJU0nYONoHMaasI9TjVzjweqbeIzVHcLHMdnHMSD5/KLVptTbZhHoehHmDBx4JmOI1g8vVqGpTJUEsSVOxgkyMfQeMansFlXepUqeIxao5IDaVEsdtInt1x6v0x25RMcaSirZ55ns1USjTqpnGapU/jFDkMtgVBIPrv5djirXitfUG8WpIEA6zIBMkAztOPVafu2ygJP6YyRALi3lZQSD54LrewWSbakV/Zdh+Zx62VmHfj8njD5qpqZtbyxBY6jJPQmNzjrZ+qZmrUOoQ0u1x2N7jyx7Gnu+yQv4bn1qGP3YfR9hMkoYeEW1R8TMSP2TNsMrH6iJ4hTchpBIIggjpGCDm6hbxDUYvaGLEtbzmcev1PdzkjMLUX0qG33zgjKewuSRChpa5vqcy49CI0/LDKx34njg4rWVtfjVdUROszHaZmMJeLVtBQVagU306zpM7yJ3x6unu1yYJk1mE2BcAAdrLP78WFD2GyKiPo6nzYsT984ZWT34niNTP1S4qGo2sbMW5hAgQZnbBXGai+NK1mzA0iXcEEmIIuZInb5Y9Xyvu5ySltS1HmY1ORpHlpjbuZwLX92GVM6HrKY6lWv81n8cQ4MLHieRpVKmVJHp22w+jWbUGDEMCIYG47QekeWPZOH+7vJ0irEO7KQedgVJHdYiPL0x2r7u8m2qVqSxnUHiJvygCAPKMMjI/URPKc1n6wqh/GYuqiGnabwO2/3zgJc24qeJqPiBtUwJnvtGPXv4NsnJJNY+WsD8lGO5b3b5NWDHxHhp0uRpI6KQFFsMrJ78DzBfaPNSz+KdTCGJRCWG0MSt8BV8/UZBTYjQDqACKt9pOlRJ9cezcV9hMnXOrQaRjelCg+qwVP3YGzXu5yj06aLrQob1BGtx11yIPrFsMjI78Tx7M5p6hBdixChRPQKIA+QxoPd/biGX9W/sNj0DJ+7fJpdvEqftMAOv2VHf8MEcL9hcvl66VqbVJSeViCDII+yDaTgosiWNFqjT4WOxhY1OHKYH3oNFTJMdhUJP30z+7HoQOA+IZNK1NqdRQysNjt5fPEuReaaHrpE+osfxx4/1SPtkel0s7jl4Jzjy7iXsLXGbq6Kh8CsddRiYgM5LKd50i94sfI49RxXcc4ccxT8LWURmHiQLsn1lBnl1WE9pxwdPjPDlp5Olqz56rUWXeQDcEiARsCJ3B74YVjvj1binC/DrPms1STRQpMVHxUzYU6NJdQG0MxEbuO2O5j2InI0aK6VI01KzxJdyI6X0rqY+gGPXXVxpWUynltF2RlZY1XgFQ02jYgg74uuEeyVeuoZACumdW/oPXf59euNLk/YYSGPi09JkMYgQSSGPxKRAhwDeTtE63J500KdYypCqSpsSzEkLLAgNsJsOuInj6Xh6kVyV2T4e9GlT1M6yukAQOUQZGmSWgwASTba2DM0NDMoZyASCZaZCQNrTqBj+bGDxxYmkukgE7mIgWYGOlmBPbS3bDMxxGsoEPSYzptfUZYQCPr2ECP7sYJ4j0aV6/3YvoR5d/8AOU0l9POOpvqf4p6RH/64dnajHMwC+pWXSOjCEkeUGTPqD3xY5jMuKKuHUsSvMFsQxAsCbb/hiuy/FaxWmXKrqEyUI6oDYnbm3xnBylLOkuP2A3L19D6j4pYSSAJHwgc/UHUT+BsMC8PzJ8ArU1aiyt9b7dyewKlWvaS3bBLccdFDMyToJAIiYZ1mZ6QtusmMOfO1kFNVIaYFkk71AbTvCj8cd3TRduTVGONsgBXYUdLF9Qk7t1pt1PXUARPQg98S0mPhprNUAAgWuTedIO41dN404ObP1vFVdaLJvK3W5H3WCzO/YYa3E6imS6xrKxoPTX2vHKPTfHWYa8A1FytYEa4mDOo3Lmx84/CfLD8ojvUZC1QM1n35ZU6r+R29BFjjrcUrgEkgG9goP2Y6wRDT02+WHZ3iVZNMOtyBdbCWqCW8gFG0dcRoKlwQGk5MAupLgbtAOzp8WwnV2IHfFlx+uyUlRFLMSABe4UgmSL32+eEnF5zDU5GkQJgRJG8z9rljzGIclxR9Q1sukgTaIldUzO37pxKKtSe62BqucLmmELltLKSCdhcGPrEruJB8wQMQuwBQF33WYLX5nvHQadJt5dcXvEazhVamVgsNRibEgco264rv8pVwKeopzhTZSbNqMm4iAB6AHfBkxbrYIz4bwqLO7KwKaxsDMAhu1pxXVDoAHiVDNKQSSDdarbeXL+GJ6vFaq6DqS5SZWAJmSb+WDuL5urTIKadJU7jci5nmFtMt/NOGhVWtKB+FOzVVYloNMwpJIAkRfZtyNpteYkw5xClRuZwLndoAYyrm+yk6TF4A88TDiNbnPKQICnSROr4T8XYbWuQMNHFqmmOQsROoA6QJZTabmVn0nthZZKSd0QZrWioHZ4gN8RuTqkEzv8A+ZI647mK7hk1s4McsWJsIMdT8RI8gOuJf8svpEFAblnKtpjcEA3uO07r3xPQ4kxZCxRVjmsRFqmq7G10/PDQjXgBTMN4ghmLyeXUYmWkRP2tI9CcR5fiEwuqpGoXJMHnUSGm8qfh7hjg/K8TqNXFMlNJ1dCCYZlAB1G9gfScLNcTqJV08mnUR8JmAFbfV2ZiTGw8sQT8UQ5fimqq5YlabEqDJuIgEA7EEdPt32xzhVZmqUpZgIaFJJmAZM9Rq6G422jD/APK9QROg8xBAUzAUsY5vIifTBHD+IO1TQ+i8wFVpBBIibi+kkeWJRErrYtsLDZ88dxejlsdgfLcrsnfnX0PxD5G/87DczxCnTOlnANjB87D8bYHzGeptBWomtTy33+qQfI7esY5uqwe7huPk6MGThOy1GFiuo8boMARUW8W63IAt6mMEZbPU6hIRwxG8dOn5g/dj5yWHOO6PTTFxCqEpsxQuB9UCSbxtivHHRE+G0d+l1LWPoPlg6rm6ZFQa40A6iN1sb3H9+KpKVA09HjEqjXgbEgUwANM/4nG+DGOWpp/yQyavxtQhZqZ0xeSNoT91QeW+HmjQSh4hpBVjXpbeYMST6kfPA9Hh1GrTYLVLKLNYdAm8r/3a+W+HVfAeiKZrMVUib3a+m8iSJMW8saSjBUo2tddyNR5qUgqnwrMTOndSpO0XO7EadxMbxiBMxScKRQkGQLjpq+/drnvh9Lh9FzHilwkMVtEaQASY+yBcetjfEYOXO2YebmYuSSRIlLmTHWY8jjVOG3qf7/gahVHM02CUxSMFgY7Ey4IPW0tOGDNUmRlWnqFKQqruQp0ECLjpbsRgPKZfLIQyV6m1rExMnllDHxNbzw/KDL0xqSs8Qeh6iPs2m39Fe14cIX6b/ncWR181TbfLAhQLmIjSzgC29jiSnm6Y0MMvBMEHUJuXM+ezGT9rD8jl6dRSgquWkswiI5BTi6iwUj5mcRNRy6Qpr1Bp2ttp1SAdEAczCNsethQyRpHHOSk9QzN+CEFTwg5eSBF5hmPz+Kw6nEJzFBVpuaSjWSQJEjQZkd43gY7nnoMi0zUddJEQGmeZRMrvZvOROG5jK0Na6qzat17STqn4Yvq+440MlXk7mmpB9By4MmAbQZ5u2xM/ce2IfpNErr+jjSTckjpcz5jUbnzvvgiitCroRarNyQOmoAmDJX6pmI898LMGiwVTVYQTfTuS0k3SLFTcW3nDUlOO2pFUr0Qv8QLkytoAIklvKFNo+p6YjzeZoqCookal0lgRqWAwMTN10sP8MFnh1MyniNqXfpaB5Rbv+sZ3xGmVoVWgVCSLwRvvJJK3B1EmN5PTDUn0fJNUzialo+GxAIAJ7rffuI8sRZCpSrNp8EDQimZkAG6j1En8cMXLUV/S+M+l4FxJLW0/VmeUECLemH8OFBH1JVJJASDIFoUTb0F+5w1IdVoSLTy5qtS8NZWLT106hadys3PY4bX4qjBQaZaV1gSBYDUPwtHqMRU8vQ1M4rtqmWax6g25Yttb7R6EYfl+HUY8NKrTpJgRcEFZ2iwaO+07CGpCy+QjI16blqfh6QSSZuCQQD/h6eWBfpVIKUGXeAxBEXkDfuBBF52OC8tQp03c+ISVDMQdlDQx6bflPniF6lEtUJrRrBBEbalUdR2UEfPDUaXoRnM0WXR4PKk2naCJvv2MeltsPywoVldjThaZgyTHKPIxIHzwlyNOQBVM1JIsL9T029b+eFk/Ap608WfEJBU2EkkEAAdzBPpidSZNeLG5epSDahRYMt1JJj4tJiTAgscM+kUmbV4LFuU/F1eALaovYbdNsOfKUKbsXqQx2kCQTJBnTc3Y3tvhiZOk4ZBWlmj4egEwFn0tB6euI1Jtb6ky5mkGNRaRP6025iRME2kyLDecEcIFJgaiU9BNjJnoCOtrQPlgOlQpANGYJEgkmD9YG563IiI3GC8rSpq1MJU2SyLADfrEKAJt+HTEorJqtLLKcLHYx3FjK2VXEeHl6isEUiwYnqNSmDa4gGPXAo4ZVFXWFWJNtVv4zWLae1sLjGUDVVnXzgAx9XmUArYwY1E+WAqdKKt0crJ+o0/xp7DfRHnGM6N4t1uT5bhVZHZyqMGp6WTV1gfCYsSQL9gOoGLTg9IrTay6iSTHUwBzW3mcUnCUIapqSpp8G0A/ZGoGwkk7ROx73DagwZyKdQklY0hgCIIIIgXkyD0jcHHL1HTdxenSzfDxKepb5bhmYXWToZn1TLmBrmR8O0hCPnhUeGVVLWQhiT8dxLqwjl3hfy7YrXLsGL0qhc9dJMkCtdoWBukbgCL4iNEtoCowYBZlWP8A2stAHwyVMWtbeMY9rFW7X7cGykmX3DeF1Eo1KTleaYI3v32tsI7YgfhVYh/gBmVhjaShuY6aBFr22jEL5uo1Zagp1AqqoGpG1TcsPmNQ230HrhitC1VFGofEm/hsNN3K6rTIlfljBLFTbzLUnQueGZA02qFtJDBRI6xqmRt1AtYxNsC0uFsuuFp7jTfYCozkDl5bED1GBeHU3UVdAKEh4nlk8unTMdnI7SMC16chglGr1BYqdH1isKRqJgx2B9ZxaOFOUnT4IckgxOG1UTTyX0zzGSQS1hp84jtjmS4VXUJPhkpMcxtJm/LzHzwzLcIQ1YZahG8mRchTExAWSwgdsT8Dy4QvUKPIAjlIJEGYWANRgSBafXHfhYTjrJ2zmxMXgl4Zw6pTqazpgzq5piw25R1UH5nDa3CnZ6jnSJVwvNaWECeXoPPecV9JquirrpsTUkgBWiZ1KTbvqB8tGFWybEEtTfWVEcpIFjEWJjpBuNvM76FKfIZW4VVYgnRE6viP2qjR8P64E9N+gx2nwyqagLeHHKbbgqFBi3ULttcWEXip5Mtl3BVwBdFvM3iRExBWfNTgXM5HlXTTeWDk8p+0Ii3KCAT88QLfJd8OyZR2JFMC+mLkSzNawgQwEDtjtTh81g9oB1RN9URt22aehB74os1lydOmk9nBYBGBYanMAxaRp7RixqVDTzDOKNRpkcqnqKQmdos2Jsq07bsVHhlcOzMynxCdfMeUEQ2mV7QRtdQMOq5GtDAeECQwm+rnMmGiw36dY6SQhUqxWLU3/SB4AQ7GdOr9krHowPkEuXYlWem3wpYqSqjWhgbmI1jSdo8xiC2vIZl+F1FplDoeNJViSTKmJ2MHRA67YceFuVRYQACGIN9wCfhudIHzxBwujUFA8jqIWVghjzEtHUnTHrgTwG8Mfo2gT9U/FpcAgRO8CSPs9RgNeQ1uFVSH+ASDEExJ1Anaw52PyUeeDOG5Bqbl2gkoATNyZkzbpfmtM3vJwFmMkyUKaEMwAJYLPxEhto7ahe0wMC5uhcM1OoeWy6SYUlgAoiB9Y3Npp9jiRutw/K8PrLVNRtJLNJGowBsQLdvxVcNfgzSQAukkDczpEw3qo5dPW84lzbeNSk06iaHWFI3uAZEXAB/DFXVymkJCVDIUsSpO+vUBawtt5qcQItllnOH1Wql1IAACoNXa4JtuGj5E/Mn6GxrCoVWN5m8lYJ23mB5jFJVpGUIp1LMNQCkEiB8J07THUdcWfD8qvjNZgEkLYgbxJsLwTfqIJmJxZENUtyTPcOapWDGNAKze/LqOxB3JH3YGHC6paSFEmDzbTqDHboGMeg2wPmsoVLgK1gACq7GZVh3LCFJ6XnEucNRHRFViKYu2k/EYaR5Ty9bEi0YglXorHjhdXnsonYBupkH5cx7fCo88TcLyVZHBqBOslTaSFm0byJ7CbYAfXUZyEcIagIs0mftAi3W4262ggrhOTArH44SdM9bsOa1+hGCWpEm8r1LyMLDrYWLHPXyVHE6tYVAqOqhgNIIFjKrzW2OrpiBOIVfFAJWJjSAOj6D5z1+XnifieaVagmkrlYljErJkEWsJG8gThuVzRatBoKrSQWtqUAWLW8x1OK2jdbbB/E6hVCVbSdS3gHdgCL95jFHluLVTSu41HYlRtDmwFrlYuPzGDDxVatF2FNagW+mZBEkSdQ6QT92B3zulHb6PTCiVJtDBO0LJAg79sGxCNKmhtTjDqEJqL13AgnkMEgWF2Ej7S4ZWztR1BD6p2GgdfBIsyyPjI73GCPpq/ov83Xp25NcbWgAgi/e2LY5Kkonw0AW/wi3c7eX4YVZLko+BuSy50LqBDepHW0gGJiJxR16lVWKmobAxJFypBMmLApBvaTGDhxo83JEC1/IkT/RP4d8RPn5Yg0qZJCySZkeJ4Ym3e8Yo4Q4Qi5pjV8UFVDqrMoJOhYBIdoNpsAPuxD9Pr+H4nibwANKyD4RqHp3g4suFZhawLlFDCBO5gjuQDsfx+WBsxnEVtApU/DDXJKre6kgG1oI+XbF9CL1poL4LmWqKxdpII7dVB+qO5xBxGrWFUKlVVDFdI0jl/aneSCMT8MryagKogU307TLAzYdpnA2X4itVPEVELBliegZtMyRMgz/ycTehWnmbogy/EKpqaTV5Z3hb/pAk7Wt8r4dwPP1HqlXeRoUgEC5Kgk2EiJ/HBXC6q1JDUkVgNQgDrI7b7feMQ1+ICkzqlJNSsF5egMXaBIEMIO1iN4mEy71uNahPFq7qVCtoBuWiTuo2joCSf8MV7cSqSkVZBMEqog+krPYfOdhiWpxNndqZpI+kMxBNgFZl6i+x7fLDXz//AHFMkto/LT02N49OuAjGvB0ZyoZ/SnpaFvOgmOXzbDM3xM+Gpp1ZIQaoC/FKb26yRa33YJo5kNV0GimkkiYG6zYmN7TG8X6YkzzKrKqUkZj0IHWTA/ot16DCiPNUAZjiNUGzmxjZbxrA6ddKn59sPq8RfxlUVYRmPNpUiNKkdO7ET9+Jamc5hNFNiGmJsJIFvkJ6wLYbUzSrqPg05BbSYEcsi5izEAR6+Rw/JavgbwniNSq1Ik8rAkggBjyk9tpBEj0IBBmw4tmWUAKwWZ5iAYgTF/KT8sA/5R0VNApJyioeXcBSZi3WAfnt1wZks34xdXRYAHWQwJIkTuLb4Wisk7utirzHFauiVJ1RYALJJNP9Xu7L5x3xoVDeHEjXp3ItqjePXpiqr5gipo+jqdBGnadJkll7fCe2J8pxQu+koAJEGb3GoT+EjoSNxfEoiUW1aQJQzNYiTVEDSDZZJLRItsQD92IKfEqpQNrvExC3/jfL9QbYO4m4pWWghVpLGABIBYCIubGMC1c0BZsvTB7EdQgfosbMR9+ILKnrRZ8EzBqUVZmDMZm0Rfa3bFdUz1QOqh96oXYfDqqKSLdNKj5jvifL58rUWiKSqDq+E2AG52GJs7WWnUU+GpLAnVbUYgQLSTeY3iYnbElEqbVFYvE6pAhwBDSSFkkKxmIgiUYTbe/SZ62YrgiKggyBZZBDhJa20MNscpZxSqAUEvMraBqJB+r1i9uvrhr55NSjwKeieXaRIRttMAkuB6gYj8mlfBx8/VWqEaqAJIJ0rFgLC3ckCcEcNztRqmlm1AmIIAixPQD7I/pDEFXMDW05VCQXJ+HVAAOo22OoYI4XXUuVWkibhitjb+aLXX7xiFuVltsW9sLCx3GhzacFVxHJ0jUV3ZgSNMDYjYzYwOaCbb4bUSkHq89QMQQQB9rTZSBc3SBeJx3inCqlWoral0qsBb3mzTbqJ+ceeIDwmuW1NUTdTEG5ChTciVJA3G/lip0RqlbIqJy68oerDjTGkgHWqyfh6gqb2k4eWoVEI8SppUM5lYkMNRMaO1xHnjv+R62tH1UwUIM36IibR+qevXphJwWqAeanJXSd9tGj8YB8oHc4jUm48kTUcspVtVTqpF+hYHVaQLMOmxxa5KpTTTTUk6hqBMmQ0kSYiTDW8jgVeGVQBpZQZb0Gose3NZoIMXA2xGeDVfENXxFLQAJFoUgiw6yBYW+LabTqQ8r8nKK5YNu5LHQFIa08lhG0SoJxNWyVJDzM+pyObtDBrwIjVBMjDcvwdw2pnVj4uvrYTq5J+EzY9IPcTh3EuEvVqh9Q0qIVb9bNJ8xIkeXa7wMyvcdQajl6mgM8tCwZIB3+/mn59BiHiYy6VJfXI5oAJUzPYdYMgefe7l4VVNQMzqRKkwIIICgle06Ymbze2CM7w01KqOSNKlTF55dR6ebfhgLV3ZXtQy5cjVVJE3kxJkdAJMsR13Aw5MvQ0a18YKGUAA9TpIPnPKTJ38zgg8HbXIYaOgi9jqE/MKPQDrfDafCaoAXxF0AqdMb6dPXf6g+84ak3HkkpVaOXRW5+cAiZLRvedgJwPWbL6yT4hZ2UyAd7gLt10sCDa0GIw6pwaoyw1UExpHLYKBAA69953PyIrcKLBBqEgksYvdtZK9mBmD0k4jUhOHlgdGplg3iTUJWTcGJOonpc3Y//ABgrh1Ci2lqZM3ME3gcokHcLsOgxHW4O/hwjKtTXrJAhSYK+omZPmT3xNkOFmnUDlgeUiALCTNuwG2JQlJU6ZLl+E00cuJkmYJsDe4+8/fibN5JakEkgjqPv6gj0O4wThYkyzMrzwalywCAojSDY2i/XYDreMRP7P0iWbn1MSSdXeZEbdT5+eLbCwonPLkq34HTYyxc/Fu32pJ2v1OJ8hw5aXwkn17TNvng3CwGeXIK2RU1BUlp7TawIH4MbYZQ4YiNqE+QJsLRb5WucG4WBGZgudyQqgAlhE7R1EHcHoTiDMcIR2LFnk+fcBT07Ab7YscLAKTRXLwdNQclyVMiT5z2nE2a4elRlZpOkGB0va+C8LAZmVzcIQ6buCOs3NybmN+Zr+eGvwSmSYLDoAItKhDFp+EAXnrizwsKJzy5AX4aCWJZ+YEG4+sApgxP1RhZXhio2oMxN7GIvM7Ad9tsHYWFDM+TkYWO4WBUWFhYWAFhYWFgBYWFhYAWFhYWAFiGtmEQgMyqW+EEgTAkxO9sTYy/t4YoJ/wCYhMKSYDKbMBy/cZsOuBMY5nRpKVUMJUgjuDPlFsPJxlcjmK1JVCJAdszUhqTktzl0uNMag3UTbD6/EK7oVI5Xp1zIovJAC6AL8pOpr9dOFlu2acHHcZenxauNSqvKoQLNF/tojTBvAJI8r4jp8bzWgFk5iR/oHjT4aM31pnUW+7ywsZGavHcZNM3WpO50sw1VOY0nJUGuq2g3AQlh6dsFZDiOZNSmtRAART8T9E1iyVSwnVAhkTvGrCx22W+Y4lRpkq9WmhA1EMwBjvBO2CabBgCCCDcEbHGY9p6T+Kr0/EhUfV4SBmDHTpNwZsCIg2nD+IZqsxdF1BFqUdBWkwYjxUDydoWCTA2PYHAZDTY5jNU+KZmaUj4nIYCg9l8QUxfVvHNO0EdsOyXEsy/hkjQHqKDNF+UeGWYfENnGnUe+FjIzRzhYxuWzNdKKkUzbWyBqbEofBd9IEzpFQaBPS3Y4OXi2Y1INO9SG/QvGgsgkGdwGN/7sLHbZpcLGay3E8yTSkLzm48JgRFRUbd+iy0/njSDAq1R3CwsLAgWFhYWAFhYWFgBYWFhYAWFhYWAFhYWFgBYWFhYAWFhYWAFhYWFgBYHzuSSsulxIkNuRcXBt2N8LCwBPGFGFhYAUYUYWFiQKMKMLCxAGeENWq8+u/qMPjCwsAKMKMLCwAowowsLAA+ZyFOoysygshlT1HXf1AwRjuFgBYWFhYAWFhYWAFhYWFgBYWFhYAWFhYW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data:image/jpeg;base64,/9j/4AAQSkZJRgABAQAAAQABAAD/2wCEAAkGBxQSEhUUExQVFhUXGB0bGBgYGCAgGxsfHR8dGR0fGh0aHSgiHh8lIBwaITEiJSkrLi4uHyAzODMsNygtLisBCgoKDg0OGxAQGywkHCQ0LDA0LCwsLCwsLCwuLCwsLCwsLCwsLCwsLCwsLCwsLCwsLCwsLCwsLCwsLCwsLCwsLP/AABEIAMQBAQMBIgACEQEDEQH/xAAcAAABBQEBAQAAAAAAAAAAAAAEAAIDBQYBBwj/xABQEAACAQIEBAMEBgQJCAkFAAABAhEDIQAEEjEFIkFRE2FxBgcygRRCUpGhsSNicsEXM1SCkpOy0eEVJENEwtLi8CU1U2Nkc6Pj8RY0g6LT/8QAGgEBAAMBAQEAAAAAAAAAAAAAAAECAwQFBv/EACwRAAICAAUDAwMEAwAAAAAAAAABAhEDEiExUQQTQSIyYQVxgRSRofAjQrH/2gAMAwEAAhEDEQA/ANv7ee0dXJCiaWiX1TrWdo2gjvjMH274hMfR0+qP4t/r/B9br0wV75TbK/8A5P8AYxic3STxVDVaiHSsl+cjkBBBU9TYLuoxZt2c+FCLjqjUfwi54RNCnzao5Hvp+KIbp17Y5V95ecW7ZemoMQSrgcw1C5PUXHlfGP4VPiC0/o6h6WlWkiWUfj8jtjnDXaWLFvD0tqkj7MDR4nLriIi8G2Itmnahwa8e9XMdaFH72/vw8+9SuInLUtp+JhvtjF5ZvDp+IChfUAvMNSwDJNMggqQYk7HHMrnmWx51gDQ8lSFBCjeYWTABEYWx2ocG0HvVzFz9HpQN7t+eF/CrX/k9H72xkkTwfGHNAKQlTSAwMwXSZJAbUI2ME441Cmh1xrpn4FY7zuHKkEMoIJi0274Wx2ocGw/hTzEAnL0oOxloPoccHvSzF/0FL5Fv78Y3PPqSkxILHWTzG3NtpChU7wN9ziCSNpuIMHfy9DhbHahwb4+8+v1yyCPN+m/T544fenW/k1O2/M1vW2MVVrHwlOo6i7z8cmQty06T0EC/fpjmWUsryxEsmolmi7G7AAhu9/OJOFsdqHBtx706v8mp/wBNv7sP/hSqW/zan/Tb/dxjKFEI4hwdSmdDQeZWkEsAOlx5xjmQLaGh9FxfmiQtQgSLAt8Im9ztfC2O1Dg2Z96NaJ+jU4/bb17YaferV/k1P+sP92MNXqk8usutouYsAosewtjmSEE7/C20T8J+10mNrxthbJ7UODdt706n8np/02/uxz+FSqP9Wp/1h/3cefRiWlS1GDtBJ5gDYTaevlhbI7UODdr716h/1an/AFh/3cIe9WqdstT/AKbf3YwdcAhXm5kNLLJbeQBcLEb9ZwTTVWQKSssCJPMwYEwAFjTrkCWnqcLY7UODaD3rVOuWT+sP+7jn8K9T+Sp/WH/dxh8upHjBhBCQRAJB1KPrER6rf8cMNcrTCg7h1YHTsYNrSJjc9rYWx2ocG9T3rOf9VT+tP+7hx97DD/VR/W/8GMCW8QMxUSstKU95KjnggKoGxA3PngUjDMyOzDg9IPvYb+Sr/XH/APnjq+9cn/VP/W/9vHn2YGjlFiBDERcmxAKkyv8AjhzzUVmjnUS0A8w2mANKhbX6zhmY7MODer72/wDwo/rv/bxJ/Cv/AOF/9b/gxi2SvqGhZXcakpgT4Q1TuPgJIv8AjivrZguZaCYA2A2EDYdhhmY7MOD0ZfeqP5Kf63/gx0e9df5K39P/AIcYCu/guUCrqAZWLAN8SiepWVMwR3xFU0suoQrDcSAGmANCx0jmk9cMzHYhwemUfelSO9Bx/PB/diy9nvb2nm660EoupYMdRIgQJ6Y8qyudLHnK6RqZgq0wxkqx06hBMhbdgR1xf+7mpq4ijHdhUJsALqSYAxKkys8KCTaR7Jp9MdxyMLGupxWeae+TfLDyqf7AxgOKiHgaPhWCqlR8I6G/z6749A98QvlvSp+aYwgqLVYa/Feo2kE6pJMxYEfY0gCdx8sYy3O/B9iIeHfxnqjj6nVT/wBpy/v7XxOmcaqjpVqMSdDIWcxKjQBpAiSpA1E2C4fmKFJWZWWspDOI5bROgEdwfi8tsCKqLGuSbHShF1IkHVeGm0RiDUlpqIai7BecaTK6AxIVmdokrAtE4bTyoB1O6aQQSAwLMA+k6V6mxMGJGImprpkG4AkHqbyVjZQAJk9cQIcAGlhorEW1svKAoEamYW3WP1bd8BR/zGJn02iZjm23np8o364lzNFEqFWFQAMQRK6oi21pnfpgDrt+hpXWxcRrJO4PwbL8t/lgdTiRqEIpi7TfUDMRssSPU79NsOyqKSQ1uUkHUBcKSN979Ou2AO13/QosrZ2MSxN9O6/CAYsRc4bTfkfp8PfoTNhb7/lhJSlXYgnQoO4HUC4NzYxAvhlTQQYDC/LJFhJsbXtFx1n5ASZIy8j7LQdIP1T0a3l3HTD6KaqZUC+oXgzGlpGomAIBMbn5YFSdv+fxxLmqQWowggBjYkEiD1K2PywA2pRZbML2/EBunkRh1AGdgbGxuNj5jErZf+Lsef0JN9JgD9+5nCzlDQ5EGJMBiNQgkc4GzW2wA1qBjp169oJ/MYeSFp3EipcgMNl2DCCQQ0N5gYlXJyaY0uQwH1bmbEIDuJ69cDqizpOrVsAAIJJHeItPzjpgCbLVaZ1IAU1g3LzJEFAeTYEGw3LAdMRZ2kwpoG1AhnGlohbiYA5tzeflhmYULMBgQSIYDcNF4PaZ8/K+HvTRXKsXmTNlJ3EbNcxPzjzwA6iQys0gNoKsNCbADSR1Exd4n1nEOZQmmkEsAGJGoEC4GwuvTffpjtOksFmD6A4Erp66j1PxWHQjecR1KEKHDAgmN4OqASNMkwJIDdcAOpQgfULkaQJNrySYsYjY9/LEG/3YdSpyQBEk2vG/mdsPFNZPPMCQQNzG2/2rT5TgCerRNTnSCTuqwIIBYwoPwgDfCqUDTpksrA1OVQSRaxYmN+g0n7U9Mcy1FGKgM+olRAXuSGA5ug0x3k7YbWRBrl21CbMu5DREgkDlEz5RgDnEKXOLboh+FV+qOiGPnudziKiYYHsRex69jgs5ILpL+Iimznw/hYgsFEkSYKn0OO5fKo1/EICqhc+GSFkhXmCbLI/amBgCOrlSSWVWZSZBiSZBaDosGgElemJFplKbXYNU0qEG7KYaSIuDaIMzhU6CkEhzCiWIRoUltFyDaQZnzjA50rBDGREQIO5ggzIsAf8A4wATmqLIq0xJ1AO+k6lJb4NhZgDpInc98Xnu0txCmDIs9iP1Tig8Mr8VXQSgdYJM/WUckw2q8HY3xe+7VyeI0yTJIfcyfgO5xKKT9rPa5wsdwsbHmnmfvi+LK+lT/Yx55l05lXuw6E9ewufQXx6D74ydeW/ZqfmmPO8u+lgxUNBBgzBgzEgzjGW56GD7ET5lx4xkaFFSYCmANV4VjP8ANPpiLO0WFR9QIMloI073HKLCxmMMquGYmIkkwNhN+pn78SDMnSFKoQAwEi8t1kQSR0kkDtiDU7kxc3HwNu+mRBtPX9nrtiCIwTUzBIICqqkryqLEqIBkyb3O/XDKVIsYAJPZbn8MPuCMG/8Az+XXBHEwRVeZ+I7gA79QvKPQYOT2ezTRGXrH+Yw/dh+c4BmiS30Wqo7LTaB6b4rmjyAEVitMRada/AIghQYYi58hcfPEuUzjM/M31alwEX4gSbsIv9/aDgarqVQjKVIJN5BvFoO23bHKFYodSgEifiUEXtsfwPTFgdy4GipMEwsSpJ+ITB2X577dcRVq5axC7k2AG5kzAv5dsPovHSQYkXgwQYMG+2GvUB2VRv36me9oFvTADQMS5sfpG33m66Te/wAI29MRINRAkKD1Ow8zGNNV4DmmHiCgmZA/0tJ9eqCfj0tqJuBJAgAYApaiqFpXAmZIUyOaAWP1vLTsLb4lYAmotgZLLPIBE6hDAsSQBAJsfXA1fVqCuCpURpIKkfI7Sb+pnHfpJ1lxIMki8kHfc3PqcATKRqpbEWnmYfWO5ix81tgK2oTf8fw/dgg5kzTbm5D9o/aLcsfAPIdSTgZj+eAHZ9YqOsRDG0RF9oJt6YIzlQ6mWEgdQqdQuxQR9UbeffA9VtRZoUTeBYCeg/8AnEhrqBHhg+bMZ+HTuItPNHoNsAcn9Cx0/wCkUatEkWYxrm0/Zi+9sNyklKpg6dIBgLuWBUHVcAkfVvbthzZkQwFNdJYsAZJFiAJkTEzfqB6YZmMxriERFBJAUXE9Cxu0dJwBF4Vpi2xPSe3rgw1/FB1fxgBOrYtAEhiTFlWAAMCU6pE2BBsQf3dj0kX3xJUrL9VAszPWxIKgSLERuLn54AZSIDLtYjfbcbxeMTUcvqqtCjSGJYKrFQNUCw5gskL88DKCpB7GRFus4Jq5sHxCFMu0yXYwJJIM/HNrntgApMszGoGQqWusK7QwYqEQAzzMPDkztgTKCVqcoMJN20xzLcD6x6afU9MD02IOpSQQbEGCPQi+C/pKzUIpqocQABOi6mVLX6G+9zgCTJkaapKKwCgkGoV+ssEAHnPl0ucDpRNRoSmJCkkAnYSxJ1HoPyw+hWADg/WWLBTeQZ5ttt1vgjI5cVG/QUqlR1lobSy6VM8ygcw02IkSTgBiMtRAjEKyA6DsIuxBCqSzEkQxMCMXXuz/AOsKX7L/ANk4p1zwSTSQo5AAcPcWIeBEQ07dMXPuzP8An9Ltpf8AsEYlFZ+1ntWO4WFjY8w8w98X8Zlv2H/NcefUKBdwiKS7GFA3J7DHoHvh/jct+w/5rjz+ixUyCQQZBBuPMHpjF7no4XsQ6rlyGKtYqSpHmLYL4TwatmX8OihY9T9UD9Y7D/nfFl7Kezr56tEkIpmpU3ibwJ3Y/wCOPZ+E8LpZamKdFAqj7ye7HqfPHF1PVxwtFqzaMbMjwL3bUafNmWNVvsgkIPuu3zj0xssnk6dEaaSIg7KAME4A4rw1aqmOSoLpUAurDY+Y7jYiceVLGniS9cjSkGhhJE3G+HHGbXOuCKoABcFa/UUzSOlnUDcSY9NJ6EYu2RlEqSx6hov5CAADis8LLuwMrU6VcMrorqp0nUoImJMT229cZHjnsFlajaaJNCoVLAXNNotsdum3fF/wridNEcOwVUqBVZjGrxIdPnDwfMHBGZBbNUl6IjufUxTUfcan3Y1hKeHLRtEUmeJ8c4BWyjaKyROzi6N6H9xg4Aeo9VhMu0BRa5AEAADfH0Ln8jTro1OqodGFwf3dj548Z9sfZZ8i4ZSTRY8j9Qfst573649HpurWJ6ZaMpKJmRgrh+fqUH8Sk7U37qY+8bEeRtgUCcEJlWVwtRKgmYGmGJ2EAjvGO0qbNfbgZml4OcpoxkRV07ftKBb1X7hjOcXylMc1Mx+oSY9UaOYffiv+hVJjw3kXI0mR6iJxL9AqyE8OpJEhdDTB6gRMW3wAG2OTiepRIbSAdRMRF57R3nCfJ1F1EowCgapUiATAJtaTa+AGZc8wgE3EiMWJ4ekkmdPb/E4BylZ1nSoPVuWSBMSbTHTFqzsED+GZJAi4g79jv074wxe5ay7Hr/T10bw597dar+p299ijeJ2tO33nBJy4rVdNFYBnSrOJAAkyxgdz+GFmabM5C0nB3ZYJI+QAIxA9BhA0tvGx37euN0eTJU9CGMcAvgn6JUAJ8Nwo3OkwI7mLYhdWPNDRYarx6TtsMCBrDE2Ty+p1B2Jgn8SPWBiI3ti+9n6NEIWrZgUX1CxpO7GnAP6OLama2qdhA3wTSabWhD2HZfLliERJnZQsk/hJxbcTppkaTUSKbV6yadIVNFFT8RLRLVT0k2/OWp7VUKCmnk18Mn4qrgmof2YBC+nT1xk8xniageA0GYcTqMydQ6yehx6PW48MeCypRj4X+z+XWy+NznwISg3bb/4CNhZfMNTJKMykiJUwY7W6eWOMbbb4boPY374846TgxqvdrbiFL0f+ycZZTjS+7g/9IUY/X/sNiUVn7We34WOYWNjzLPMPfB/HZf8A8t/7Qxi+E8NfMVUpU/icx5DuT5AXxtfe+v6XLn9R/wA1wf7p+EBUfMsLsSieQEaiPU2/m44+pxe1FyPSwVcUbTgnCky1FaVMWUXPVj1J8zg/DKtQKCzEAASSdgO5xUn2pynieH49PXcRPYEm+1tJ+7HgVOburOnYG4v7RmnmVyyeErFPENSs+lFWSIA3ZrbSMQ5/j7eHXpo6nMKp0imjFRYy8iZC83zWN8ea+11VMwxzVOuagLR4dSNaLcCwsFlSIvYqeph/EOMVcxQpVUDU2y5ZWelygK2kjmUyLzywAJHbHpR6ONR0+/3KNm7oIjPSSiRVo5akrhA3NX8QmW7NpZQ0HdpmLSL7Ke2NWs9Q1irKFLBUQjQdRgM55Y0iZJGM1x/K+FlMvnkquuYrMZ8KEQagdUBAImLnqTfGeqtFKPGAUqpNJDYtAFxqidIDMxFiYAmcXfTxmv7+Srbs0OeyrZyqzJq+jipBqKJ1vAAWkpjUZkDsGJNsemezXDGoUgKrM9QgBiTMAfCgMXCyb9SScY/3f5yqXpUzlSECsRWZmOlYhdGswL8p07zsL49Hxy9ZOS/x+DRCwLxLIJXptSqLqRhBH93mOmCsLHCm1qiT579oOEPlKz0XuRdT9pbwfnH341HtNTpvnKJauFbRRldDE9DuBF5nGk96vBxUy3jgc9HfzRrEfIkH7++Md7U0T9PpCDJWhH3KPzBx9B0+L3cNS8mUlTLai08R4iSxUChUBb7IAQfhGKT2XrRncolN2ZAeoiGKnWB1AnpMWnFolInOcVABJ8GrbreI++MUvsPlmObyzxy+IQD9qEYmO4Fp7SMbkDjA4fmS+/0lfCJ31xzaf5szgz3gsor6g7azTpgjppIebze4W3ngbjbtXybVWMvSzT07CBpYahIFp1QJ36Y77aZZ6ueKIpZvDp2HSEBJPQAXkm2AM5SqkSoYgEiQLT2mN98X/tfVP0+pBPx0/wAAkfdjO0l5l23G37vLGh9rBPEX86qD+wMAaAon+W6jBzq5raSNqW0z88VHA0WpkKy1Kppp9IpHUZIEwCd/OZ+eD2X/AKbqxvLn5eFimyb/APReY2vXp/ltgBezfFya7Ua7M9LMjwnkyZPKj+osJ674r+LUzRb6NqB8Jm19jUNmI7wAq/zcRcJyjCvl2IgNWTTO5hxJA3jpO04m9q//ALzMz/2z/nH5YAK4dlQmRzGYtrZ0oofsg3qR2JELPrif2SXWatSpzfRss7U56G+n+iSxAxDk64bhtemPip10qET9Vhon0BHykd8T+xxIOZpn/TZSoE7ki4/2vuwBzg6asolQk+JSztMK0nUBUjUJ3uwn5nvjvtDl1fNitH6Ksi1yB2jmUeZZSvqcScFbRk6KGNVbO09PchNMn5Ex64rl4vroUcuQJVyNfUozAhPTVJ+S4A19Kt/0nmxqKouXIi8ABEi3lc4wueqnlU1TVUKCpvA1AMQNVxfp3xsK7f57xJvs5Z/yQYwaUyQSAYUCfLtOALv2wVFqUVQAAZajMdysycEe7j/rCj/P/sNii4jmDUdWYRFOmvyVFURPS2Lz3eW4hQ8y39hsSis/az27CwpwsbnlHmvvgEPlj+rU/Ncb72cyfg5WhTiCtNZ/aIlvxJxiverT1VMkO7sv3tTGPRQIx431OWiR63T+xA/EaDPTZFKgsCJZdS33BXqCLY8SzuZGVzc0PBLLIlKZKMxkEIrk2jlkeePYvah6gytbwVLVChCgbybTuNgSceFJkWNCq8HXSdQ4MyimwJB6areUDviv09eltmkgqnw1yTRpg6nVXfWmgrEkAAkwtwfO3bBf/wBO1UpsA6ljGzEAgTbsSfPaMQcO48wJ8V2YwIc8xGkHfqwO18E1+MU9JtT3kQSYYSdQQrvLbk9MTiz6lYlRXp+x0YccLt3Lcoc3narKtJ3crTJCoxML3jtgdDGOVKhJJO5MnD6REiQSJEgGJHUTFseitjkPW/d3lPCy4g1FarDOdJN76VW2lYG5NzPpjd4yfsVUNamlVa1fQJU0nYONoHMaasI9TjVzjweqbeIzVHcLHMdnHMSD5/KLVptTbZhHoehHmDBx4JmOI1g8vVqGpTJUEsSVOxgkyMfQeMansFlXepUqeIxao5IDaVEsdtInt1x6v0x25RMcaSirZ55ns1USjTqpnGapU/jFDkMtgVBIPrv5djirXitfUG8WpIEA6zIBMkAztOPVafu2ygJP6YyRALi3lZQSD54LrewWSbakV/Zdh+Zx62VmHfj8njD5qpqZtbyxBY6jJPQmNzjrZ+qZmrUOoQ0u1x2N7jyx7Gnu+yQv4bn1qGP3YfR9hMkoYeEW1R8TMSP2TNsMrH6iJ4hTchpBIIggjpGCDm6hbxDUYvaGLEtbzmcev1PdzkjMLUX0qG33zgjKewuSRChpa5vqcy49CI0/LDKx34njg4rWVtfjVdUROszHaZmMJeLVtBQVagU306zpM7yJ3x6unu1yYJk1mE2BcAAdrLP78WFD2GyKiPo6nzYsT984ZWT34niNTP1S4qGo2sbMW5hAgQZnbBXGai+NK1mzA0iXcEEmIIuZInb5Y9Xyvu5ySltS1HmY1ORpHlpjbuZwLX92GVM6HrKY6lWv81n8cQ4MLHieRpVKmVJHp22w+jWbUGDEMCIYG47QekeWPZOH+7vJ0irEO7KQedgVJHdYiPL0x2r7u8m2qVqSxnUHiJvygCAPKMMjI/URPKc1n6wqh/GYuqiGnabwO2/3zgJc24qeJqPiBtUwJnvtGPXv4NsnJJNY+WsD8lGO5b3b5NWDHxHhp0uRpI6KQFFsMrJ78DzBfaPNSz+KdTCGJRCWG0MSt8BV8/UZBTYjQDqACKt9pOlRJ9cezcV9hMnXOrQaRjelCg+qwVP3YGzXu5yj06aLrQob1BGtx11yIPrFsMjI78Tx7M5p6hBdixChRPQKIA+QxoPd/biGX9W/sNj0DJ+7fJpdvEqftMAOv2VHf8MEcL9hcvl66VqbVJSeViCDII+yDaTgosiWNFqjT4WOxhY1OHKYH3oNFTJMdhUJP30z+7HoQOA+IZNK1NqdRQysNjt5fPEuReaaHrpE+osfxx4/1SPtkel0s7jl4Jzjy7iXsLXGbq6Kh8CsddRiYgM5LKd50i94sfI49RxXcc4ccxT8LWURmHiQLsn1lBnl1WE9pxwdPjPDlp5Olqz56rUWXeQDcEiARsCJ3B74YVjvj1binC/DrPms1STRQpMVHxUzYU6NJdQG0MxEbuO2O5j2InI0aK6VI01KzxJdyI6X0rqY+gGPXXVxpWUynltF2RlZY1XgFQ02jYgg74uuEeyVeuoZACumdW/oPXf59euNLk/YYSGPi09JkMYgQSSGPxKRAhwDeTtE63J500KdYypCqSpsSzEkLLAgNsJsOuInj6Xh6kVyV2T4e9GlT1M6yukAQOUQZGmSWgwASTba2DM0NDMoZyASCZaZCQNrTqBj+bGDxxYmkukgE7mIgWYGOlmBPbS3bDMxxGsoEPSYzptfUZYQCPr2ECP7sYJ4j0aV6/3YvoR5d/8AOU0l9POOpvqf4p6RH/64dnajHMwC+pWXSOjCEkeUGTPqD3xY5jMuKKuHUsSvMFsQxAsCbb/hiuy/FaxWmXKrqEyUI6oDYnbm3xnBylLOkuP2A3L19D6j4pYSSAJHwgc/UHUT+BsMC8PzJ8ArU1aiyt9b7dyewKlWvaS3bBLccdFDMyToJAIiYZ1mZ6QtusmMOfO1kFNVIaYFkk71AbTvCj8cd3TRduTVGONsgBXYUdLF9Qk7t1pt1PXUARPQg98S0mPhprNUAAgWuTedIO41dN404ObP1vFVdaLJvK3W5H3WCzO/YYa3E6imS6xrKxoPTX2vHKPTfHWYa8A1FytYEa4mDOo3Lmx84/CfLD8ojvUZC1QM1n35ZU6r+R29BFjjrcUrgEkgG9goP2Y6wRDT02+WHZ3iVZNMOtyBdbCWqCW8gFG0dcRoKlwQGk5MAupLgbtAOzp8WwnV2IHfFlx+uyUlRFLMSABe4UgmSL32+eEnF5zDU5GkQJgRJG8z9rljzGIclxR9Q1sukgTaIldUzO37pxKKtSe62BqucLmmELltLKSCdhcGPrEruJB8wQMQuwBQF33WYLX5nvHQadJt5dcXvEazhVamVgsNRibEgco264rv8pVwKeopzhTZSbNqMm4iAB6AHfBkxbrYIz4bwqLO7KwKaxsDMAhu1pxXVDoAHiVDNKQSSDdarbeXL+GJ6vFaq6DqS5SZWAJmSb+WDuL5urTIKadJU7jci5nmFtMt/NOGhVWtKB+FOzVVYloNMwpJIAkRfZtyNpteYkw5xClRuZwLndoAYyrm+yk6TF4A88TDiNbnPKQICnSROr4T8XYbWuQMNHFqmmOQsROoA6QJZTabmVn0nthZZKSd0QZrWioHZ4gN8RuTqkEzv8A+ZI647mK7hk1s4McsWJsIMdT8RI8gOuJf8svpEFAblnKtpjcEA3uO07r3xPQ4kxZCxRVjmsRFqmq7G10/PDQjXgBTMN4ghmLyeXUYmWkRP2tI9CcR5fiEwuqpGoXJMHnUSGm8qfh7hjg/K8TqNXFMlNJ1dCCYZlAB1G9gfScLNcTqJV08mnUR8JmAFbfV2ZiTGw8sQT8UQ5fimqq5YlabEqDJuIgEA7EEdPt32xzhVZmqUpZgIaFJJmAZM9Rq6G422jD/APK9QROg8xBAUzAUsY5vIifTBHD+IO1TQ+i8wFVpBBIibi+kkeWJRErrYtsLDZ88dxejlsdgfLcrsnfnX0PxD5G/87DczxCnTOlnANjB87D8bYHzGeptBWomtTy33+qQfI7esY5uqwe7huPk6MGThOy1GFiuo8boMARUW8W63IAt6mMEZbPU6hIRwxG8dOn5g/dj5yWHOO6PTTFxCqEpsxQuB9UCSbxtivHHRE+G0d+l1LWPoPlg6rm6ZFQa40A6iN1sb3H9+KpKVA09HjEqjXgbEgUwANM/4nG+DGOWpp/yQyavxtQhZqZ0xeSNoT91QeW+HmjQSh4hpBVjXpbeYMST6kfPA9Hh1GrTYLVLKLNYdAm8r/3a+W+HVfAeiKZrMVUib3a+m8iSJMW8saSjBUo2tddyNR5qUgqnwrMTOndSpO0XO7EadxMbxiBMxScKRQkGQLjpq+/drnvh9Lh9FzHilwkMVtEaQASY+yBcetjfEYOXO2YebmYuSSRIlLmTHWY8jjVOG3qf7/gahVHM02CUxSMFgY7Ey4IPW0tOGDNUmRlWnqFKQqruQp0ECLjpbsRgPKZfLIQyV6m1rExMnllDHxNbzw/KDL0xqSs8Qeh6iPs2m39Fe14cIX6b/ncWR181TbfLAhQLmIjSzgC29jiSnm6Y0MMvBMEHUJuXM+ezGT9rD8jl6dRSgquWkswiI5BTi6iwUj5mcRNRy6Qpr1Bp2ttp1SAdEAczCNsethQyRpHHOSk9QzN+CEFTwg5eSBF5hmPz+Kw6nEJzFBVpuaSjWSQJEjQZkd43gY7nnoMi0zUddJEQGmeZRMrvZvOROG5jK0Na6qzat17STqn4Yvq+440MlXk7mmpB9By4MmAbQZ5u2xM/ce2IfpNErr+jjSTckjpcz5jUbnzvvgiitCroRarNyQOmoAmDJX6pmI898LMGiwVTVYQTfTuS0k3SLFTcW3nDUlOO2pFUr0Qv8QLkytoAIklvKFNo+p6YjzeZoqCookal0lgRqWAwMTN10sP8MFnh1MyniNqXfpaB5Rbv+sZ3xGmVoVWgVCSLwRvvJJK3B1EmN5PTDUn0fJNUzialo+GxAIAJ7rffuI8sRZCpSrNp8EDQimZkAG6j1En8cMXLUV/S+M+l4FxJLW0/VmeUECLemH8OFBH1JVJJASDIFoUTb0F+5w1IdVoSLTy5qtS8NZWLT106hadys3PY4bX4qjBQaZaV1gSBYDUPwtHqMRU8vQ1M4rtqmWax6g25Yttb7R6EYfl+HUY8NKrTpJgRcEFZ2iwaO+07CGpCy+QjI16blqfh6QSSZuCQQD/h6eWBfpVIKUGXeAxBEXkDfuBBF52OC8tQp03c+ISVDMQdlDQx6bflPniF6lEtUJrRrBBEbalUdR2UEfPDUaXoRnM0WXR4PKk2naCJvv2MeltsPywoVldjThaZgyTHKPIxIHzwlyNOQBVM1JIsL9T029b+eFk/Ap608WfEJBU2EkkEAAdzBPpidSZNeLG5epSDahRYMt1JJj4tJiTAgscM+kUmbV4LFuU/F1eALaovYbdNsOfKUKbsXqQx2kCQTJBnTc3Y3tvhiZOk4ZBWlmj4egEwFn0tB6euI1Jtb6ky5mkGNRaRP6025iRME2kyLDecEcIFJgaiU9BNjJnoCOtrQPlgOlQpANGYJEgkmD9YG563IiI3GC8rSpq1MJU2SyLADfrEKAJt+HTEorJqtLLKcLHYx3FjK2VXEeHl6isEUiwYnqNSmDa4gGPXAo4ZVFXWFWJNtVv4zWLae1sLjGUDVVnXzgAx9XmUArYwY1E+WAqdKKt0crJ+o0/xp7DfRHnGM6N4t1uT5bhVZHZyqMGp6WTV1gfCYsSQL9gOoGLTg9IrTay6iSTHUwBzW3mcUnCUIapqSpp8G0A/ZGoGwkk7ROx73DagwZyKdQklY0hgCIIIIgXkyD0jcHHL1HTdxenSzfDxKepb5bhmYXWToZn1TLmBrmR8O0hCPnhUeGVVLWQhiT8dxLqwjl3hfy7YrXLsGL0qhc9dJMkCtdoWBukbgCL4iNEtoCowYBZlWP8A2stAHwyVMWtbeMY9rFW7X7cGykmX3DeF1Eo1KTleaYI3v32tsI7YgfhVYh/gBmVhjaShuY6aBFr22jEL5uo1Zagp1AqqoGpG1TcsPmNQ230HrhitC1VFGofEm/hsNN3K6rTIlfljBLFTbzLUnQueGZA02qFtJDBRI6xqmRt1AtYxNsC0uFsuuFp7jTfYCozkDl5bED1GBeHU3UVdAKEh4nlk8unTMdnI7SMC16chglGr1BYqdH1isKRqJgx2B9ZxaOFOUnT4IckgxOG1UTTyX0zzGSQS1hp84jtjmS4VXUJPhkpMcxtJm/LzHzwzLcIQ1YZahG8mRchTExAWSwgdsT8Dy4QvUKPIAjlIJEGYWANRgSBafXHfhYTjrJ2zmxMXgl4Zw6pTqazpgzq5piw25R1UH5nDa3CnZ6jnSJVwvNaWECeXoPPecV9JquirrpsTUkgBWiZ1KTbvqB8tGFWybEEtTfWVEcpIFjEWJjpBuNvM76FKfIZW4VVYgnRE6viP2qjR8P64E9N+gx2nwyqagLeHHKbbgqFBi3ULttcWEXip5Mtl3BVwBdFvM3iRExBWfNTgXM5HlXTTeWDk8p+0Ii3KCAT88QLfJd8OyZR2JFMC+mLkSzNawgQwEDtjtTh81g9oB1RN9URt22aehB74os1lydOmk9nBYBGBYanMAxaRp7RixqVDTzDOKNRpkcqnqKQmdos2Jsq07bsVHhlcOzMynxCdfMeUEQ2mV7QRtdQMOq5GtDAeECQwm+rnMmGiw36dY6SQhUqxWLU3/SB4AQ7GdOr9krHowPkEuXYlWem3wpYqSqjWhgbmI1jSdo8xiC2vIZl+F1FplDoeNJViSTKmJ2MHRA67YceFuVRYQACGIN9wCfhudIHzxBwujUFA8jqIWVghjzEtHUnTHrgTwG8Mfo2gT9U/FpcAgRO8CSPs9RgNeQ1uFVSH+ASDEExJ1Anaw52PyUeeDOG5Bqbl2gkoATNyZkzbpfmtM3vJwFmMkyUKaEMwAJYLPxEhto7ahe0wMC5uhcM1OoeWy6SYUlgAoiB9Y3Npp9jiRutw/K8PrLVNRtJLNJGowBsQLdvxVcNfgzSQAukkDczpEw3qo5dPW84lzbeNSk06iaHWFI3uAZEXAB/DFXVymkJCVDIUsSpO+vUBawtt5qcQItllnOH1Wql1IAACoNXa4JtuGj5E/Mn6GxrCoVWN5m8lYJ23mB5jFJVpGUIp1LMNQCkEiB8J07THUdcWfD8qvjNZgEkLYgbxJsLwTfqIJmJxZENUtyTPcOapWDGNAKze/LqOxB3JH3YGHC6paSFEmDzbTqDHboGMeg2wPmsoVLgK1gACq7GZVh3LCFJ6XnEucNRHRFViKYu2k/EYaR5Ty9bEi0YglXorHjhdXnsonYBupkH5cx7fCo88TcLyVZHBqBOslTaSFm0byJ7CbYAfXUZyEcIagIs0mftAi3W4262ggrhOTArH44SdM9bsOa1+hGCWpEm8r1LyMLDrYWLHPXyVHE6tYVAqOqhgNIIFjKrzW2OrpiBOIVfFAJWJjSAOj6D5z1+XnifieaVagmkrlYljErJkEWsJG8gThuVzRatBoKrSQWtqUAWLW8x1OK2jdbbB/E6hVCVbSdS3gHdgCL95jFHluLVTSu41HYlRtDmwFrlYuPzGDDxVatF2FNagW+mZBEkSdQ6QT92B3zulHb6PTCiVJtDBO0LJAg79sGxCNKmhtTjDqEJqL13AgnkMEgWF2Ej7S4ZWztR1BD6p2GgdfBIsyyPjI73GCPpq/ov83Xp25NcbWgAgi/e2LY5Kkonw0AW/wi3c7eX4YVZLko+BuSy50LqBDepHW0gGJiJxR16lVWKmobAxJFypBMmLApBvaTGDhxo83JEC1/IkT/RP4d8RPn5Yg0qZJCySZkeJ4Ym3e8Yo4Q4Qi5pjV8UFVDqrMoJOhYBIdoNpsAPuxD9Pr+H4nibwANKyD4RqHp3g4suFZhawLlFDCBO5gjuQDsfx+WBsxnEVtApU/DDXJKre6kgG1oI+XbF9CL1poL4LmWqKxdpII7dVB+qO5xBxGrWFUKlVVDFdI0jl/aneSCMT8MryagKogU307TLAzYdpnA2X4itVPEVELBliegZtMyRMgz/ycTehWnmbogy/EKpqaTV5Z3hb/pAk7Wt8r4dwPP1HqlXeRoUgEC5Kgk2EiJ/HBXC6q1JDUkVgNQgDrI7b7feMQ1+ICkzqlJNSsF5egMXaBIEMIO1iN4mEy71uNahPFq7qVCtoBuWiTuo2joCSf8MV7cSqSkVZBMEqog+krPYfOdhiWpxNndqZpI+kMxBNgFZl6i+x7fLDXz//AHFMkto/LT02N49OuAjGvB0ZyoZ/SnpaFvOgmOXzbDM3xM+Gpp1ZIQaoC/FKb26yRa33YJo5kNV0GimkkiYG6zYmN7TG8X6YkzzKrKqUkZj0IHWTA/ot16DCiPNUAZjiNUGzmxjZbxrA6ddKn59sPq8RfxlUVYRmPNpUiNKkdO7ET9+Jamc5hNFNiGmJsJIFvkJ6wLYbUzSrqPg05BbSYEcsi5izEAR6+Rw/JavgbwniNSq1Ik8rAkggBjyk9tpBEj0IBBmw4tmWUAKwWZ5iAYgTF/KT8sA/5R0VNApJyioeXcBSZi3WAfnt1wZks34xdXRYAHWQwJIkTuLb4Wisk7utirzHFauiVJ1RYALJJNP9Xu7L5x3xoVDeHEjXp3ItqjePXpiqr5gipo+jqdBGnadJkll7fCe2J8pxQu+koAJEGb3GoT+EjoSNxfEoiUW1aQJQzNYiTVEDSDZZJLRItsQD92IKfEqpQNrvExC3/jfL9QbYO4m4pWWghVpLGABIBYCIubGMC1c0BZsvTB7EdQgfosbMR9+ILKnrRZ8EzBqUVZmDMZm0Rfa3bFdUz1QOqh96oXYfDqqKSLdNKj5jvifL58rUWiKSqDq+E2AG52GJs7WWnUU+GpLAnVbUYgQLSTeY3iYnbElEqbVFYvE6pAhwBDSSFkkKxmIgiUYTbe/SZ62YrgiKggyBZZBDhJa20MNscpZxSqAUEvMraBqJB+r1i9uvrhr55NSjwKeieXaRIRttMAkuB6gYj8mlfBx8/VWqEaqAJIJ0rFgLC3ckCcEcNztRqmlm1AmIIAixPQD7I/pDEFXMDW05VCQXJ+HVAAOo22OoYI4XXUuVWkibhitjb+aLXX7xiFuVltsW9sLCx3GhzacFVxHJ0jUV3ZgSNMDYjYzYwOaCbb4bUSkHq89QMQQQB9rTZSBc3SBeJx3inCqlWoral0qsBb3mzTbqJ+ceeIDwmuW1NUTdTEG5ChTciVJA3G/lip0RqlbIqJy68oerDjTGkgHWqyfh6gqb2k4eWoVEI8SppUM5lYkMNRMaO1xHnjv+R62tH1UwUIM36IibR+qevXphJwWqAeanJXSd9tGj8YB8oHc4jUm48kTUcspVtVTqpF+hYHVaQLMOmxxa5KpTTTTUk6hqBMmQ0kSYiTDW8jgVeGVQBpZQZb0Gose3NZoIMXA2xGeDVfENXxFLQAJFoUgiw6yBYW+LabTqQ8r8nKK5YNu5LHQFIa08lhG0SoJxNWyVJDzM+pyObtDBrwIjVBMjDcvwdw2pnVj4uvrYTq5J+EzY9IPcTh3EuEvVqh9Q0qIVb9bNJ8xIkeXa7wMyvcdQajl6mgM8tCwZIB3+/mn59BiHiYy6VJfXI5oAJUzPYdYMgefe7l4VVNQMzqRKkwIIICgle06Ymbze2CM7w01KqOSNKlTF55dR6ebfhgLV3ZXtQy5cjVVJE3kxJkdAJMsR13Aw5MvQ0a18YKGUAA9TpIPnPKTJ38zgg8HbXIYaOgi9jqE/MKPQDrfDafCaoAXxF0AqdMb6dPXf6g+84ak3HkkpVaOXRW5+cAiZLRvedgJwPWbL6yT4hZ2UyAd7gLt10sCDa0GIw6pwaoyw1UExpHLYKBAA69953PyIrcKLBBqEgksYvdtZK9mBmD0k4jUhOHlgdGplg3iTUJWTcGJOonpc3Y//ABgrh1Ci2lqZM3ME3gcokHcLsOgxHW4O/hwjKtTXrJAhSYK+omZPmT3xNkOFmnUDlgeUiALCTNuwG2JQlJU6ZLl+E00cuJkmYJsDe4+8/fibN5JakEkgjqPv6gj0O4wThYkyzMrzwalywCAojSDY2i/XYDreMRP7P0iWbn1MSSdXeZEbdT5+eLbCwonPLkq34HTYyxc/Fu32pJ2v1OJ8hw5aXwkn17TNvng3CwGeXIK2RU1BUlp7TawIH4MbYZQ4YiNqE+QJsLRb5WucG4WBGZgudyQqgAlhE7R1EHcHoTiDMcIR2LFnk+fcBT07Ab7YscLAKTRXLwdNQclyVMiT5z2nE2a4elRlZpOkGB0va+C8LAZmVzcIQ6buCOs3NybmN+Zr+eGvwSmSYLDoAItKhDFp+EAXnrizwsKJzy5AX4aCWJZ+YEG4+sApgxP1RhZXhio2oMxN7GIvM7Ad9tsHYWFDM+TkYWO4WBUWFhYWAFhYWFgBYWFhYAWFhYWAFiGtmEQgMyqW+EEgTAkxO9sTYy/t4YoJ/wCYhMKSYDKbMBy/cZsOuBMY5nRpKVUMJUgjuDPlFsPJxlcjmK1JVCJAdszUhqTktzl0uNMag3UTbD6/EK7oVI5Xp1zIovJAC6AL8pOpr9dOFlu2acHHcZenxauNSqvKoQLNF/tojTBvAJI8r4jp8bzWgFk5iR/oHjT4aM31pnUW+7ywsZGavHcZNM3WpO50sw1VOY0nJUGuq2g3AQlh6dsFZDiOZNSmtRAART8T9E1iyVSwnVAhkTvGrCx22W+Y4lRpkq9WmhA1EMwBjvBO2CabBgCCCDcEbHGY9p6T+Kr0/EhUfV4SBmDHTpNwZsCIg2nD+IZqsxdF1BFqUdBWkwYjxUDydoWCTA2PYHAZDTY5jNU+KZmaUj4nIYCg9l8QUxfVvHNO0EdsOyXEsy/hkjQHqKDNF+UeGWYfENnGnUe+FjIzRzhYxuWzNdKKkUzbWyBqbEofBd9IEzpFQaBPS3Y4OXi2Y1INO9SG/QvGgsgkGdwGN/7sLHbZpcLGay3E8yTSkLzm48JgRFRUbd+iy0/njSDAq1R3CwsLAgWFhYWAFhYWFgBYWFhYAWFhYWAFhYWFgBYWFhYAWFhYWAFhYWFgBYHzuSSsulxIkNuRcXBt2N8LCwBPGFGFhYAUYUYWFiQKMKMLCxAGeENWq8+u/qMPjCwsAKMKMLCwAowowsLAA+ZyFOoysygshlT1HXf1AwRjuFgBYWFhYAWFhYWAFhYWFgBYWFhYAWFhYW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data:image/jpeg;base64,/9j/4AAQSkZJRgABAQAAAQABAAD/2wCEAAkGBxQSEhUUExQVFhUXGB0bGBgYGCAgGxsfHR8dGR0fGh0aHSgiHh8lIBwaITEiJSkrLi4uHyAzODMsNygtLisBCgoKDg0OGxAQGywkHCQ0LDA0LCwsLCwsLCwuLCwsLCwsLCwsLCwsLCwsLCwsLCwsLCwsLCwsLCwsLCwsLCwsLP/AABEIAMQBAQMBIgACEQEDEQH/xAAcAAABBQEBAQAAAAAAAAAAAAAEAAIDBQYBBwj/xABQEAACAQIEBAMEBgQJCAkFAAABAhEDIQAEEjEFIkFRE2FxBgcygRRCUpGhsSNicsEXM1SCkpOy0eEVJENEwtLi8CU1U2Nkc6Pj8RY0g6LT/8QAGgEBAAMBAQEAAAAAAAAAAAAAAAECAwQFBv/EACwRAAICAAUDAwMEAwAAAAAAAAABAhEDEiExUQQTQSIyYQVxgRSRofAjQrH/2gAMAwEAAhEDEQA/ANv7ee0dXJCiaWiX1TrWdo2gjvjMH274hMfR0+qP4t/r/B9br0wV75TbK/8A5P8AYxic3STxVDVaiHSsl+cjkBBBU9TYLuoxZt2c+FCLjqjUfwi54RNCnzao5Hvp+KIbp17Y5V95ecW7ZemoMQSrgcw1C5PUXHlfGP4VPiC0/o6h6WlWkiWUfj8jtjnDXaWLFvD0tqkj7MDR4nLriIi8G2Itmnahwa8e9XMdaFH72/vw8+9SuInLUtp+JhvtjF5ZvDp+IChfUAvMNSwDJNMggqQYk7HHMrnmWx51gDQ8lSFBCjeYWTABEYWx2ocG0HvVzFz9HpQN7t+eF/CrX/k9H72xkkTwfGHNAKQlTSAwMwXSZJAbUI2ME441Cmh1xrpn4FY7zuHKkEMoIJi0274Wx2ocGw/hTzEAnL0oOxloPoccHvSzF/0FL5Fv78Y3PPqSkxILHWTzG3NtpChU7wN9ziCSNpuIMHfy9DhbHahwb4+8+v1yyCPN+m/T544fenW/k1O2/M1vW2MVVrHwlOo6i7z8cmQty06T0EC/fpjmWUsryxEsmolmi7G7AAhu9/OJOFsdqHBtx706v8mp/wBNv7sP/hSqW/zan/Tb/dxjKFEI4hwdSmdDQeZWkEsAOlx5xjmQLaGh9FxfmiQtQgSLAt8Im9ztfC2O1Dg2Z96NaJ+jU4/bb17YaferV/k1P+sP92MNXqk8usutouYsAosewtjmSEE7/C20T8J+10mNrxthbJ7UODdt706n8np/02/uxz+FSqP9Wp/1h/3cefRiWlS1GDtBJ5gDYTaevlhbI7UODdr716h/1an/AFh/3cIe9WqdstT/AKbf3YwdcAhXm5kNLLJbeQBcLEb9ZwTTVWQKSssCJPMwYEwAFjTrkCWnqcLY7UODaD3rVOuWT+sP+7jn8K9T+Sp/WH/dxh8upHjBhBCQRAJB1KPrER6rf8cMNcrTCg7h1YHTsYNrSJjc9rYWx2ocG9T3rOf9VT+tP+7hx97DD/VR/W/8GMCW8QMxUSstKU95KjnggKoGxA3PngUjDMyOzDg9IPvYb+Sr/XH/APnjq+9cn/VP/W/9vHn2YGjlFiBDERcmxAKkyv8AjhzzUVmjnUS0A8w2mANKhbX6zhmY7MODer72/wDwo/rv/bxJ/Cv/AOF/9b/gxi2SvqGhZXcakpgT4Q1TuPgJIv8AjivrZguZaCYA2A2EDYdhhmY7MOD0ZfeqP5Kf63/gx0e9df5K39P/AIcYCu/guUCrqAZWLAN8SiepWVMwR3xFU0suoQrDcSAGmANCx0jmk9cMzHYhwemUfelSO9Bx/PB/diy9nvb2nm660EoupYMdRIgQJ6Y8qyudLHnK6RqZgq0wxkqx06hBMhbdgR1xf+7mpq4ijHdhUJsALqSYAxKkys8KCTaR7Jp9MdxyMLGupxWeae+TfLDyqf7AxgOKiHgaPhWCqlR8I6G/z6749A98QvlvSp+aYwgqLVYa/Feo2kE6pJMxYEfY0gCdx8sYy3O/B9iIeHfxnqjj6nVT/wBpy/v7XxOmcaqjpVqMSdDIWcxKjQBpAiSpA1E2C4fmKFJWZWWspDOI5bROgEdwfi8tsCKqLGuSbHShF1IkHVeGm0RiDUlpqIai7BecaTK6AxIVmdokrAtE4bTyoB1O6aQQSAwLMA+k6V6mxMGJGImprpkG4AkHqbyVjZQAJk9cQIcAGlhorEW1svKAoEamYW3WP1bd8BR/zGJn02iZjm23np8o364lzNFEqFWFQAMQRK6oi21pnfpgDrt+hpXWxcRrJO4PwbL8t/lgdTiRqEIpi7TfUDMRssSPU79NsOyqKSQ1uUkHUBcKSN979Ou2AO13/QosrZ2MSxN9O6/CAYsRc4bTfkfp8PfoTNhb7/lhJSlXYgnQoO4HUC4NzYxAvhlTQQYDC/LJFhJsbXtFx1n5ASZIy8j7LQdIP1T0a3l3HTD6KaqZUC+oXgzGlpGomAIBMbn5YFSdv+fxxLmqQWowggBjYkEiD1K2PywA2pRZbML2/EBunkRh1AGdgbGxuNj5jErZf+Lsef0JN9JgD9+5nCzlDQ5EGJMBiNQgkc4GzW2wA1qBjp169oJ/MYeSFp3EipcgMNl2DCCQQ0N5gYlXJyaY0uQwH1bmbEIDuJ69cDqizpOrVsAAIJJHeItPzjpgCbLVaZ1IAU1g3LzJEFAeTYEGw3LAdMRZ2kwpoG1AhnGlohbiYA5tzeflhmYULMBgQSIYDcNF4PaZ8/K+HvTRXKsXmTNlJ3EbNcxPzjzwA6iQys0gNoKsNCbADSR1Exd4n1nEOZQmmkEsAGJGoEC4GwuvTffpjtOksFmD6A4Erp66j1PxWHQjecR1KEKHDAgmN4OqASNMkwJIDdcAOpQgfULkaQJNrySYsYjY9/LEG/3YdSpyQBEk2vG/mdsPFNZPPMCQQNzG2/2rT5TgCerRNTnSCTuqwIIBYwoPwgDfCqUDTpksrA1OVQSRaxYmN+g0n7U9Mcy1FGKgM+olRAXuSGA5ug0x3k7YbWRBrl21CbMu5DREgkDlEz5RgDnEKXOLboh+FV+qOiGPnudziKiYYHsRex69jgs5ILpL+Iimznw/hYgsFEkSYKn0OO5fKo1/EICqhc+GSFkhXmCbLI/amBgCOrlSSWVWZSZBiSZBaDosGgElemJFplKbXYNU0qEG7KYaSIuDaIMzhU6CkEhzCiWIRoUltFyDaQZnzjA50rBDGREQIO5ggzIsAf8A4wATmqLIq0xJ1AO+k6lJb4NhZgDpInc98Xnu0txCmDIs9iP1Tig8Mr8VXQSgdYJM/WUckw2q8HY3xe+7VyeI0yTJIfcyfgO5xKKT9rPa5wsdwsbHmnmfvi+LK+lT/Yx55l05lXuw6E9ewufQXx6D74ydeW/ZqfmmPO8u+lgxUNBBgzBgzEgzjGW56GD7ET5lx4xkaFFSYCmANV4VjP8ANPpiLO0WFR9QIMloI073HKLCxmMMquGYmIkkwNhN+pn78SDMnSFKoQAwEi8t1kQSR0kkDtiDU7kxc3HwNu+mRBtPX9nrtiCIwTUzBIICqqkryqLEqIBkyb3O/XDKVIsYAJPZbn8MPuCMG/8Az+XXBHEwRVeZ+I7gA79QvKPQYOT2ezTRGXrH+Yw/dh+c4BmiS30Wqo7LTaB6b4rmjyAEVitMRada/AIghQYYi58hcfPEuUzjM/M31alwEX4gSbsIv9/aDgarqVQjKVIJN5BvFoO23bHKFYodSgEifiUEXtsfwPTFgdy4GipMEwsSpJ+ITB2X577dcRVq5axC7k2AG5kzAv5dsPovHSQYkXgwQYMG+2GvUB2VRv36me9oFvTADQMS5sfpG33m66Te/wAI29MRINRAkKD1Ow8zGNNV4DmmHiCgmZA/0tJ9eqCfj0tqJuBJAgAYApaiqFpXAmZIUyOaAWP1vLTsLb4lYAmotgZLLPIBE6hDAsSQBAJsfXA1fVqCuCpURpIKkfI7Sb+pnHfpJ1lxIMki8kHfc3PqcATKRqpbEWnmYfWO5ix81tgK2oTf8fw/dgg5kzTbm5D9o/aLcsfAPIdSTgZj+eAHZ9YqOsRDG0RF9oJt6YIzlQ6mWEgdQqdQuxQR9UbeffA9VtRZoUTeBYCeg/8AnEhrqBHhg+bMZ+HTuItPNHoNsAcn9Cx0/wCkUatEkWYxrm0/Zi+9sNyklKpg6dIBgLuWBUHVcAkfVvbthzZkQwFNdJYsAZJFiAJkTEzfqB6YZmMxriERFBJAUXE9Cxu0dJwBF4Vpi2xPSe3rgw1/FB1fxgBOrYtAEhiTFlWAAMCU6pE2BBsQf3dj0kX3xJUrL9VAszPWxIKgSLERuLn54AZSIDLtYjfbcbxeMTUcvqqtCjSGJYKrFQNUCw5gskL88DKCpB7GRFus4Jq5sHxCFMu0yXYwJJIM/HNrntgApMszGoGQqWusK7QwYqEQAzzMPDkztgTKCVqcoMJN20xzLcD6x6afU9MD02IOpSQQbEGCPQi+C/pKzUIpqocQABOi6mVLX6G+9zgCTJkaapKKwCgkGoV+ssEAHnPl0ucDpRNRoSmJCkkAnYSxJ1HoPyw+hWADg/WWLBTeQZ5ttt1vgjI5cVG/QUqlR1lobSy6VM8ygcw02IkSTgBiMtRAjEKyA6DsIuxBCqSzEkQxMCMXXuz/AOsKX7L/ANk4p1zwSTSQo5AAcPcWIeBEQ07dMXPuzP8An9Ltpf8AsEYlFZ+1ntWO4WFjY8w8w98X8Zlv2H/NcefUKBdwiKS7GFA3J7DHoHvh/jct+w/5rjz+ixUyCQQZBBuPMHpjF7no4XsQ6rlyGKtYqSpHmLYL4TwatmX8OihY9T9UD9Y7D/nfFl7Kezr56tEkIpmpU3ibwJ3Y/wCOPZ+E8LpZamKdFAqj7ye7HqfPHF1PVxwtFqzaMbMjwL3bUafNmWNVvsgkIPuu3zj0xssnk6dEaaSIg7KAME4A4rw1aqmOSoLpUAurDY+Y7jYiceVLGniS9cjSkGhhJE3G+HHGbXOuCKoABcFa/UUzSOlnUDcSY9NJ6EYu2RlEqSx6hov5CAADis8LLuwMrU6VcMrorqp0nUoImJMT229cZHjnsFlajaaJNCoVLAXNNotsdum3fF/wridNEcOwVUqBVZjGrxIdPnDwfMHBGZBbNUl6IjufUxTUfcan3Y1hKeHLRtEUmeJ8c4BWyjaKyROzi6N6H9xg4Aeo9VhMu0BRa5AEAADfH0Ln8jTro1OqodGFwf3dj548Z9sfZZ8i4ZSTRY8j9Qfst573649HpurWJ6ZaMpKJmRgrh+fqUH8Sk7U37qY+8bEeRtgUCcEJlWVwtRKgmYGmGJ2EAjvGO0qbNfbgZml4OcpoxkRV07ftKBb1X7hjOcXylMc1Mx+oSY9UaOYffiv+hVJjw3kXI0mR6iJxL9AqyE8OpJEhdDTB6gRMW3wAG2OTiepRIbSAdRMRF57R3nCfJ1F1EowCgapUiATAJtaTa+AGZc8wgE3EiMWJ4ekkmdPb/E4BylZ1nSoPVuWSBMSbTHTFqzsED+GZJAi4g79jv074wxe5ay7Hr/T10bw597dar+p299ijeJ2tO33nBJy4rVdNFYBnSrOJAAkyxgdz+GFmabM5C0nB3ZYJI+QAIxA9BhA0tvGx37euN0eTJU9CGMcAvgn6JUAJ8Nwo3OkwI7mLYhdWPNDRYarx6TtsMCBrDE2Ty+p1B2Jgn8SPWBiI3ti+9n6NEIWrZgUX1CxpO7GnAP6OLama2qdhA3wTSabWhD2HZfLliERJnZQsk/hJxbcTppkaTUSKbV6yadIVNFFT8RLRLVT0k2/OWp7VUKCmnk18Mn4qrgmof2YBC+nT1xk8xniageA0GYcTqMydQ6yehx6PW48MeCypRj4X+z+XWy+NznwISg3bb/4CNhZfMNTJKMykiJUwY7W6eWOMbbb4boPY374846TgxqvdrbiFL0f+ycZZTjS+7g/9IUY/X/sNiUVn7We34WOYWNjzLPMPfB/HZf8A8t/7Qxi+E8NfMVUpU/icx5DuT5AXxtfe+v6XLn9R/wA1wf7p+EBUfMsLsSieQEaiPU2/m44+pxe1FyPSwVcUbTgnCky1FaVMWUXPVj1J8zg/DKtQKCzEAASSdgO5xUn2pynieH49PXcRPYEm+1tJ+7HgVOburOnYG4v7RmnmVyyeErFPENSs+lFWSIA3ZrbSMQ5/j7eHXpo6nMKp0imjFRYy8iZC83zWN8ea+11VMwxzVOuagLR4dSNaLcCwsFlSIvYqeph/EOMVcxQpVUDU2y5ZWelygK2kjmUyLzywAJHbHpR6ONR0+/3KNm7oIjPSSiRVo5akrhA3NX8QmW7NpZQ0HdpmLSL7Ke2NWs9Q1irKFLBUQjQdRgM55Y0iZJGM1x/K+FlMvnkquuYrMZ8KEQagdUBAImLnqTfGeqtFKPGAUqpNJDYtAFxqidIDMxFiYAmcXfTxmv7+Srbs0OeyrZyqzJq+jipBqKJ1vAAWkpjUZkDsGJNsemezXDGoUgKrM9QgBiTMAfCgMXCyb9SScY/3f5yqXpUzlSECsRWZmOlYhdGswL8p07zsL49Hxy9ZOS/x+DRCwLxLIJXptSqLqRhBH93mOmCsLHCm1qiT579oOEPlKz0XuRdT9pbwfnH341HtNTpvnKJauFbRRldDE9DuBF5nGk96vBxUy3jgc9HfzRrEfIkH7++Md7U0T9PpCDJWhH3KPzBx9B0+L3cNS8mUlTLai08R4iSxUChUBb7IAQfhGKT2XrRncolN2ZAeoiGKnWB1AnpMWnFolInOcVABJ8GrbreI++MUvsPlmObyzxy+IQD9qEYmO4Fp7SMbkDjA4fmS+/0lfCJ31xzaf5szgz3gsor6g7azTpgjppIebze4W3ngbjbtXybVWMvSzT07CBpYahIFp1QJ36Y77aZZ6ueKIpZvDp2HSEBJPQAXkm2AM5SqkSoYgEiQLT2mN98X/tfVP0+pBPx0/wAAkfdjO0l5l23G37vLGh9rBPEX86qD+wMAaAon+W6jBzq5raSNqW0z88VHA0WpkKy1Kppp9IpHUZIEwCd/OZ+eD2X/AKbqxvLn5eFimyb/APReY2vXp/ltgBezfFya7Ua7M9LMjwnkyZPKj+osJ674r+LUzRb6NqB8Jm19jUNmI7wAq/zcRcJyjCvl2IgNWTTO5hxJA3jpO04m9q//ALzMz/2z/nH5YAK4dlQmRzGYtrZ0oofsg3qR2JELPrif2SXWatSpzfRss7U56G+n+iSxAxDk64bhtemPip10qET9Vhon0BHykd8T+xxIOZpn/TZSoE7ki4/2vuwBzg6asolQk+JSztMK0nUBUjUJ3uwn5nvjvtDl1fNitH6Ksi1yB2jmUeZZSvqcScFbRk6KGNVbO09PchNMn5Ex64rl4vroUcuQJVyNfUozAhPTVJ+S4A19Kt/0nmxqKouXIi8ABEi3lc4wueqnlU1TVUKCpvA1AMQNVxfp3xsK7f57xJvs5Z/yQYwaUyQSAYUCfLtOALv2wVFqUVQAAZajMdysycEe7j/rCj/P/sNii4jmDUdWYRFOmvyVFURPS2Lz3eW4hQ8y39hsSis/az27CwpwsbnlHmvvgEPlj+rU/Ncb72cyfg5WhTiCtNZ/aIlvxJxiverT1VMkO7sv3tTGPRQIx431OWiR63T+xA/EaDPTZFKgsCJZdS33BXqCLY8SzuZGVzc0PBLLIlKZKMxkEIrk2jlkeePYvah6gytbwVLVChCgbybTuNgSceFJkWNCq8HXSdQ4MyimwJB6areUDviv09eltmkgqnw1yTRpg6nVXfWmgrEkAAkwtwfO3bBf/wBO1UpsA6ljGzEAgTbsSfPaMQcO48wJ8V2YwIc8xGkHfqwO18E1+MU9JtT3kQSYYSdQQrvLbk9MTiz6lYlRXp+x0YccLt3Lcoc3narKtJ3crTJCoxML3jtgdDGOVKhJJO5MnD6REiQSJEgGJHUTFseitjkPW/d3lPCy4g1FarDOdJN76VW2lYG5NzPpjd4yfsVUNamlVa1fQJU0nYONoHMaasI9TjVzjweqbeIzVHcLHMdnHMSD5/KLVptTbZhHoehHmDBx4JmOI1g8vVqGpTJUEsSVOxgkyMfQeMansFlXepUqeIxao5IDaVEsdtInt1x6v0x25RMcaSirZ55ns1USjTqpnGapU/jFDkMtgVBIPrv5djirXitfUG8WpIEA6zIBMkAztOPVafu2ygJP6YyRALi3lZQSD54LrewWSbakV/Zdh+Zx62VmHfj8njD5qpqZtbyxBY6jJPQmNzjrZ+qZmrUOoQ0u1x2N7jyx7Gnu+yQv4bn1qGP3YfR9hMkoYeEW1R8TMSP2TNsMrH6iJ4hTchpBIIggjpGCDm6hbxDUYvaGLEtbzmcev1PdzkjMLUX0qG33zgjKewuSRChpa5vqcy49CI0/LDKx34njg4rWVtfjVdUROszHaZmMJeLVtBQVagU306zpM7yJ3x6unu1yYJk1mE2BcAAdrLP78WFD2GyKiPo6nzYsT984ZWT34niNTP1S4qGo2sbMW5hAgQZnbBXGai+NK1mzA0iXcEEmIIuZInb5Y9Xyvu5ySltS1HmY1ORpHlpjbuZwLX92GVM6HrKY6lWv81n8cQ4MLHieRpVKmVJHp22w+jWbUGDEMCIYG47QekeWPZOH+7vJ0irEO7KQedgVJHdYiPL0x2r7u8m2qVqSxnUHiJvygCAPKMMjI/URPKc1n6wqh/GYuqiGnabwO2/3zgJc24qeJqPiBtUwJnvtGPXv4NsnJJNY+WsD8lGO5b3b5NWDHxHhp0uRpI6KQFFsMrJ78DzBfaPNSz+KdTCGJRCWG0MSt8BV8/UZBTYjQDqACKt9pOlRJ9cezcV9hMnXOrQaRjelCg+qwVP3YGzXu5yj06aLrQob1BGtx11yIPrFsMjI78Tx7M5p6hBdixChRPQKIA+QxoPd/biGX9W/sNj0DJ+7fJpdvEqftMAOv2VHf8MEcL9hcvl66VqbVJSeViCDII+yDaTgosiWNFqjT4WOxhY1OHKYH3oNFTJMdhUJP30z+7HoQOA+IZNK1NqdRQysNjt5fPEuReaaHrpE+osfxx4/1SPtkel0s7jl4Jzjy7iXsLXGbq6Kh8CsddRiYgM5LKd50i94sfI49RxXcc4ccxT8LWURmHiQLsn1lBnl1WE9pxwdPjPDlp5Olqz56rUWXeQDcEiARsCJ3B74YVjvj1binC/DrPms1STRQpMVHxUzYU6NJdQG0MxEbuO2O5j2InI0aK6VI01KzxJdyI6X0rqY+gGPXXVxpWUynltF2RlZY1XgFQ02jYgg74uuEeyVeuoZACumdW/oPXf59euNLk/YYSGPi09JkMYgQSSGPxKRAhwDeTtE63J500KdYypCqSpsSzEkLLAgNsJsOuInj6Xh6kVyV2T4e9GlT1M6yukAQOUQZGmSWgwASTba2DM0NDMoZyASCZaZCQNrTqBj+bGDxxYmkukgE7mIgWYGOlmBPbS3bDMxxGsoEPSYzptfUZYQCPr2ECP7sYJ4j0aV6/3YvoR5d/8AOU0l9POOpvqf4p6RH/64dnajHMwC+pWXSOjCEkeUGTPqD3xY5jMuKKuHUsSvMFsQxAsCbb/hiuy/FaxWmXKrqEyUI6oDYnbm3xnBylLOkuP2A3L19D6j4pYSSAJHwgc/UHUT+BsMC8PzJ8ArU1aiyt9b7dyewKlWvaS3bBLccdFDMyToJAIiYZ1mZ6QtusmMOfO1kFNVIaYFkk71AbTvCj8cd3TRduTVGONsgBXYUdLF9Qk7t1pt1PXUARPQg98S0mPhprNUAAgWuTedIO41dN404ObP1vFVdaLJvK3W5H3WCzO/YYa3E6imS6xrKxoPTX2vHKPTfHWYa8A1FytYEa4mDOo3Lmx84/CfLD8ojvUZC1QM1n35ZU6r+R29BFjjrcUrgEkgG9goP2Y6wRDT02+WHZ3iVZNMOtyBdbCWqCW8gFG0dcRoKlwQGk5MAupLgbtAOzp8WwnV2IHfFlx+uyUlRFLMSABe4UgmSL32+eEnF5zDU5GkQJgRJG8z9rljzGIclxR9Q1sukgTaIldUzO37pxKKtSe62BqucLmmELltLKSCdhcGPrEruJB8wQMQuwBQF33WYLX5nvHQadJt5dcXvEazhVamVgsNRibEgco264rv8pVwKeopzhTZSbNqMm4iAB6AHfBkxbrYIz4bwqLO7KwKaxsDMAhu1pxXVDoAHiVDNKQSSDdarbeXL+GJ6vFaq6DqS5SZWAJmSb+WDuL5urTIKadJU7jci5nmFtMt/NOGhVWtKB+FOzVVYloNMwpJIAkRfZtyNpteYkw5xClRuZwLndoAYyrm+yk6TF4A88TDiNbnPKQICnSROr4T8XYbWuQMNHFqmmOQsROoA6QJZTabmVn0nthZZKSd0QZrWioHZ4gN8RuTqkEzv8A+ZI647mK7hk1s4McsWJsIMdT8RI8gOuJf8svpEFAblnKtpjcEA3uO07r3xPQ4kxZCxRVjmsRFqmq7G10/PDQjXgBTMN4ghmLyeXUYmWkRP2tI9CcR5fiEwuqpGoXJMHnUSGm8qfh7hjg/K8TqNXFMlNJ1dCCYZlAB1G9gfScLNcTqJV08mnUR8JmAFbfV2ZiTGw8sQT8UQ5fimqq5YlabEqDJuIgEA7EEdPt32xzhVZmqUpZgIaFJJmAZM9Rq6G422jD/APK9QROg8xBAUzAUsY5vIifTBHD+IO1TQ+i8wFVpBBIibi+kkeWJRErrYtsLDZ88dxejlsdgfLcrsnfnX0PxD5G/87DczxCnTOlnANjB87D8bYHzGeptBWomtTy33+qQfI7esY5uqwe7huPk6MGThOy1GFiuo8boMARUW8W63IAt6mMEZbPU6hIRwxG8dOn5g/dj5yWHOO6PTTFxCqEpsxQuB9UCSbxtivHHRE+G0d+l1LWPoPlg6rm6ZFQa40A6iN1sb3H9+KpKVA09HjEqjXgbEgUwANM/4nG+DGOWpp/yQyavxtQhZqZ0xeSNoT91QeW+HmjQSh4hpBVjXpbeYMST6kfPA9Hh1GrTYLVLKLNYdAm8r/3a+W+HVfAeiKZrMVUib3a+m8iSJMW8saSjBUo2tddyNR5qUgqnwrMTOndSpO0XO7EadxMbxiBMxScKRQkGQLjpq+/drnvh9Lh9FzHilwkMVtEaQASY+yBcetjfEYOXO2YebmYuSSRIlLmTHWY8jjVOG3qf7/gahVHM02CUxSMFgY7Ey4IPW0tOGDNUmRlWnqFKQqruQp0ECLjpbsRgPKZfLIQyV6m1rExMnllDHxNbzw/KDL0xqSs8Qeh6iPs2m39Fe14cIX6b/ncWR181TbfLAhQLmIjSzgC29jiSnm6Y0MMvBMEHUJuXM+ezGT9rD8jl6dRSgquWkswiI5BTi6iwUj5mcRNRy6Qpr1Bp2ttp1SAdEAczCNsethQyRpHHOSk9QzN+CEFTwg5eSBF5hmPz+Kw6nEJzFBVpuaSjWSQJEjQZkd43gY7nnoMi0zUddJEQGmeZRMrvZvOROG5jK0Na6qzat17STqn4Yvq+440MlXk7mmpB9By4MmAbQZ5u2xM/ce2IfpNErr+jjSTckjpcz5jUbnzvvgiitCroRarNyQOmoAmDJX6pmI898LMGiwVTVYQTfTuS0k3SLFTcW3nDUlOO2pFUr0Qv8QLkytoAIklvKFNo+p6YjzeZoqCookal0lgRqWAwMTN10sP8MFnh1MyniNqXfpaB5Rbv+sZ3xGmVoVWgVCSLwRvvJJK3B1EmN5PTDUn0fJNUzialo+GxAIAJ7rffuI8sRZCpSrNp8EDQimZkAG6j1En8cMXLUV/S+M+l4FxJLW0/VmeUECLemH8OFBH1JVJJASDIFoUTb0F+5w1IdVoSLTy5qtS8NZWLT106hadys3PY4bX4qjBQaZaV1gSBYDUPwtHqMRU8vQ1M4rtqmWax6g25Yttb7R6EYfl+HUY8NKrTpJgRcEFZ2iwaO+07CGpCy+QjI16blqfh6QSSZuCQQD/h6eWBfpVIKUGXeAxBEXkDfuBBF52OC8tQp03c+ISVDMQdlDQx6bflPniF6lEtUJrRrBBEbalUdR2UEfPDUaXoRnM0WXR4PKk2naCJvv2MeltsPywoVldjThaZgyTHKPIxIHzwlyNOQBVM1JIsL9T029b+eFk/Ap608WfEJBU2EkkEAAdzBPpidSZNeLG5epSDahRYMt1JJj4tJiTAgscM+kUmbV4LFuU/F1eALaovYbdNsOfKUKbsXqQx2kCQTJBnTc3Y3tvhiZOk4ZBWlmj4egEwFn0tB6euI1Jtb6ky5mkGNRaRP6025iRME2kyLDecEcIFJgaiU9BNjJnoCOtrQPlgOlQpANGYJEgkmD9YG563IiI3GC8rSpq1MJU2SyLADfrEKAJt+HTEorJqtLLKcLHYx3FjK2VXEeHl6isEUiwYnqNSmDa4gGPXAo4ZVFXWFWJNtVv4zWLae1sLjGUDVVnXzgAx9XmUArYwY1E+WAqdKKt0crJ+o0/xp7DfRHnGM6N4t1uT5bhVZHZyqMGp6WTV1gfCYsSQL9gOoGLTg9IrTay6iSTHUwBzW3mcUnCUIapqSpp8G0A/ZGoGwkk7ROx73DagwZyKdQklY0hgCIIIIgXkyD0jcHHL1HTdxenSzfDxKepb5bhmYXWToZn1TLmBrmR8O0hCPnhUeGVVLWQhiT8dxLqwjl3hfy7YrXLsGL0qhc9dJMkCtdoWBukbgCL4iNEtoCowYBZlWP8A2stAHwyVMWtbeMY9rFW7X7cGykmX3DeF1Eo1KTleaYI3v32tsI7YgfhVYh/gBmVhjaShuY6aBFr22jEL5uo1Zagp1AqqoGpG1TcsPmNQ230HrhitC1VFGofEm/hsNN3K6rTIlfljBLFTbzLUnQueGZA02qFtJDBRI6xqmRt1AtYxNsC0uFsuuFp7jTfYCozkDl5bED1GBeHU3UVdAKEh4nlk8unTMdnI7SMC16chglGr1BYqdH1isKRqJgx2B9ZxaOFOUnT4IckgxOG1UTTyX0zzGSQS1hp84jtjmS4VXUJPhkpMcxtJm/LzHzwzLcIQ1YZahG8mRchTExAWSwgdsT8Dy4QvUKPIAjlIJEGYWANRgSBafXHfhYTjrJ2zmxMXgl4Zw6pTqazpgzq5piw25R1UH5nDa3CnZ6jnSJVwvNaWECeXoPPecV9JquirrpsTUkgBWiZ1KTbvqB8tGFWybEEtTfWVEcpIFjEWJjpBuNvM76FKfIZW4VVYgnRE6viP2qjR8P64E9N+gx2nwyqagLeHHKbbgqFBi3ULttcWEXip5Mtl3BVwBdFvM3iRExBWfNTgXM5HlXTTeWDk8p+0Ii3KCAT88QLfJd8OyZR2JFMC+mLkSzNawgQwEDtjtTh81g9oB1RN9URt22aehB74os1lydOmk9nBYBGBYanMAxaRp7RixqVDTzDOKNRpkcqnqKQmdos2Jsq07bsVHhlcOzMynxCdfMeUEQ2mV7QRtdQMOq5GtDAeECQwm+rnMmGiw36dY6SQhUqxWLU3/SB4AQ7GdOr9krHowPkEuXYlWem3wpYqSqjWhgbmI1jSdo8xiC2vIZl+F1FplDoeNJViSTKmJ2MHRA67YceFuVRYQACGIN9wCfhudIHzxBwujUFA8jqIWVghjzEtHUnTHrgTwG8Mfo2gT9U/FpcAgRO8CSPs9RgNeQ1uFVSH+ASDEExJ1Anaw52PyUeeDOG5Bqbl2gkoATNyZkzbpfmtM3vJwFmMkyUKaEMwAJYLPxEhto7ahe0wMC5uhcM1OoeWy6SYUlgAoiB9Y3Npp9jiRutw/K8PrLVNRtJLNJGowBsQLdvxVcNfgzSQAukkDczpEw3qo5dPW84lzbeNSk06iaHWFI3uAZEXAB/DFXVymkJCVDIUsSpO+vUBawtt5qcQItllnOH1Wql1IAACoNXa4JtuGj5E/Mn6GxrCoVWN5m8lYJ23mB5jFJVpGUIp1LMNQCkEiB8J07THUdcWfD8qvjNZgEkLYgbxJsLwTfqIJmJxZENUtyTPcOapWDGNAKze/LqOxB3JH3YGHC6paSFEmDzbTqDHboGMeg2wPmsoVLgK1gACq7GZVh3LCFJ6XnEucNRHRFViKYu2k/EYaR5Ty9bEi0YglXorHjhdXnsonYBupkH5cx7fCo88TcLyVZHBqBOslTaSFm0byJ7CbYAfXUZyEcIagIs0mftAi3W4262ggrhOTArH44SdM9bsOa1+hGCWpEm8r1LyMLDrYWLHPXyVHE6tYVAqOqhgNIIFjKrzW2OrpiBOIVfFAJWJjSAOj6D5z1+XnifieaVagmkrlYljErJkEWsJG8gThuVzRatBoKrSQWtqUAWLW8x1OK2jdbbB/E6hVCVbSdS3gHdgCL95jFHluLVTSu41HYlRtDmwFrlYuPzGDDxVatF2FNagW+mZBEkSdQ6QT92B3zulHb6PTCiVJtDBO0LJAg79sGxCNKmhtTjDqEJqL13AgnkMEgWF2Ej7S4ZWztR1BD6p2GgdfBIsyyPjI73GCPpq/ov83Xp25NcbWgAgi/e2LY5Kkonw0AW/wi3c7eX4YVZLko+BuSy50LqBDepHW0gGJiJxR16lVWKmobAxJFypBMmLApBvaTGDhxo83JEC1/IkT/RP4d8RPn5Yg0qZJCySZkeJ4Ym3e8Yo4Q4Qi5pjV8UFVDqrMoJOhYBIdoNpsAPuxD9Pr+H4nibwANKyD4RqHp3g4suFZhawLlFDCBO5gjuQDsfx+WBsxnEVtApU/DDXJKre6kgG1oI+XbF9CL1poL4LmWqKxdpII7dVB+qO5xBxGrWFUKlVVDFdI0jl/aneSCMT8MryagKogU307TLAzYdpnA2X4itVPEVELBliegZtMyRMgz/ycTehWnmbogy/EKpqaTV5Z3hb/pAk7Wt8r4dwPP1HqlXeRoUgEC5Kgk2EiJ/HBXC6q1JDUkVgNQgDrI7b7feMQ1+ICkzqlJNSsF5egMXaBIEMIO1iN4mEy71uNahPFq7qVCtoBuWiTuo2joCSf8MV7cSqSkVZBMEqog+krPYfOdhiWpxNndqZpI+kMxBNgFZl6i+x7fLDXz//AHFMkto/LT02N49OuAjGvB0ZyoZ/SnpaFvOgmOXzbDM3xM+Gpp1ZIQaoC/FKb26yRa33YJo5kNV0GimkkiYG6zYmN7TG8X6YkzzKrKqUkZj0IHWTA/ot16DCiPNUAZjiNUGzmxjZbxrA6ddKn59sPq8RfxlUVYRmPNpUiNKkdO7ET9+Jamc5hNFNiGmJsJIFvkJ6wLYbUzSrqPg05BbSYEcsi5izEAR6+Rw/JavgbwniNSq1Ik8rAkggBjyk9tpBEj0IBBmw4tmWUAKwWZ5iAYgTF/KT8sA/5R0VNApJyioeXcBSZi3WAfnt1wZks34xdXRYAHWQwJIkTuLb4Wisk7utirzHFauiVJ1RYALJJNP9Xu7L5x3xoVDeHEjXp3ItqjePXpiqr5gipo+jqdBGnadJkll7fCe2J8pxQu+koAJEGb3GoT+EjoSNxfEoiUW1aQJQzNYiTVEDSDZZJLRItsQD92IKfEqpQNrvExC3/jfL9QbYO4m4pWWghVpLGABIBYCIubGMC1c0BZsvTB7EdQgfosbMR9+ILKnrRZ8EzBqUVZmDMZm0Rfa3bFdUz1QOqh96oXYfDqqKSLdNKj5jvifL58rUWiKSqDq+E2AG52GJs7WWnUU+GpLAnVbUYgQLSTeY3iYnbElEqbVFYvE6pAhwBDSSFkkKxmIgiUYTbe/SZ62YrgiKggyBZZBDhJa20MNscpZxSqAUEvMraBqJB+r1i9uvrhr55NSjwKeieXaRIRttMAkuB6gYj8mlfBx8/VWqEaqAJIJ0rFgLC3ckCcEcNztRqmlm1AmIIAixPQD7I/pDEFXMDW05VCQXJ+HVAAOo22OoYI4XXUuVWkibhitjb+aLXX7xiFuVltsW9sLCx3GhzacFVxHJ0jUV3ZgSNMDYjYzYwOaCbb4bUSkHq89QMQQQB9rTZSBc3SBeJx3inCqlWoral0qsBb3mzTbqJ+ceeIDwmuW1NUTdTEG5ChTciVJA3G/lip0RqlbIqJy68oerDjTGkgHWqyfh6gqb2k4eWoVEI8SppUM5lYkMNRMaO1xHnjv+R62tH1UwUIM36IibR+qevXphJwWqAeanJXSd9tGj8YB8oHc4jUm48kTUcspVtVTqpF+hYHVaQLMOmxxa5KpTTTTUk6hqBMmQ0kSYiTDW8jgVeGVQBpZQZb0Gose3NZoIMXA2xGeDVfENXxFLQAJFoUgiw6yBYW+LabTqQ8r8nKK5YNu5LHQFIa08lhG0SoJxNWyVJDzM+pyObtDBrwIjVBMjDcvwdw2pnVj4uvrYTq5J+EzY9IPcTh3EuEvVqh9Q0qIVb9bNJ8xIkeXa7wMyvcdQajl6mgM8tCwZIB3+/mn59BiHiYy6VJfXI5oAJUzPYdYMgefe7l4VVNQMzqRKkwIIICgle06Ymbze2CM7w01KqOSNKlTF55dR6ebfhgLV3ZXtQy5cjVVJE3kxJkdAJMsR13Aw5MvQ0a18YKGUAA9TpIPnPKTJ38zgg8HbXIYaOgi9jqE/MKPQDrfDafCaoAXxF0AqdMb6dPXf6g+84ak3HkkpVaOXRW5+cAiZLRvedgJwPWbL6yT4hZ2UyAd7gLt10sCDa0GIw6pwaoyw1UExpHLYKBAA69953PyIrcKLBBqEgksYvdtZK9mBmD0k4jUhOHlgdGplg3iTUJWTcGJOonpc3Y//ABgrh1Ci2lqZM3ME3gcokHcLsOgxHW4O/hwjKtTXrJAhSYK+omZPmT3xNkOFmnUDlgeUiALCTNuwG2JQlJU6ZLl+E00cuJkmYJsDe4+8/fibN5JakEkgjqPv6gj0O4wThYkyzMrzwalywCAojSDY2i/XYDreMRP7P0iWbn1MSSdXeZEbdT5+eLbCwonPLkq34HTYyxc/Fu32pJ2v1OJ8hw5aXwkn17TNvng3CwGeXIK2RU1BUlp7TawIH4MbYZQ4YiNqE+QJsLRb5WucG4WBGZgudyQqgAlhE7R1EHcHoTiDMcIR2LFnk+fcBT07Ab7YscLAKTRXLwdNQclyVMiT5z2nE2a4elRlZpOkGB0va+C8LAZmVzcIQ6buCOs3NybmN+Zr+eGvwSmSYLDoAItKhDFp+EAXnrizwsKJzy5AX4aCWJZ+YEG4+sApgxP1RhZXhio2oMxN7GIvM7Ad9tsHYWFDM+TkYWO4WBUWFhYWAFhYWFgBYWFhYAWFhYWAFiGtmEQgMyqW+EEgTAkxO9sTYy/t4YoJ/wCYhMKSYDKbMBy/cZsOuBMY5nRpKVUMJUgjuDPlFsPJxlcjmK1JVCJAdszUhqTktzl0uNMag3UTbD6/EK7oVI5Xp1zIovJAC6AL8pOpr9dOFlu2acHHcZenxauNSqvKoQLNF/tojTBvAJI8r4jp8bzWgFk5iR/oHjT4aM31pnUW+7ywsZGavHcZNM3WpO50sw1VOY0nJUGuq2g3AQlh6dsFZDiOZNSmtRAART8T9E1iyVSwnVAhkTvGrCx22W+Y4lRpkq9WmhA1EMwBjvBO2CabBgCCCDcEbHGY9p6T+Kr0/EhUfV4SBmDHTpNwZsCIg2nD+IZqsxdF1BFqUdBWkwYjxUDydoWCTA2PYHAZDTY5jNU+KZmaUj4nIYCg9l8QUxfVvHNO0EdsOyXEsy/hkjQHqKDNF+UeGWYfENnGnUe+FjIzRzhYxuWzNdKKkUzbWyBqbEofBd9IEzpFQaBPS3Y4OXi2Y1INO9SG/QvGgsgkGdwGN/7sLHbZpcLGay3E8yTSkLzm48JgRFRUbd+iy0/njSDAq1R3CwsLAgWFhYWAFhYWFgBYWFhYAWFhYWAFhYWFgBYWFhYAWFhYWAFhYWFgBYHzuSSsulxIkNuRcXBt2N8LCwBPGFGFhYAUYUYWFiQKMKMLCxAGeENWq8+u/qMPjCwsAKMKMLCwAowowsLAA+ZyFOoysygshlT1HXf1AwRjuFgBYWFhYAWFhYWAFhYWFgBYWFhYAWFhYWA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8" name="Picture 10" descr="If you can't read this, see above."/>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85257" y="350533"/>
            <a:ext cx="38100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i2.argylenews.com/images/press_release_distribution_0107409_13171.gif"/>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57489" t="54192" r="6405" b="6207"/>
          <a:stretch/>
        </p:blipFill>
        <p:spPr bwMode="auto">
          <a:xfrm>
            <a:off x="1115616" y="3992329"/>
            <a:ext cx="1872208" cy="2630579"/>
          </a:xfrm>
          <a:prstGeom prst="rect">
            <a:avLst/>
          </a:prstGeom>
          <a:noFill/>
          <a:ln>
            <a:noFill/>
          </a:ln>
        </p:spPr>
      </p:pic>
      <p:pic>
        <p:nvPicPr>
          <p:cNvPr id="2060" name="Picture 12" descr="http://www.ozbooksstore.com/xcart/images/P/P1290269.JPG"/>
          <p:cNvPicPr>
            <a:picLocks noChangeAspect="1" noChangeArrowheads="1"/>
          </p:cNvPicPr>
          <p:nvPr/>
        </p:nvPicPr>
        <p:blipFill rotWithShape="1">
          <a:blip r:embed="rId8">
            <a:extLst>
              <a:ext uri="{28A0092B-C50C-407E-A947-70E740481C1C}">
                <a14:useLocalDpi xmlns:a14="http://schemas.microsoft.com/office/drawing/2010/main" val="0"/>
              </a:ext>
            </a:extLst>
          </a:blip>
          <a:srcRect l="6975" t="8206" r="8738" b="10790"/>
          <a:stretch/>
        </p:blipFill>
        <p:spPr bwMode="auto">
          <a:xfrm>
            <a:off x="765175" y="321189"/>
            <a:ext cx="2827357" cy="362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3528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1456026"/>
            <a:ext cx="7056784" cy="4449687"/>
          </a:xfrm>
        </p:spPr>
        <p:txBody>
          <a:bodyPr>
            <a:normAutofit/>
          </a:bodyPr>
          <a:lstStyle/>
          <a:p>
            <a:r>
              <a:rPr lang="es-ES_tradnl" sz="2800" dirty="0" smtClean="0">
                <a:effectLst/>
              </a:rPr>
              <a:t>“Certainly </a:t>
            </a:r>
            <a:r>
              <a:rPr lang="es-ES_tradnl" sz="2800" dirty="0">
                <a:effectLst/>
              </a:rPr>
              <a:t>the comic pages expand our sense of what the characters of Oz are like … and yet Baum </a:t>
            </a:r>
            <a:r>
              <a:rPr lang="es-ES_tradnl" sz="2800" dirty="0" smtClean="0">
                <a:effectLst/>
              </a:rPr>
              <a:t>first </a:t>
            </a:r>
            <a:r>
              <a:rPr lang="es-ES_tradnl" sz="2800" dirty="0">
                <a:effectLst/>
              </a:rPr>
              <a:t>thought of these comic pages purely as a way of promoting his new book</a:t>
            </a:r>
            <a:r>
              <a:rPr lang="es-ES_tradnl" sz="2800" dirty="0" smtClean="0">
                <a:effectLst/>
              </a:rPr>
              <a:t>.”                  </a:t>
            </a:r>
          </a:p>
          <a:p>
            <a:r>
              <a:rPr lang="es-ES_tradnl" sz="2800" dirty="0" smtClean="0">
                <a:effectLst/>
              </a:rPr>
              <a:t>Peter E. Hanff, former President of The International Wizard of Oz Club</a:t>
            </a:r>
            <a:endParaRPr lang="en-GB" sz="2800" dirty="0"/>
          </a:p>
        </p:txBody>
      </p:sp>
    </p:spTree>
    <p:extLst>
      <p:ext uri="{BB962C8B-B14F-4D97-AF65-F5344CB8AC3E}">
        <p14:creationId xmlns:p14="http://schemas.microsoft.com/office/powerpoint/2010/main" val="38077279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576" y="260648"/>
            <a:ext cx="7543800" cy="914400"/>
          </a:xfrm>
        </p:spPr>
        <p:txBody>
          <a:bodyPr/>
          <a:lstStyle/>
          <a:p>
            <a:pPr algn="ctr"/>
            <a:r>
              <a:rPr lang="en-GB" i="1" dirty="0" smtClean="0"/>
              <a:t>The Wizard of Oz</a:t>
            </a:r>
            <a:r>
              <a:rPr lang="en-GB" dirty="0" smtClean="0"/>
              <a:t> (1910)</a:t>
            </a:r>
            <a:endParaRPr lang="en-GB" dirty="0"/>
          </a:p>
        </p:txBody>
      </p:sp>
      <p:pic>
        <p:nvPicPr>
          <p:cNvPr id="3074" name="Picture 2" descr="http://i.guim.co.uk/static/w-620/h--/q-95/sys-images/Guardian/Pix/pictures/2011/7/14/1310670454604/The-Onslaught-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361256"/>
            <a:ext cx="3312368" cy="19874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cca.org/blog/images/oz/wizard-of-oz-1910-0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41326"/>
          <a:stretch/>
        </p:blipFill>
        <p:spPr bwMode="auto">
          <a:xfrm>
            <a:off x="836035" y="1401890"/>
            <a:ext cx="3600400" cy="460223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80" name="Picture 8" descr="http://www.gasolinealleyantiques.com/celebrity/images/Wizard/oz-giantcolorbook2.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5178" y="1594497"/>
            <a:ext cx="3957262" cy="2766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6023" y="6210182"/>
            <a:ext cx="5755181"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=jpV29YZ7Ksw</a:t>
            </a:r>
          </a:p>
        </p:txBody>
      </p:sp>
    </p:spTree>
    <p:extLst>
      <p:ext uri="{BB962C8B-B14F-4D97-AF65-F5344CB8AC3E}">
        <p14:creationId xmlns:p14="http://schemas.microsoft.com/office/powerpoint/2010/main" val="168900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608" y="1514967"/>
            <a:ext cx="7185992" cy="4831431"/>
          </a:xfrm>
        </p:spPr>
        <p:txBody>
          <a:bodyPr>
            <a:normAutofit/>
          </a:bodyPr>
          <a:lstStyle/>
          <a:p>
            <a:r>
              <a:rPr lang="en-GB" sz="2800" dirty="0" smtClean="0">
                <a:effectLst/>
              </a:rPr>
              <a:t>“Mr</a:t>
            </a:r>
            <a:r>
              <a:rPr lang="en-GB" sz="2800" dirty="0">
                <a:effectLst/>
              </a:rPr>
              <a:t>. Baum had sought to follow the whimsical “Wizard of Oz” series with other productions along the same line, in which fairies and hob-goblins ran riot in motion pictures. The venture has Mr. Baum oppressed by the debts contracted in trying to exploit his creations and has now sought the relief of the bankruptcy </a:t>
            </a:r>
            <a:r>
              <a:rPr lang="en-GB" sz="2800" dirty="0" smtClean="0">
                <a:effectLst/>
              </a:rPr>
              <a:t>courts.” </a:t>
            </a:r>
            <a:endParaRPr lang="en-GB" sz="2800" dirty="0"/>
          </a:p>
          <a:p>
            <a:r>
              <a:rPr lang="en-GB" sz="2800" dirty="0" smtClean="0">
                <a:effectLst/>
              </a:rPr>
              <a:t>‘“</a:t>
            </a:r>
            <a:r>
              <a:rPr lang="en-GB" sz="2800" dirty="0">
                <a:effectLst/>
              </a:rPr>
              <a:t>Wizard of Oz” Bankrupt</a:t>
            </a:r>
            <a:r>
              <a:rPr lang="en-GB" sz="2800" dirty="0" smtClean="0">
                <a:effectLst/>
              </a:rPr>
              <a:t>,’ </a:t>
            </a:r>
            <a:r>
              <a:rPr lang="en-GB" sz="2800" i="1" dirty="0" smtClean="0">
                <a:effectLst/>
              </a:rPr>
              <a:t>Los </a:t>
            </a:r>
            <a:r>
              <a:rPr lang="en-GB" sz="2800" i="1" dirty="0">
                <a:effectLst/>
              </a:rPr>
              <a:t>Angeles Times</a:t>
            </a:r>
            <a:r>
              <a:rPr lang="en-GB" sz="2800" dirty="0">
                <a:effectLst/>
              </a:rPr>
              <a:t>, January 15, 1916, </a:t>
            </a:r>
            <a:r>
              <a:rPr lang="en-GB" sz="2800" dirty="0" smtClean="0">
                <a:effectLst/>
              </a:rPr>
              <a:t>p.16</a:t>
            </a:r>
            <a:r>
              <a:rPr lang="en-GB" sz="2800" dirty="0">
                <a:effectLst/>
              </a:rPr>
              <a:t>. </a:t>
            </a:r>
            <a:endParaRPr lang="en-GB" sz="2800" dirty="0"/>
          </a:p>
        </p:txBody>
      </p:sp>
      <p:sp>
        <p:nvSpPr>
          <p:cNvPr id="3" name="Title 2"/>
          <p:cNvSpPr>
            <a:spLocks noGrp="1"/>
          </p:cNvSpPr>
          <p:nvPr>
            <p:ph type="title"/>
          </p:nvPr>
        </p:nvSpPr>
        <p:spPr>
          <a:xfrm>
            <a:off x="-31643" y="260648"/>
            <a:ext cx="9144000" cy="914400"/>
          </a:xfrm>
        </p:spPr>
        <p:txBody>
          <a:bodyPr/>
          <a:lstStyle/>
          <a:p>
            <a:r>
              <a:rPr lang="en-US" sz="4700" dirty="0" smtClean="0"/>
              <a:t>Transmedi</a:t>
            </a:r>
            <a:r>
              <a:rPr lang="en-US" sz="4700" dirty="0" smtClean="0"/>
              <a:t>a as money loser?</a:t>
            </a:r>
            <a:endParaRPr lang="en-US" sz="4700" dirty="0"/>
          </a:p>
        </p:txBody>
      </p:sp>
    </p:spTree>
    <p:extLst>
      <p:ext uri="{BB962C8B-B14F-4D97-AF65-F5344CB8AC3E}">
        <p14:creationId xmlns:p14="http://schemas.microsoft.com/office/powerpoint/2010/main" val="35103414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5616" y="1969288"/>
            <a:ext cx="6840760" cy="3389119"/>
          </a:xfrm>
        </p:spPr>
        <p:txBody>
          <a:bodyPr>
            <a:normAutofit/>
          </a:bodyPr>
          <a:lstStyle/>
          <a:p>
            <a:r>
              <a:rPr lang="es-ES_tradnl" sz="2800" dirty="0" smtClean="0">
                <a:effectLst/>
              </a:rPr>
              <a:t>“Promotion </a:t>
            </a:r>
            <a:r>
              <a:rPr lang="es-ES_tradnl" sz="2800" dirty="0">
                <a:effectLst/>
              </a:rPr>
              <a:t>has </a:t>
            </a:r>
            <a:r>
              <a:rPr lang="es-ES_tradnl" sz="2800" dirty="0" smtClean="0">
                <a:effectLst/>
              </a:rPr>
              <a:t>almost nothing </a:t>
            </a:r>
            <a:r>
              <a:rPr lang="es-ES_tradnl" sz="2800" dirty="0">
                <a:effectLst/>
              </a:rPr>
              <a:t>to do with developing or expanding an established narrative like the transmedia storytelling of the digital era</a:t>
            </a:r>
            <a:r>
              <a:rPr lang="es-ES_tradnl" sz="2800" dirty="0" smtClean="0">
                <a:effectLst/>
              </a:rPr>
              <a:t>.” David Kushner (2013)</a:t>
            </a:r>
            <a:endParaRPr lang="en-GB" sz="2800" dirty="0"/>
          </a:p>
        </p:txBody>
      </p:sp>
    </p:spTree>
    <p:extLst>
      <p:ext uri="{BB962C8B-B14F-4D97-AF65-F5344CB8AC3E}">
        <p14:creationId xmlns:p14="http://schemas.microsoft.com/office/powerpoint/2010/main" val="26525798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ransprinsdotcom1.files.wordpress.com/2013/05/banksy-streetart-london-lifesty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837" y="3140968"/>
            <a:ext cx="5356845" cy="35730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edia1.fdncms.com/atlanta/imager/consumer-culture/u/magnum/6402587/boa_consumer_1final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823" y="260648"/>
            <a:ext cx="4752528" cy="35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1403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Today…</a:t>
            </a:r>
            <a:endParaRPr lang="en-GB" dirty="0"/>
          </a:p>
        </p:txBody>
      </p:sp>
      <p:sp>
        <p:nvSpPr>
          <p:cNvPr id="3" name="Content Placeholder 2"/>
          <p:cNvSpPr>
            <a:spLocks noGrp="1"/>
          </p:cNvSpPr>
          <p:nvPr>
            <p:ph idx="1"/>
          </p:nvPr>
        </p:nvSpPr>
        <p:spPr>
          <a:xfrm>
            <a:off x="457200" y="1600200"/>
            <a:ext cx="8378472" cy="4525963"/>
          </a:xfrm>
        </p:spPr>
        <p:txBody>
          <a:bodyPr/>
          <a:lstStyle/>
          <a:p>
            <a:r>
              <a:rPr lang="en-GB" dirty="0" smtClean="0"/>
              <a:t>Exploring the history of transmedia storytelling</a:t>
            </a:r>
          </a:p>
          <a:p>
            <a:pPr lvl="1"/>
            <a:r>
              <a:rPr lang="en-GB" dirty="0" smtClean="0"/>
              <a:t>Pre-historical histories?</a:t>
            </a:r>
          </a:p>
          <a:p>
            <a:r>
              <a:rPr lang="en-GB" dirty="0" smtClean="0"/>
              <a:t>Industrial history in the USA</a:t>
            </a:r>
          </a:p>
          <a:p>
            <a:pPr lvl="1"/>
            <a:r>
              <a:rPr lang="en-GB" dirty="0" smtClean="0"/>
              <a:t>Industrialisation --- modern advertising</a:t>
            </a:r>
          </a:p>
          <a:p>
            <a:pPr lvl="1"/>
            <a:r>
              <a:rPr lang="en-GB" dirty="0" smtClean="0"/>
              <a:t>Consumer culture --- licensing</a:t>
            </a:r>
          </a:p>
          <a:p>
            <a:pPr lvl="1"/>
            <a:r>
              <a:rPr lang="en-GB" dirty="0" smtClean="0"/>
              <a:t>Media regulation --- war propaganda</a:t>
            </a:r>
          </a:p>
        </p:txBody>
      </p:sp>
    </p:spTree>
    <p:extLst>
      <p:ext uri="{BB962C8B-B14F-4D97-AF65-F5344CB8AC3E}">
        <p14:creationId xmlns:p14="http://schemas.microsoft.com/office/powerpoint/2010/main" val="15461375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1628800"/>
            <a:ext cx="7920880" cy="4680520"/>
          </a:xfrm>
        </p:spPr>
        <p:txBody>
          <a:bodyPr>
            <a:normAutofit/>
          </a:bodyPr>
          <a:lstStyle/>
          <a:p>
            <a:r>
              <a:rPr lang="en-US" sz="2800" dirty="0" smtClean="0">
                <a:effectLst/>
              </a:rPr>
              <a:t>‘My </a:t>
            </a:r>
            <a:r>
              <a:rPr lang="en-US" sz="2800" dirty="0">
                <a:effectLst/>
              </a:rPr>
              <a:t>youngest boy collects empty match boxes. The fact that they are all of the same kind makes no difference to him, but in that he shows the true spirit of the collector and of the reader. The really great purpose of fiction is, as I see it, that it is like stepping stones of entertainment. The reading </a:t>
            </a:r>
            <a:r>
              <a:rPr lang="en-US" sz="2800" dirty="0" smtClean="0">
                <a:effectLst/>
              </a:rPr>
              <a:t>of </a:t>
            </a:r>
            <a:r>
              <a:rPr lang="en-US" sz="2800" dirty="0">
                <a:effectLst/>
              </a:rPr>
              <a:t>fiction motivates one’s mind to flow to its next stepping stone, just like a collector of match boxes, and, lo, a new world will be opened to </a:t>
            </a:r>
            <a:r>
              <a:rPr lang="en-US" sz="2800" dirty="0" smtClean="0">
                <a:effectLst/>
              </a:rPr>
              <a:t>him.’ </a:t>
            </a:r>
          </a:p>
          <a:p>
            <a:r>
              <a:rPr lang="en-US" sz="2800" dirty="0" smtClean="0">
                <a:effectLst/>
              </a:rPr>
              <a:t>(Edgar Rice Burroughs, 1923)</a:t>
            </a:r>
            <a:endParaRPr lang="en-US" sz="2800" dirty="0"/>
          </a:p>
          <a:p>
            <a:endParaRPr lang="en-US" dirty="0"/>
          </a:p>
        </p:txBody>
      </p:sp>
      <p:sp>
        <p:nvSpPr>
          <p:cNvPr id="3" name="Title 2"/>
          <p:cNvSpPr>
            <a:spLocks noGrp="1"/>
          </p:cNvSpPr>
          <p:nvPr>
            <p:ph type="title"/>
          </p:nvPr>
        </p:nvSpPr>
        <p:spPr>
          <a:xfrm>
            <a:off x="-31643" y="260648"/>
            <a:ext cx="9144000" cy="914400"/>
          </a:xfrm>
        </p:spPr>
        <p:txBody>
          <a:bodyPr/>
          <a:lstStyle/>
          <a:p>
            <a:r>
              <a:rPr lang="en-US" sz="4700" dirty="0" smtClean="0"/>
              <a:t>Stepping stones of entertainment</a:t>
            </a:r>
            <a:endParaRPr lang="en-US" sz="4700" dirty="0"/>
          </a:p>
        </p:txBody>
      </p:sp>
    </p:spTree>
    <p:extLst>
      <p:ext uri="{BB962C8B-B14F-4D97-AF65-F5344CB8AC3E}">
        <p14:creationId xmlns:p14="http://schemas.microsoft.com/office/powerpoint/2010/main" val="988095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556792"/>
            <a:ext cx="8064896" cy="4608512"/>
          </a:xfrm>
        </p:spPr>
        <p:txBody>
          <a:bodyPr>
            <a:normAutofit/>
          </a:bodyPr>
          <a:lstStyle/>
          <a:p>
            <a:r>
              <a:rPr lang="en-US" sz="2400" dirty="0">
                <a:effectLst/>
              </a:rPr>
              <a:t>By the mid-1930s</a:t>
            </a:r>
            <a:r>
              <a:rPr lang="en-US" sz="2400" dirty="0" smtClean="0">
                <a:effectLst/>
              </a:rPr>
              <a:t>, magazines were publishing articles about how </a:t>
            </a:r>
            <a:r>
              <a:rPr lang="en-US" sz="2400" dirty="0">
                <a:effectLst/>
              </a:rPr>
              <a:t>to ‘</a:t>
            </a:r>
            <a:r>
              <a:rPr lang="en-US" sz="2400" u="sng" dirty="0">
                <a:effectLst/>
              </a:rPr>
              <a:t>use films in business</a:t>
            </a:r>
            <a:r>
              <a:rPr lang="en-US" sz="2400" dirty="0">
                <a:effectLst/>
              </a:rPr>
              <a:t>’, offering tips for how motion pictures could be integrated as part of the </a:t>
            </a:r>
            <a:r>
              <a:rPr lang="en-US" sz="2400" dirty="0" smtClean="0">
                <a:effectLst/>
              </a:rPr>
              <a:t>interiors of </a:t>
            </a:r>
            <a:r>
              <a:rPr lang="en-US" sz="2400" dirty="0">
                <a:effectLst/>
              </a:rPr>
              <a:t>shops so as to increase sales </a:t>
            </a:r>
            <a:endParaRPr lang="en-US" sz="2400" dirty="0" smtClean="0">
              <a:effectLst/>
            </a:endParaRPr>
          </a:p>
          <a:p>
            <a:r>
              <a:rPr lang="en-US" sz="2400" dirty="0" smtClean="0">
                <a:effectLst/>
              </a:rPr>
              <a:t>‘</a:t>
            </a:r>
            <a:r>
              <a:rPr lang="en-US" sz="2400" dirty="0" err="1">
                <a:effectLst/>
              </a:rPr>
              <a:t>Coolerator</a:t>
            </a:r>
            <a:r>
              <a:rPr lang="en-US" sz="2400" dirty="0">
                <a:effectLst/>
              </a:rPr>
              <a:t> consumer picture’ </a:t>
            </a:r>
            <a:r>
              <a:rPr lang="en-US" sz="2400" dirty="0" smtClean="0">
                <a:effectLst/>
              </a:rPr>
              <a:t>- </a:t>
            </a:r>
            <a:r>
              <a:rPr lang="en-US" sz="2400" i="1" dirty="0">
                <a:effectLst/>
              </a:rPr>
              <a:t>Husbands Are Good For </a:t>
            </a:r>
            <a:r>
              <a:rPr lang="en-US" sz="2400" i="1" dirty="0" smtClean="0">
                <a:effectLst/>
              </a:rPr>
              <a:t>Something. </a:t>
            </a:r>
            <a:r>
              <a:rPr lang="en-US" sz="2400" dirty="0" smtClean="0">
                <a:effectLst/>
              </a:rPr>
              <a:t>The </a:t>
            </a:r>
            <a:r>
              <a:rPr lang="en-US" sz="2400" dirty="0">
                <a:effectLst/>
              </a:rPr>
              <a:t>film was ‘intended to close the gap between consumers being </a:t>
            </a:r>
            <a:r>
              <a:rPr lang="en-US" sz="2400" i="1" dirty="0">
                <a:effectLst/>
              </a:rPr>
              <a:t>aware </a:t>
            </a:r>
            <a:r>
              <a:rPr lang="en-US" sz="2400" dirty="0">
                <a:effectLst/>
              </a:rPr>
              <a:t>of our product and them becoming </a:t>
            </a:r>
            <a:r>
              <a:rPr lang="en-US" sz="2400" i="1" dirty="0">
                <a:effectLst/>
              </a:rPr>
              <a:t>specifically interested </a:t>
            </a:r>
            <a:r>
              <a:rPr lang="en-US" sz="2400" dirty="0">
                <a:effectLst/>
              </a:rPr>
              <a:t>in it and thus eventually </a:t>
            </a:r>
            <a:r>
              <a:rPr lang="en-US" sz="2400" i="1" dirty="0">
                <a:effectLst/>
              </a:rPr>
              <a:t>sold </a:t>
            </a:r>
            <a:r>
              <a:rPr lang="en-US" sz="2400" dirty="0">
                <a:effectLst/>
              </a:rPr>
              <a:t>on </a:t>
            </a:r>
            <a:r>
              <a:rPr lang="en-US" sz="2400" dirty="0" err="1">
                <a:effectLst/>
              </a:rPr>
              <a:t>Coolerator</a:t>
            </a:r>
            <a:r>
              <a:rPr lang="en-US" sz="2400" dirty="0">
                <a:effectLst/>
              </a:rPr>
              <a:t> </a:t>
            </a:r>
            <a:r>
              <a:rPr lang="en-US" sz="2400" dirty="0" smtClean="0">
                <a:effectLst/>
              </a:rPr>
              <a:t>advantages’</a:t>
            </a:r>
          </a:p>
          <a:p>
            <a:r>
              <a:rPr lang="en-US" sz="2400" dirty="0" smtClean="0">
                <a:effectLst/>
              </a:rPr>
              <a:t>‘</a:t>
            </a:r>
            <a:r>
              <a:rPr lang="en-US" sz="2400" u="sng" dirty="0">
                <a:effectLst/>
              </a:rPr>
              <a:t>A</a:t>
            </a:r>
            <a:r>
              <a:rPr lang="en-US" sz="2400" u="sng" dirty="0" smtClean="0">
                <a:effectLst/>
              </a:rPr>
              <a:t> </a:t>
            </a:r>
            <a:r>
              <a:rPr lang="en-US" sz="2400" u="sng" dirty="0">
                <a:effectLst/>
              </a:rPr>
              <a:t>good film is known by the merchandise it sells</a:t>
            </a:r>
            <a:r>
              <a:rPr lang="en-US" sz="2400" dirty="0">
                <a:effectLst/>
              </a:rPr>
              <a:t>’ </a:t>
            </a:r>
            <a:endParaRPr lang="en-US" sz="2400" dirty="0"/>
          </a:p>
          <a:p>
            <a:endParaRPr lang="en-US" dirty="0"/>
          </a:p>
        </p:txBody>
      </p:sp>
      <p:sp>
        <p:nvSpPr>
          <p:cNvPr id="3" name="Title 2"/>
          <p:cNvSpPr>
            <a:spLocks noGrp="1"/>
          </p:cNvSpPr>
          <p:nvPr>
            <p:ph type="title"/>
          </p:nvPr>
        </p:nvSpPr>
        <p:spPr>
          <a:xfrm>
            <a:off x="683568" y="404664"/>
            <a:ext cx="7543800" cy="914400"/>
          </a:xfrm>
        </p:spPr>
        <p:txBody>
          <a:bodyPr/>
          <a:lstStyle/>
          <a:p>
            <a:r>
              <a:rPr lang="en-US" dirty="0" smtClean="0"/>
              <a:t>Using films in business…</a:t>
            </a:r>
            <a:endParaRPr lang="en-US" dirty="0"/>
          </a:p>
        </p:txBody>
      </p:sp>
    </p:spTree>
    <p:extLst>
      <p:ext uri="{BB962C8B-B14F-4D97-AF65-F5344CB8AC3E}">
        <p14:creationId xmlns:p14="http://schemas.microsoft.com/office/powerpoint/2010/main" val="1634189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7584" y="1700808"/>
            <a:ext cx="7344816" cy="4176464"/>
          </a:xfrm>
        </p:spPr>
        <p:txBody>
          <a:bodyPr>
            <a:normAutofit/>
          </a:bodyPr>
          <a:lstStyle/>
          <a:p>
            <a:r>
              <a:rPr lang="en-US" sz="2400" dirty="0" smtClean="0">
                <a:effectLst/>
              </a:rPr>
              <a:t>A </a:t>
            </a:r>
            <a:r>
              <a:rPr lang="en-US" sz="2400" dirty="0">
                <a:effectLst/>
              </a:rPr>
              <a:t>strategy of spreading a product or service beyond the confines of one manufacturer, who issues ‘the rights to manufacture products’ under </a:t>
            </a:r>
            <a:r>
              <a:rPr lang="en-US" sz="2400" dirty="0" smtClean="0">
                <a:effectLst/>
              </a:rPr>
              <a:t>management’ (Jenkins 2006)</a:t>
            </a:r>
          </a:p>
          <a:p>
            <a:r>
              <a:rPr lang="en-US" sz="2400" dirty="0"/>
              <a:t>L</a:t>
            </a:r>
            <a:r>
              <a:rPr lang="en-US" sz="2400" dirty="0" smtClean="0">
                <a:effectLst/>
              </a:rPr>
              <a:t>icensing </a:t>
            </a:r>
            <a:r>
              <a:rPr lang="en-US" sz="2400" dirty="0">
                <a:effectLst/>
              </a:rPr>
              <a:t>was the logical response to the rise of consumer </a:t>
            </a:r>
            <a:r>
              <a:rPr lang="en-US" sz="2400" dirty="0" smtClean="0">
                <a:effectLst/>
              </a:rPr>
              <a:t>culture</a:t>
            </a:r>
            <a:r>
              <a:rPr lang="en-US" sz="2400" dirty="0" smtClean="0"/>
              <a:t>: </a:t>
            </a:r>
            <a:r>
              <a:rPr lang="en-US" sz="2400" dirty="0" smtClean="0">
                <a:effectLst/>
              </a:rPr>
              <a:t>‘As </a:t>
            </a:r>
            <a:r>
              <a:rPr lang="en-US" sz="2400" dirty="0">
                <a:effectLst/>
              </a:rPr>
              <a:t>a professional practice, licensing is linked with the development of mass culture industries and advertising agencies at the turn of the 20th </a:t>
            </a:r>
            <a:r>
              <a:rPr lang="en-US" sz="2400" dirty="0" smtClean="0">
                <a:effectLst/>
              </a:rPr>
              <a:t>century.’ (Santo, 2009)</a:t>
            </a:r>
            <a:endParaRPr lang="en-US" sz="2400" dirty="0"/>
          </a:p>
        </p:txBody>
      </p:sp>
      <p:sp>
        <p:nvSpPr>
          <p:cNvPr id="3" name="Title 2"/>
          <p:cNvSpPr>
            <a:spLocks noGrp="1"/>
          </p:cNvSpPr>
          <p:nvPr>
            <p:ph type="title"/>
          </p:nvPr>
        </p:nvSpPr>
        <p:spPr>
          <a:xfrm>
            <a:off x="827584" y="404664"/>
            <a:ext cx="7543800" cy="914400"/>
          </a:xfrm>
        </p:spPr>
        <p:txBody>
          <a:bodyPr/>
          <a:lstStyle/>
          <a:p>
            <a:r>
              <a:rPr lang="en-US" dirty="0" smtClean="0"/>
              <a:t>…Turn to licensing in 1918</a:t>
            </a:r>
            <a:endParaRPr lang="en-US" dirty="0"/>
          </a:p>
        </p:txBody>
      </p:sp>
    </p:spTree>
    <p:extLst>
      <p:ext uri="{BB962C8B-B14F-4D97-AF65-F5344CB8AC3E}">
        <p14:creationId xmlns:p14="http://schemas.microsoft.com/office/powerpoint/2010/main" val="2400156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www.erbzine.com/mag1/sigpuz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44005"/>
          <a:stretch/>
        </p:blipFill>
        <p:spPr bwMode="auto">
          <a:xfrm>
            <a:off x="3345976" y="4045395"/>
            <a:ext cx="3746248" cy="276214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187624" y="347377"/>
            <a:ext cx="6768752" cy="584775"/>
          </a:xfrm>
          <a:prstGeom prst="rect">
            <a:avLst/>
          </a:prstGeom>
          <a:effectLst>
            <a:outerShdw blurRad="50800" dist="38100" dir="2700000" algn="tl" rotWithShape="0">
              <a:prstClr val="black">
                <a:alpha val="40000"/>
              </a:prstClr>
            </a:outerShdw>
          </a:effectLst>
        </p:spPr>
        <p:txBody>
          <a:bodyPr wrap="square">
            <a:spAutoFit/>
          </a:bodyPr>
          <a:lstStyle/>
          <a:p>
            <a:pPr algn="ctr"/>
            <a:r>
              <a:rPr lang="en-GB" sz="3200" b="1" dirty="0" smtClean="0">
                <a:effectLst>
                  <a:outerShdw blurRad="38100" dist="38100" dir="2700000" algn="tl">
                    <a:srgbClr val="000000">
                      <a:alpha val="43137"/>
                    </a:srgbClr>
                  </a:outerShdw>
                </a:effectLst>
                <a:latin typeface="Maiandra GD" pitchFamily="34" charset="0"/>
              </a:rPr>
              <a:t>TARZAN – 1920s/1930s</a:t>
            </a:r>
            <a:endParaRPr lang="en-GB" sz="3200" dirty="0">
              <a:effectLst>
                <a:outerShdw blurRad="38100" dist="38100" dir="2700000" algn="tl">
                  <a:srgbClr val="000000">
                    <a:alpha val="43137"/>
                  </a:srgbClr>
                </a:outerShdw>
              </a:effectLst>
              <a:latin typeface="Maiandra GD" pitchFamily="34" charset="0"/>
            </a:endParaRPr>
          </a:p>
        </p:txBody>
      </p:sp>
      <p:pic>
        <p:nvPicPr>
          <p:cNvPr id="3" name="Picture 4" descr="http://www.erbzine.com/mag29/pollar02.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932152"/>
            <a:ext cx="2987824" cy="23854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 name="Picture 6" descr="http://illustratorsjournal.files.wordpress.com/2011/12/celardo-tarzan.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2662" b="33489"/>
          <a:stretch/>
        </p:blipFill>
        <p:spPr bwMode="auto">
          <a:xfrm>
            <a:off x="2555776" y="932152"/>
            <a:ext cx="5164832" cy="275652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2" descr="http://img.listal.com/image/513036/300full-tarzan-of-the-apes-cover.jpg"/>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092280" y="4045395"/>
            <a:ext cx="1993404" cy="279076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26" name="Picture 2" descr="http://www.pulpfest.com/blog/wp-content/uploads/2008/11/allstory_tarzan.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80" y="3572579"/>
            <a:ext cx="2011784" cy="292502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http://1.bp.blogspot.com/_H_2edGj3TUM/Sar2DSk_6II/AAAAAAAAATg/bDg5LyxOcyY/s400/Tarzan,+Lord+Of+The+Jungle+1951+-+1953.jpg">
            <a:hlinkClick r:id="rId12"/>
          </p:cNvPr>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03026" y="3688675"/>
            <a:ext cx="1393531" cy="18282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0" name="Picture 6" descr="http://www.erbzine.com/mag1/sopg1c4.jpg"/>
          <p:cNvPicPr>
            <a:picLocks noChangeAspect="1" noChangeArrowheads="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08576" y="932152"/>
            <a:ext cx="1764060" cy="277468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4" name="Picture 10" descr="Signal Tarzan Club Button"/>
          <p:cNvPicPr>
            <a:picLocks noChangeAspect="1" noChangeArrowheads="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03026" y="5516963"/>
            <a:ext cx="1393531" cy="129057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92280" y="6519446"/>
            <a:ext cx="1993461" cy="338554"/>
          </a:xfrm>
          <a:prstGeom prst="rect">
            <a:avLst/>
          </a:prstGeom>
          <a:solidFill>
            <a:schemeClr val="bg1"/>
          </a:solidFill>
        </p:spPr>
        <p:txBody>
          <a:bodyPr wrap="square" rtlCol="0">
            <a:spAutoFit/>
          </a:bodyPr>
          <a:lstStyle/>
          <a:p>
            <a:pPr algn="ctr"/>
            <a:r>
              <a:rPr lang="en-GB" sz="1600" dirty="0" smtClean="0">
                <a:latin typeface="Cambria" pitchFamily="18" charset="0"/>
              </a:rPr>
              <a:t>NOVELS</a:t>
            </a:r>
            <a:r>
              <a:rPr lang="en-GB" sz="1600" dirty="0" smtClean="0">
                <a:solidFill>
                  <a:schemeClr val="bg1"/>
                </a:solidFill>
                <a:latin typeface="Cambria" pitchFamily="18" charset="0"/>
              </a:rPr>
              <a:t>S</a:t>
            </a:r>
            <a:endParaRPr lang="en-GB" sz="1600" dirty="0">
              <a:solidFill>
                <a:schemeClr val="bg1"/>
              </a:solidFill>
              <a:latin typeface="Cambria" pitchFamily="18" charset="0"/>
            </a:endParaRPr>
          </a:p>
        </p:txBody>
      </p:sp>
      <p:sp>
        <p:nvSpPr>
          <p:cNvPr id="13" name="TextBox 12"/>
          <p:cNvSpPr txBox="1"/>
          <p:nvPr/>
        </p:nvSpPr>
        <p:spPr>
          <a:xfrm>
            <a:off x="7087017" y="3706841"/>
            <a:ext cx="1993461" cy="338554"/>
          </a:xfrm>
          <a:prstGeom prst="rect">
            <a:avLst/>
          </a:prstGeom>
          <a:solidFill>
            <a:schemeClr val="bg1"/>
          </a:solidFill>
        </p:spPr>
        <p:txBody>
          <a:bodyPr wrap="square" rtlCol="0">
            <a:spAutoFit/>
          </a:bodyPr>
          <a:lstStyle/>
          <a:p>
            <a:pPr algn="r"/>
            <a:r>
              <a:rPr lang="en-GB" sz="1600" dirty="0" smtClean="0">
                <a:latin typeface="Cambria" pitchFamily="18" charset="0"/>
              </a:rPr>
              <a:t>RADIO SERIALS</a:t>
            </a:r>
            <a:r>
              <a:rPr lang="en-GB" sz="1600" dirty="0" smtClean="0">
                <a:solidFill>
                  <a:schemeClr val="bg1"/>
                </a:solidFill>
                <a:latin typeface="Cambria" pitchFamily="18" charset="0"/>
              </a:rPr>
              <a:t>S</a:t>
            </a:r>
            <a:endParaRPr lang="en-GB" sz="1600" dirty="0">
              <a:solidFill>
                <a:schemeClr val="bg1"/>
              </a:solidFill>
              <a:latin typeface="Cambria" pitchFamily="18" charset="0"/>
            </a:endParaRPr>
          </a:p>
        </p:txBody>
      </p:sp>
      <p:sp>
        <p:nvSpPr>
          <p:cNvPr id="14" name="TextBox 13"/>
          <p:cNvSpPr txBox="1"/>
          <p:nvPr/>
        </p:nvSpPr>
        <p:spPr>
          <a:xfrm>
            <a:off x="5002160" y="3708864"/>
            <a:ext cx="2090120" cy="338554"/>
          </a:xfrm>
          <a:prstGeom prst="rect">
            <a:avLst/>
          </a:prstGeom>
          <a:solidFill>
            <a:schemeClr val="bg1"/>
          </a:solidFill>
        </p:spPr>
        <p:txBody>
          <a:bodyPr wrap="square" rtlCol="0">
            <a:spAutoFit/>
          </a:bodyPr>
          <a:lstStyle/>
          <a:p>
            <a:pPr algn="ctr"/>
            <a:r>
              <a:rPr lang="en-GB" sz="1600" dirty="0" smtClean="0">
                <a:latin typeface="Cambria" pitchFamily="18" charset="0"/>
              </a:rPr>
              <a:t>MERCHANDISE</a:t>
            </a:r>
            <a:r>
              <a:rPr lang="en-GB" sz="1600" dirty="0" smtClean="0">
                <a:solidFill>
                  <a:schemeClr val="bg1"/>
                </a:solidFill>
                <a:latin typeface="Cambria" pitchFamily="18" charset="0"/>
              </a:rPr>
              <a:t>S</a:t>
            </a:r>
            <a:endParaRPr lang="en-GB" sz="1600" dirty="0">
              <a:solidFill>
                <a:schemeClr val="bg1"/>
              </a:solidFill>
              <a:latin typeface="Cambria" pitchFamily="18" charset="0"/>
            </a:endParaRPr>
          </a:p>
        </p:txBody>
      </p:sp>
      <p:sp>
        <p:nvSpPr>
          <p:cNvPr id="15" name="TextBox 14"/>
          <p:cNvSpPr txBox="1"/>
          <p:nvPr/>
        </p:nvSpPr>
        <p:spPr>
          <a:xfrm>
            <a:off x="33603" y="6497607"/>
            <a:ext cx="1993461" cy="338554"/>
          </a:xfrm>
          <a:prstGeom prst="rect">
            <a:avLst/>
          </a:prstGeom>
          <a:solidFill>
            <a:schemeClr val="bg1"/>
          </a:solidFill>
        </p:spPr>
        <p:txBody>
          <a:bodyPr wrap="square" rtlCol="0">
            <a:spAutoFit/>
          </a:bodyPr>
          <a:lstStyle/>
          <a:p>
            <a:pPr algn="ctr"/>
            <a:r>
              <a:rPr lang="en-GB" sz="1600" dirty="0" smtClean="0">
                <a:latin typeface="Cambria" pitchFamily="18" charset="0"/>
              </a:rPr>
              <a:t>PULP MAGAZINES</a:t>
            </a:r>
            <a:r>
              <a:rPr lang="en-GB" sz="1600" dirty="0" smtClean="0">
                <a:solidFill>
                  <a:schemeClr val="bg1"/>
                </a:solidFill>
                <a:latin typeface="Cambria" pitchFamily="18" charset="0"/>
              </a:rPr>
              <a:t>S</a:t>
            </a:r>
            <a:endParaRPr lang="en-GB" sz="1600" dirty="0">
              <a:solidFill>
                <a:schemeClr val="bg1"/>
              </a:solidFill>
              <a:latin typeface="Cambria" pitchFamily="18" charset="0"/>
            </a:endParaRPr>
          </a:p>
        </p:txBody>
      </p:sp>
      <p:sp>
        <p:nvSpPr>
          <p:cNvPr id="16" name="TextBox 15"/>
          <p:cNvSpPr txBox="1"/>
          <p:nvPr/>
        </p:nvSpPr>
        <p:spPr>
          <a:xfrm>
            <a:off x="-3246" y="3195838"/>
            <a:ext cx="2559022" cy="338554"/>
          </a:xfrm>
          <a:prstGeom prst="rect">
            <a:avLst/>
          </a:prstGeom>
          <a:solidFill>
            <a:schemeClr val="bg1"/>
          </a:solidFill>
        </p:spPr>
        <p:txBody>
          <a:bodyPr wrap="square" rtlCol="0">
            <a:spAutoFit/>
          </a:bodyPr>
          <a:lstStyle/>
          <a:p>
            <a:pPr algn="ctr"/>
            <a:r>
              <a:rPr lang="en-GB" sz="1600" dirty="0" smtClean="0">
                <a:latin typeface="Cambria" pitchFamily="18" charset="0"/>
              </a:rPr>
              <a:t>MOTION PICTURES</a:t>
            </a:r>
            <a:r>
              <a:rPr lang="en-GB" sz="1600" dirty="0" smtClean="0">
                <a:solidFill>
                  <a:schemeClr val="bg1"/>
                </a:solidFill>
                <a:latin typeface="Cambria" pitchFamily="18" charset="0"/>
              </a:rPr>
              <a:t>S</a:t>
            </a:r>
            <a:endParaRPr lang="en-GB" sz="1600" dirty="0">
              <a:solidFill>
                <a:schemeClr val="bg1"/>
              </a:solidFill>
              <a:latin typeface="Cambria" pitchFamily="18" charset="0"/>
            </a:endParaRPr>
          </a:p>
        </p:txBody>
      </p:sp>
      <p:sp>
        <p:nvSpPr>
          <p:cNvPr id="17" name="TextBox 16"/>
          <p:cNvSpPr txBox="1"/>
          <p:nvPr/>
        </p:nvSpPr>
        <p:spPr>
          <a:xfrm>
            <a:off x="3345976" y="3706841"/>
            <a:ext cx="1993461" cy="338554"/>
          </a:xfrm>
          <a:prstGeom prst="rect">
            <a:avLst/>
          </a:prstGeom>
          <a:solidFill>
            <a:schemeClr val="bg1"/>
          </a:solidFill>
        </p:spPr>
        <p:txBody>
          <a:bodyPr wrap="square" rtlCol="0">
            <a:spAutoFit/>
          </a:bodyPr>
          <a:lstStyle/>
          <a:p>
            <a:pPr algn="ctr"/>
            <a:r>
              <a:rPr lang="en-GB" sz="1600" dirty="0" smtClean="0">
                <a:latin typeface="Cambria" pitchFamily="18" charset="0"/>
              </a:rPr>
              <a:t>COMIC STRIPS</a:t>
            </a:r>
            <a:r>
              <a:rPr lang="en-GB" sz="1600" dirty="0" smtClean="0">
                <a:solidFill>
                  <a:schemeClr val="bg1"/>
                </a:solidFill>
                <a:latin typeface="Cambria" pitchFamily="18" charset="0"/>
              </a:rPr>
              <a:t>S</a:t>
            </a:r>
            <a:endParaRPr lang="en-GB" sz="1600" dirty="0">
              <a:solidFill>
                <a:schemeClr val="bg1"/>
              </a:solidFill>
              <a:latin typeface="Cambria" pitchFamily="18" charset="0"/>
            </a:endParaRPr>
          </a:p>
        </p:txBody>
      </p:sp>
    </p:spTree>
    <p:extLst>
      <p:ext uri="{BB962C8B-B14F-4D97-AF65-F5344CB8AC3E}">
        <p14:creationId xmlns:p14="http://schemas.microsoft.com/office/powerpoint/2010/main" val="4264374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576" y="260648"/>
            <a:ext cx="7543800" cy="914400"/>
          </a:xfrm>
        </p:spPr>
        <p:txBody>
          <a:bodyPr/>
          <a:lstStyle/>
          <a:p>
            <a:pPr algn="ctr"/>
            <a:r>
              <a:rPr lang="en-GB" sz="4400" dirty="0" smtClean="0"/>
              <a:t>The ‘Burroughsian Universe’</a:t>
            </a:r>
            <a:endParaRPr lang="en-GB" sz="4400" dirty="0"/>
          </a:p>
        </p:txBody>
      </p:sp>
      <p:pic>
        <p:nvPicPr>
          <p:cNvPr id="5122" name="Picture 2" descr="http://www.sffaudio.com/images08/AUDIOREALMSLandThatTime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98780"/>
            <a:ext cx="3554579" cy="50925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scififx.com/wp-content/uploads/2012/08/erb-tarzan-pu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308043"/>
            <a:ext cx="3528906" cy="5101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1309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7584" y="260648"/>
            <a:ext cx="7543800" cy="914400"/>
          </a:xfrm>
        </p:spPr>
        <p:txBody>
          <a:bodyPr/>
          <a:lstStyle/>
          <a:p>
            <a:pPr algn="ctr"/>
            <a:r>
              <a:rPr lang="en-GB" dirty="0" smtClean="0"/>
              <a:t>Tarzan merchandise</a:t>
            </a:r>
            <a:endParaRPr lang="en-GB" dirty="0"/>
          </a:p>
        </p:txBody>
      </p:sp>
      <p:pic>
        <p:nvPicPr>
          <p:cNvPr id="6146" name="Picture 2" descr="http://www.erbzine.com/mag1/signalp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398382"/>
            <a:ext cx="1587624" cy="17199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5374" t="40727" r="25251" b="22754"/>
          <a:stretch/>
        </p:blipFill>
        <p:spPr bwMode="auto">
          <a:xfrm>
            <a:off x="3419872" y="3239876"/>
            <a:ext cx="5121166" cy="3081900"/>
          </a:xfrm>
          <a:prstGeom prst="rect">
            <a:avLst/>
          </a:prstGeom>
          <a:ln>
            <a:noFill/>
          </a:ln>
          <a:extLst>
            <a:ext uri="{53640926-AAD7-44d8-BBD7-CCE9431645EC}">
              <a14:shadowObscured xmlns:a14="http://schemas.microsoft.com/office/drawing/2010/main"/>
            </a:ext>
          </a:extLst>
        </p:spPr>
      </p:pic>
      <p:pic>
        <p:nvPicPr>
          <p:cNvPr id="6148" name="Picture 4" descr="https://img0.etsystatic.com/045/1/5382789/il_340x270.676688752_st29.jpg"/>
          <p:cNvPicPr>
            <a:picLocks noChangeAspect="1" noChangeArrowheads="1"/>
          </p:cNvPicPr>
          <p:nvPr/>
        </p:nvPicPr>
        <p:blipFill rotWithShape="1">
          <a:blip r:embed="rId4">
            <a:extLst>
              <a:ext uri="{28A0092B-C50C-407E-A947-70E740481C1C}">
                <a14:useLocalDpi xmlns:a14="http://schemas.microsoft.com/office/drawing/2010/main" val="0"/>
              </a:ext>
            </a:extLst>
          </a:blip>
          <a:srcRect l="13206" r="21585"/>
          <a:stretch/>
        </p:blipFill>
        <p:spPr bwMode="auto">
          <a:xfrm>
            <a:off x="2147934" y="1340768"/>
            <a:ext cx="2111828" cy="25717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halloweencostumes4u.com/mm5/graphics/00000003/3665.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072540"/>
            <a:ext cx="1418011" cy="341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910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755576" y="692696"/>
            <a:ext cx="3111774" cy="237626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283968" y="404664"/>
            <a:ext cx="1572766" cy="3564936"/>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6156176" y="908720"/>
            <a:ext cx="2531531" cy="1944216"/>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899592" y="3861048"/>
            <a:ext cx="2592288" cy="2592288"/>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6084168" y="3717032"/>
            <a:ext cx="2771800" cy="2674544"/>
          </a:xfrm>
          <a:prstGeom prst="rect">
            <a:avLst/>
          </a:prstGeom>
          <a:noFill/>
          <a:ln w="9525">
            <a:noFill/>
            <a:miter lim="800000"/>
            <a:headEnd/>
            <a:tailEnd/>
          </a:ln>
        </p:spPr>
      </p:pic>
      <p:pic>
        <p:nvPicPr>
          <p:cNvPr id="7175" name="Picture 7"/>
          <p:cNvPicPr>
            <a:picLocks noChangeAspect="1" noChangeArrowheads="1"/>
          </p:cNvPicPr>
          <p:nvPr/>
        </p:nvPicPr>
        <p:blipFill>
          <a:blip r:embed="rId7" cstate="print"/>
          <a:srcRect/>
          <a:stretch>
            <a:fillRect/>
          </a:stretch>
        </p:blipFill>
        <p:spPr bwMode="auto">
          <a:xfrm>
            <a:off x="3851920" y="4365104"/>
            <a:ext cx="1828800" cy="1828800"/>
          </a:xfrm>
          <a:prstGeom prst="rect">
            <a:avLst/>
          </a:prstGeom>
          <a:noFill/>
          <a:ln w="9525">
            <a:noFill/>
            <a:miter lim="800000"/>
            <a:headEnd/>
            <a:tailEnd/>
          </a:ln>
        </p:spPr>
      </p:pic>
    </p:spTree>
    <p:extLst>
      <p:ext uri="{BB962C8B-B14F-4D97-AF65-F5344CB8AC3E}">
        <p14:creationId xmlns:p14="http://schemas.microsoft.com/office/powerpoint/2010/main" val="23348677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1628800"/>
            <a:ext cx="6264696" cy="3970318"/>
          </a:xfrm>
          <a:prstGeom prst="rect">
            <a:avLst/>
          </a:prstGeom>
        </p:spPr>
        <p:txBody>
          <a:bodyPr wrap="square">
            <a:spAutoFit/>
          </a:bodyPr>
          <a:lstStyle/>
          <a:p>
            <a:r>
              <a:rPr lang="es-ES_tradnl" sz="2800" dirty="0" smtClean="0"/>
              <a:t>“In </a:t>
            </a:r>
            <a:r>
              <a:rPr lang="es-ES_tradnl" sz="2800" dirty="0" err="1"/>
              <a:t>the</a:t>
            </a:r>
            <a:r>
              <a:rPr lang="es-ES_tradnl" sz="2800" dirty="0"/>
              <a:t> </a:t>
            </a:r>
            <a:r>
              <a:rPr lang="es-ES_tradnl" sz="2800" dirty="0" err="1"/>
              <a:t>face</a:t>
            </a:r>
            <a:r>
              <a:rPr lang="es-ES_tradnl" sz="2800" dirty="0"/>
              <a:t> of </a:t>
            </a:r>
            <a:r>
              <a:rPr lang="es-ES_tradnl" sz="2800" dirty="0" err="1"/>
              <a:t>severe</a:t>
            </a:r>
            <a:r>
              <a:rPr lang="es-ES_tradnl" sz="2800" dirty="0"/>
              <a:t> social </a:t>
            </a:r>
            <a:r>
              <a:rPr lang="es-ES_tradnl" sz="2800" dirty="0" err="1"/>
              <a:t>upheaval</a:t>
            </a:r>
            <a:r>
              <a:rPr lang="es-ES_tradnl" sz="2800" dirty="0"/>
              <a:t> radio </a:t>
            </a:r>
            <a:r>
              <a:rPr lang="es-ES_tradnl" sz="2800" dirty="0" err="1"/>
              <a:t>must</a:t>
            </a:r>
            <a:r>
              <a:rPr lang="es-ES_tradnl" sz="2800" dirty="0"/>
              <a:t> </a:t>
            </a:r>
            <a:r>
              <a:rPr lang="es-ES_tradnl" sz="2800" dirty="0" err="1"/>
              <a:t>serve</a:t>
            </a:r>
            <a:r>
              <a:rPr lang="es-ES_tradnl" sz="2800" dirty="0"/>
              <a:t> </a:t>
            </a:r>
            <a:r>
              <a:rPr lang="es-ES_tradnl" sz="2800" dirty="0" err="1" smtClean="0"/>
              <a:t>to</a:t>
            </a:r>
            <a:r>
              <a:rPr lang="es-ES_tradnl" sz="2800" dirty="0" smtClean="0"/>
              <a:t> </a:t>
            </a:r>
            <a:r>
              <a:rPr lang="es-ES_tradnl" sz="2800" dirty="0"/>
              <a:t>preserve </a:t>
            </a:r>
            <a:r>
              <a:rPr lang="es-ES_tradnl" sz="2800" dirty="0" err="1"/>
              <a:t>our</a:t>
            </a:r>
            <a:r>
              <a:rPr lang="es-ES_tradnl" sz="2800" dirty="0"/>
              <a:t> </a:t>
            </a:r>
            <a:r>
              <a:rPr lang="es-ES_tradnl" sz="2800" dirty="0" err="1"/>
              <a:t>population</a:t>
            </a:r>
            <a:r>
              <a:rPr lang="es-ES_tradnl" sz="2800" dirty="0"/>
              <a:t> … </a:t>
            </a:r>
            <a:r>
              <a:rPr lang="es-ES_tradnl" sz="2800" dirty="0" err="1"/>
              <a:t>We</a:t>
            </a:r>
            <a:r>
              <a:rPr lang="es-ES_tradnl" sz="2800" dirty="0"/>
              <a:t> </a:t>
            </a:r>
            <a:r>
              <a:rPr lang="es-ES_tradnl" sz="2800" dirty="0" err="1"/>
              <a:t>must</a:t>
            </a:r>
            <a:r>
              <a:rPr lang="es-ES_tradnl" sz="2800" dirty="0"/>
              <a:t> </a:t>
            </a:r>
            <a:r>
              <a:rPr lang="es-ES_tradnl" sz="2800" dirty="0" err="1"/>
              <a:t>know</a:t>
            </a:r>
            <a:r>
              <a:rPr lang="es-ES_tradnl" sz="2800" dirty="0"/>
              <a:t> and honor </a:t>
            </a:r>
            <a:r>
              <a:rPr lang="es-ES_tradnl" sz="2800" dirty="0" err="1"/>
              <a:t>the</a:t>
            </a:r>
            <a:r>
              <a:rPr lang="es-ES_tradnl" sz="2800" dirty="0"/>
              <a:t> </a:t>
            </a:r>
            <a:r>
              <a:rPr lang="es-ES_tradnl" sz="2800" dirty="0" err="1"/>
              <a:t>same</a:t>
            </a:r>
            <a:r>
              <a:rPr lang="es-ES_tradnl" sz="2800" dirty="0"/>
              <a:t> </a:t>
            </a:r>
            <a:r>
              <a:rPr lang="es-ES_tradnl" sz="2800" dirty="0" err="1"/>
              <a:t>fictional</a:t>
            </a:r>
            <a:r>
              <a:rPr lang="es-ES_tradnl" sz="2800" dirty="0"/>
              <a:t> </a:t>
            </a:r>
            <a:r>
              <a:rPr lang="es-ES_tradnl" sz="2800" dirty="0" err="1"/>
              <a:t>heroes</a:t>
            </a:r>
            <a:r>
              <a:rPr lang="es-ES_tradnl" sz="2800" dirty="0"/>
              <a:t>, </a:t>
            </a:r>
            <a:r>
              <a:rPr lang="es-ES_tradnl" sz="2800" dirty="0" err="1"/>
              <a:t>love</a:t>
            </a:r>
            <a:r>
              <a:rPr lang="es-ES_tradnl" sz="2800" dirty="0"/>
              <a:t> </a:t>
            </a:r>
            <a:r>
              <a:rPr lang="es-ES_tradnl" sz="2800" dirty="0" err="1"/>
              <a:t>the</a:t>
            </a:r>
            <a:r>
              <a:rPr lang="es-ES_tradnl" sz="2800" dirty="0"/>
              <a:t> </a:t>
            </a:r>
            <a:r>
              <a:rPr lang="es-ES_tradnl" sz="2800" dirty="0" err="1"/>
              <a:t>same</a:t>
            </a:r>
            <a:r>
              <a:rPr lang="es-ES_tradnl" sz="2800" dirty="0"/>
              <a:t> </a:t>
            </a:r>
            <a:r>
              <a:rPr lang="es-ES_tradnl" sz="2800" dirty="0" err="1"/>
              <a:t>songs</a:t>
            </a:r>
            <a:r>
              <a:rPr lang="es-ES_tradnl" sz="2800" dirty="0"/>
              <a:t>, and </a:t>
            </a:r>
            <a:r>
              <a:rPr lang="es-ES_tradnl" sz="2800" dirty="0" err="1"/>
              <a:t>realize</a:t>
            </a:r>
            <a:r>
              <a:rPr lang="es-ES_tradnl" sz="2800" dirty="0"/>
              <a:t> </a:t>
            </a:r>
            <a:r>
              <a:rPr lang="es-ES_tradnl" sz="2800" dirty="0" err="1"/>
              <a:t>our</a:t>
            </a:r>
            <a:r>
              <a:rPr lang="es-ES_tradnl" sz="2800" dirty="0"/>
              <a:t> </a:t>
            </a:r>
            <a:r>
              <a:rPr lang="es-ES_tradnl" sz="2800" dirty="0" err="1"/>
              <a:t>common</a:t>
            </a:r>
            <a:r>
              <a:rPr lang="es-ES_tradnl" sz="2800" dirty="0"/>
              <a:t> </a:t>
            </a:r>
            <a:r>
              <a:rPr lang="es-ES_tradnl" sz="2800" dirty="0" err="1"/>
              <a:t>interests</a:t>
            </a:r>
            <a:r>
              <a:rPr lang="es-ES_tradnl" sz="2800" dirty="0"/>
              <a:t> </a:t>
            </a:r>
            <a:r>
              <a:rPr lang="es-ES_tradnl" sz="2800" dirty="0" err="1"/>
              <a:t>together</a:t>
            </a:r>
            <a:r>
              <a:rPr lang="es-ES_tradnl" sz="2800" dirty="0" smtClean="0"/>
              <a:t>.”</a:t>
            </a:r>
            <a:r>
              <a:rPr lang="en-GB" sz="2800" dirty="0" smtClean="0"/>
              <a:t> </a:t>
            </a:r>
          </a:p>
          <a:p>
            <a:endParaRPr lang="en-GB" sz="2800" dirty="0"/>
          </a:p>
          <a:p>
            <a:r>
              <a:rPr lang="es-ES_tradnl" sz="2800" dirty="0" smtClean="0"/>
              <a:t>- </a:t>
            </a:r>
            <a:r>
              <a:rPr lang="es-ES_tradnl" sz="2800" dirty="0" err="1" smtClean="0"/>
              <a:t>Merlyn</a:t>
            </a:r>
            <a:r>
              <a:rPr lang="es-ES_tradnl" sz="2800" dirty="0" smtClean="0"/>
              <a:t> </a:t>
            </a:r>
            <a:r>
              <a:rPr lang="es-ES_tradnl" sz="2800" dirty="0" err="1"/>
              <a:t>Aylesworth</a:t>
            </a:r>
            <a:r>
              <a:rPr lang="es-ES_tradnl" sz="2800" dirty="0"/>
              <a:t>, </a:t>
            </a:r>
            <a:r>
              <a:rPr lang="es-ES_tradnl" sz="2800" dirty="0" err="1"/>
              <a:t>then</a:t>
            </a:r>
            <a:r>
              <a:rPr lang="es-ES_tradnl" sz="2800" dirty="0"/>
              <a:t> head of NBC, </a:t>
            </a:r>
            <a:r>
              <a:rPr lang="es-ES_tradnl" sz="2800" dirty="0" smtClean="0"/>
              <a:t>1930</a:t>
            </a:r>
            <a:r>
              <a:rPr lang="en-GB" sz="2800" dirty="0" smtClean="0"/>
              <a:t> </a:t>
            </a:r>
            <a:endParaRPr lang="en-US" sz="2800" dirty="0"/>
          </a:p>
        </p:txBody>
      </p:sp>
      <p:sp>
        <p:nvSpPr>
          <p:cNvPr id="3" name="Title 2"/>
          <p:cNvSpPr txBox="1">
            <a:spLocks/>
          </p:cNvSpPr>
          <p:nvPr/>
        </p:nvSpPr>
        <p:spPr>
          <a:xfrm>
            <a:off x="-31643" y="260648"/>
            <a:ext cx="9144000" cy="9144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700" dirty="0" smtClean="0"/>
              <a:t>The importance of radio</a:t>
            </a:r>
            <a:endParaRPr lang="en-US" sz="4700" dirty="0"/>
          </a:p>
        </p:txBody>
      </p:sp>
    </p:spTree>
    <p:extLst>
      <p:ext uri="{BB962C8B-B14F-4D97-AF65-F5344CB8AC3E}">
        <p14:creationId xmlns:p14="http://schemas.microsoft.com/office/powerpoint/2010/main" val="1341272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774" y="6227376"/>
            <a:ext cx="5846211"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=lIoPPD0NKhA</a:t>
            </a:r>
          </a:p>
        </p:txBody>
      </p:sp>
      <p:sp>
        <p:nvSpPr>
          <p:cNvPr id="3" name="Title 2"/>
          <p:cNvSpPr txBox="1">
            <a:spLocks/>
          </p:cNvSpPr>
          <p:nvPr/>
        </p:nvSpPr>
        <p:spPr>
          <a:xfrm>
            <a:off x="-31643" y="260648"/>
            <a:ext cx="9144000" cy="164435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700" dirty="0" smtClean="0"/>
              <a:t>Mass consumerism, public demand and the want of ‘more’ stories</a:t>
            </a:r>
            <a:endParaRPr lang="en-US" sz="4700" dirty="0"/>
          </a:p>
        </p:txBody>
      </p:sp>
      <p:pic>
        <p:nvPicPr>
          <p:cNvPr id="4" name="Picture 3"/>
          <p:cNvPicPr>
            <a:picLocks noChangeAspect="1"/>
          </p:cNvPicPr>
          <p:nvPr/>
        </p:nvPicPr>
        <p:blipFill>
          <a:blip r:embed="rId2"/>
          <a:stretch>
            <a:fillRect/>
          </a:stretch>
        </p:blipFill>
        <p:spPr>
          <a:xfrm>
            <a:off x="2841356" y="1927871"/>
            <a:ext cx="3224629" cy="4299505"/>
          </a:xfrm>
          <a:prstGeom prst="rect">
            <a:avLst/>
          </a:prstGeom>
        </p:spPr>
      </p:pic>
    </p:spTree>
    <p:extLst>
      <p:ext uri="{BB962C8B-B14F-4D97-AF65-F5344CB8AC3E}">
        <p14:creationId xmlns:p14="http://schemas.microsoft.com/office/powerpoint/2010/main" val="517726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476672"/>
            <a:ext cx="6840760" cy="6001642"/>
          </a:xfrm>
          <a:prstGeom prst="rect">
            <a:avLst/>
          </a:prstGeom>
        </p:spPr>
        <p:txBody>
          <a:bodyPr wrap="square">
            <a:spAutoFit/>
          </a:bodyPr>
          <a:lstStyle/>
          <a:p>
            <a:r>
              <a:rPr lang="en-GB" sz="2400" dirty="0" smtClean="0"/>
              <a:t>“Since </a:t>
            </a:r>
            <a:r>
              <a:rPr lang="en-GB" sz="2400" dirty="0"/>
              <a:t>those simple days of twenty years ago, when I blithely gave away a fortune in rights that I did not know existed, many changes have taken place, bringing new rights with them. Today I am closing a radio contract covering the presentation of my stories over the air. What a far cry from second magazine rights</a:t>
            </a:r>
            <a:r>
              <a:rPr lang="en-GB" sz="2400" dirty="0" smtClean="0"/>
              <a:t>.” </a:t>
            </a:r>
            <a:endParaRPr lang="en-GB" sz="2400" dirty="0"/>
          </a:p>
          <a:p>
            <a:r>
              <a:rPr lang="en-GB" sz="2400" dirty="0"/>
              <a:t> </a:t>
            </a:r>
          </a:p>
          <a:p>
            <a:r>
              <a:rPr lang="es-ES_tradnl" sz="2400" dirty="0" smtClean="0"/>
              <a:t>“</a:t>
            </a:r>
            <a:r>
              <a:rPr lang="es-ES_tradnl" sz="2400" dirty="0" err="1" smtClean="0"/>
              <a:t>Perhaps</a:t>
            </a:r>
            <a:r>
              <a:rPr lang="es-ES_tradnl" sz="2400" dirty="0" smtClean="0"/>
              <a:t> </a:t>
            </a:r>
            <a:r>
              <a:rPr lang="es-ES_tradnl" sz="2400" dirty="0"/>
              <a:t>in </a:t>
            </a:r>
            <a:r>
              <a:rPr lang="es-ES_tradnl" sz="2400" dirty="0" err="1"/>
              <a:t>my</a:t>
            </a:r>
            <a:r>
              <a:rPr lang="es-ES_tradnl" sz="2400" dirty="0"/>
              <a:t> radio </a:t>
            </a:r>
            <a:r>
              <a:rPr lang="es-ES_tradnl" sz="2400" dirty="0" err="1"/>
              <a:t>contract</a:t>
            </a:r>
            <a:r>
              <a:rPr lang="es-ES_tradnl" sz="2400" dirty="0"/>
              <a:t> I </a:t>
            </a:r>
            <a:r>
              <a:rPr lang="es-ES_tradnl" sz="2400" dirty="0" err="1"/>
              <a:t>shall</a:t>
            </a:r>
            <a:r>
              <a:rPr lang="es-ES_tradnl" sz="2400" dirty="0"/>
              <a:t> </a:t>
            </a:r>
            <a:r>
              <a:rPr lang="es-ES_tradnl" sz="2400" dirty="0" err="1"/>
              <a:t>insist</a:t>
            </a:r>
            <a:r>
              <a:rPr lang="es-ES_tradnl" sz="2400" dirty="0"/>
              <a:t> </a:t>
            </a:r>
            <a:r>
              <a:rPr lang="es-ES_tradnl" sz="2400" dirty="0" err="1"/>
              <a:t>upon</a:t>
            </a:r>
            <a:r>
              <a:rPr lang="es-ES_tradnl" sz="2400" dirty="0"/>
              <a:t> </a:t>
            </a:r>
            <a:r>
              <a:rPr lang="es-ES_tradnl" sz="2400" dirty="0" err="1"/>
              <a:t>the</a:t>
            </a:r>
            <a:r>
              <a:rPr lang="es-ES_tradnl" sz="2400" dirty="0"/>
              <a:t> </a:t>
            </a:r>
            <a:r>
              <a:rPr lang="es-ES_tradnl" sz="2400" dirty="0" err="1"/>
              <a:t>reservation</a:t>
            </a:r>
            <a:r>
              <a:rPr lang="es-ES_tradnl" sz="2400" dirty="0"/>
              <a:t> </a:t>
            </a:r>
            <a:r>
              <a:rPr lang="es-ES_tradnl" sz="2400" dirty="0" err="1"/>
              <a:t>to</a:t>
            </a:r>
            <a:r>
              <a:rPr lang="es-ES_tradnl" sz="2400" dirty="0"/>
              <a:t> me of </a:t>
            </a:r>
            <a:r>
              <a:rPr lang="es-ES_tradnl" sz="2400" dirty="0" err="1"/>
              <a:t>the</a:t>
            </a:r>
            <a:r>
              <a:rPr lang="es-ES_tradnl" sz="2400" dirty="0"/>
              <a:t> </a:t>
            </a:r>
            <a:r>
              <a:rPr lang="es-ES_tradnl" sz="2400" dirty="0" err="1"/>
              <a:t>interplanetary</a:t>
            </a:r>
            <a:r>
              <a:rPr lang="es-ES_tradnl" sz="2400" dirty="0"/>
              <a:t> </a:t>
            </a:r>
            <a:r>
              <a:rPr lang="es-ES_tradnl" sz="2400" dirty="0" err="1"/>
              <a:t>rights</a:t>
            </a:r>
            <a:r>
              <a:rPr lang="es-ES_tradnl" sz="2400" dirty="0"/>
              <a:t>. </a:t>
            </a:r>
            <a:r>
              <a:rPr lang="es-ES_tradnl" sz="2400" dirty="0" err="1"/>
              <a:t>Why</a:t>
            </a:r>
            <a:r>
              <a:rPr lang="es-ES_tradnl" sz="2400" dirty="0"/>
              <a:t> </a:t>
            </a:r>
            <a:r>
              <a:rPr lang="es-ES_tradnl" sz="2400" dirty="0" err="1"/>
              <a:t>not</a:t>
            </a:r>
            <a:r>
              <a:rPr lang="es-ES_tradnl" sz="2400" dirty="0"/>
              <a:t>? Radio </a:t>
            </a:r>
            <a:r>
              <a:rPr lang="es-ES_tradnl" sz="2400" dirty="0" err="1"/>
              <a:t>rights</a:t>
            </a:r>
            <a:r>
              <a:rPr lang="es-ES_tradnl" sz="2400" dirty="0"/>
              <a:t> and </a:t>
            </a:r>
            <a:r>
              <a:rPr lang="es-ES_tradnl" sz="2400" dirty="0" err="1"/>
              <a:t>sound</a:t>
            </a:r>
            <a:r>
              <a:rPr lang="es-ES_tradnl" sz="2400" dirty="0"/>
              <a:t> and </a:t>
            </a:r>
            <a:r>
              <a:rPr lang="es-ES_tradnl" sz="2400" dirty="0" err="1"/>
              <a:t>dialog</a:t>
            </a:r>
            <a:r>
              <a:rPr lang="es-ES_tradnl" sz="2400" dirty="0"/>
              <a:t> </a:t>
            </a:r>
            <a:r>
              <a:rPr lang="es-ES_tradnl" sz="2400" dirty="0" err="1"/>
              <a:t>rights</a:t>
            </a:r>
            <a:r>
              <a:rPr lang="es-ES_tradnl" sz="2400" dirty="0"/>
              <a:t> </a:t>
            </a:r>
            <a:r>
              <a:rPr lang="es-ES_tradnl" sz="2400" dirty="0" err="1"/>
              <a:t>would</a:t>
            </a:r>
            <a:r>
              <a:rPr lang="es-ES_tradnl" sz="2400" dirty="0"/>
              <a:t> </a:t>
            </a:r>
            <a:r>
              <a:rPr lang="es-ES_tradnl" sz="2400" dirty="0" err="1"/>
              <a:t>have</a:t>
            </a:r>
            <a:r>
              <a:rPr lang="es-ES_tradnl" sz="2400" dirty="0"/>
              <a:t> </a:t>
            </a:r>
            <a:r>
              <a:rPr lang="es-ES_tradnl" sz="2400" dirty="0" err="1"/>
              <a:t>seemed</a:t>
            </a:r>
            <a:r>
              <a:rPr lang="es-ES_tradnl" sz="2400" dirty="0"/>
              <a:t> as </a:t>
            </a:r>
            <a:r>
              <a:rPr lang="es-ES_tradnl" sz="2400" dirty="0" err="1"/>
              <a:t>preposterous</a:t>
            </a:r>
            <a:r>
              <a:rPr lang="es-ES_tradnl" sz="2400" dirty="0"/>
              <a:t> </a:t>
            </a:r>
            <a:r>
              <a:rPr lang="es-ES_tradnl" sz="2400" dirty="0" err="1"/>
              <a:t>twenty</a:t>
            </a:r>
            <a:r>
              <a:rPr lang="es-ES_tradnl" sz="2400" dirty="0"/>
              <a:t> </a:t>
            </a:r>
            <a:r>
              <a:rPr lang="es-ES_tradnl" sz="2400" dirty="0" err="1"/>
              <a:t>years</a:t>
            </a:r>
            <a:r>
              <a:rPr lang="es-ES_tradnl" sz="2400" dirty="0"/>
              <a:t> ago</a:t>
            </a:r>
            <a:r>
              <a:rPr lang="es-ES_tradnl" sz="2400" dirty="0" smtClean="0"/>
              <a:t>.”</a:t>
            </a:r>
            <a:r>
              <a:rPr lang="en-GB" sz="2400" dirty="0" smtClean="0"/>
              <a:t> </a:t>
            </a:r>
          </a:p>
          <a:p>
            <a:r>
              <a:rPr lang="en-GB" sz="2400" dirty="0" smtClean="0"/>
              <a:t>- Edgar </a:t>
            </a:r>
            <a:r>
              <a:rPr lang="en-GB" sz="2400" dirty="0"/>
              <a:t>Rice Burroughs, “Protecting the Author’s Rights,” </a:t>
            </a:r>
            <a:r>
              <a:rPr lang="en-GB" sz="2400" i="1" dirty="0"/>
              <a:t>The Writer’s 1932 Year Book &amp; Market Guide</a:t>
            </a:r>
            <a:r>
              <a:rPr lang="en-GB" sz="2400" dirty="0"/>
              <a:t>, </a:t>
            </a:r>
            <a:r>
              <a:rPr lang="en-GB" sz="2400" dirty="0" smtClean="0"/>
              <a:t>p.160</a:t>
            </a:r>
            <a:r>
              <a:rPr lang="en-GB" sz="2400" dirty="0"/>
              <a:t>.</a:t>
            </a:r>
          </a:p>
        </p:txBody>
      </p:sp>
    </p:spTree>
    <p:extLst>
      <p:ext uri="{BB962C8B-B14F-4D97-AF65-F5344CB8AC3E}">
        <p14:creationId xmlns:p14="http://schemas.microsoft.com/office/powerpoint/2010/main" val="3703814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endParaRPr lang="en-GB" dirty="0"/>
          </a:p>
        </p:txBody>
      </p:sp>
      <p:sp>
        <p:nvSpPr>
          <p:cNvPr id="3" name="Content Placeholder 2"/>
          <p:cNvSpPr>
            <a:spLocks noGrp="1"/>
          </p:cNvSpPr>
          <p:nvPr>
            <p:ph idx="1"/>
          </p:nvPr>
        </p:nvSpPr>
        <p:spPr>
          <a:xfrm>
            <a:off x="457200" y="1600200"/>
            <a:ext cx="8363272" cy="4525963"/>
          </a:xfrm>
        </p:spPr>
        <p:txBody>
          <a:bodyPr/>
          <a:lstStyle/>
          <a:p>
            <a:r>
              <a:rPr lang="en-GB" dirty="0" smtClean="0"/>
              <a:t>EXPLAIN the core industrial developments that led to historical transmedia storytelling</a:t>
            </a:r>
          </a:p>
          <a:p>
            <a:r>
              <a:rPr lang="en-GB" dirty="0" smtClean="0"/>
              <a:t>DESCRIBE the practices of historical transmedia</a:t>
            </a:r>
          </a:p>
          <a:p>
            <a:r>
              <a:rPr lang="en-GB" dirty="0" smtClean="0"/>
              <a:t>ANALYSE the different forms, strategies and manifestations of transmedia in the past</a:t>
            </a:r>
            <a:endParaRPr lang="en-GB" dirty="0"/>
          </a:p>
        </p:txBody>
      </p:sp>
    </p:spTree>
    <p:extLst>
      <p:ext uri="{BB962C8B-B14F-4D97-AF65-F5344CB8AC3E}">
        <p14:creationId xmlns:p14="http://schemas.microsoft.com/office/powerpoint/2010/main" val="20056561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1600" y="188640"/>
            <a:ext cx="7543800" cy="914400"/>
          </a:xfrm>
        </p:spPr>
        <p:txBody>
          <a:bodyPr/>
          <a:lstStyle/>
          <a:p>
            <a:pPr algn="ctr"/>
            <a:r>
              <a:rPr lang="en-GB" dirty="0" smtClean="0"/>
              <a:t>Tarzan incoherence?</a:t>
            </a:r>
            <a:endParaRPr lang="en-GB" dirty="0"/>
          </a:p>
        </p:txBody>
      </p:sp>
      <p:pic>
        <p:nvPicPr>
          <p:cNvPr id="4" name="Picture 4" descr="http://www.erbzine.com/mag29/pollar02.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01" y="1196752"/>
            <a:ext cx="3968441" cy="316835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054" name="Picture 6" descr="http://michaelmay.us/07blog/images/0305_bri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737" y="1275581"/>
            <a:ext cx="4304842" cy="53462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octormacro.com/Images/Weissmuller,%20Johnny/Annex/Annex%20-%20Weissmuller,%20Johnny%20(Tarzan%20Finds%20a%20Son)_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736" y="3212976"/>
            <a:ext cx="3943696" cy="341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7617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3.bp.blogspot.com/_LYALd8P8fXI/TLIq3ocPnNI/AAAAAAAAAAg/ErLWqDe9Bx4/s1600/st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17" y="436476"/>
            <a:ext cx="3038475" cy="28194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img.scoop.it/D_pAzdQldzhBxTxZsKbhC4XXXL4j3HpexhjNOf_P3YmryPKwJ94QGRtDb3Sbc6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911" y="836712"/>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blog.unl.edu/dixon/files/2012/02/01_movie_post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021" y="86872"/>
            <a:ext cx="3295510" cy="337859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1940s.org/wp-content/uploads/2010/03/radio-famil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70" y="3463354"/>
            <a:ext cx="4176464" cy="339968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www.1900s.org.uk/1940s-images/two-knob-ra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3694212"/>
            <a:ext cx="238125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upload.wikimedia.org/wikipedia/en/4/4d/BatmanComicIssue1,194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1310" y="3547627"/>
            <a:ext cx="2379770" cy="329201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231233" y="0"/>
            <a:ext cx="4618856" cy="980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U.S. 1940s</a:t>
            </a:r>
            <a:endParaRPr lang="en-GB" dirty="0"/>
          </a:p>
        </p:txBody>
      </p:sp>
    </p:spTree>
    <p:extLst>
      <p:ext uri="{BB962C8B-B14F-4D97-AF65-F5344CB8AC3E}">
        <p14:creationId xmlns:p14="http://schemas.microsoft.com/office/powerpoint/2010/main" val="23604919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Office of War Information (OWI)</a:t>
            </a:r>
            <a:endParaRPr lang="en-GB" dirty="0"/>
          </a:p>
        </p:txBody>
      </p:sp>
      <p:pic>
        <p:nvPicPr>
          <p:cNvPr id="9218" name="Picture 2" descr="http://www.americainwwii.com/images/2008/uncle-sams-comics/owi-logo.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1520" y="1313983"/>
            <a:ext cx="5136505" cy="514679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1.hdnux.com/photos/24/57/25/5436772/3/628x4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3" y="1917025"/>
            <a:ext cx="3120777" cy="394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739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60" y="197768"/>
            <a:ext cx="4464496" cy="1143000"/>
          </a:xfrm>
        </p:spPr>
        <p:txBody>
          <a:bodyPr/>
          <a:lstStyle/>
          <a:p>
            <a:r>
              <a:rPr lang="en-GB" i="1" dirty="0" smtClean="0"/>
              <a:t>Rosie the Riveter</a:t>
            </a:r>
            <a:endParaRPr lang="en-GB" i="1" dirty="0"/>
          </a:p>
        </p:txBody>
      </p:sp>
      <p:pic>
        <p:nvPicPr>
          <p:cNvPr id="4098" name="Picture 2" descr="http://upload.wikimedia.org/wikipedia/commons/1/12/We_Can_Do_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340768"/>
            <a:ext cx="3985464" cy="51571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laborfilms.files.wordpress.com/2011/11/rosierive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04664"/>
            <a:ext cx="3187787" cy="49685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patienttalk.org/wp-content/uploads/2013/09/rosie-the-rive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4789131"/>
            <a:ext cx="2068869" cy="2068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338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goldenagecomics.org/wordpress/wp-content/uploads/action-comics-93-february-1946.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420000">
            <a:off x="6215148" y="1902615"/>
            <a:ext cx="2324799" cy="318258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6" name="Picture 8" descr="http://images.wikia.com/marvel_dc/images/e/e3/Action_Comics_5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420000">
            <a:off x="4267868" y="740578"/>
            <a:ext cx="2450606" cy="343084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0" name="Picture 2" descr="http://images.wikia.com/marvel_dc/images/e/e5/Action_Comics_7.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18959" y="1268760"/>
            <a:ext cx="2366978" cy="33137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4" name="Picture 6" descr="http://images.wikia.com/marvel_dc/images/7/77/Action_Comics_046.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480000">
            <a:off x="570578" y="1998115"/>
            <a:ext cx="2445016" cy="346259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6279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217443"/>
          </a:xfrm>
        </p:spPr>
        <p:txBody>
          <a:bodyPr>
            <a:normAutofit/>
          </a:bodyPr>
          <a:lstStyle/>
          <a:p>
            <a:pPr marL="0" indent="0">
              <a:buNone/>
            </a:pPr>
            <a:r>
              <a:rPr lang="en-GB" sz="2800" dirty="0" smtClean="0"/>
              <a:t>‘More Americans spend more time listening to radio programs than they spend doing anything else, except working and sleeping.’ </a:t>
            </a:r>
          </a:p>
          <a:p>
            <a:pPr marL="0" indent="0">
              <a:buNone/>
            </a:pPr>
            <a:r>
              <a:rPr lang="en-GB" sz="2800" dirty="0" smtClean="0"/>
              <a:t>– William </a:t>
            </a:r>
            <a:r>
              <a:rPr lang="en-GB" sz="2800" dirty="0"/>
              <a:t>C. </a:t>
            </a:r>
            <a:r>
              <a:rPr lang="en-GB" sz="2800" dirty="0" smtClean="0"/>
              <a:t>Ackerman, </a:t>
            </a:r>
            <a:r>
              <a:rPr lang="en-GB" sz="2800" dirty="0"/>
              <a:t>Columbia Broadcasting </a:t>
            </a:r>
            <a:r>
              <a:rPr lang="en-GB" sz="2800" dirty="0" smtClean="0"/>
              <a:t>System, 1945</a:t>
            </a:r>
          </a:p>
          <a:p>
            <a:pPr marL="0" indent="0">
              <a:buNone/>
            </a:pPr>
            <a:endParaRPr lang="en-GB" sz="2800" dirty="0" smtClean="0"/>
          </a:p>
          <a:p>
            <a:pPr marL="0" indent="0">
              <a:buNone/>
            </a:pPr>
            <a:r>
              <a:rPr lang="en-GB" sz="2800" dirty="0" smtClean="0"/>
              <a:t>As </a:t>
            </a:r>
            <a:r>
              <a:rPr lang="en-GB" sz="2800" dirty="0"/>
              <a:t>of 1940, </a:t>
            </a:r>
            <a:r>
              <a:rPr lang="en-GB" sz="2800" dirty="0" smtClean="0"/>
              <a:t>82.8</a:t>
            </a:r>
            <a:r>
              <a:rPr lang="en-GB" sz="2800" dirty="0"/>
              <a:t>% of </a:t>
            </a:r>
            <a:r>
              <a:rPr lang="en-GB" sz="2800" dirty="0" smtClean="0"/>
              <a:t>American families owned </a:t>
            </a:r>
            <a:r>
              <a:rPr lang="en-GB" sz="2800" dirty="0"/>
              <a:t>a radio. </a:t>
            </a:r>
            <a:r>
              <a:rPr lang="en-GB" sz="2800" dirty="0" smtClean="0"/>
              <a:t>As of 1944, 88.9% of American families owned a radio. </a:t>
            </a:r>
          </a:p>
          <a:p>
            <a:pPr marL="0" indent="0">
              <a:buNone/>
            </a:pPr>
            <a:r>
              <a:rPr lang="en-GB" sz="2800" dirty="0" smtClean="0"/>
              <a:t>As of 1945, 90% of American families owned a radio. </a:t>
            </a:r>
          </a:p>
          <a:p>
            <a:pPr marL="0" indent="0">
              <a:buNone/>
            </a:pPr>
            <a:r>
              <a:rPr lang="en-GB" sz="2800" dirty="0" smtClean="0"/>
              <a:t>– Decennial Census </a:t>
            </a:r>
          </a:p>
          <a:p>
            <a:pPr marL="0" indent="0">
              <a:buNone/>
            </a:pPr>
            <a:endParaRPr lang="en-GB" sz="2800" dirty="0"/>
          </a:p>
        </p:txBody>
      </p:sp>
    </p:spTree>
    <p:extLst>
      <p:ext uri="{BB962C8B-B14F-4D97-AF65-F5344CB8AC3E}">
        <p14:creationId xmlns:p14="http://schemas.microsoft.com/office/powerpoint/2010/main" val="35557171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3208" y="3933056"/>
            <a:ext cx="3124460" cy="1786136"/>
          </a:xfrm>
        </p:spPr>
        <p:txBody>
          <a:bodyPr/>
          <a:lstStyle/>
          <a:p>
            <a:pPr algn="r"/>
            <a:r>
              <a:rPr lang="en-GB" sz="3200" i="1" dirty="0" smtClean="0"/>
              <a:t>The Adventures of Superman</a:t>
            </a:r>
            <a:endParaRPr lang="en-GB" sz="3200" i="1" dirty="0"/>
          </a:p>
        </p:txBody>
      </p:sp>
      <p:pic>
        <p:nvPicPr>
          <p:cNvPr id="4" name="Picture 2" descr="http://upload.wikimedia.org/wikipedia/en/thumb/8/8b/Beckcollyerjoan.jpg/300px-Beckcollyerjoan.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7544" y="3227986"/>
            <a:ext cx="3447281" cy="26888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5" descr="C:\Users\Matt\Documents\Superman Radio poster.jpeg"/>
          <p:cNvPicPr>
            <a:picLocks noChangeAspect="1"/>
          </p:cNvPicPr>
          <p:nvPr/>
        </p:nvPicPr>
        <p:blipFill rotWithShape="1">
          <a:blip r:embed="rId4" cstate="print">
            <a:extLst>
              <a:ext uri="{28A0092B-C50C-407E-A947-70E740481C1C}">
                <a14:useLocalDpi xmlns:a14="http://schemas.microsoft.com/office/drawing/2010/main" val="0"/>
              </a:ext>
            </a:extLst>
          </a:blip>
          <a:srcRect l="9139" r="54636" b="23728"/>
          <a:stretch/>
        </p:blipFill>
        <p:spPr bwMode="auto">
          <a:xfrm>
            <a:off x="6906377" y="1196752"/>
            <a:ext cx="1984114" cy="5214021"/>
          </a:xfrm>
          <a:prstGeom prst="rect">
            <a:avLst/>
          </a:prstGeom>
          <a:noFill/>
          <a:ln>
            <a:noFill/>
          </a:ln>
          <a:effectLst>
            <a:softEdge rad="63500"/>
          </a:effectLst>
          <a:extLst>
            <a:ext uri="{53640926-AAD7-44d8-BBD7-CCE9431645EC}">
              <a14:shadowObscured xmlns:a14="http://schemas.microsoft.com/office/drawing/2010/main"/>
            </a:ext>
          </a:extLst>
        </p:spPr>
      </p:pic>
      <p:pic>
        <p:nvPicPr>
          <p:cNvPr id="2050" name="Picture 2" descr="http://www.supermanhomepage.com/images/radio-audio-music/i-radi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847810"/>
            <a:ext cx="2476500" cy="9906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igitaldeliftp.com/Images/pings/Superman-Ad-1-t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6377" y="1334212"/>
            <a:ext cx="38100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729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980728"/>
            <a:ext cx="8147248" cy="5145435"/>
          </a:xfrm>
        </p:spPr>
        <p:txBody>
          <a:bodyPr>
            <a:normAutofit/>
          </a:bodyPr>
          <a:lstStyle/>
          <a:p>
            <a:pPr marL="0" indent="0">
              <a:buNone/>
            </a:pPr>
            <a:r>
              <a:rPr lang="en-GB" sz="2800" dirty="0"/>
              <a:t>‘“Superman is going over there to Germany, Italy and Japan, and he’s going to clean them up!” insisted Donenfeld, presiding genius of the Man of Steel.’ </a:t>
            </a:r>
            <a:endParaRPr lang="en-GB" sz="2800" dirty="0" smtClean="0"/>
          </a:p>
          <a:p>
            <a:pPr marL="0" indent="0">
              <a:buNone/>
            </a:pPr>
            <a:r>
              <a:rPr lang="en-GB" sz="2800" dirty="0" smtClean="0"/>
              <a:t>‘</a:t>
            </a:r>
            <a:r>
              <a:rPr lang="en-GB" sz="2800" dirty="0"/>
              <a:t>I have hopes that he’ll bring Hitler and Mussolini to this country and set them down in New York’s East Side. He’ll sweep the world for democracy</a:t>
            </a:r>
            <a:r>
              <a:rPr lang="en-GB" sz="2800" dirty="0" smtClean="0"/>
              <a:t>!’ </a:t>
            </a:r>
          </a:p>
          <a:p>
            <a:pPr marL="0" indent="0">
              <a:buNone/>
            </a:pPr>
            <a:endParaRPr lang="en-GB" sz="2400" dirty="0" smtClean="0"/>
          </a:p>
          <a:p>
            <a:pPr marL="0" indent="0">
              <a:buNone/>
            </a:pPr>
            <a:r>
              <a:rPr lang="en-GB" sz="2800" dirty="0" smtClean="0"/>
              <a:t>– Harry Donenfeld, quoted in “The </a:t>
            </a:r>
            <a:r>
              <a:rPr lang="en-GB" sz="2800" dirty="0"/>
              <a:t>Laugh’s on You and Me,” </a:t>
            </a:r>
            <a:r>
              <a:rPr lang="en-GB" sz="2800" i="1" dirty="0" smtClean="0"/>
              <a:t>The </a:t>
            </a:r>
            <a:r>
              <a:rPr lang="en-GB" sz="2800" i="1" dirty="0"/>
              <a:t>Washington Post</a:t>
            </a:r>
            <a:r>
              <a:rPr lang="en-GB" sz="2800" dirty="0"/>
              <a:t>, October 22, 1940, </a:t>
            </a:r>
            <a:r>
              <a:rPr lang="en-GB" sz="2800" dirty="0" smtClean="0"/>
              <a:t>p. 19</a:t>
            </a:r>
            <a:r>
              <a:rPr lang="en-GB" sz="2800" dirty="0"/>
              <a:t>.</a:t>
            </a:r>
            <a:r>
              <a:rPr lang="en-GB" sz="2800" dirty="0" smtClean="0"/>
              <a:t> </a:t>
            </a:r>
            <a:endParaRPr lang="en-GB" sz="2800" dirty="0"/>
          </a:p>
          <a:p>
            <a:endParaRPr lang="en-GB" dirty="0"/>
          </a:p>
        </p:txBody>
      </p:sp>
    </p:spTree>
    <p:extLst>
      <p:ext uri="{BB962C8B-B14F-4D97-AF65-F5344CB8AC3E}">
        <p14:creationId xmlns:p14="http://schemas.microsoft.com/office/powerpoint/2010/main" val="7170135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omicbookmovie.com/images/users/uploads/15871/Perry-White-771377.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4722" y="836712"/>
            <a:ext cx="3005737" cy="233568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124" name="Picture 4" descr="http://supermanica.kinlok.nu/wiki/images/b/b3/Perry_White.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2963" y="3447007"/>
            <a:ext cx="2355014" cy="212184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126" name="Picture 6" descr="http://blogintomystery.files.wordpress.com/2010/12/spjo75e.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419872" y="4077072"/>
            <a:ext cx="4752528" cy="21816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098" name="Picture 2" descr="http://blogs.smithsonianmag.com/design/files/2013/06/first-daily-planet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7904" y="548680"/>
            <a:ext cx="4811663" cy="335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349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ages.moviepostershop.com/i-wanted-wings-movie-poster-1941-10201436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13079"/>
            <a:ext cx="3540317" cy="52677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brookfieldfilmsociety.files.wordpress.com/2011/04/desperate-journey-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813079"/>
            <a:ext cx="3665803" cy="519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516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Pre-historical transmedia?</a:t>
            </a:r>
            <a:endParaRPr lang="en-US" dirty="0"/>
          </a:p>
        </p:txBody>
      </p:sp>
      <p:sp>
        <p:nvSpPr>
          <p:cNvPr id="3" name="Content Placeholder 2"/>
          <p:cNvSpPr>
            <a:spLocks noGrp="1"/>
          </p:cNvSpPr>
          <p:nvPr>
            <p:ph idx="1"/>
          </p:nvPr>
        </p:nvSpPr>
        <p:spPr/>
        <p:txBody>
          <a:bodyPr>
            <a:normAutofit fontScale="92500"/>
          </a:bodyPr>
          <a:lstStyle/>
          <a:p>
            <a:r>
              <a:rPr lang="en-US" dirty="0" smtClean="0"/>
              <a:t>‘The </a:t>
            </a:r>
            <a:r>
              <a:rPr lang="en-US" dirty="0"/>
              <a:t>narrative of Jesus Christ has been passed down across many centuries through a complex combination of the written word, drama, religious paintings, stained-glass windows, other symbolic icons, and so </a:t>
            </a:r>
            <a:r>
              <a:rPr lang="en-US" dirty="0" smtClean="0"/>
              <a:t>forth’ (Roberta Pearson)</a:t>
            </a:r>
          </a:p>
          <a:p>
            <a:r>
              <a:rPr lang="en-US" dirty="0" smtClean="0"/>
              <a:t>‘Oral </a:t>
            </a:r>
            <a:r>
              <a:rPr lang="en-US" dirty="0"/>
              <a:t>traditions drawn in the visual artistry of pottery </a:t>
            </a:r>
            <a:r>
              <a:rPr lang="en-US" dirty="0" smtClean="0"/>
              <a:t>and mythological </a:t>
            </a:r>
            <a:r>
              <a:rPr lang="en-US" dirty="0"/>
              <a:t>narratives of Ancient Greece </a:t>
            </a:r>
            <a:r>
              <a:rPr lang="en-US" dirty="0" smtClean="0"/>
              <a:t>might </a:t>
            </a:r>
            <a:r>
              <a:rPr lang="en-US" dirty="0"/>
              <a:t>be </a:t>
            </a:r>
            <a:r>
              <a:rPr lang="en-US" dirty="0" smtClean="0"/>
              <a:t>an </a:t>
            </a:r>
            <a:r>
              <a:rPr lang="en-US" dirty="0"/>
              <a:t>ancient </a:t>
            </a:r>
            <a:r>
              <a:rPr lang="en-US" dirty="0" smtClean="0"/>
              <a:t>incarnation of transmedia </a:t>
            </a:r>
            <a:r>
              <a:rPr lang="en-US" dirty="0"/>
              <a:t>storytelling</a:t>
            </a:r>
            <a:r>
              <a:rPr lang="en-GB" dirty="0"/>
              <a:t> </a:t>
            </a:r>
            <a:r>
              <a:rPr lang="en-GB" dirty="0" smtClean="0"/>
              <a:t>(Derek Johnson)</a:t>
            </a:r>
            <a:endParaRPr lang="en-US" dirty="0"/>
          </a:p>
        </p:txBody>
      </p:sp>
    </p:spTree>
    <p:extLst>
      <p:ext uri="{BB962C8B-B14F-4D97-AF65-F5344CB8AC3E}">
        <p14:creationId xmlns:p14="http://schemas.microsoft.com/office/powerpoint/2010/main" val="601880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i="1" dirty="0" smtClean="0"/>
              <a:t>Superman</a:t>
            </a:r>
            <a:r>
              <a:rPr lang="en-GB" dirty="0" smtClean="0"/>
              <a:t> (Paramount, 1941-1943)</a:t>
            </a:r>
            <a:endParaRPr lang="en-GB" dirty="0"/>
          </a:p>
        </p:txBody>
      </p:sp>
      <p:pic>
        <p:nvPicPr>
          <p:cNvPr id="3074" name="Picture 2" descr="http://thecomicscode.weebly.com/uploads/2/6/1/5/2615983/2575587.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7767" y="3822251"/>
            <a:ext cx="3672408" cy="27469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hatculture.com/wp-content/uploads/2011/09/7-500x250.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63888" y="1358362"/>
            <a:ext cx="4762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trueclassics.files.wordpress.com/2014/07/superman-fleischer-brothers2.png?w=700"/>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6676" t="21314" r="39757" b="12385"/>
          <a:stretch/>
        </p:blipFill>
        <p:spPr bwMode="auto">
          <a:xfrm>
            <a:off x="624254" y="1503838"/>
            <a:ext cx="2747122" cy="209029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es.globedia.com/imagenes/noticias/2012/2/11/letras-vinetas-superman-fleischer-studios_3_10885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5976" y="3899588"/>
            <a:ext cx="3456384"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2477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atic.comicvine.com/uploads/original/11/118094/2816075-17.jpg"/>
          <p:cNvPicPr>
            <a:picLocks noChangeAspect="1" noChangeArrowheads="1"/>
          </p:cNvPicPr>
          <p:nvPr/>
        </p:nvPicPr>
        <p:blipFill rotWithShape="1">
          <a:blip r:embed="rId2">
            <a:extLst>
              <a:ext uri="{28A0092B-C50C-407E-A947-70E740481C1C}">
                <a14:useLocalDpi xmlns:a14="http://schemas.microsoft.com/office/drawing/2010/main" val="0"/>
              </a:ext>
            </a:extLst>
          </a:blip>
          <a:srcRect t="36025" r="61369" b="47573"/>
          <a:stretch/>
        </p:blipFill>
        <p:spPr bwMode="auto">
          <a:xfrm>
            <a:off x="323528" y="404664"/>
            <a:ext cx="3758183" cy="21602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cdn.theatlantic.com/static/mt/assets/science/assets_c/2013/06/kryptonite-nofly-thumb-570x258-124735.jpg"/>
          <p:cNvPicPr>
            <a:picLocks noChangeAspect="1" noChangeArrowheads="1"/>
          </p:cNvPicPr>
          <p:nvPr/>
        </p:nvPicPr>
        <p:blipFill rotWithShape="1">
          <a:blip r:embed="rId3">
            <a:extLst>
              <a:ext uri="{28A0092B-C50C-407E-A947-70E740481C1C}">
                <a14:useLocalDpi xmlns:a14="http://schemas.microsoft.com/office/drawing/2010/main" val="0"/>
              </a:ext>
            </a:extLst>
          </a:blip>
          <a:srcRect r="62186"/>
          <a:stretch/>
        </p:blipFill>
        <p:spPr bwMode="auto">
          <a:xfrm>
            <a:off x="827584" y="2420888"/>
            <a:ext cx="2459781" cy="29443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dvdtalk.com/reviews/images/reviews/177/1239269576_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12826" y="1765765"/>
            <a:ext cx="4415869" cy="360624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lbow Connector 4"/>
          <p:cNvCxnSpPr/>
          <p:nvPr/>
        </p:nvCxnSpPr>
        <p:spPr>
          <a:xfrm>
            <a:off x="3287365" y="3068960"/>
            <a:ext cx="925462" cy="720080"/>
          </a:xfrm>
          <a:prstGeom prst="bentConnector3">
            <a:avLst/>
          </a:prstGeom>
          <a:ln w="254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179512" y="5365248"/>
            <a:ext cx="4176464" cy="523220"/>
          </a:xfrm>
          <a:prstGeom prst="rect">
            <a:avLst/>
          </a:prstGeom>
        </p:spPr>
        <p:txBody>
          <a:bodyPr wrap="square">
            <a:spAutoFit/>
          </a:bodyPr>
          <a:lstStyle/>
          <a:p>
            <a:pPr algn="ctr">
              <a:spcAft>
                <a:spcPts val="0"/>
              </a:spcAft>
            </a:pPr>
            <a:r>
              <a:rPr lang="en-GB" sz="2800" dirty="0" smtClean="0">
                <a:latin typeface="Cambria" pitchFamily="18" charset="0"/>
                <a:ea typeface="Calibri"/>
                <a:cs typeface="Times New Roman"/>
              </a:rPr>
              <a:t>Superman in comic </a:t>
            </a:r>
            <a:r>
              <a:rPr lang="en-GB" sz="2800" dirty="0">
                <a:latin typeface="Cambria" pitchFamily="18" charset="0"/>
                <a:ea typeface="Calibri"/>
                <a:cs typeface="Times New Roman"/>
              </a:rPr>
              <a:t>b</a:t>
            </a:r>
            <a:r>
              <a:rPr lang="en-GB" sz="2800" dirty="0" smtClean="0">
                <a:latin typeface="Cambria" pitchFamily="18" charset="0"/>
                <a:ea typeface="Calibri"/>
                <a:cs typeface="Times New Roman"/>
              </a:rPr>
              <a:t>ooks</a:t>
            </a:r>
            <a:endParaRPr lang="en-GB" sz="2800" dirty="0">
              <a:effectLst/>
              <a:latin typeface="Cambria" pitchFamily="18" charset="0"/>
              <a:ea typeface="Calibri"/>
              <a:cs typeface="Times New Roman"/>
            </a:endParaRPr>
          </a:p>
        </p:txBody>
      </p:sp>
      <p:sp>
        <p:nvSpPr>
          <p:cNvPr id="10" name="Rectangle 9"/>
          <p:cNvSpPr/>
          <p:nvPr/>
        </p:nvSpPr>
        <p:spPr>
          <a:xfrm>
            <a:off x="4211960" y="1196752"/>
            <a:ext cx="4247605" cy="523220"/>
          </a:xfrm>
          <a:prstGeom prst="rect">
            <a:avLst/>
          </a:prstGeom>
        </p:spPr>
        <p:txBody>
          <a:bodyPr wrap="square">
            <a:spAutoFit/>
          </a:bodyPr>
          <a:lstStyle/>
          <a:p>
            <a:pPr algn="ctr">
              <a:spcAft>
                <a:spcPts val="0"/>
              </a:spcAft>
            </a:pPr>
            <a:r>
              <a:rPr lang="en-GB" sz="2800" dirty="0" smtClean="0">
                <a:latin typeface="Cambria" pitchFamily="18" charset="0"/>
                <a:ea typeface="Calibri"/>
                <a:cs typeface="Times New Roman"/>
              </a:rPr>
              <a:t>Superman in cinema</a:t>
            </a:r>
            <a:endParaRPr lang="en-GB" sz="2800" dirty="0">
              <a:effectLst/>
              <a:latin typeface="Cambria" pitchFamily="18" charset="0"/>
              <a:ea typeface="Calibri"/>
              <a:cs typeface="Times New Roman"/>
            </a:endParaRPr>
          </a:p>
        </p:txBody>
      </p:sp>
      <p:sp>
        <p:nvSpPr>
          <p:cNvPr id="2" name="Rectangle 1"/>
          <p:cNvSpPr/>
          <p:nvPr/>
        </p:nvSpPr>
        <p:spPr>
          <a:xfrm>
            <a:off x="3753329" y="6044301"/>
            <a:ext cx="5031498"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=sjdnCC6n4xk</a:t>
            </a:r>
          </a:p>
        </p:txBody>
      </p:sp>
    </p:spTree>
    <p:extLst>
      <p:ext uri="{BB962C8B-B14F-4D97-AF65-F5344CB8AC3E}">
        <p14:creationId xmlns:p14="http://schemas.microsoft.com/office/powerpoint/2010/main" val="38635748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460114"/>
            <a:ext cx="8229600" cy="6209246"/>
          </a:xfrm>
        </p:spPr>
        <p:txBody>
          <a:bodyPr>
            <a:normAutofit/>
          </a:bodyPr>
          <a:lstStyle/>
          <a:p>
            <a:pPr marL="0" indent="0">
              <a:buNone/>
            </a:pPr>
            <a:r>
              <a:rPr lang="en-GB" sz="2400" dirty="0" smtClean="0"/>
              <a:t>‘A </a:t>
            </a:r>
            <a:r>
              <a:rPr lang="en-GB" sz="2400" dirty="0"/>
              <a:t>hero that can fly </a:t>
            </a:r>
            <a:r>
              <a:rPr lang="en-GB" sz="2400" dirty="0" smtClean="0"/>
              <a:t>elicits </a:t>
            </a:r>
            <a:r>
              <a:rPr lang="en-GB" sz="2400" dirty="0"/>
              <a:t>a stronger sense of </a:t>
            </a:r>
            <a:r>
              <a:rPr lang="en-GB" sz="2400" dirty="0" smtClean="0"/>
              <a:t>power</a:t>
            </a:r>
            <a:r>
              <a:rPr lang="en-GB" sz="2400" dirty="0"/>
              <a:t>, pride, and protective </a:t>
            </a:r>
            <a:r>
              <a:rPr lang="en-GB" sz="2400" dirty="0" smtClean="0"/>
              <a:t>reassurance.’ </a:t>
            </a:r>
          </a:p>
          <a:p>
            <a:pPr marL="0" indent="0">
              <a:buNone/>
            </a:pPr>
            <a:endParaRPr lang="en-GB" sz="2400" dirty="0" smtClean="0"/>
          </a:p>
          <a:p>
            <a:pPr marL="0" indent="0">
              <a:buNone/>
            </a:pPr>
            <a:r>
              <a:rPr lang="en-GB" sz="2400" dirty="0" smtClean="0"/>
              <a:t>– The Office of War Information on Superman editorial</a:t>
            </a:r>
          </a:p>
          <a:p>
            <a:pPr marL="0" indent="0">
              <a:buNone/>
            </a:pPr>
            <a:endParaRPr lang="en-GB" sz="2400" dirty="0" smtClean="0"/>
          </a:p>
          <a:p>
            <a:pPr marL="0" indent="0">
              <a:buNone/>
            </a:pPr>
            <a:r>
              <a:rPr lang="en-GB" sz="2400" dirty="0" smtClean="0"/>
              <a:t>‘Parents </a:t>
            </a:r>
            <a:r>
              <a:rPr lang="en-GB" sz="2400" dirty="0"/>
              <a:t>who haven’t been keeping up with Superman may not be aware of the high moral tone pervading his exploits, or aware that a serious-minded government committee</a:t>
            </a:r>
            <a:r>
              <a:rPr lang="en-GB" sz="2400" dirty="0" smtClean="0"/>
              <a:t>, led by the OWI </a:t>
            </a:r>
            <a:r>
              <a:rPr lang="en-GB" sz="2400" dirty="0"/>
              <a:t>including educators and psychologists, </a:t>
            </a:r>
            <a:r>
              <a:rPr lang="en-GB" sz="2400" dirty="0" smtClean="0"/>
              <a:t>instruct </a:t>
            </a:r>
            <a:r>
              <a:rPr lang="en-GB" sz="2400" dirty="0"/>
              <a:t>on editorial policy.’ </a:t>
            </a:r>
            <a:endParaRPr lang="en-GB" sz="2400" dirty="0" smtClean="0"/>
          </a:p>
          <a:p>
            <a:pPr marL="0" indent="0">
              <a:buNone/>
            </a:pPr>
            <a:endParaRPr lang="en-GB" sz="2400" dirty="0" smtClean="0"/>
          </a:p>
          <a:p>
            <a:pPr marL="0" indent="0">
              <a:buNone/>
            </a:pPr>
            <a:r>
              <a:rPr lang="en-GB" sz="2400" dirty="0" smtClean="0"/>
              <a:t>– </a:t>
            </a:r>
            <a:r>
              <a:rPr lang="en-GB" sz="2400" dirty="0"/>
              <a:t>Catherine Mackenzie, “Movies – and Superman,” </a:t>
            </a:r>
            <a:endParaRPr lang="en-GB" sz="2400" dirty="0" smtClean="0"/>
          </a:p>
          <a:p>
            <a:pPr marL="0" indent="0">
              <a:buNone/>
            </a:pPr>
            <a:r>
              <a:rPr lang="en-GB" sz="2400" i="1" dirty="0" smtClean="0"/>
              <a:t>The </a:t>
            </a:r>
            <a:r>
              <a:rPr lang="en-GB" sz="2400" i="1" dirty="0"/>
              <a:t>New York Times</a:t>
            </a:r>
            <a:r>
              <a:rPr lang="en-GB" sz="2400" dirty="0"/>
              <a:t>, October 12, 1942, </a:t>
            </a:r>
            <a:r>
              <a:rPr lang="en-GB" sz="2400" dirty="0" smtClean="0"/>
              <a:t>p.22.</a:t>
            </a:r>
            <a:endParaRPr lang="en-GB" sz="2400" dirty="0"/>
          </a:p>
        </p:txBody>
      </p:sp>
    </p:spTree>
    <p:extLst>
      <p:ext uri="{BB962C8B-B14F-4D97-AF65-F5344CB8AC3E}">
        <p14:creationId xmlns:p14="http://schemas.microsoft.com/office/powerpoint/2010/main" val="29494527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2136"/>
            <a:ext cx="8229600" cy="5901199"/>
          </a:xfrm>
        </p:spPr>
        <p:txBody>
          <a:bodyPr>
            <a:normAutofit/>
          </a:bodyPr>
          <a:lstStyle/>
          <a:p>
            <a:pPr marL="0" indent="0">
              <a:buNone/>
            </a:pPr>
            <a:r>
              <a:rPr lang="en-GB" sz="2400" dirty="0" smtClean="0"/>
              <a:t>‘[…] </a:t>
            </a:r>
            <a:r>
              <a:rPr lang="en-GB" sz="2400" u="sng" dirty="0" smtClean="0"/>
              <a:t>market </a:t>
            </a:r>
            <a:r>
              <a:rPr lang="en-GB" sz="2400" u="sng" dirty="0"/>
              <a:t>tie-ups’</a:t>
            </a:r>
            <a:r>
              <a:rPr lang="en-GB" sz="2400" dirty="0"/>
              <a:t> </a:t>
            </a:r>
            <a:r>
              <a:rPr lang="en-GB" sz="2400" dirty="0" smtClean="0"/>
              <a:t>[…] Superman’s </a:t>
            </a:r>
            <a:r>
              <a:rPr lang="en-GB" sz="2400" dirty="0"/>
              <a:t>radio serial </a:t>
            </a:r>
            <a:r>
              <a:rPr lang="en-GB" sz="2400" dirty="0" smtClean="0"/>
              <a:t>opens </a:t>
            </a:r>
            <a:r>
              <a:rPr lang="en-GB" sz="2400" dirty="0"/>
              <a:t>up an opportunity for theatres playing Superman shorts, who can try for </a:t>
            </a:r>
            <a:r>
              <a:rPr lang="en-GB" sz="2400" dirty="0" smtClean="0"/>
              <a:t>promo announcements </a:t>
            </a:r>
            <a:r>
              <a:rPr lang="en-GB" sz="2400" dirty="0"/>
              <a:t>at breakdown time.’ </a:t>
            </a:r>
            <a:endParaRPr lang="en-GB" sz="2400" dirty="0" smtClean="0"/>
          </a:p>
          <a:p>
            <a:pPr marL="0" indent="0">
              <a:buNone/>
            </a:pPr>
            <a:endParaRPr lang="en-GB" sz="2400" dirty="0" smtClean="0"/>
          </a:p>
          <a:p>
            <a:pPr marL="0" indent="0">
              <a:buNone/>
            </a:pPr>
            <a:r>
              <a:rPr lang="en-GB" dirty="0" smtClean="0"/>
              <a:t>– </a:t>
            </a:r>
            <a:r>
              <a:rPr lang="en-GB" sz="2400" dirty="0" smtClean="0"/>
              <a:t>“</a:t>
            </a:r>
            <a:r>
              <a:rPr lang="en-GB" sz="2400" dirty="0"/>
              <a:t>Planet? Radio Wave? No – It’s Superman!,” </a:t>
            </a:r>
            <a:r>
              <a:rPr lang="en-GB" sz="2400" i="1" dirty="0" smtClean="0"/>
              <a:t>Variety</a:t>
            </a:r>
            <a:r>
              <a:rPr lang="en-GB" sz="2400" dirty="0"/>
              <a:t>, June 24, 1942, </a:t>
            </a:r>
            <a:r>
              <a:rPr lang="en-GB" sz="2400" dirty="0" smtClean="0"/>
              <a:t>p.12</a:t>
            </a:r>
            <a:r>
              <a:rPr lang="en-GB" sz="2400" dirty="0"/>
              <a:t>.</a:t>
            </a:r>
          </a:p>
          <a:p>
            <a:pPr marL="0" indent="0">
              <a:buNone/>
            </a:pPr>
            <a:endParaRPr lang="en-GB" dirty="0" smtClean="0"/>
          </a:p>
          <a:p>
            <a:pPr marL="0" indent="0">
              <a:buNone/>
            </a:pPr>
            <a:r>
              <a:rPr lang="en-GB" sz="2400" dirty="0" smtClean="0"/>
              <a:t>‘Superman’s popular </a:t>
            </a:r>
            <a:r>
              <a:rPr lang="en-GB" sz="2400" dirty="0"/>
              <a:t>cartoon stories will be used </a:t>
            </a:r>
            <a:r>
              <a:rPr lang="en-GB" sz="2400" u="sng" dirty="0"/>
              <a:t>in connection with</a:t>
            </a:r>
            <a:r>
              <a:rPr lang="en-GB" sz="2400" dirty="0"/>
              <a:t> the radio program as well as with the mags and newspaper features.’ </a:t>
            </a:r>
            <a:endParaRPr lang="en-GB" sz="2400" dirty="0" smtClean="0"/>
          </a:p>
          <a:p>
            <a:pPr marL="0" indent="0">
              <a:buNone/>
            </a:pPr>
            <a:endParaRPr lang="en-GB" sz="2400" dirty="0" smtClean="0"/>
          </a:p>
          <a:p>
            <a:pPr marL="0" indent="0">
              <a:buNone/>
            </a:pPr>
            <a:r>
              <a:rPr lang="en-GB" dirty="0" smtClean="0"/>
              <a:t>– </a:t>
            </a:r>
            <a:r>
              <a:rPr lang="en-GB" sz="2400" dirty="0" smtClean="0"/>
              <a:t>“</a:t>
            </a:r>
            <a:r>
              <a:rPr lang="en-GB" sz="2400" dirty="0"/>
              <a:t>Inside Stuff – Radio,” </a:t>
            </a:r>
            <a:r>
              <a:rPr lang="en-GB" sz="2400" i="1" dirty="0"/>
              <a:t>Variety</a:t>
            </a:r>
            <a:r>
              <a:rPr lang="en-GB" sz="2400" dirty="0"/>
              <a:t>, February 24, 1943, </a:t>
            </a:r>
            <a:r>
              <a:rPr lang="en-GB" sz="2400" dirty="0" smtClean="0"/>
              <a:t>p.30</a:t>
            </a:r>
            <a:r>
              <a:rPr lang="en-GB" sz="2400" dirty="0"/>
              <a:t>.</a:t>
            </a:r>
          </a:p>
          <a:p>
            <a:pPr marL="0" indent="0">
              <a:buNone/>
            </a:pPr>
            <a:endParaRPr lang="en-GB" dirty="0"/>
          </a:p>
          <a:p>
            <a:endParaRPr lang="en-GB" dirty="0"/>
          </a:p>
        </p:txBody>
      </p:sp>
    </p:spTree>
    <p:extLst>
      <p:ext uri="{BB962C8B-B14F-4D97-AF65-F5344CB8AC3E}">
        <p14:creationId xmlns:p14="http://schemas.microsoft.com/office/powerpoint/2010/main" val="13207266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332656"/>
            <a:ext cx="8352928" cy="914400"/>
          </a:xfrm>
        </p:spPr>
        <p:txBody>
          <a:bodyPr/>
          <a:lstStyle/>
          <a:p>
            <a:pPr algn="ctr"/>
            <a:r>
              <a:rPr lang="en-GB" dirty="0" smtClean="0"/>
              <a:t>Like </a:t>
            </a:r>
            <a:r>
              <a:rPr lang="en-GB" i="1" dirty="0" smtClean="0"/>
              <a:t>The Dark Knight Rises</a:t>
            </a:r>
            <a:r>
              <a:rPr lang="en-GB" dirty="0" smtClean="0"/>
              <a:t> (2012)?</a:t>
            </a:r>
            <a:endParaRPr lang="en-GB" dirty="0"/>
          </a:p>
        </p:txBody>
      </p:sp>
      <p:pic>
        <p:nvPicPr>
          <p:cNvPr id="1026" name="Picture 2" descr="http://www.perpetualgeekmachine.net/wp-content/uploads/2012/07/The-Dark-Knight-Rises-201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4169905"/>
            <a:ext cx="4614481" cy="25956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b.vimeocdn.com/ts/355/105/355105089_640.jpg">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303941"/>
            <a:ext cx="4532046" cy="3137510"/>
          </a:xfrm>
          <a:prstGeom prst="rect">
            <a:avLst/>
          </a:prstGeom>
          <a:noFill/>
          <a:extLst/>
        </p:spPr>
      </p:pic>
      <p:pic>
        <p:nvPicPr>
          <p:cNvPr id="7" name="Picture 6" descr="http://collider.com/wp-content/uploads/dark-knight-rises-viral-gotham-observer.jpg">
            <a:hlinkClick r:id="rId5"/>
          </p:cNvPr>
          <p:cNvPicPr>
            <a:picLocks noChangeAspect="1"/>
          </p:cNvPicPr>
          <p:nvPr/>
        </p:nvPicPr>
        <p:blipFill rotWithShape="1">
          <a:blip r:embed="rId6" cstate="print">
            <a:extLst>
              <a:ext uri="{28A0092B-C50C-407E-A947-70E740481C1C}">
                <a14:useLocalDpi xmlns:a14="http://schemas.microsoft.com/office/drawing/2010/main" val="0"/>
              </a:ext>
            </a:extLst>
          </a:blip>
          <a:srcRect b="23315"/>
          <a:stretch/>
        </p:blipFill>
        <p:spPr bwMode="auto">
          <a:xfrm>
            <a:off x="467544" y="2178935"/>
            <a:ext cx="3528392" cy="44595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206634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take away from today…</a:t>
            </a:r>
            <a:endParaRPr lang="en-US" dirty="0"/>
          </a:p>
        </p:txBody>
      </p:sp>
      <p:sp>
        <p:nvSpPr>
          <p:cNvPr id="3" name="Content Placeholder 2"/>
          <p:cNvSpPr>
            <a:spLocks noGrp="1"/>
          </p:cNvSpPr>
          <p:nvPr>
            <p:ph idx="1"/>
          </p:nvPr>
        </p:nvSpPr>
        <p:spPr/>
        <p:txBody>
          <a:bodyPr/>
          <a:lstStyle/>
          <a:p>
            <a:r>
              <a:rPr lang="en-US" dirty="0" smtClean="0"/>
              <a:t>Transmedia storytelling is </a:t>
            </a:r>
            <a:r>
              <a:rPr lang="en-US" b="1" u="sng" dirty="0" smtClean="0"/>
              <a:t>not</a:t>
            </a:r>
            <a:r>
              <a:rPr lang="en-US" dirty="0" smtClean="0"/>
              <a:t> necessarily dependent on contemporary convergences</a:t>
            </a:r>
          </a:p>
          <a:p>
            <a:r>
              <a:rPr lang="en-US" dirty="0" smtClean="0"/>
              <a:t>Instead, transmedia is a product of mass </a:t>
            </a:r>
            <a:r>
              <a:rPr lang="en-US" b="1" u="sng" dirty="0" smtClean="0"/>
              <a:t>industrialization</a:t>
            </a:r>
            <a:r>
              <a:rPr lang="en-US" dirty="0" smtClean="0"/>
              <a:t> and </a:t>
            </a:r>
            <a:r>
              <a:rPr lang="en-US" b="1" u="sng" dirty="0" smtClean="0"/>
              <a:t>consumer culture</a:t>
            </a:r>
          </a:p>
          <a:p>
            <a:r>
              <a:rPr lang="en-US" dirty="0" smtClean="0"/>
              <a:t>Transmedia is about crossing borders, but it also needs strong industrial </a:t>
            </a:r>
            <a:r>
              <a:rPr lang="en-US" b="1" u="sng" dirty="0" smtClean="0"/>
              <a:t>regulation</a:t>
            </a:r>
          </a:p>
          <a:p>
            <a:r>
              <a:rPr lang="en-US" dirty="0" smtClean="0"/>
              <a:t>Transmedia’s history suggests that it has a clear </a:t>
            </a:r>
            <a:r>
              <a:rPr lang="en-US" b="1" u="sng" dirty="0" smtClean="0"/>
              <a:t>socio-political function</a:t>
            </a:r>
            <a:r>
              <a:rPr lang="en-US" dirty="0" smtClean="0"/>
              <a:t>… </a:t>
            </a:r>
            <a:r>
              <a:rPr lang="en-US" i="1" dirty="0" smtClean="0"/>
              <a:t>more to come!!</a:t>
            </a:r>
            <a:endParaRPr lang="en-US" i="1" dirty="0"/>
          </a:p>
        </p:txBody>
      </p:sp>
    </p:spTree>
    <p:extLst>
      <p:ext uri="{BB962C8B-B14F-4D97-AF65-F5344CB8AC3E}">
        <p14:creationId xmlns:p14="http://schemas.microsoft.com/office/powerpoint/2010/main" val="4128507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 up…?</a:t>
            </a:r>
            <a:endParaRPr lang="en-US" dirty="0"/>
          </a:p>
        </p:txBody>
      </p:sp>
      <p:sp>
        <p:nvSpPr>
          <p:cNvPr id="3" name="Content Placeholder 2"/>
          <p:cNvSpPr>
            <a:spLocks noGrp="1"/>
          </p:cNvSpPr>
          <p:nvPr>
            <p:ph idx="1"/>
          </p:nvPr>
        </p:nvSpPr>
        <p:spPr/>
        <p:txBody>
          <a:bodyPr/>
          <a:lstStyle/>
          <a:p>
            <a:r>
              <a:rPr lang="en-US" u="sng" dirty="0" smtClean="0"/>
              <a:t>Lecture 4:</a:t>
            </a:r>
          </a:p>
          <a:p>
            <a:pPr marL="0" indent="0">
              <a:buNone/>
            </a:pPr>
            <a:r>
              <a:rPr lang="en-US" dirty="0" smtClean="0"/>
              <a:t>‘Transmedia Histories Part 2: Brand Hollywood’</a:t>
            </a:r>
          </a:p>
          <a:p>
            <a:pPr marL="0" indent="0">
              <a:buNone/>
            </a:pPr>
            <a:endParaRPr lang="en-US" dirty="0"/>
          </a:p>
          <a:p>
            <a:r>
              <a:rPr lang="en-US" dirty="0" smtClean="0"/>
              <a:t>Screening:</a:t>
            </a:r>
          </a:p>
          <a:p>
            <a:pPr marL="0" indent="0">
              <a:buNone/>
            </a:pPr>
            <a:r>
              <a:rPr lang="en-US" i="1" dirty="0" smtClean="0"/>
              <a:t>The Greatest Movie Ever Sold </a:t>
            </a:r>
            <a:r>
              <a:rPr lang="en-US" dirty="0" smtClean="0"/>
              <a:t>(2011)</a:t>
            </a:r>
            <a:endParaRPr lang="en-US" dirty="0"/>
          </a:p>
        </p:txBody>
      </p:sp>
    </p:spTree>
    <p:extLst>
      <p:ext uri="{BB962C8B-B14F-4D97-AF65-F5344CB8AC3E}">
        <p14:creationId xmlns:p14="http://schemas.microsoft.com/office/powerpoint/2010/main" val="1388040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Historicizing the industry of transmedia storytelling</a:t>
            </a:r>
            <a:endParaRPr lang="en-US" dirty="0"/>
          </a:p>
        </p:txBody>
      </p:sp>
      <p:sp>
        <p:nvSpPr>
          <p:cNvPr id="3" name="Content Placeholder 2"/>
          <p:cNvSpPr>
            <a:spLocks noGrp="1"/>
          </p:cNvSpPr>
          <p:nvPr>
            <p:ph idx="1"/>
          </p:nvPr>
        </p:nvSpPr>
        <p:spPr>
          <a:xfrm>
            <a:off x="457199" y="1838911"/>
            <a:ext cx="8415287" cy="4287252"/>
          </a:xfrm>
        </p:spPr>
        <p:txBody>
          <a:bodyPr/>
          <a:lstStyle/>
          <a:p>
            <a:r>
              <a:rPr lang="en-US" i="1" dirty="0" smtClean="0"/>
              <a:t>Why</a:t>
            </a:r>
            <a:r>
              <a:rPr lang="en-US" dirty="0" smtClean="0"/>
              <a:t> is transmedia a form of promotion?</a:t>
            </a:r>
          </a:p>
          <a:p>
            <a:r>
              <a:rPr lang="en-US" i="1" dirty="0" smtClean="0"/>
              <a:t>Why</a:t>
            </a:r>
            <a:r>
              <a:rPr lang="en-US" dirty="0" smtClean="0"/>
              <a:t> is transmedia about branding?</a:t>
            </a:r>
          </a:p>
          <a:p>
            <a:r>
              <a:rPr lang="en-US" i="1" dirty="0" smtClean="0"/>
              <a:t>Where</a:t>
            </a:r>
            <a:r>
              <a:rPr lang="en-US" dirty="0" smtClean="0"/>
              <a:t> did its production practices come from?</a:t>
            </a:r>
          </a:p>
          <a:p>
            <a:r>
              <a:rPr lang="en-US" i="1" dirty="0" smtClean="0"/>
              <a:t>When</a:t>
            </a:r>
            <a:r>
              <a:rPr lang="en-US" dirty="0" smtClean="0"/>
              <a:t> did the ethos of transmedia consumerism first emerge – and </a:t>
            </a:r>
            <a:r>
              <a:rPr lang="en-US" i="1" dirty="0" smtClean="0"/>
              <a:t>how</a:t>
            </a:r>
            <a:r>
              <a:rPr lang="en-US" dirty="0" smtClean="0"/>
              <a:t>?</a:t>
            </a:r>
            <a:endParaRPr lang="en-US" dirty="0"/>
          </a:p>
        </p:txBody>
      </p:sp>
    </p:spTree>
    <p:extLst>
      <p:ext uri="{BB962C8B-B14F-4D97-AF65-F5344CB8AC3E}">
        <p14:creationId xmlns:p14="http://schemas.microsoft.com/office/powerpoint/2010/main" val="4240333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3787" y="1484784"/>
            <a:ext cx="4020107" cy="2016224"/>
          </a:xfrm>
        </p:spPr>
        <p:txBody>
          <a:bodyPr>
            <a:normAutofit/>
          </a:bodyPr>
          <a:lstStyle/>
          <a:p>
            <a:pPr marL="18288" indent="0" algn="ctr">
              <a:buNone/>
            </a:pPr>
            <a:r>
              <a:rPr lang="en-GB" sz="2400" u="sng" dirty="0" smtClean="0"/>
              <a:t>INDUSTRIALISATION</a:t>
            </a:r>
          </a:p>
          <a:p>
            <a:pPr lvl="1"/>
            <a:r>
              <a:rPr lang="es-ES_tradnl" sz="2000" dirty="0">
                <a:effectLst/>
              </a:rPr>
              <a:t>M</a:t>
            </a:r>
            <a:r>
              <a:rPr lang="es-ES_tradnl" sz="2000" dirty="0" smtClean="0">
                <a:effectLst/>
              </a:rPr>
              <a:t>ass production</a:t>
            </a:r>
          </a:p>
          <a:p>
            <a:pPr lvl="1"/>
            <a:r>
              <a:rPr lang="es-ES_tradnl" sz="2000" dirty="0">
                <a:effectLst/>
              </a:rPr>
              <a:t>M</a:t>
            </a:r>
            <a:r>
              <a:rPr lang="es-ES_tradnl" sz="2000" dirty="0" smtClean="0">
                <a:effectLst/>
              </a:rPr>
              <a:t>ass communication</a:t>
            </a:r>
          </a:p>
          <a:p>
            <a:pPr lvl="1"/>
            <a:r>
              <a:rPr lang="es-ES_tradnl" sz="2000" dirty="0" smtClean="0">
                <a:effectLst/>
              </a:rPr>
              <a:t>Printing </a:t>
            </a:r>
            <a:r>
              <a:rPr lang="es-ES_tradnl" sz="2000" dirty="0">
                <a:effectLst/>
              </a:rPr>
              <a:t>technologies</a:t>
            </a:r>
            <a:endParaRPr lang="es-ES_tradnl" sz="2000" u="sng" dirty="0" smtClean="0">
              <a:effectLst/>
            </a:endParaRPr>
          </a:p>
          <a:p>
            <a:pPr lvl="1"/>
            <a:r>
              <a:rPr lang="es-ES_tradnl" sz="2000" u="sng" dirty="0" smtClean="0">
                <a:effectLst/>
              </a:rPr>
              <a:t>Modern </a:t>
            </a:r>
            <a:r>
              <a:rPr lang="es-ES_tradnl" sz="2000" u="sng" dirty="0">
                <a:effectLst/>
              </a:rPr>
              <a:t>advertising </a:t>
            </a:r>
            <a:endParaRPr lang="en-GB" sz="2000" u="sng" dirty="0" smtClean="0"/>
          </a:p>
        </p:txBody>
      </p:sp>
      <p:sp>
        <p:nvSpPr>
          <p:cNvPr id="6" name="Up Ribbon 5"/>
          <p:cNvSpPr/>
          <p:nvPr/>
        </p:nvSpPr>
        <p:spPr>
          <a:xfrm>
            <a:off x="2468334" y="332656"/>
            <a:ext cx="4392488" cy="115212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bg1"/>
                </a:solidFill>
              </a:rPr>
              <a:t>Transmedia Storytelling Circa 1900-1920</a:t>
            </a:r>
            <a:endParaRPr lang="en-GB" sz="2000" b="1" dirty="0">
              <a:solidFill>
                <a:schemeClr val="bg1"/>
              </a:solidFill>
            </a:endParaRPr>
          </a:p>
        </p:txBody>
      </p:sp>
      <p:sp>
        <p:nvSpPr>
          <p:cNvPr id="4" name="Up Ribbon 3"/>
          <p:cNvSpPr/>
          <p:nvPr/>
        </p:nvSpPr>
        <p:spPr>
          <a:xfrm>
            <a:off x="0" y="3726025"/>
            <a:ext cx="4392488" cy="115212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bg1"/>
                </a:solidFill>
              </a:rPr>
              <a:t>Transmedia Storytelling Circa 1920-1940</a:t>
            </a:r>
            <a:endParaRPr lang="en-GB" sz="2000" b="1" dirty="0">
              <a:solidFill>
                <a:schemeClr val="bg1"/>
              </a:solidFill>
            </a:endParaRPr>
          </a:p>
        </p:txBody>
      </p:sp>
      <p:sp>
        <p:nvSpPr>
          <p:cNvPr id="5" name="Up Ribbon 4"/>
          <p:cNvSpPr/>
          <p:nvPr/>
        </p:nvSpPr>
        <p:spPr>
          <a:xfrm>
            <a:off x="4740626" y="3717574"/>
            <a:ext cx="4392488" cy="115212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bg1"/>
                </a:solidFill>
              </a:rPr>
              <a:t>Transmedia Storytelling Circa 1940-1960</a:t>
            </a:r>
            <a:endParaRPr lang="en-GB" sz="2000" b="1" dirty="0">
              <a:solidFill>
                <a:schemeClr val="bg1"/>
              </a:solidFill>
            </a:endParaRPr>
          </a:p>
        </p:txBody>
      </p:sp>
      <p:sp>
        <p:nvSpPr>
          <p:cNvPr id="7" name="Content Placeholder 1"/>
          <p:cNvSpPr txBox="1">
            <a:spLocks/>
          </p:cNvSpPr>
          <p:nvPr/>
        </p:nvSpPr>
        <p:spPr>
          <a:xfrm>
            <a:off x="186188" y="4725144"/>
            <a:ext cx="4020107" cy="2016224"/>
          </a:xfrm>
          <a:prstGeom prst="rect">
            <a:avLst/>
          </a:prstGeom>
        </p:spPr>
        <p:txBody>
          <a:bodyPr vert="horz" lIns="91440" tIns="45720" rIns="91440" bIns="45720" rtlCol="0" anchor="ctr">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88" indent="0" algn="ctr">
              <a:buFont typeface="Wingdings" pitchFamily="2" charset="2"/>
              <a:buNone/>
            </a:pPr>
            <a:r>
              <a:rPr lang="en-GB" sz="2400" u="sng" dirty="0" smtClean="0"/>
              <a:t>CONSUMER CULTURE</a:t>
            </a:r>
          </a:p>
          <a:p>
            <a:pPr lvl="1"/>
            <a:r>
              <a:rPr lang="es-ES_tradnl" sz="1800" dirty="0" smtClean="0">
                <a:effectLst/>
              </a:rPr>
              <a:t>Franchising</a:t>
            </a:r>
          </a:p>
          <a:p>
            <a:pPr lvl="1"/>
            <a:r>
              <a:rPr lang="es-ES_tradnl" sz="1800" dirty="0" smtClean="0">
                <a:effectLst/>
              </a:rPr>
              <a:t>Merchandising</a:t>
            </a:r>
          </a:p>
          <a:p>
            <a:pPr lvl="1"/>
            <a:r>
              <a:rPr lang="es-ES_tradnl" sz="1800" u="sng" dirty="0" smtClean="0">
                <a:effectLst/>
              </a:rPr>
              <a:t>Licensing</a:t>
            </a:r>
            <a:endParaRPr lang="en-GB" sz="1800" u="sng" dirty="0" smtClean="0"/>
          </a:p>
        </p:txBody>
      </p:sp>
      <p:sp>
        <p:nvSpPr>
          <p:cNvPr id="9" name="Content Placeholder 1"/>
          <p:cNvSpPr txBox="1">
            <a:spLocks/>
          </p:cNvSpPr>
          <p:nvPr/>
        </p:nvSpPr>
        <p:spPr>
          <a:xfrm>
            <a:off x="4926816" y="4725144"/>
            <a:ext cx="4020107" cy="1683568"/>
          </a:xfrm>
          <a:prstGeom prst="rect">
            <a:avLst/>
          </a:prstGeom>
        </p:spPr>
        <p:txBody>
          <a:bodyPr vert="horz" lIns="91440" tIns="45720" rIns="91440" bIns="45720" rtlCol="0" anchor="ctr">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88" indent="0" algn="ctr">
              <a:buFont typeface="Wingdings" pitchFamily="2" charset="2"/>
              <a:buNone/>
            </a:pPr>
            <a:r>
              <a:rPr lang="en-GB" sz="2400" u="sng" dirty="0" smtClean="0"/>
              <a:t>MEDIA REGULATION</a:t>
            </a:r>
          </a:p>
          <a:p>
            <a:pPr lvl="1"/>
            <a:r>
              <a:rPr lang="es-ES_tradnl" sz="1800" dirty="0" smtClean="0">
                <a:effectLst/>
              </a:rPr>
              <a:t>Propaganda</a:t>
            </a:r>
          </a:p>
          <a:p>
            <a:pPr lvl="1"/>
            <a:r>
              <a:rPr lang="es-ES_tradnl" sz="1800" dirty="0" smtClean="0">
                <a:effectLst/>
              </a:rPr>
              <a:t>War Films</a:t>
            </a:r>
            <a:endParaRPr lang="en-GB" sz="1800" dirty="0" smtClean="0"/>
          </a:p>
        </p:txBody>
      </p:sp>
    </p:spTree>
    <p:extLst>
      <p:ext uri="{BB962C8B-B14F-4D97-AF65-F5344CB8AC3E}">
        <p14:creationId xmlns:p14="http://schemas.microsoft.com/office/powerpoint/2010/main" val="27517761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1000" y="-1633"/>
            <a:ext cx="8382000" cy="6861266"/>
          </a:xfrm>
          <a:prstGeom prst="rect">
            <a:avLst/>
          </a:prstGeom>
        </p:spPr>
      </p:pic>
    </p:spTree>
    <p:extLst>
      <p:ext uri="{BB962C8B-B14F-4D97-AF65-F5344CB8AC3E}">
        <p14:creationId xmlns:p14="http://schemas.microsoft.com/office/powerpoint/2010/main" val="27403581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cca.org/blog/images/oz/wizard-of-oz-1910-0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41326"/>
          <a:stretch/>
        </p:blipFill>
        <p:spPr bwMode="auto">
          <a:xfrm>
            <a:off x="107286" y="114852"/>
            <a:ext cx="2517094" cy="321748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2" descr="http://rlv.zcache.com/the_wizard_of_oz_vintage_theatre_poster-p228642233318924746vsu7_32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9125" t="4139" r="19573" b="4277"/>
          <a:stretch/>
        </p:blipFill>
        <p:spPr bwMode="auto">
          <a:xfrm>
            <a:off x="6802900" y="3931456"/>
            <a:ext cx="1958897" cy="28493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1.bp.blogspot.com/-ryg61Fq6Hkc/TzBetDH9imI/AAAAAAAABGM/seVrQdKEX_w/s1600/Oz-01.jpg"/>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44008" y="620688"/>
            <a:ext cx="2691447" cy="3333854"/>
          </a:xfrm>
          <a:prstGeom prst="rect">
            <a:avLst/>
          </a:prstGeom>
          <a:noFill/>
          <a:ln>
            <a:noFill/>
          </a:ln>
        </p:spPr>
      </p:pic>
      <p:pic>
        <p:nvPicPr>
          <p:cNvPr id="6" name="Picture 5" descr="http://i2.argylenews.com/images/press_release_distribution_0107409_13171.gif"/>
          <p:cNvPicPr/>
          <p:nvPr/>
        </p:nvPicPr>
        <p:blipFill>
          <a:blip r:embed="rId8">
            <a:extLst>
              <a:ext uri="{28A0092B-C50C-407E-A947-70E740481C1C}">
                <a14:useLocalDpi xmlns:a14="http://schemas.microsoft.com/office/drawing/2010/main" val="0"/>
              </a:ext>
            </a:extLst>
          </a:blip>
          <a:srcRect/>
          <a:stretch>
            <a:fillRect/>
          </a:stretch>
        </p:blipFill>
        <p:spPr bwMode="auto">
          <a:xfrm>
            <a:off x="6228184" y="96574"/>
            <a:ext cx="2818819" cy="3494022"/>
          </a:xfrm>
          <a:prstGeom prst="rect">
            <a:avLst/>
          </a:prstGeom>
          <a:noFill/>
          <a:ln>
            <a:noFill/>
          </a:ln>
        </p:spPr>
      </p:pic>
      <p:pic>
        <p:nvPicPr>
          <p:cNvPr id="8" name="Picture 7" descr="C:\Users\Matt\Documents\Oz map.jpeg"/>
          <p:cNvPicPr/>
          <p:nvPr/>
        </p:nvPicPr>
        <p:blipFill rotWithShape="1">
          <a:blip r:embed="rId9" cstate="print">
            <a:extLst>
              <a:ext uri="{28A0092B-C50C-407E-A947-70E740481C1C}">
                <a14:useLocalDpi xmlns:a14="http://schemas.microsoft.com/office/drawing/2010/main" val="0"/>
              </a:ext>
            </a:extLst>
          </a:blip>
          <a:srcRect l="27750" t="9927" r="35361" b="62349"/>
          <a:stretch/>
        </p:blipFill>
        <p:spPr bwMode="auto">
          <a:xfrm rot="10800000">
            <a:off x="2633214" y="96574"/>
            <a:ext cx="2102317" cy="1968184"/>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10"/>
          <a:srcRect l="4155" t="12869" r="58043" b="6821"/>
          <a:stretch/>
        </p:blipFill>
        <p:spPr bwMode="auto">
          <a:xfrm>
            <a:off x="4644008" y="4293096"/>
            <a:ext cx="2158892" cy="2487746"/>
          </a:xfrm>
          <a:prstGeom prst="rect">
            <a:avLst/>
          </a:prstGeom>
          <a:ln>
            <a:noFill/>
          </a:ln>
          <a:extLst>
            <a:ext uri="{53640926-AAD7-44d8-BBD7-CCE9431645EC}">
              <a14:shadowObscured xmlns:a14="http://schemas.microsoft.com/office/drawing/2010/main"/>
            </a:ext>
          </a:extLst>
        </p:spPr>
      </p:pic>
      <p:pic>
        <p:nvPicPr>
          <p:cNvPr id="4098" name="Picture 2" descr="http://www.rareozbooks.com/images/1st-Lost-Princess-of-Oz.jpg"/>
          <p:cNvPicPr>
            <a:picLocks noChangeAspect="1" noChangeArrowheads="1"/>
          </p:cNvPicPr>
          <p:nvPr/>
        </p:nvPicPr>
        <p:blipFill rotWithShape="1">
          <a:blip r:embed="rId11">
            <a:extLst>
              <a:ext uri="{28A0092B-C50C-407E-A947-70E740481C1C}">
                <a14:useLocalDpi xmlns:a14="http://schemas.microsoft.com/office/drawing/2010/main" val="0"/>
              </a:ext>
            </a:extLst>
          </a:blip>
          <a:srcRect r="48218"/>
          <a:stretch/>
        </p:blipFill>
        <p:spPr bwMode="auto">
          <a:xfrm>
            <a:off x="2298132" y="3590596"/>
            <a:ext cx="2345267" cy="31902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650547" y="3271070"/>
            <a:ext cx="2065467" cy="338554"/>
          </a:xfrm>
          <a:prstGeom prst="rect">
            <a:avLst/>
          </a:prstGeom>
          <a:solidFill>
            <a:schemeClr val="tx1"/>
          </a:solidFill>
        </p:spPr>
        <p:txBody>
          <a:bodyPr wrap="square" rtlCol="0">
            <a:spAutoFit/>
          </a:bodyPr>
          <a:lstStyle/>
          <a:p>
            <a:pPr algn="ctr"/>
            <a:r>
              <a:rPr lang="en-GB" sz="1600" dirty="0" smtClean="0">
                <a:solidFill>
                  <a:schemeClr val="bg1"/>
                </a:solidFill>
                <a:latin typeface="Cambria" pitchFamily="18" charset="0"/>
              </a:rPr>
              <a:t>BOOKS</a:t>
            </a:r>
            <a:endParaRPr lang="en-GB" sz="1600" dirty="0">
              <a:solidFill>
                <a:schemeClr val="bg1"/>
              </a:solidFill>
              <a:latin typeface="Cambria" pitchFamily="18" charset="0"/>
            </a:endParaRPr>
          </a:p>
        </p:txBody>
      </p:sp>
      <p:sp>
        <p:nvSpPr>
          <p:cNvPr id="12" name="TextBox 11"/>
          <p:cNvSpPr txBox="1"/>
          <p:nvPr/>
        </p:nvSpPr>
        <p:spPr>
          <a:xfrm>
            <a:off x="95859" y="3271070"/>
            <a:ext cx="2576391" cy="338554"/>
          </a:xfrm>
          <a:prstGeom prst="rect">
            <a:avLst/>
          </a:prstGeom>
          <a:solidFill>
            <a:schemeClr val="tx1"/>
          </a:solidFill>
        </p:spPr>
        <p:txBody>
          <a:bodyPr wrap="square" rtlCol="0">
            <a:spAutoFit/>
          </a:bodyPr>
          <a:lstStyle/>
          <a:p>
            <a:pPr algn="ctr"/>
            <a:r>
              <a:rPr lang="en-GB" sz="1600" dirty="0" smtClean="0">
                <a:solidFill>
                  <a:schemeClr val="bg1"/>
                </a:solidFill>
                <a:latin typeface="Cambria" pitchFamily="18" charset="0"/>
              </a:rPr>
              <a:t>MOTION PICTURES</a:t>
            </a:r>
            <a:endParaRPr lang="en-GB" sz="1600" dirty="0">
              <a:solidFill>
                <a:schemeClr val="bg1"/>
              </a:solidFill>
              <a:latin typeface="Cambria" pitchFamily="18" charset="0"/>
            </a:endParaRPr>
          </a:p>
        </p:txBody>
      </p:sp>
      <p:sp>
        <p:nvSpPr>
          <p:cNvPr id="13" name="TextBox 12"/>
          <p:cNvSpPr txBox="1"/>
          <p:nvPr/>
        </p:nvSpPr>
        <p:spPr>
          <a:xfrm>
            <a:off x="2672250" y="2053973"/>
            <a:ext cx="2063281" cy="338554"/>
          </a:xfrm>
          <a:prstGeom prst="rect">
            <a:avLst/>
          </a:prstGeom>
          <a:solidFill>
            <a:schemeClr val="tx1"/>
          </a:solidFill>
        </p:spPr>
        <p:txBody>
          <a:bodyPr wrap="square" rtlCol="0">
            <a:spAutoFit/>
          </a:bodyPr>
          <a:lstStyle/>
          <a:p>
            <a:pPr algn="ctr"/>
            <a:r>
              <a:rPr lang="en-GB" sz="1600" dirty="0" smtClean="0">
                <a:solidFill>
                  <a:schemeClr val="bg1"/>
                </a:solidFill>
                <a:latin typeface="Cambria" pitchFamily="18" charset="0"/>
              </a:rPr>
              <a:t>FAIRYLOGUE TOURS</a:t>
            </a:r>
            <a:endParaRPr lang="en-GB" sz="1600" dirty="0">
              <a:solidFill>
                <a:schemeClr val="bg1"/>
              </a:solidFill>
              <a:latin typeface="Cambria" pitchFamily="18" charset="0"/>
            </a:endParaRPr>
          </a:p>
        </p:txBody>
      </p:sp>
      <p:sp>
        <p:nvSpPr>
          <p:cNvPr id="14" name="TextBox 13"/>
          <p:cNvSpPr txBox="1"/>
          <p:nvPr/>
        </p:nvSpPr>
        <p:spPr>
          <a:xfrm>
            <a:off x="4716014" y="308592"/>
            <a:ext cx="1512170" cy="338554"/>
          </a:xfrm>
          <a:prstGeom prst="rect">
            <a:avLst/>
          </a:prstGeom>
          <a:solidFill>
            <a:schemeClr val="tx1"/>
          </a:solidFill>
        </p:spPr>
        <p:txBody>
          <a:bodyPr wrap="square" rtlCol="0">
            <a:spAutoFit/>
          </a:bodyPr>
          <a:lstStyle/>
          <a:p>
            <a:pPr algn="ctr"/>
            <a:r>
              <a:rPr lang="en-GB" sz="1600" dirty="0" smtClean="0">
                <a:solidFill>
                  <a:schemeClr val="bg1"/>
                </a:solidFill>
                <a:latin typeface="Cambria" pitchFamily="18" charset="0"/>
              </a:rPr>
              <a:t>COMIC STRIPS</a:t>
            </a:r>
            <a:endParaRPr lang="en-GB" sz="1600" dirty="0">
              <a:solidFill>
                <a:schemeClr val="bg1"/>
              </a:solidFill>
              <a:latin typeface="Cambria" pitchFamily="18" charset="0"/>
            </a:endParaRPr>
          </a:p>
        </p:txBody>
      </p:sp>
      <p:sp>
        <p:nvSpPr>
          <p:cNvPr id="15" name="TextBox 14"/>
          <p:cNvSpPr txBox="1"/>
          <p:nvPr/>
        </p:nvSpPr>
        <p:spPr>
          <a:xfrm>
            <a:off x="7242868" y="3590596"/>
            <a:ext cx="1518929" cy="340859"/>
          </a:xfrm>
          <a:prstGeom prst="rect">
            <a:avLst/>
          </a:prstGeom>
          <a:solidFill>
            <a:schemeClr val="tx1"/>
          </a:solidFill>
        </p:spPr>
        <p:txBody>
          <a:bodyPr wrap="square" rtlCol="0">
            <a:spAutoFit/>
          </a:bodyPr>
          <a:lstStyle/>
          <a:p>
            <a:pPr algn="ctr"/>
            <a:r>
              <a:rPr lang="en-GB" sz="1600" dirty="0" smtClean="0">
                <a:solidFill>
                  <a:schemeClr val="bg1"/>
                </a:solidFill>
                <a:latin typeface="Cambria" pitchFamily="18" charset="0"/>
              </a:rPr>
              <a:t>THEATRE</a:t>
            </a:r>
            <a:endParaRPr lang="en-GB" sz="1600" dirty="0">
              <a:solidFill>
                <a:schemeClr val="bg1"/>
              </a:solidFill>
              <a:latin typeface="Cambria" pitchFamily="18" charset="0"/>
            </a:endParaRPr>
          </a:p>
        </p:txBody>
      </p:sp>
      <p:sp>
        <p:nvSpPr>
          <p:cNvPr id="16" name="TextBox 15"/>
          <p:cNvSpPr txBox="1"/>
          <p:nvPr/>
        </p:nvSpPr>
        <p:spPr>
          <a:xfrm>
            <a:off x="4644008" y="3954542"/>
            <a:ext cx="2158891" cy="338554"/>
          </a:xfrm>
          <a:prstGeom prst="rect">
            <a:avLst/>
          </a:prstGeom>
          <a:solidFill>
            <a:schemeClr val="tx1"/>
          </a:solidFill>
        </p:spPr>
        <p:txBody>
          <a:bodyPr wrap="square" rtlCol="0">
            <a:spAutoFit/>
          </a:bodyPr>
          <a:lstStyle/>
          <a:p>
            <a:pPr algn="ctr"/>
            <a:r>
              <a:rPr lang="en-GB" sz="1600" dirty="0" smtClean="0">
                <a:solidFill>
                  <a:schemeClr val="bg1"/>
                </a:solidFill>
                <a:latin typeface="Cambria" pitchFamily="18" charset="0"/>
              </a:rPr>
              <a:t>NEWSPAPERS</a:t>
            </a:r>
            <a:endParaRPr lang="en-GB" sz="1600" dirty="0">
              <a:solidFill>
                <a:schemeClr val="bg1"/>
              </a:solidFill>
              <a:latin typeface="Cambria" pitchFamily="18" charset="0"/>
            </a:endParaRPr>
          </a:p>
        </p:txBody>
      </p:sp>
      <p:pic>
        <p:nvPicPr>
          <p:cNvPr id="19" name="Picture 6" descr="http://rlv.zcache.com/retro_wizard_of_oz_vintage_postcard-p239431682697621901z85wg_400.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l="43760" t="10248" r="22178" b="66116"/>
          <a:stretch/>
        </p:blipFill>
        <p:spPr bwMode="auto">
          <a:xfrm>
            <a:off x="2672250" y="2392526"/>
            <a:ext cx="2043764" cy="8785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2" descr="http://www.halcyon.com/piglet/LFB-1915.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95858" y="3609624"/>
            <a:ext cx="2215863" cy="235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8064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1560" y="188640"/>
            <a:ext cx="7848872" cy="914400"/>
          </a:xfrm>
        </p:spPr>
        <p:txBody>
          <a:bodyPr/>
          <a:lstStyle/>
          <a:p>
            <a:r>
              <a:rPr lang="en-GB" dirty="0" smtClean="0"/>
              <a:t>Cigarette cartons and cards</a:t>
            </a:r>
            <a:endParaRPr lang="en-GB" dirty="0"/>
          </a:p>
        </p:txBody>
      </p:sp>
      <p:pic>
        <p:nvPicPr>
          <p:cNvPr id="3076" name="Picture 4" descr="http://www.adanacantiques.com/uploads/1/1/7/5/11752677/1375845750.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000" b="75326"/>
          <a:stretch/>
        </p:blipFill>
        <p:spPr bwMode="auto">
          <a:xfrm>
            <a:off x="4788024" y="4672913"/>
            <a:ext cx="2848677" cy="18971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1.gstatic.com/images?q=tbn:ANd9GcQkCMslXo_Gsk453djydaNZEbJPOMUt408ehJQHtLBHeysScMO-"/>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5603" y="1612099"/>
            <a:ext cx="2276475" cy="20002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library.duke.edu/digitalcollections/media/jpg/bnduke/med/duke_cigarette_cartons.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808" y="1196752"/>
            <a:ext cx="595312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adanacantiques.com/uploads/1/1/7/5/11752677/1375845750.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5064" r="50000"/>
          <a:stretch/>
        </p:blipFill>
        <p:spPr bwMode="auto">
          <a:xfrm>
            <a:off x="395603" y="3961976"/>
            <a:ext cx="3744416" cy="252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9637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TotalTime>
  <Words>1458</Words>
  <Application>Microsoft Macintosh PowerPoint</Application>
  <PresentationFormat>On-screen Show (4:3)</PresentationFormat>
  <Paragraphs>129</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Transmedia Histories Part 1:  Early 20th Century: Industrialised Consumerism</vt:lpstr>
      <vt:lpstr>Today…</vt:lpstr>
      <vt:lpstr>Learning Objectives</vt:lpstr>
      <vt:lpstr>Pre-historical transmedia?</vt:lpstr>
      <vt:lpstr>Historicizing the industry of transmedia storytelling</vt:lpstr>
      <vt:lpstr>PowerPoint Presentation</vt:lpstr>
      <vt:lpstr>PowerPoint Presentation</vt:lpstr>
      <vt:lpstr>PowerPoint Presentation</vt:lpstr>
      <vt:lpstr>Cigarette cartons and cards</vt:lpstr>
      <vt:lpstr>The Wonderful Wizard of Oz (1900)</vt:lpstr>
      <vt:lpstr>Printed maps as transmedia</vt:lpstr>
      <vt:lpstr>PowerPoint Presentation</vt:lpstr>
      <vt:lpstr>PowerPoint Presentation</vt:lpstr>
      <vt:lpstr>PowerPoint Presentation</vt:lpstr>
      <vt:lpstr>PowerPoint Presentation</vt:lpstr>
      <vt:lpstr>The Wizard of Oz (1910)</vt:lpstr>
      <vt:lpstr>Transmedia as money loser?</vt:lpstr>
      <vt:lpstr>PowerPoint Presentation</vt:lpstr>
      <vt:lpstr>PowerPoint Presentation</vt:lpstr>
      <vt:lpstr>Stepping stones of entertainment</vt:lpstr>
      <vt:lpstr>Using films in business…</vt:lpstr>
      <vt:lpstr>…Turn to licensing in 1918</vt:lpstr>
      <vt:lpstr>PowerPoint Presentation</vt:lpstr>
      <vt:lpstr>The ‘Burroughsian Universe’</vt:lpstr>
      <vt:lpstr>Tarzan merchandise</vt:lpstr>
      <vt:lpstr>PowerPoint Presentation</vt:lpstr>
      <vt:lpstr>PowerPoint Presentation</vt:lpstr>
      <vt:lpstr>PowerPoint Presentation</vt:lpstr>
      <vt:lpstr>PowerPoint Presentation</vt:lpstr>
      <vt:lpstr>Tarzan incoherence?</vt:lpstr>
      <vt:lpstr>PowerPoint Presentation</vt:lpstr>
      <vt:lpstr>Office of War Information (OWI)</vt:lpstr>
      <vt:lpstr>Rosie the Riveter</vt:lpstr>
      <vt:lpstr>PowerPoint Presentation</vt:lpstr>
      <vt:lpstr>PowerPoint Presentation</vt:lpstr>
      <vt:lpstr>The Adventures of Superman</vt:lpstr>
      <vt:lpstr>PowerPoint Presentation</vt:lpstr>
      <vt:lpstr>PowerPoint Presentation</vt:lpstr>
      <vt:lpstr>PowerPoint Presentation</vt:lpstr>
      <vt:lpstr>Superman (Paramount, 1941-1943)</vt:lpstr>
      <vt:lpstr>PowerPoint Presentation</vt:lpstr>
      <vt:lpstr>PowerPoint Presentation</vt:lpstr>
      <vt:lpstr>PowerPoint Presentation</vt:lpstr>
      <vt:lpstr>Like The Dark Knight Rises (2012)?</vt:lpstr>
      <vt:lpstr>What to take away from today…</vt:lpstr>
      <vt:lpstr>What’s coming up…?</vt:lpstr>
    </vt:vector>
  </TitlesOfParts>
  <Company>Bath Spa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Transmedia Histories Part 1:  Early 20th Century: Industrialised Consumerism</dc:title>
  <dc:creator>Matthew Freeman</dc:creator>
  <cp:lastModifiedBy>Matthew Freeman</cp:lastModifiedBy>
  <cp:revision>11</cp:revision>
  <dcterms:created xsi:type="dcterms:W3CDTF">2016-04-07T18:24:54Z</dcterms:created>
  <dcterms:modified xsi:type="dcterms:W3CDTF">2016-04-26T09:29:33Z</dcterms:modified>
</cp:coreProperties>
</file>