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dp" ContentType="image/vnd.ms-photo"/>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310" r:id="rId2"/>
    <p:sldId id="315" r:id="rId3"/>
    <p:sldId id="311" r:id="rId4"/>
    <p:sldId id="312" r:id="rId5"/>
    <p:sldId id="261" r:id="rId6"/>
    <p:sldId id="262" r:id="rId7"/>
    <p:sldId id="263" r:id="rId8"/>
    <p:sldId id="264" r:id="rId9"/>
    <p:sldId id="265" r:id="rId10"/>
    <p:sldId id="266" r:id="rId11"/>
    <p:sldId id="268" r:id="rId12"/>
    <p:sldId id="269" r:id="rId13"/>
    <p:sldId id="270" r:id="rId14"/>
    <p:sldId id="271" r:id="rId15"/>
    <p:sldId id="274" r:id="rId16"/>
    <p:sldId id="275" r:id="rId17"/>
    <p:sldId id="276" r:id="rId18"/>
    <p:sldId id="277" r:id="rId19"/>
    <p:sldId id="278" r:id="rId20"/>
    <p:sldId id="279" r:id="rId21"/>
    <p:sldId id="280" r:id="rId22"/>
    <p:sldId id="281" r:id="rId23"/>
    <p:sldId id="282" r:id="rId24"/>
    <p:sldId id="283" r:id="rId25"/>
    <p:sldId id="284" r:id="rId26"/>
    <p:sldId id="286" r:id="rId27"/>
    <p:sldId id="287" r:id="rId28"/>
    <p:sldId id="288" r:id="rId29"/>
    <p:sldId id="289" r:id="rId30"/>
    <p:sldId id="290" r:id="rId31"/>
    <p:sldId id="291" r:id="rId32"/>
    <p:sldId id="292" r:id="rId33"/>
    <p:sldId id="293" r:id="rId34"/>
    <p:sldId id="294" r:id="rId35"/>
    <p:sldId id="295" r:id="rId36"/>
    <p:sldId id="317" r:id="rId37"/>
    <p:sldId id="296" r:id="rId38"/>
    <p:sldId id="297" r:id="rId39"/>
    <p:sldId id="298" r:id="rId40"/>
    <p:sldId id="299" r:id="rId41"/>
    <p:sldId id="300" r:id="rId42"/>
    <p:sldId id="301" r:id="rId43"/>
    <p:sldId id="302" r:id="rId44"/>
    <p:sldId id="303" r:id="rId45"/>
    <p:sldId id="304" r:id="rId46"/>
    <p:sldId id="306" r:id="rId47"/>
    <p:sldId id="307" r:id="rId48"/>
    <p:sldId id="308" r:id="rId49"/>
    <p:sldId id="313" r:id="rId50"/>
    <p:sldId id="318" r:id="rId51"/>
    <p:sldId id="314"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7" d="100"/>
          <a:sy n="67" d="100"/>
        </p:scale>
        <p:origin x="-123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6AE5BF-47BF-0D4C-8C16-CD355F8B0A80}" type="datetimeFigureOut">
              <a:rPr lang="en-US" smtClean="0"/>
              <a:t>27/04/16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0EBFF7-C8EF-6B48-AC03-ADDB8ACE9256}" type="slidenum">
              <a:rPr lang="en-US" smtClean="0"/>
              <a:t>‹#›</a:t>
            </a:fld>
            <a:endParaRPr lang="en-US"/>
          </a:p>
        </p:txBody>
      </p:sp>
    </p:spTree>
    <p:extLst>
      <p:ext uri="{BB962C8B-B14F-4D97-AF65-F5344CB8AC3E}">
        <p14:creationId xmlns:p14="http://schemas.microsoft.com/office/powerpoint/2010/main" val="1545788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667244-70CC-E34F-BF6C-12A5163E1AF3}" type="slidenum">
              <a:rPr lang="en-US" sz="1200"/>
              <a:pPr eaLnBrk="1" hangingPunct="1"/>
              <a:t>30</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5AD1A3-AE62-D041-9387-A4F34ED1DF00}" type="slidenum">
              <a:rPr lang="en-US" sz="1200"/>
              <a:pPr eaLnBrk="1" hangingPunct="1"/>
              <a:t>33</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0114D0C2-98FF-0D4C-AB51-0BACADEDE11D}" type="datetimeFigureOut">
              <a:rPr lang="en-US" smtClean="0"/>
              <a:t>27/04/16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B09B3-1C7B-FD47-8568-E8C2C8657660}" type="slidenum">
              <a:rPr lang="en-US" smtClean="0"/>
              <a:t>‹#›</a:t>
            </a:fld>
            <a:endParaRPr lang="en-US"/>
          </a:p>
        </p:txBody>
      </p:sp>
    </p:spTree>
    <p:extLst>
      <p:ext uri="{BB962C8B-B14F-4D97-AF65-F5344CB8AC3E}">
        <p14:creationId xmlns:p14="http://schemas.microsoft.com/office/powerpoint/2010/main" val="4123172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114D0C2-98FF-0D4C-AB51-0BACADEDE11D}" type="datetimeFigureOut">
              <a:rPr lang="en-US" smtClean="0"/>
              <a:t>27/04/16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B09B3-1C7B-FD47-8568-E8C2C8657660}" type="slidenum">
              <a:rPr lang="en-US" smtClean="0"/>
              <a:t>‹#›</a:t>
            </a:fld>
            <a:endParaRPr lang="en-US"/>
          </a:p>
        </p:txBody>
      </p:sp>
    </p:spTree>
    <p:extLst>
      <p:ext uri="{BB962C8B-B14F-4D97-AF65-F5344CB8AC3E}">
        <p14:creationId xmlns:p14="http://schemas.microsoft.com/office/powerpoint/2010/main" val="1019662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114D0C2-98FF-0D4C-AB51-0BACADEDE11D}" type="datetimeFigureOut">
              <a:rPr lang="en-US" smtClean="0"/>
              <a:t>27/04/16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B09B3-1C7B-FD47-8568-E8C2C8657660}" type="slidenum">
              <a:rPr lang="en-US" smtClean="0"/>
              <a:t>‹#›</a:t>
            </a:fld>
            <a:endParaRPr lang="en-US"/>
          </a:p>
        </p:txBody>
      </p:sp>
    </p:spTree>
    <p:extLst>
      <p:ext uri="{BB962C8B-B14F-4D97-AF65-F5344CB8AC3E}">
        <p14:creationId xmlns:p14="http://schemas.microsoft.com/office/powerpoint/2010/main" val="3846808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114D0C2-98FF-0D4C-AB51-0BACADEDE11D}" type="datetimeFigureOut">
              <a:rPr lang="en-US" smtClean="0"/>
              <a:t>27/04/16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B09B3-1C7B-FD47-8568-E8C2C8657660}" type="slidenum">
              <a:rPr lang="en-US" smtClean="0"/>
              <a:t>‹#›</a:t>
            </a:fld>
            <a:endParaRPr lang="en-US"/>
          </a:p>
        </p:txBody>
      </p:sp>
    </p:spTree>
    <p:extLst>
      <p:ext uri="{BB962C8B-B14F-4D97-AF65-F5344CB8AC3E}">
        <p14:creationId xmlns:p14="http://schemas.microsoft.com/office/powerpoint/2010/main" val="650880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114D0C2-98FF-0D4C-AB51-0BACADEDE11D}" type="datetimeFigureOut">
              <a:rPr lang="en-US" smtClean="0"/>
              <a:t>27/04/16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B09B3-1C7B-FD47-8568-E8C2C8657660}" type="slidenum">
              <a:rPr lang="en-US" smtClean="0"/>
              <a:t>‹#›</a:t>
            </a:fld>
            <a:endParaRPr lang="en-US"/>
          </a:p>
        </p:txBody>
      </p:sp>
    </p:spTree>
    <p:extLst>
      <p:ext uri="{BB962C8B-B14F-4D97-AF65-F5344CB8AC3E}">
        <p14:creationId xmlns:p14="http://schemas.microsoft.com/office/powerpoint/2010/main" val="193464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0114D0C2-98FF-0D4C-AB51-0BACADEDE11D}" type="datetimeFigureOut">
              <a:rPr lang="en-US" smtClean="0"/>
              <a:t>27/04/16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0B09B3-1C7B-FD47-8568-E8C2C8657660}" type="slidenum">
              <a:rPr lang="en-US" smtClean="0"/>
              <a:t>‹#›</a:t>
            </a:fld>
            <a:endParaRPr lang="en-US"/>
          </a:p>
        </p:txBody>
      </p:sp>
    </p:spTree>
    <p:extLst>
      <p:ext uri="{BB962C8B-B14F-4D97-AF65-F5344CB8AC3E}">
        <p14:creationId xmlns:p14="http://schemas.microsoft.com/office/powerpoint/2010/main" val="223153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0114D0C2-98FF-0D4C-AB51-0BACADEDE11D}" type="datetimeFigureOut">
              <a:rPr lang="en-US" smtClean="0"/>
              <a:t>27/04/16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0B09B3-1C7B-FD47-8568-E8C2C8657660}" type="slidenum">
              <a:rPr lang="en-US" smtClean="0"/>
              <a:t>‹#›</a:t>
            </a:fld>
            <a:endParaRPr lang="en-US"/>
          </a:p>
        </p:txBody>
      </p:sp>
    </p:spTree>
    <p:extLst>
      <p:ext uri="{BB962C8B-B14F-4D97-AF65-F5344CB8AC3E}">
        <p14:creationId xmlns:p14="http://schemas.microsoft.com/office/powerpoint/2010/main" val="426693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0114D0C2-98FF-0D4C-AB51-0BACADEDE11D}" type="datetimeFigureOut">
              <a:rPr lang="en-US" smtClean="0"/>
              <a:t>27/04/16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0B09B3-1C7B-FD47-8568-E8C2C8657660}" type="slidenum">
              <a:rPr lang="en-US" smtClean="0"/>
              <a:t>‹#›</a:t>
            </a:fld>
            <a:endParaRPr lang="en-US"/>
          </a:p>
        </p:txBody>
      </p:sp>
    </p:spTree>
    <p:extLst>
      <p:ext uri="{BB962C8B-B14F-4D97-AF65-F5344CB8AC3E}">
        <p14:creationId xmlns:p14="http://schemas.microsoft.com/office/powerpoint/2010/main" val="1654979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14D0C2-98FF-0D4C-AB51-0BACADEDE11D}" type="datetimeFigureOut">
              <a:rPr lang="en-US" smtClean="0"/>
              <a:t>27/04/16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0B09B3-1C7B-FD47-8568-E8C2C8657660}" type="slidenum">
              <a:rPr lang="en-US" smtClean="0"/>
              <a:t>‹#›</a:t>
            </a:fld>
            <a:endParaRPr lang="en-US"/>
          </a:p>
        </p:txBody>
      </p:sp>
    </p:spTree>
    <p:extLst>
      <p:ext uri="{BB962C8B-B14F-4D97-AF65-F5344CB8AC3E}">
        <p14:creationId xmlns:p14="http://schemas.microsoft.com/office/powerpoint/2010/main" val="1514073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114D0C2-98FF-0D4C-AB51-0BACADEDE11D}" type="datetimeFigureOut">
              <a:rPr lang="en-US" smtClean="0"/>
              <a:t>27/04/16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0B09B3-1C7B-FD47-8568-E8C2C8657660}" type="slidenum">
              <a:rPr lang="en-US" smtClean="0"/>
              <a:t>‹#›</a:t>
            </a:fld>
            <a:endParaRPr lang="en-US"/>
          </a:p>
        </p:txBody>
      </p:sp>
    </p:spTree>
    <p:extLst>
      <p:ext uri="{BB962C8B-B14F-4D97-AF65-F5344CB8AC3E}">
        <p14:creationId xmlns:p14="http://schemas.microsoft.com/office/powerpoint/2010/main" val="43146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114D0C2-98FF-0D4C-AB51-0BACADEDE11D}" type="datetimeFigureOut">
              <a:rPr lang="en-US" smtClean="0"/>
              <a:t>27/04/16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0B09B3-1C7B-FD47-8568-E8C2C8657660}" type="slidenum">
              <a:rPr lang="en-US" smtClean="0"/>
              <a:t>‹#›</a:t>
            </a:fld>
            <a:endParaRPr lang="en-US"/>
          </a:p>
        </p:txBody>
      </p:sp>
    </p:spTree>
    <p:extLst>
      <p:ext uri="{BB962C8B-B14F-4D97-AF65-F5344CB8AC3E}">
        <p14:creationId xmlns:p14="http://schemas.microsoft.com/office/powerpoint/2010/main" val="20465829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4D0C2-98FF-0D4C-AB51-0BACADEDE11D}" type="datetimeFigureOut">
              <a:rPr lang="en-US" smtClean="0"/>
              <a:t>27/04/16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B09B3-1C7B-FD47-8568-E8C2C8657660}" type="slidenum">
              <a:rPr lang="en-US" smtClean="0"/>
              <a:t>‹#›</a:t>
            </a:fld>
            <a:endParaRPr lang="en-US"/>
          </a:p>
        </p:txBody>
      </p:sp>
    </p:spTree>
    <p:extLst>
      <p:ext uri="{BB962C8B-B14F-4D97-AF65-F5344CB8AC3E}">
        <p14:creationId xmlns:p14="http://schemas.microsoft.com/office/powerpoint/2010/main" val="662043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hyperlink" Target="http://www.google.co.uk/url?sa=i&amp;rct=j&amp;q=&amp;esrc=s&amp;frm=1&amp;source=images&amp;cd=&amp;cad=rja&amp;docid=2guZjj2S2UymWM&amp;tbnid=jUPpgYGYZwCDWM:&amp;ved=0CAUQjRw&amp;url=http://whatworkswhere.com/index.php/2012/global/how-transmedia-storytelling-will-transform-the-role-of-the-content-strategist/&amp;ei=Ra8LUZiRKOmL0AXYm4GQCQ&amp;bvm=bv.41867550,d.d2k&amp;psig=AFQjCNEvEff595hByRTwI_pzTkTRw5TqVA&amp;ust=1359806557934794" TargetMode="External"/><Relationship Id="rId6" Type="http://schemas.openxmlformats.org/officeDocument/2006/relationships/image" Target="../media/image2.jpeg"/><Relationship Id="rId7" Type="http://schemas.microsoft.com/office/2007/relationships/hdphoto" Target="../media/hdphoto2.wdp"/><Relationship Id="rId8" Type="http://schemas.openxmlformats.org/officeDocument/2006/relationships/hyperlink" Target="http://www.google.co.uk/url?sa=i&amp;rct=j&amp;q=&amp;esrc=s&amp;source=images&amp;cd=&amp;cad=rja&amp;uact=8&amp;docid=EiNSUz0PktPurM&amp;tbnid=-XCYuMctlNIzNM:&amp;ved=0CAYQjRw&amp;url=http://www.bang2write.com/2013/04/5-reasons-writers-should-consider-a-transmedia-project-by-dylan-spicer.html&amp;ei=L4UkU7asH4e60QW04IHwDA&amp;bvm=bv.62922401,d.bGE&amp;psig=AFQjCNEzgNwAL8iZFU3oQhFHrRkVCmb1tw&amp;ust=1394988707735930" TargetMode="External"/><Relationship Id="rId9" Type="http://schemas.openxmlformats.org/officeDocument/2006/relationships/image" Target="../media/image3.jpeg"/><Relationship Id="rId10" Type="http://schemas.openxmlformats.org/officeDocument/2006/relationships/hyperlink" Target="http://www.google.co.uk/url?sa=i&amp;rct=j&amp;q=&amp;esrc=s&amp;source=images&amp;cd=&amp;cad=rja&amp;uact=8&amp;docid=OmKrYsSRmOHMcM&amp;tbnid=iXMurtXrFO5n2M:&amp;ved=0CAYQjRw&amp;url=http://truthaboutmarika.wordpress.com/what-is-transmedia-about/&amp;ei=dYUkU8HCJuvs0gXAzYCgCg&amp;bvm=bv.62922401,d.bGE&amp;psig=AFQjCNEzgNwAL8iZFU3oQhFHrRkVCmb1tw&amp;ust=1394988707735930" TargetMode="External"/><Relationship Id="rId11"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hyperlink" Target="http://www.google.co.uk/url?sa=i&amp;rct=j&amp;q=&amp;esrc=s&amp;source=images&amp;cd=&amp;cad=rja&amp;docid=3J-sECAm4gyzpM&amp;tbnid=M7ET6hG_yq76SM:&amp;ved=0CAUQjRw&amp;url=http://maher.filfre.net/writings/convergence.html&amp;ei=NTwBU8WmLYb80gHFvYDgDg&amp;bvm=bv.61535280,d.dmQ&amp;psig=AFQjCNEiNYE6h2kqnC2_YmSg0CpLyDYWAQ&amp;ust=139267621260007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hyperlink" Target="http://www.google.co.uk/url?sa=i&amp;rct=j&amp;q=&amp;esrc=s&amp;source=images&amp;cd=&amp;cad=rja&amp;uact=8&amp;docid=bVkDK18PzyH_XM&amp;tbnid=OLhOmaUt7Fo-VM:&amp;ved=0CAYQjRw&amp;url=http://www.icntv.tv/en/archives/6983&amp;ei=w54kU8meCemp0QW5s4CgDg&amp;bvm=bv.62922401,d.bGE&amp;psig=AFQjCNF1p0JwB1psD5GvGK97KFdYUCj8xQ&amp;ust=1394995252979656" TargetMode="External"/></Relationships>
</file>

<file path=ppt/slides/_rels/slide12.xml.rels><?xml version="1.0" encoding="UTF-8" standalone="yes"?>
<Relationships xmlns="http://schemas.openxmlformats.org/package/2006/relationships"><Relationship Id="rId11" Type="http://schemas.openxmlformats.org/officeDocument/2006/relationships/hyperlink" Target="http://www.google.co.uk/url?sa=i&amp;rct=j&amp;q=&amp;esrc=s&amp;frm=1&amp;source=images&amp;cd=&amp;cad=rja&amp;docid=2guZjj2S2UymWM&amp;tbnid=jUPpgYGYZwCDWM:&amp;ved=0CAUQjRw&amp;url=http://whatworkswhere.com/index.php/2012/global/how-transmedia-storytelling-will-transform-the-role-of-the-content-strategist/&amp;ei=Ra8LUZiRKOmL0AXYm4GQCQ&amp;bvm=bv.41867550,d.d2k&amp;psig=AFQjCNEvEff595hByRTwI_pzTkTRw5TqVA&amp;ust=1359806557934794" TargetMode="External"/><Relationship Id="rId12" Type="http://schemas.openxmlformats.org/officeDocument/2006/relationships/image" Target="../media/image2.jpeg"/><Relationship Id="rId13"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hyperlink" Target="http://www.google.co.uk/url?sa=i&amp;rct=j&amp;q=&amp;esrc=s&amp;frm=1&amp;source=images&amp;cd=&amp;cad=rja&amp;docid=xzGyrB7FTcEnmM&amp;tbnid=q7y_bwy32YLA5M:&amp;ved=0CAUQjRw&amp;url=http://convergenceculturefa2012.blogspot.com/2012/11/post-3-transmedia-storytelling.html&amp;ei=ka0LUfGFGq6o0AWt7YHQBg&amp;bvm=bv.41867550,d.d2k&amp;psig=AFQjCNHQe_OGuAL_wpznmudkAUfTke8ykQ&amp;ust=1359806186519715" TargetMode="External"/><Relationship Id="rId3" Type="http://schemas.openxmlformats.org/officeDocument/2006/relationships/image" Target="../media/image7.jpeg"/><Relationship Id="rId4" Type="http://schemas.microsoft.com/office/2007/relationships/hdphoto" Target="../media/hdphoto4.wdp"/><Relationship Id="rId5" Type="http://schemas.openxmlformats.org/officeDocument/2006/relationships/hyperlink" Target="http://www.google.co.uk/url?sa=i&amp;rct=j&amp;q=&amp;esrc=s&amp;frm=1&amp;source=images&amp;cd=&amp;cad=rja&amp;docid=Py_AoEwUAK6yNM&amp;tbnid=2cvLoUNdTmEeVM:&amp;ved=0CAUQjRw&amp;url=http://www.timlonghurst.com/blog/2008/09/04/transmedia-storytelling-media-trend-innovation/&amp;ei=pK0LUc6DPMas0QW4jYHQCg&amp;bvm=bv.41867550,d.d2k&amp;psig=AFQjCNGCn3GO7ot1zB5RaMPBVsOWz6vQHw&amp;ust=1359806141510984" TargetMode="External"/><Relationship Id="rId6" Type="http://schemas.openxmlformats.org/officeDocument/2006/relationships/image" Target="../media/image8.jpeg"/><Relationship Id="rId7" Type="http://schemas.microsoft.com/office/2007/relationships/hdphoto" Target="../media/hdphoto5.wdp"/><Relationship Id="rId8" Type="http://schemas.openxmlformats.org/officeDocument/2006/relationships/hyperlink" Target="http://www.google.co.uk/url?sa=i&amp;rct=j&amp;q=&amp;esrc=s&amp;frm=1&amp;source=images&amp;cd=&amp;cad=rja&amp;docid=F58sq9czW6u2rM&amp;tbnid=V06Jn8yIU8ZAnM:&amp;ved=0CAUQjRw&amp;url=http://www.hollywoodreporter.com/news/warner-bros-90th-anniversary-new-logo-dvd-collections-376253&amp;ei=C68LUdWCBujb0QXCg4DQAw&amp;bvm=bv.41867550,d.d2k&amp;psig=AFQjCNFqdlB66blS_q43KjoxWhlkTjog6g&amp;ust=1359806563524447" TargetMode="External"/><Relationship Id="rId9" Type="http://schemas.openxmlformats.org/officeDocument/2006/relationships/image" Target="../media/image9.jpeg"/><Relationship Id="rId10" Type="http://schemas.microsoft.com/office/2007/relationships/hdphoto" Target="../media/hdphoto6.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File:Jurassic_Park_poster.jpg" TargetMode="External"/><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3.bp.blogspot.com/-Dru2NDZ2r-4/TlkzrJHhmjI/AAAAAAAAADY/nw0e55gwuSs/s1600/Tristan+Florida+4.JPG" TargetMode="External"/><Relationship Id="rId3" Type="http://schemas.openxmlformats.org/officeDocument/2006/relationships/image" Target="../media/image23.jpe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4.wdp"/><Relationship Id="rId5" Type="http://schemas.openxmlformats.org/officeDocument/2006/relationships/hyperlink" Target="http://www.google.co.uk/url?sa=i&amp;rct=j&amp;q=&amp;esrc=s&amp;frm=1&amp;source=images&amp;cd=&amp;cad=rja&amp;docid=Py_AoEwUAK6yNM&amp;tbnid=2cvLoUNdTmEeVM:&amp;ved=0CAUQjRw&amp;url=http://www.timlonghurst.com/blog/2008/09/04/transmedia-storytelling-media-trend-innovation/&amp;ei=pK0LUc6DPMas0QW4jYHQCg&amp;bvm=bv.41867550,d.d2k&amp;psig=AFQjCNGCn3GO7ot1zB5RaMPBVsOWz6vQHw&amp;ust=1359806141510984" TargetMode="External"/><Relationship Id="rId6" Type="http://schemas.openxmlformats.org/officeDocument/2006/relationships/image" Target="../media/image8.jpeg"/><Relationship Id="rId7" Type="http://schemas.microsoft.com/office/2007/relationships/hdphoto" Target="../media/hdphoto5.wdp"/><Relationship Id="rId8" Type="http://schemas.openxmlformats.org/officeDocument/2006/relationships/hyperlink" Target="http://www.google.co.uk/url?sa=i&amp;rct=j&amp;q=&amp;esrc=s&amp;frm=1&amp;source=images&amp;cd=&amp;cad=rja&amp;docid=F58sq9czW6u2rM&amp;tbnid=V06Jn8yIU8ZAnM:&amp;ved=0CAUQjRw&amp;url=http://www.hollywoodreporter.com/news/warner-bros-90th-anniversary-new-logo-dvd-collections-376253&amp;ei=C68LUdWCBujb0QXCg4DQAw&amp;bvm=bv.41867550,d.d2k&amp;psig=AFQjCNFqdlB66blS_q43KjoxWhlkTjog6g&amp;ust=1359806563524447" TargetMode="External"/><Relationship Id="rId9" Type="http://schemas.openxmlformats.org/officeDocument/2006/relationships/image" Target="../media/image9.jpeg"/><Relationship Id="rId10"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hyperlink" Target="http://www.google.co.uk/url?sa=i&amp;rct=j&amp;q=&amp;esrc=s&amp;frm=1&amp;source=images&amp;cd=&amp;cad=rja&amp;docid=xzGyrB7FTcEnmM&amp;tbnid=q7y_bwy32YLA5M:&amp;ved=0CAUQjRw&amp;url=http://convergenceculturefa2012.blogspot.com/2012/11/post-3-transmedia-storytelling.html&amp;ei=ka0LUfGFGq6o0AWt7YHQBg&amp;bvm=bv.41867550,d.d2k&amp;psig=AFQjCNHQe_OGuAL_wpznmudkAUfTke8ykQ&amp;ust=1359806186519715"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3429000"/>
            <a:ext cx="8100393" cy="1470025"/>
          </a:xfrm>
        </p:spPr>
        <p:txBody>
          <a:bodyPr/>
          <a:lstStyle/>
          <a:p>
            <a:pPr algn="l"/>
            <a:r>
              <a:rPr lang="en-GB" b="1" dirty="0" smtClean="0"/>
              <a:t>Transmedia Histories Part 2: </a:t>
            </a:r>
            <a:br>
              <a:rPr lang="en-GB" b="1" dirty="0" smtClean="0"/>
            </a:br>
            <a:r>
              <a:rPr lang="en-GB" sz="2800" b="1" dirty="0" smtClean="0"/>
              <a:t>Late 20</a:t>
            </a:r>
            <a:r>
              <a:rPr lang="en-GB" sz="2800" b="1" baseline="30000" dirty="0" smtClean="0"/>
              <a:t>th</a:t>
            </a:r>
            <a:r>
              <a:rPr lang="en-GB" sz="2800" b="1" dirty="0" smtClean="0"/>
              <a:t> Century: Brand Hollywood</a:t>
            </a:r>
            <a:endParaRPr lang="en-GB" b="1" dirty="0"/>
          </a:p>
        </p:txBody>
      </p:sp>
      <p:pic>
        <p:nvPicPr>
          <p:cNvPr id="4" name="Picture 2" descr="http://maher.filfre.net/writings/convergence.jpg">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7123" b="6204"/>
          <a:stretch/>
        </p:blipFill>
        <p:spPr bwMode="auto">
          <a:xfrm>
            <a:off x="-1" y="0"/>
            <a:ext cx="2734531" cy="3573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http://whatworkswhere.com/wp-content/uploads/2012/08/Transmedia-Storytelling1.jpg">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76824" y="0"/>
            <a:ext cx="6467176" cy="29969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bang2write.com/wp-content/uploads/2013/04/transmedia-storytelling.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5306" y="4797152"/>
            <a:ext cx="4568693" cy="20608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ruthaboutmarika.files.wordpress.com/2011/12/transmediawordle1.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4827016"/>
            <a:ext cx="4575307" cy="20309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34530" y="3111350"/>
            <a:ext cx="6409469" cy="461665"/>
          </a:xfrm>
          <a:prstGeom prst="rect">
            <a:avLst/>
          </a:prstGeom>
        </p:spPr>
        <p:txBody>
          <a:bodyPr wrap="square">
            <a:spAutoFit/>
          </a:bodyPr>
          <a:lstStyle/>
          <a:p>
            <a:r>
              <a:rPr lang="en-GB" altLang="en-US" sz="2400" dirty="0" smtClean="0">
                <a:latin typeface="Arial" charset="0"/>
              </a:rPr>
              <a:t>Lecture 4</a:t>
            </a:r>
            <a:endParaRPr lang="en-GB" sz="2400" dirty="0"/>
          </a:p>
        </p:txBody>
      </p:sp>
    </p:spTree>
    <p:extLst>
      <p:ext uri="{BB962C8B-B14F-4D97-AF65-F5344CB8AC3E}">
        <p14:creationId xmlns:p14="http://schemas.microsoft.com/office/powerpoint/2010/main" val="39806109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1988840"/>
            <a:ext cx="7330008" cy="3845406"/>
          </a:xfrm>
        </p:spPr>
        <p:txBody>
          <a:bodyPr>
            <a:normAutofit fontScale="92500" lnSpcReduction="20000"/>
          </a:bodyPr>
          <a:lstStyle/>
          <a:p>
            <a:r>
              <a:rPr lang="es-ES_tradnl" sz="3200" dirty="0"/>
              <a:t>“Movies are now no longer free-standing intellectual property; they are one piece in a marketing assault.” </a:t>
            </a:r>
            <a:endParaRPr lang="es-ES_tradnl" dirty="0"/>
          </a:p>
          <a:p>
            <a:r>
              <a:rPr lang="es-ES_tradnl" sz="3200" dirty="0" smtClean="0"/>
              <a:t>David </a:t>
            </a:r>
            <a:r>
              <a:rPr lang="es-ES_tradnl" sz="3200" dirty="0"/>
              <a:t>Alpert and Rick Jacobs (2004) </a:t>
            </a:r>
            <a:endParaRPr lang="en-GB" sz="3200" dirty="0"/>
          </a:p>
          <a:p>
            <a:endParaRPr lang="es-ES_tradnl" sz="3200" dirty="0" smtClean="0"/>
          </a:p>
          <a:p>
            <a:r>
              <a:rPr lang="es-ES_tradnl" sz="3200" dirty="0" smtClean="0"/>
              <a:t>“</a:t>
            </a:r>
            <a:r>
              <a:rPr lang="es-ES_tradnl" sz="3200" dirty="0"/>
              <a:t>Maximizing profits compels a strategy of crossing over across as many of these media as possible</a:t>
            </a:r>
            <a:r>
              <a:rPr lang="es-ES_tradnl" sz="3200" dirty="0" smtClean="0"/>
              <a:t>.”</a:t>
            </a:r>
            <a:r>
              <a:rPr lang="es-ES_tradnl" sz="3200" dirty="0"/>
              <a:t> </a:t>
            </a:r>
            <a:endParaRPr lang="es-ES_tradnl" sz="3200" dirty="0" smtClean="0"/>
          </a:p>
          <a:p>
            <a:r>
              <a:rPr lang="es-ES_tradnl" sz="3200" dirty="0" err="1" smtClean="0"/>
              <a:t>Jay</a:t>
            </a:r>
            <a:r>
              <a:rPr lang="es-ES_tradnl" sz="3200" dirty="0" smtClean="0"/>
              <a:t> </a:t>
            </a:r>
            <a:r>
              <a:rPr lang="es-ES_tradnl" sz="3200" dirty="0"/>
              <a:t>Lemke (2004</a:t>
            </a:r>
            <a:r>
              <a:rPr lang="es-ES_tradnl" sz="3200" dirty="0" smtClean="0"/>
              <a:t>)</a:t>
            </a:r>
            <a:endParaRPr lang="en-GB" sz="3200" dirty="0"/>
          </a:p>
        </p:txBody>
      </p:sp>
      <p:sp>
        <p:nvSpPr>
          <p:cNvPr id="4" name="Title 2"/>
          <p:cNvSpPr>
            <a:spLocks noGrp="1"/>
          </p:cNvSpPr>
          <p:nvPr>
            <p:ph type="title"/>
          </p:nvPr>
        </p:nvSpPr>
        <p:spPr>
          <a:xfrm>
            <a:off x="827584" y="260648"/>
            <a:ext cx="7543800" cy="1463080"/>
          </a:xfrm>
        </p:spPr>
        <p:txBody>
          <a:bodyPr/>
          <a:lstStyle/>
          <a:p>
            <a:r>
              <a:rPr lang="en-US" dirty="0" smtClean="0"/>
              <a:t>So film franchises aren’t really about just films…?</a:t>
            </a:r>
            <a:endParaRPr lang="en-US" dirty="0"/>
          </a:p>
        </p:txBody>
      </p:sp>
    </p:spTree>
    <p:extLst>
      <p:ext uri="{BB962C8B-B14F-4D97-AF65-F5344CB8AC3E}">
        <p14:creationId xmlns:p14="http://schemas.microsoft.com/office/powerpoint/2010/main" val="26817942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8538" y="314944"/>
            <a:ext cx="7402016" cy="3657599"/>
          </a:xfrm>
        </p:spPr>
        <p:txBody>
          <a:bodyPr/>
          <a:lstStyle/>
          <a:p>
            <a:r>
              <a:rPr lang="en-GB" sz="3000" dirty="0">
                <a:effectLst/>
              </a:rPr>
              <a:t>M</a:t>
            </a:r>
            <a:r>
              <a:rPr lang="en-GB" sz="3000" dirty="0" smtClean="0">
                <a:effectLst/>
              </a:rPr>
              <a:t>edia convergence is “the </a:t>
            </a:r>
            <a:r>
              <a:rPr lang="en-GB" sz="3000" dirty="0">
                <a:effectLst/>
              </a:rPr>
              <a:t>flow of content across multiple media…, the co-operation between multiple media industries, and the migratory behavior of audiences</a:t>
            </a:r>
            <a:r>
              <a:rPr lang="en-GB" sz="3000" dirty="0" smtClean="0">
                <a:effectLst/>
              </a:rPr>
              <a:t>,” making </a:t>
            </a:r>
            <a:r>
              <a:rPr lang="en-GB" sz="3000" dirty="0">
                <a:effectLst/>
              </a:rPr>
              <a:t>‘the flow of content across media inevitable</a:t>
            </a:r>
            <a:r>
              <a:rPr lang="en-GB" sz="3000" dirty="0" smtClean="0">
                <a:effectLst/>
              </a:rPr>
              <a:t>.”  </a:t>
            </a:r>
          </a:p>
          <a:p>
            <a:r>
              <a:rPr lang="en-GB" sz="3000" dirty="0" smtClean="0">
                <a:effectLst/>
              </a:rPr>
              <a:t>Henry Jenkins (2006)</a:t>
            </a:r>
            <a:endParaRPr lang="en-GB" sz="3000" dirty="0">
              <a:effectLst/>
            </a:endParaRPr>
          </a:p>
          <a:p>
            <a:endParaRPr lang="en-GB" dirty="0"/>
          </a:p>
        </p:txBody>
      </p:sp>
      <p:pic>
        <p:nvPicPr>
          <p:cNvPr id="3" name="Picture 2" descr="http://www.icntv.tv/wp-content/uploads/2013/09/media-ownership.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83196" y="2944730"/>
            <a:ext cx="5060803" cy="391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6844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pFA6TMaOVfQ/UKFf364TnDI/AAAAAAAAADQ/s7kz4vHVhxU/s1600/think_matrix.jpe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6558131" cy="47971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crypted-tbn3.gstatic.com/images?q=tbn:ANd9GcQoQt6J5Vs9N4O3fmGCVekmyF8VXh-nvtLW2GYu7sDbtBM1j-O_8g">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58131" y="1178428"/>
            <a:ext cx="2585869" cy="361872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hollywoodreporter.com/sites/default/files/2012/07/warner_bros_intro.jpg">
            <a:hlinkClick r:id="rId8"/>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t="5718" b="5346"/>
          <a:stretch/>
        </p:blipFill>
        <p:spPr bwMode="auto">
          <a:xfrm>
            <a:off x="6551169" y="1"/>
            <a:ext cx="2592831" cy="120896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hatworkswhere.com/wp-content/uploads/2012/08/Transmedia-Storytelling1.jpg">
            <a:hlinkClick r:id="rId11"/>
          </p:cNvPr>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4797152"/>
            <a:ext cx="3131840" cy="208052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131840" y="4725144"/>
            <a:ext cx="6012160" cy="2038983"/>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smtClean="0"/>
              <a:t>‘</a:t>
            </a:r>
            <a:r>
              <a:rPr lang="en-GB" sz="3200" i="1" dirty="0" smtClean="0"/>
              <a:t>The Matrix</a:t>
            </a:r>
            <a:r>
              <a:rPr lang="en-GB" sz="3200" dirty="0" smtClean="0"/>
              <a:t> is franchise entertainment for the age of media convergence…’          </a:t>
            </a:r>
          </a:p>
          <a:p>
            <a:r>
              <a:rPr lang="en-GB" sz="3200" dirty="0" smtClean="0"/>
              <a:t>(Jenkins 2006)</a:t>
            </a:r>
          </a:p>
        </p:txBody>
      </p:sp>
    </p:spTree>
    <p:extLst>
      <p:ext uri="{BB962C8B-B14F-4D97-AF65-F5344CB8AC3E}">
        <p14:creationId xmlns:p14="http://schemas.microsoft.com/office/powerpoint/2010/main" val="4145161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7584" y="1582792"/>
            <a:ext cx="7344816" cy="4157359"/>
          </a:xfrm>
        </p:spPr>
        <p:txBody>
          <a:bodyPr>
            <a:normAutofit/>
          </a:bodyPr>
          <a:lstStyle/>
          <a:p>
            <a:r>
              <a:rPr lang="en-US" sz="2800" dirty="0"/>
              <a:t>W</a:t>
            </a:r>
            <a:r>
              <a:rPr lang="en-US" sz="2800" dirty="0" smtClean="0"/>
              <a:t>asn’t </a:t>
            </a:r>
            <a:r>
              <a:rPr lang="en-US" sz="2800" i="1" dirty="0" smtClean="0"/>
              <a:t>The Matrix</a:t>
            </a:r>
            <a:r>
              <a:rPr lang="en-US" sz="2800" dirty="0" smtClean="0"/>
              <a:t> celebrated for its creativity, artistry, intelligence, technological innovation?</a:t>
            </a:r>
          </a:p>
          <a:p>
            <a:endParaRPr lang="en-US" sz="2800" dirty="0"/>
          </a:p>
          <a:p>
            <a:r>
              <a:rPr lang="en-US" sz="2800" dirty="0" smtClean="0"/>
              <a:t>In other words, we shouldn’t necessarily separate ‘commercial’ from ‘creative’ when thinking about transmedia franchises…</a:t>
            </a:r>
            <a:endParaRPr lang="en-US" sz="2800" dirty="0"/>
          </a:p>
        </p:txBody>
      </p:sp>
      <p:sp>
        <p:nvSpPr>
          <p:cNvPr id="3" name="Title 2"/>
          <p:cNvSpPr>
            <a:spLocks noGrp="1"/>
          </p:cNvSpPr>
          <p:nvPr>
            <p:ph type="title"/>
          </p:nvPr>
        </p:nvSpPr>
        <p:spPr>
          <a:xfrm>
            <a:off x="827584" y="260648"/>
            <a:ext cx="7543800" cy="1031032"/>
          </a:xfrm>
        </p:spPr>
        <p:txBody>
          <a:bodyPr/>
          <a:lstStyle/>
          <a:p>
            <a:r>
              <a:rPr lang="en-US" dirty="0" smtClean="0"/>
              <a:t>Yes, but…</a:t>
            </a:r>
            <a:endParaRPr lang="en-US" dirty="0"/>
          </a:p>
        </p:txBody>
      </p:sp>
    </p:spTree>
    <p:extLst>
      <p:ext uri="{BB962C8B-B14F-4D97-AF65-F5344CB8AC3E}">
        <p14:creationId xmlns:p14="http://schemas.microsoft.com/office/powerpoint/2010/main" val="4226056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5616" y="1628800"/>
            <a:ext cx="7113984" cy="3657599"/>
          </a:xfrm>
        </p:spPr>
        <p:txBody>
          <a:bodyPr>
            <a:normAutofit/>
          </a:bodyPr>
          <a:lstStyle/>
          <a:p>
            <a:pPr marL="18288" indent="0">
              <a:buNone/>
            </a:pPr>
            <a:r>
              <a:rPr lang="en-GB" sz="3000" u="sng" dirty="0" smtClean="0">
                <a:effectLst/>
              </a:rPr>
              <a:t>Transmediality</a:t>
            </a:r>
            <a:r>
              <a:rPr lang="en-GB" sz="3000" dirty="0" smtClean="0">
                <a:effectLst/>
              </a:rPr>
              <a:t>:</a:t>
            </a:r>
          </a:p>
          <a:p>
            <a:r>
              <a:rPr lang="en-GB" sz="3000" dirty="0" smtClean="0">
                <a:effectLst/>
              </a:rPr>
              <a:t>“The </a:t>
            </a:r>
            <a:r>
              <a:rPr lang="en-GB" sz="3000" dirty="0">
                <a:effectLst/>
              </a:rPr>
              <a:t>increasingly popular industrial practice of using multiple media </a:t>
            </a:r>
            <a:r>
              <a:rPr lang="en-GB" sz="3000" dirty="0" smtClean="0">
                <a:effectLst/>
              </a:rPr>
              <a:t>platforms </a:t>
            </a:r>
            <a:r>
              <a:rPr lang="en-GB" sz="3000" dirty="0">
                <a:effectLst/>
              </a:rPr>
              <a:t>to present information concerning a single fictional world through a range of textual </a:t>
            </a:r>
            <a:r>
              <a:rPr lang="en-GB" sz="3000" dirty="0" smtClean="0">
                <a:effectLst/>
              </a:rPr>
              <a:t>forms.” Elizabeth Evans (2011)</a:t>
            </a:r>
            <a:endParaRPr lang="en-GB" sz="3000" dirty="0"/>
          </a:p>
        </p:txBody>
      </p:sp>
      <p:sp>
        <p:nvSpPr>
          <p:cNvPr id="3" name="Title 2"/>
          <p:cNvSpPr>
            <a:spLocks noGrp="1"/>
          </p:cNvSpPr>
          <p:nvPr>
            <p:ph type="title"/>
          </p:nvPr>
        </p:nvSpPr>
        <p:spPr>
          <a:xfrm>
            <a:off x="827584" y="260648"/>
            <a:ext cx="7543800" cy="1031032"/>
          </a:xfrm>
        </p:spPr>
        <p:txBody>
          <a:bodyPr/>
          <a:lstStyle/>
          <a:p>
            <a:r>
              <a:rPr lang="en-US" dirty="0" smtClean="0"/>
              <a:t>Franchise as creativity…?</a:t>
            </a:r>
            <a:endParaRPr lang="en-US" dirty="0"/>
          </a:p>
        </p:txBody>
      </p:sp>
    </p:spTree>
    <p:extLst>
      <p:ext uri="{BB962C8B-B14F-4D97-AF65-F5344CB8AC3E}">
        <p14:creationId xmlns:p14="http://schemas.microsoft.com/office/powerpoint/2010/main" val="24595368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340768"/>
            <a:ext cx="8136904" cy="5184576"/>
          </a:xfrm>
        </p:spPr>
        <p:txBody>
          <a:bodyPr>
            <a:normAutofit fontScale="85000" lnSpcReduction="10000"/>
          </a:bodyPr>
          <a:lstStyle/>
          <a:p>
            <a:r>
              <a:rPr lang="en-US" sz="3500" dirty="0" smtClean="0"/>
              <a:t>Film franchises are essentially about: </a:t>
            </a:r>
          </a:p>
          <a:p>
            <a:r>
              <a:rPr lang="en-US" sz="3500" dirty="0"/>
              <a:t>P</a:t>
            </a:r>
            <a:r>
              <a:rPr lang="en-US" sz="3500" dirty="0" smtClean="0"/>
              <a:t>roducing multiple revenue streams from the same product/intellectual property</a:t>
            </a:r>
          </a:p>
          <a:p>
            <a:r>
              <a:rPr lang="en-US" sz="3500" dirty="0" smtClean="0"/>
              <a:t>Variation on sameness (sequels, etc.)</a:t>
            </a:r>
          </a:p>
          <a:p>
            <a:r>
              <a:rPr lang="en-US" sz="3500" dirty="0" smtClean="0"/>
              <a:t>Cross-marketing/branding (corporate synergy)</a:t>
            </a:r>
          </a:p>
          <a:p>
            <a:r>
              <a:rPr lang="en-US" sz="3500" dirty="0" smtClean="0"/>
              <a:t>Boosting commercial profits via creative extension</a:t>
            </a:r>
            <a:r>
              <a:rPr lang="en-US" sz="3500" dirty="0"/>
              <a:t> </a:t>
            </a:r>
            <a:r>
              <a:rPr lang="en-US" sz="3500" dirty="0" smtClean="0"/>
              <a:t>across products and platforms (e.g. storytelling, world-building, toys, games, apps, etc.)</a:t>
            </a:r>
          </a:p>
          <a:p>
            <a:pPr lvl="1"/>
            <a:r>
              <a:rPr lang="en-US" sz="3500" i="1" dirty="0" smtClean="0"/>
              <a:t>But what are the implications of this – and where did this all come from anyway???</a:t>
            </a:r>
          </a:p>
          <a:p>
            <a:endParaRPr lang="en-US" dirty="0"/>
          </a:p>
        </p:txBody>
      </p:sp>
      <p:sp>
        <p:nvSpPr>
          <p:cNvPr id="3" name="Title 2"/>
          <p:cNvSpPr>
            <a:spLocks noGrp="1"/>
          </p:cNvSpPr>
          <p:nvPr>
            <p:ph type="title"/>
          </p:nvPr>
        </p:nvSpPr>
        <p:spPr>
          <a:xfrm>
            <a:off x="971600" y="188640"/>
            <a:ext cx="7543800" cy="914400"/>
          </a:xfrm>
        </p:spPr>
        <p:txBody>
          <a:bodyPr/>
          <a:lstStyle/>
          <a:p>
            <a:r>
              <a:rPr lang="en-US" dirty="0" smtClean="0"/>
              <a:t>So then…</a:t>
            </a:r>
            <a:endParaRPr lang="en-US" dirty="0"/>
          </a:p>
        </p:txBody>
      </p:sp>
    </p:spTree>
    <p:extLst>
      <p:ext uri="{BB962C8B-B14F-4D97-AF65-F5344CB8AC3E}">
        <p14:creationId xmlns:p14="http://schemas.microsoft.com/office/powerpoint/2010/main" val="3968810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3608" y="1700808"/>
            <a:ext cx="7185992" cy="3657599"/>
          </a:xfrm>
        </p:spPr>
        <p:txBody>
          <a:bodyPr>
            <a:normAutofit fontScale="77500" lnSpcReduction="20000"/>
          </a:bodyPr>
          <a:lstStyle/>
          <a:p>
            <a:endParaRPr lang="en-US" dirty="0" smtClean="0"/>
          </a:p>
          <a:p>
            <a:r>
              <a:rPr lang="en-US" sz="3300" dirty="0" smtClean="0"/>
              <a:t>‘Calling </a:t>
            </a:r>
            <a:r>
              <a:rPr lang="en-US" sz="3300" dirty="0"/>
              <a:t>something a “franchise” is not a neutral declaration: it prompts us to think about the media in the same terms that we think about McDonald’s</a:t>
            </a:r>
            <a:r>
              <a:rPr lang="en-US" sz="3300" dirty="0" smtClean="0"/>
              <a:t>.’ (Johnson 2013)</a:t>
            </a:r>
          </a:p>
          <a:p>
            <a:endParaRPr lang="en-US" sz="2800" dirty="0"/>
          </a:p>
          <a:p>
            <a:r>
              <a:rPr lang="en-US" sz="2800" dirty="0" smtClean="0"/>
              <a:t>But what are the implications of </a:t>
            </a:r>
          </a:p>
          <a:p>
            <a:pPr marL="18288" indent="0">
              <a:buNone/>
            </a:pPr>
            <a:r>
              <a:rPr lang="en-US" sz="2800" dirty="0"/>
              <a:t>t</a:t>
            </a:r>
            <a:r>
              <a:rPr lang="en-US" sz="2800" dirty="0" smtClean="0"/>
              <a:t>hinking about media as mass-</a:t>
            </a:r>
          </a:p>
          <a:p>
            <a:pPr marL="18288" indent="0">
              <a:buNone/>
            </a:pPr>
            <a:r>
              <a:rPr lang="en-US" sz="2800" dirty="0" smtClean="0"/>
              <a:t>Production, as mass consumption, </a:t>
            </a:r>
          </a:p>
          <a:p>
            <a:pPr marL="18288" indent="0">
              <a:buNone/>
            </a:pPr>
            <a:r>
              <a:rPr lang="en-US" sz="2800" dirty="0" smtClean="0"/>
              <a:t>as ‘shopping’ or as pure consumerism?</a:t>
            </a:r>
            <a:endParaRPr lang="en-US" sz="2800" dirty="0"/>
          </a:p>
        </p:txBody>
      </p:sp>
      <p:sp>
        <p:nvSpPr>
          <p:cNvPr id="3" name="Title 2"/>
          <p:cNvSpPr>
            <a:spLocks noGrp="1"/>
          </p:cNvSpPr>
          <p:nvPr>
            <p:ph type="title"/>
          </p:nvPr>
        </p:nvSpPr>
        <p:spPr>
          <a:xfrm>
            <a:off x="1043608" y="620688"/>
            <a:ext cx="7543800" cy="914400"/>
          </a:xfrm>
        </p:spPr>
        <p:txBody>
          <a:bodyPr/>
          <a:lstStyle/>
          <a:p>
            <a:r>
              <a:rPr lang="en-US" dirty="0" smtClean="0"/>
              <a:t>Media or McDonald’s?</a:t>
            </a:r>
            <a:endParaRPr lang="en-US" dirty="0"/>
          </a:p>
        </p:txBody>
      </p:sp>
      <p:pic>
        <p:nvPicPr>
          <p:cNvPr id="5" name="Picture 4"/>
          <p:cNvPicPr>
            <a:picLocks noChangeAspect="1"/>
          </p:cNvPicPr>
          <p:nvPr/>
        </p:nvPicPr>
        <p:blipFill>
          <a:blip r:embed="rId2"/>
          <a:stretch>
            <a:fillRect/>
          </a:stretch>
        </p:blipFill>
        <p:spPr>
          <a:xfrm>
            <a:off x="5705818" y="3704611"/>
            <a:ext cx="3438181" cy="2470906"/>
          </a:xfrm>
          <a:prstGeom prst="rect">
            <a:avLst/>
          </a:prstGeom>
        </p:spPr>
      </p:pic>
    </p:spTree>
    <p:extLst>
      <p:ext uri="{BB962C8B-B14F-4D97-AF65-F5344CB8AC3E}">
        <p14:creationId xmlns:p14="http://schemas.microsoft.com/office/powerpoint/2010/main" val="1406015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87624" y="1628800"/>
            <a:ext cx="6888088" cy="3657599"/>
          </a:xfrm>
        </p:spPr>
        <p:txBody>
          <a:bodyPr>
            <a:normAutofit/>
          </a:bodyPr>
          <a:lstStyle/>
          <a:p>
            <a:r>
              <a:rPr lang="en-US" sz="3200" dirty="0" smtClean="0"/>
              <a:t>Film </a:t>
            </a:r>
            <a:r>
              <a:rPr lang="en-US" sz="3200" dirty="0"/>
              <a:t>franchises </a:t>
            </a:r>
            <a:r>
              <a:rPr lang="en-US" sz="3200" dirty="0" smtClean="0"/>
              <a:t>involve </a:t>
            </a:r>
            <a:r>
              <a:rPr lang="en-US" sz="3200" dirty="0"/>
              <a:t>“a migration to the media industries of market logics from other business sectors.</a:t>
            </a:r>
            <a:r>
              <a:rPr lang="en-US" sz="3200" dirty="0" smtClean="0"/>
              <a:t>”</a:t>
            </a:r>
          </a:p>
          <a:p>
            <a:r>
              <a:rPr lang="en-US" sz="3200" dirty="0" smtClean="0"/>
              <a:t>(Johnson 2013)</a:t>
            </a:r>
            <a:endParaRPr lang="en-US" sz="3200" dirty="0"/>
          </a:p>
        </p:txBody>
      </p:sp>
      <p:sp>
        <p:nvSpPr>
          <p:cNvPr id="3" name="Title 2"/>
          <p:cNvSpPr>
            <a:spLocks noGrp="1"/>
          </p:cNvSpPr>
          <p:nvPr>
            <p:ph type="title"/>
          </p:nvPr>
        </p:nvSpPr>
        <p:spPr>
          <a:xfrm>
            <a:off x="1115616" y="548680"/>
            <a:ext cx="7543800" cy="914400"/>
          </a:xfrm>
        </p:spPr>
        <p:txBody>
          <a:bodyPr/>
          <a:lstStyle/>
          <a:p>
            <a:r>
              <a:rPr lang="en-US" dirty="0" smtClean="0"/>
              <a:t>Industry borrowings?</a:t>
            </a:r>
            <a:endParaRPr lang="en-US" dirty="0"/>
          </a:p>
        </p:txBody>
      </p:sp>
    </p:spTree>
    <p:extLst>
      <p:ext uri="{BB962C8B-B14F-4D97-AF65-F5344CB8AC3E}">
        <p14:creationId xmlns:p14="http://schemas.microsoft.com/office/powerpoint/2010/main" val="2817568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5576" y="1916832"/>
            <a:ext cx="7704856" cy="3657599"/>
          </a:xfrm>
        </p:spPr>
        <p:txBody>
          <a:bodyPr>
            <a:normAutofit/>
          </a:bodyPr>
          <a:lstStyle/>
          <a:p>
            <a:r>
              <a:rPr lang="en-US" sz="2800" dirty="0" smtClean="0"/>
              <a:t>Understanding the transmedia franchise means understanding its </a:t>
            </a:r>
            <a:r>
              <a:rPr lang="en-US" sz="2800" b="1" u="sng" dirty="0" smtClean="0"/>
              <a:t>production context</a:t>
            </a:r>
            <a:r>
              <a:rPr lang="en-US" sz="2800" dirty="0" smtClean="0"/>
              <a:t>…</a:t>
            </a:r>
          </a:p>
          <a:p>
            <a:endParaRPr lang="en-US" sz="2800" dirty="0"/>
          </a:p>
          <a:p>
            <a:r>
              <a:rPr lang="en-US" sz="2800" dirty="0" smtClean="0"/>
              <a:t>… It is </a:t>
            </a:r>
            <a:r>
              <a:rPr lang="en-US" sz="2800" b="1" u="sng" dirty="0" smtClean="0"/>
              <a:t>not</a:t>
            </a:r>
            <a:r>
              <a:rPr lang="en-US" sz="2800" dirty="0" smtClean="0"/>
              <a:t> about CGI, superheroes, genre, etc.</a:t>
            </a:r>
          </a:p>
          <a:p>
            <a:endParaRPr lang="en-US" sz="2800" dirty="0"/>
          </a:p>
          <a:p>
            <a:r>
              <a:rPr lang="en-US" sz="2800" dirty="0" smtClean="0"/>
              <a:t>And understanding the production context means understanding the historical context!</a:t>
            </a:r>
            <a:endParaRPr lang="en-US" sz="2800" dirty="0"/>
          </a:p>
        </p:txBody>
      </p:sp>
      <p:sp>
        <p:nvSpPr>
          <p:cNvPr id="3" name="Title 2"/>
          <p:cNvSpPr>
            <a:spLocks noGrp="1"/>
          </p:cNvSpPr>
          <p:nvPr>
            <p:ph type="title"/>
          </p:nvPr>
        </p:nvSpPr>
        <p:spPr>
          <a:xfrm>
            <a:off x="755576" y="620688"/>
            <a:ext cx="7543800" cy="914400"/>
          </a:xfrm>
        </p:spPr>
        <p:txBody>
          <a:bodyPr/>
          <a:lstStyle/>
          <a:p>
            <a:r>
              <a:rPr lang="en-US" dirty="0" smtClean="0"/>
              <a:t>In other words…</a:t>
            </a:r>
            <a:endParaRPr lang="en-US" dirty="0"/>
          </a:p>
        </p:txBody>
      </p:sp>
    </p:spTree>
    <p:extLst>
      <p:ext uri="{BB962C8B-B14F-4D97-AF65-F5344CB8AC3E}">
        <p14:creationId xmlns:p14="http://schemas.microsoft.com/office/powerpoint/2010/main" val="2298022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5576" y="1988840"/>
            <a:ext cx="7488832" cy="4320480"/>
          </a:xfrm>
        </p:spPr>
        <p:txBody>
          <a:bodyPr>
            <a:noAutofit/>
          </a:bodyPr>
          <a:lstStyle/>
          <a:p>
            <a:r>
              <a:rPr lang="en-US" sz="2800" dirty="0" smtClean="0">
                <a:effectLst/>
              </a:rPr>
              <a:t>A franchise </a:t>
            </a:r>
            <a:r>
              <a:rPr lang="en-US" sz="2800" dirty="0">
                <a:effectLst/>
              </a:rPr>
              <a:t>i</a:t>
            </a:r>
            <a:r>
              <a:rPr lang="en-US" sz="2800" dirty="0" smtClean="0">
                <a:effectLst/>
              </a:rPr>
              <a:t>s </a:t>
            </a:r>
            <a:r>
              <a:rPr lang="en-US" sz="2800" dirty="0">
                <a:effectLst/>
              </a:rPr>
              <a:t>an agreement between stakeholders – a franchisor who develops the system and a franchisee who invests in that system: ‘The franchisor ... attempts to create public recognition of the franchised outlets. The franchisee, following the merchandising and business procedures outlined by the franchisor, proceeds to operate as an independent establishment.</a:t>
            </a:r>
            <a:r>
              <a:rPr lang="en-US" sz="2800" dirty="0" smtClean="0">
                <a:effectLst/>
              </a:rPr>
              <a:t>’ </a:t>
            </a:r>
            <a:r>
              <a:rPr lang="en-US" sz="2800" dirty="0">
                <a:effectLst/>
              </a:rPr>
              <a:t>David J. </a:t>
            </a:r>
            <a:r>
              <a:rPr lang="en-US" sz="2800" dirty="0" smtClean="0">
                <a:effectLst/>
              </a:rPr>
              <a:t>Swartz</a:t>
            </a:r>
            <a:endParaRPr lang="en-US" sz="2800" dirty="0"/>
          </a:p>
        </p:txBody>
      </p:sp>
      <p:sp>
        <p:nvSpPr>
          <p:cNvPr id="3" name="Title 2"/>
          <p:cNvSpPr>
            <a:spLocks noGrp="1"/>
          </p:cNvSpPr>
          <p:nvPr>
            <p:ph type="title"/>
          </p:nvPr>
        </p:nvSpPr>
        <p:spPr>
          <a:xfrm>
            <a:off x="683568" y="188640"/>
            <a:ext cx="7543800" cy="1570112"/>
          </a:xfrm>
        </p:spPr>
        <p:txBody>
          <a:bodyPr>
            <a:normAutofit/>
          </a:bodyPr>
          <a:lstStyle/>
          <a:p>
            <a:r>
              <a:rPr lang="en-US" dirty="0" smtClean="0"/>
              <a:t>1918 was the rise of licensing…Licensing afforded franchising!</a:t>
            </a:r>
            <a:endParaRPr lang="en-US" dirty="0"/>
          </a:p>
        </p:txBody>
      </p:sp>
    </p:spTree>
    <p:extLst>
      <p:ext uri="{BB962C8B-B14F-4D97-AF65-F5344CB8AC3E}">
        <p14:creationId xmlns:p14="http://schemas.microsoft.com/office/powerpoint/2010/main" val="142848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1265"/>
            <a:ext cx="8229600" cy="1143000"/>
          </a:xfrm>
        </p:spPr>
        <p:txBody>
          <a:bodyPr/>
          <a:lstStyle/>
          <a:p>
            <a:r>
              <a:rPr lang="en-US" dirty="0" smtClean="0"/>
              <a:t>Isn’t transmedia just franchising?</a:t>
            </a:r>
            <a:endParaRPr lang="en-US" dirty="0"/>
          </a:p>
        </p:txBody>
      </p:sp>
    </p:spTree>
    <p:extLst>
      <p:ext uri="{BB962C8B-B14F-4D97-AF65-F5344CB8AC3E}">
        <p14:creationId xmlns:p14="http://schemas.microsoft.com/office/powerpoint/2010/main" val="1729353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2132856"/>
            <a:ext cx="8136904" cy="4392488"/>
          </a:xfrm>
        </p:spPr>
        <p:txBody>
          <a:bodyPr>
            <a:noAutofit/>
          </a:bodyPr>
          <a:lstStyle/>
          <a:p>
            <a:r>
              <a:rPr lang="en-US" sz="2800" dirty="0">
                <a:effectLst/>
              </a:rPr>
              <a:t>In the 1900s, franchising was first a phenomenon of </a:t>
            </a:r>
            <a:r>
              <a:rPr lang="en-US" sz="2800" u="sng" dirty="0">
                <a:effectLst/>
              </a:rPr>
              <a:t>transportation sectors</a:t>
            </a:r>
            <a:r>
              <a:rPr lang="en-US" sz="2800" dirty="0">
                <a:effectLst/>
              </a:rPr>
              <a:t>, </a:t>
            </a:r>
            <a:r>
              <a:rPr lang="en-US" sz="2800" dirty="0" smtClean="0">
                <a:effectLst/>
              </a:rPr>
              <a:t>used for </a:t>
            </a:r>
            <a:r>
              <a:rPr lang="en-US" sz="2800" dirty="0">
                <a:effectLst/>
              </a:rPr>
              <a:t>extending roads, tram lines, and railways across the country. </a:t>
            </a:r>
            <a:endParaRPr lang="en-US" sz="2800" dirty="0" smtClean="0">
              <a:effectLst/>
            </a:endParaRPr>
          </a:p>
          <a:p>
            <a:r>
              <a:rPr lang="en-US" sz="2800" dirty="0" smtClean="0">
                <a:effectLst/>
              </a:rPr>
              <a:t>‘</a:t>
            </a:r>
            <a:r>
              <a:rPr lang="en-US" sz="2800" dirty="0">
                <a:effectLst/>
              </a:rPr>
              <a:t>Bids will be opened for the purchase of the Eleventh-street electric railway </a:t>
            </a:r>
            <a:r>
              <a:rPr lang="en-US" sz="2800" dirty="0" smtClean="0">
                <a:effectLst/>
              </a:rPr>
              <a:t>franchise</a:t>
            </a:r>
            <a:r>
              <a:rPr lang="en-US" sz="2800" dirty="0">
                <a:effectLst/>
              </a:rPr>
              <a:t> </a:t>
            </a:r>
            <a:r>
              <a:rPr lang="en-US" sz="2800" dirty="0" smtClean="0">
                <a:effectLst/>
              </a:rPr>
              <a:t>… The </a:t>
            </a:r>
            <a:r>
              <a:rPr lang="en-US" sz="2800" dirty="0">
                <a:effectLst/>
              </a:rPr>
              <a:t>franchise purchaser will connect with the Main-street line of the Los Angeles Railway Company and if built the road will be operated by that purchaser.</a:t>
            </a:r>
            <a:r>
              <a:rPr lang="en-US" sz="2800" dirty="0" smtClean="0">
                <a:effectLst/>
              </a:rPr>
              <a:t>’ (</a:t>
            </a:r>
            <a:r>
              <a:rPr lang="en-US" sz="2800" i="1" dirty="0" smtClean="0">
                <a:effectLst/>
              </a:rPr>
              <a:t>Los </a:t>
            </a:r>
            <a:r>
              <a:rPr lang="en-US" sz="2800" i="1" dirty="0">
                <a:effectLst/>
              </a:rPr>
              <a:t>Angeles </a:t>
            </a:r>
            <a:r>
              <a:rPr lang="en-US" sz="2800" i="1" dirty="0" smtClean="0">
                <a:effectLst/>
              </a:rPr>
              <a:t>Times</a:t>
            </a:r>
            <a:r>
              <a:rPr lang="en-US" sz="2800" dirty="0" smtClean="0">
                <a:effectLst/>
              </a:rPr>
              <a:t>, May 1904</a:t>
            </a:r>
            <a:r>
              <a:rPr lang="en-US" sz="2800" dirty="0">
                <a:effectLst/>
              </a:rPr>
              <a:t>)</a:t>
            </a:r>
            <a:endParaRPr lang="en-US" sz="2800" dirty="0"/>
          </a:p>
        </p:txBody>
      </p:sp>
      <p:sp>
        <p:nvSpPr>
          <p:cNvPr id="3" name="Title 2"/>
          <p:cNvSpPr>
            <a:spLocks noGrp="1"/>
          </p:cNvSpPr>
          <p:nvPr>
            <p:ph type="title"/>
          </p:nvPr>
        </p:nvSpPr>
        <p:spPr>
          <a:xfrm>
            <a:off x="0" y="0"/>
            <a:ext cx="8892480" cy="1895128"/>
          </a:xfrm>
        </p:spPr>
        <p:txBody>
          <a:bodyPr/>
          <a:lstStyle/>
          <a:p>
            <a:r>
              <a:rPr lang="en-US" dirty="0" smtClean="0"/>
              <a:t>Licensing afforded franchising… but not yet of media!</a:t>
            </a:r>
            <a:endParaRPr lang="en-US" dirty="0"/>
          </a:p>
        </p:txBody>
      </p:sp>
    </p:spTree>
    <p:extLst>
      <p:ext uri="{BB962C8B-B14F-4D97-AF65-F5344CB8AC3E}">
        <p14:creationId xmlns:p14="http://schemas.microsoft.com/office/powerpoint/2010/main" val="1184719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2132856"/>
            <a:ext cx="8136904" cy="4392488"/>
          </a:xfrm>
        </p:spPr>
        <p:txBody>
          <a:bodyPr>
            <a:noAutofit/>
          </a:bodyPr>
          <a:lstStyle/>
          <a:p>
            <a:r>
              <a:rPr lang="en-US" sz="2800" dirty="0" smtClean="0">
                <a:effectLst/>
              </a:rPr>
              <a:t>In the 1920s, underpinned by licensing laws, franchising spread to the retail industry:</a:t>
            </a:r>
          </a:p>
          <a:p>
            <a:r>
              <a:rPr lang="en-US" sz="2800" dirty="0" smtClean="0">
                <a:effectLst/>
              </a:rPr>
              <a:t>Fredericks</a:t>
            </a:r>
            <a:r>
              <a:rPr lang="en-US" sz="2800" dirty="0">
                <a:effectLst/>
              </a:rPr>
              <a:t>, a hair salon franchise, </a:t>
            </a:r>
            <a:r>
              <a:rPr lang="en-US" sz="2800" dirty="0" smtClean="0">
                <a:effectLst/>
              </a:rPr>
              <a:t>warned </a:t>
            </a:r>
            <a:r>
              <a:rPr lang="en-US" sz="2800" dirty="0">
                <a:effectLst/>
              </a:rPr>
              <a:t>its customers in one </a:t>
            </a:r>
            <a:r>
              <a:rPr lang="en-US" sz="2800" dirty="0" smtClean="0">
                <a:effectLst/>
              </a:rPr>
              <a:t>advert </a:t>
            </a:r>
            <a:r>
              <a:rPr lang="en-US" sz="2800" dirty="0">
                <a:effectLst/>
              </a:rPr>
              <a:t>that ‘not all permanent waves are Fredericks Permanent Waves. To be sure of getting a true Fredericks Permanent Wave, patronize an authorized Fredericks shop. Look for the Fredericks Franchise Certificate, guaranteeing the use of a Fredericks machine.</a:t>
            </a:r>
            <a:r>
              <a:rPr lang="en-US" sz="2800" dirty="0" smtClean="0">
                <a:effectLst/>
              </a:rPr>
              <a:t>’ </a:t>
            </a:r>
            <a:endParaRPr lang="en-US" sz="2800" dirty="0"/>
          </a:p>
        </p:txBody>
      </p:sp>
      <p:sp>
        <p:nvSpPr>
          <p:cNvPr id="3" name="Title 2"/>
          <p:cNvSpPr>
            <a:spLocks noGrp="1"/>
          </p:cNvSpPr>
          <p:nvPr>
            <p:ph type="title"/>
          </p:nvPr>
        </p:nvSpPr>
        <p:spPr>
          <a:xfrm>
            <a:off x="0" y="0"/>
            <a:ext cx="8892480" cy="1895128"/>
          </a:xfrm>
        </p:spPr>
        <p:txBody>
          <a:bodyPr/>
          <a:lstStyle/>
          <a:p>
            <a:r>
              <a:rPr lang="en-US" dirty="0" smtClean="0"/>
              <a:t>Licensing afforded franchising… but not yet of media!</a:t>
            </a:r>
            <a:endParaRPr lang="en-US" dirty="0"/>
          </a:p>
        </p:txBody>
      </p:sp>
    </p:spTree>
    <p:extLst>
      <p:ext uri="{BB962C8B-B14F-4D97-AF65-F5344CB8AC3E}">
        <p14:creationId xmlns:p14="http://schemas.microsoft.com/office/powerpoint/2010/main" val="3186134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a:stretch>
            <a:fillRect/>
          </a:stretch>
        </p:blipFill>
        <p:spPr>
          <a:xfrm>
            <a:off x="611560" y="3799345"/>
            <a:ext cx="5097760" cy="3058655"/>
          </a:xfrm>
        </p:spPr>
      </p:pic>
      <p:pic>
        <p:nvPicPr>
          <p:cNvPr id="5" name="Picture 4"/>
          <p:cNvPicPr>
            <a:picLocks noChangeAspect="1"/>
          </p:cNvPicPr>
          <p:nvPr/>
        </p:nvPicPr>
        <p:blipFill>
          <a:blip r:embed="rId3"/>
          <a:stretch>
            <a:fillRect/>
          </a:stretch>
        </p:blipFill>
        <p:spPr>
          <a:xfrm>
            <a:off x="179512" y="404664"/>
            <a:ext cx="5335240" cy="3734668"/>
          </a:xfrm>
          <a:prstGeom prst="rect">
            <a:avLst/>
          </a:prstGeom>
        </p:spPr>
      </p:pic>
      <p:pic>
        <p:nvPicPr>
          <p:cNvPr id="6" name="Picture 5"/>
          <p:cNvPicPr>
            <a:picLocks noChangeAspect="1"/>
          </p:cNvPicPr>
          <p:nvPr/>
        </p:nvPicPr>
        <p:blipFill>
          <a:blip r:embed="rId4"/>
          <a:stretch>
            <a:fillRect/>
          </a:stretch>
        </p:blipFill>
        <p:spPr>
          <a:xfrm>
            <a:off x="4064000" y="1988840"/>
            <a:ext cx="5080000" cy="3175000"/>
          </a:xfrm>
          <a:prstGeom prst="rect">
            <a:avLst/>
          </a:prstGeom>
        </p:spPr>
      </p:pic>
    </p:spTree>
    <p:extLst>
      <p:ext uri="{BB962C8B-B14F-4D97-AF65-F5344CB8AC3E}">
        <p14:creationId xmlns:p14="http://schemas.microsoft.com/office/powerpoint/2010/main" val="213510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1168272"/>
            <a:ext cx="7128792" cy="5632310"/>
          </a:xfrm>
          <a:prstGeom prst="rect">
            <a:avLst/>
          </a:prstGeom>
        </p:spPr>
        <p:txBody>
          <a:bodyPr wrap="square">
            <a:spAutoFit/>
          </a:bodyPr>
          <a:lstStyle/>
          <a:p>
            <a:r>
              <a:rPr lang="en-GB" sz="2400" dirty="0" smtClean="0"/>
              <a:t>“Since </a:t>
            </a:r>
            <a:r>
              <a:rPr lang="en-GB" sz="2400" dirty="0"/>
              <a:t>those simple days of twenty years ago, when I blithely gave away a fortune in rights that I did not know existed, many changes have taken place, bringing new rights with them. Today I am closing a radio contract covering the presentation of my stories over the air. What a far cry from second magazine rights</a:t>
            </a:r>
            <a:r>
              <a:rPr lang="en-GB" sz="2400" dirty="0" smtClean="0"/>
              <a:t>.” </a:t>
            </a:r>
            <a:endParaRPr lang="en-GB" sz="2400" dirty="0"/>
          </a:p>
          <a:p>
            <a:r>
              <a:rPr lang="en-GB" sz="2400" dirty="0"/>
              <a:t> </a:t>
            </a:r>
          </a:p>
          <a:p>
            <a:r>
              <a:rPr lang="es-ES_tradnl" sz="2400" dirty="0" smtClean="0"/>
              <a:t>“</a:t>
            </a:r>
            <a:r>
              <a:rPr lang="es-ES_tradnl" sz="2400" dirty="0" err="1" smtClean="0"/>
              <a:t>Perhaps</a:t>
            </a:r>
            <a:r>
              <a:rPr lang="es-ES_tradnl" sz="2400" dirty="0" smtClean="0"/>
              <a:t> </a:t>
            </a:r>
            <a:r>
              <a:rPr lang="es-ES_tradnl" sz="2400" dirty="0"/>
              <a:t>in </a:t>
            </a:r>
            <a:r>
              <a:rPr lang="es-ES_tradnl" sz="2400" dirty="0" err="1"/>
              <a:t>my</a:t>
            </a:r>
            <a:r>
              <a:rPr lang="es-ES_tradnl" sz="2400" dirty="0"/>
              <a:t> radio </a:t>
            </a:r>
            <a:r>
              <a:rPr lang="es-ES_tradnl" sz="2400" dirty="0" err="1"/>
              <a:t>contract</a:t>
            </a:r>
            <a:r>
              <a:rPr lang="es-ES_tradnl" sz="2400" dirty="0"/>
              <a:t> I </a:t>
            </a:r>
            <a:r>
              <a:rPr lang="es-ES_tradnl" sz="2400" dirty="0" err="1"/>
              <a:t>shall</a:t>
            </a:r>
            <a:r>
              <a:rPr lang="es-ES_tradnl" sz="2400" dirty="0"/>
              <a:t> </a:t>
            </a:r>
            <a:r>
              <a:rPr lang="es-ES_tradnl" sz="2400" dirty="0" err="1"/>
              <a:t>insist</a:t>
            </a:r>
            <a:r>
              <a:rPr lang="es-ES_tradnl" sz="2400" dirty="0"/>
              <a:t> </a:t>
            </a:r>
            <a:r>
              <a:rPr lang="es-ES_tradnl" sz="2400" dirty="0" err="1"/>
              <a:t>upon</a:t>
            </a:r>
            <a:r>
              <a:rPr lang="es-ES_tradnl" sz="2400" dirty="0"/>
              <a:t> </a:t>
            </a:r>
            <a:r>
              <a:rPr lang="es-ES_tradnl" sz="2400" dirty="0" err="1"/>
              <a:t>the</a:t>
            </a:r>
            <a:r>
              <a:rPr lang="es-ES_tradnl" sz="2400" dirty="0"/>
              <a:t> </a:t>
            </a:r>
            <a:r>
              <a:rPr lang="es-ES_tradnl" sz="2400" dirty="0" err="1"/>
              <a:t>reservation</a:t>
            </a:r>
            <a:r>
              <a:rPr lang="es-ES_tradnl" sz="2400" dirty="0"/>
              <a:t> </a:t>
            </a:r>
            <a:r>
              <a:rPr lang="es-ES_tradnl" sz="2400" dirty="0" err="1"/>
              <a:t>to</a:t>
            </a:r>
            <a:r>
              <a:rPr lang="es-ES_tradnl" sz="2400" dirty="0"/>
              <a:t> me of </a:t>
            </a:r>
            <a:r>
              <a:rPr lang="es-ES_tradnl" sz="2400" dirty="0" err="1"/>
              <a:t>the</a:t>
            </a:r>
            <a:r>
              <a:rPr lang="es-ES_tradnl" sz="2400" dirty="0"/>
              <a:t> </a:t>
            </a:r>
            <a:r>
              <a:rPr lang="es-ES_tradnl" sz="2400" dirty="0" err="1"/>
              <a:t>interplanetary</a:t>
            </a:r>
            <a:r>
              <a:rPr lang="es-ES_tradnl" sz="2400" dirty="0"/>
              <a:t> </a:t>
            </a:r>
            <a:r>
              <a:rPr lang="es-ES_tradnl" sz="2400" dirty="0" err="1"/>
              <a:t>rights</a:t>
            </a:r>
            <a:r>
              <a:rPr lang="es-ES_tradnl" sz="2400" dirty="0"/>
              <a:t>. </a:t>
            </a:r>
            <a:r>
              <a:rPr lang="es-ES_tradnl" sz="2400" dirty="0" err="1"/>
              <a:t>Why</a:t>
            </a:r>
            <a:r>
              <a:rPr lang="es-ES_tradnl" sz="2400" dirty="0"/>
              <a:t> </a:t>
            </a:r>
            <a:r>
              <a:rPr lang="es-ES_tradnl" sz="2400" dirty="0" err="1"/>
              <a:t>not</a:t>
            </a:r>
            <a:r>
              <a:rPr lang="es-ES_tradnl" sz="2400" dirty="0"/>
              <a:t>? Radio </a:t>
            </a:r>
            <a:r>
              <a:rPr lang="es-ES_tradnl" sz="2400" dirty="0" err="1"/>
              <a:t>rights</a:t>
            </a:r>
            <a:r>
              <a:rPr lang="es-ES_tradnl" sz="2400" dirty="0"/>
              <a:t> and </a:t>
            </a:r>
            <a:r>
              <a:rPr lang="es-ES_tradnl" sz="2400" dirty="0" err="1"/>
              <a:t>sound</a:t>
            </a:r>
            <a:r>
              <a:rPr lang="es-ES_tradnl" sz="2400" dirty="0"/>
              <a:t> and </a:t>
            </a:r>
            <a:r>
              <a:rPr lang="es-ES_tradnl" sz="2400" dirty="0" err="1"/>
              <a:t>dialog</a:t>
            </a:r>
            <a:r>
              <a:rPr lang="es-ES_tradnl" sz="2400" dirty="0"/>
              <a:t> </a:t>
            </a:r>
            <a:r>
              <a:rPr lang="es-ES_tradnl" sz="2400" dirty="0" err="1"/>
              <a:t>rights</a:t>
            </a:r>
            <a:r>
              <a:rPr lang="es-ES_tradnl" sz="2400" dirty="0"/>
              <a:t> </a:t>
            </a:r>
            <a:r>
              <a:rPr lang="es-ES_tradnl" sz="2400" dirty="0" err="1"/>
              <a:t>would</a:t>
            </a:r>
            <a:r>
              <a:rPr lang="es-ES_tradnl" sz="2400" dirty="0"/>
              <a:t> </a:t>
            </a:r>
            <a:r>
              <a:rPr lang="es-ES_tradnl" sz="2400" dirty="0" err="1"/>
              <a:t>have</a:t>
            </a:r>
            <a:r>
              <a:rPr lang="es-ES_tradnl" sz="2400" dirty="0"/>
              <a:t> </a:t>
            </a:r>
            <a:r>
              <a:rPr lang="es-ES_tradnl" sz="2400" dirty="0" err="1"/>
              <a:t>seemed</a:t>
            </a:r>
            <a:r>
              <a:rPr lang="es-ES_tradnl" sz="2400" dirty="0"/>
              <a:t> as </a:t>
            </a:r>
            <a:r>
              <a:rPr lang="es-ES_tradnl" sz="2400" dirty="0" err="1"/>
              <a:t>preposterous</a:t>
            </a:r>
            <a:r>
              <a:rPr lang="es-ES_tradnl" sz="2400" dirty="0"/>
              <a:t> </a:t>
            </a:r>
            <a:r>
              <a:rPr lang="es-ES_tradnl" sz="2400" dirty="0" err="1"/>
              <a:t>twenty</a:t>
            </a:r>
            <a:r>
              <a:rPr lang="es-ES_tradnl" sz="2400" dirty="0"/>
              <a:t> </a:t>
            </a:r>
            <a:r>
              <a:rPr lang="es-ES_tradnl" sz="2400" dirty="0" err="1"/>
              <a:t>years</a:t>
            </a:r>
            <a:r>
              <a:rPr lang="es-ES_tradnl" sz="2400" dirty="0"/>
              <a:t> ago</a:t>
            </a:r>
            <a:r>
              <a:rPr lang="es-ES_tradnl" sz="2400" dirty="0" smtClean="0"/>
              <a:t>.”</a:t>
            </a:r>
            <a:r>
              <a:rPr lang="en-GB" sz="2400" dirty="0" smtClean="0"/>
              <a:t> </a:t>
            </a:r>
          </a:p>
          <a:p>
            <a:r>
              <a:rPr lang="en-GB" sz="2400" dirty="0" smtClean="0"/>
              <a:t>- Edgar </a:t>
            </a:r>
            <a:r>
              <a:rPr lang="en-GB" sz="2400" dirty="0"/>
              <a:t>Rice Burroughs, “Protecting the Author’s Rights,” </a:t>
            </a:r>
            <a:r>
              <a:rPr lang="en-GB" sz="2400" i="1" dirty="0"/>
              <a:t>The Writer’s 1932 Year Book &amp; Market </a:t>
            </a:r>
            <a:r>
              <a:rPr lang="en-GB" sz="2400" i="1" dirty="0" smtClean="0"/>
              <a:t>Guide</a:t>
            </a:r>
            <a:endParaRPr lang="en-GB" sz="2400" dirty="0"/>
          </a:p>
        </p:txBody>
      </p:sp>
      <p:sp>
        <p:nvSpPr>
          <p:cNvPr id="3" name="Title 2"/>
          <p:cNvSpPr txBox="1">
            <a:spLocks/>
          </p:cNvSpPr>
          <p:nvPr/>
        </p:nvSpPr>
        <p:spPr>
          <a:xfrm>
            <a:off x="0" y="68551"/>
            <a:ext cx="8892480" cy="110427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Edgar Rice Burroughs</a:t>
            </a:r>
            <a:endParaRPr lang="en-US" dirty="0"/>
          </a:p>
        </p:txBody>
      </p:sp>
    </p:spTree>
    <p:extLst>
      <p:ext uri="{BB962C8B-B14F-4D97-AF65-F5344CB8AC3E}">
        <p14:creationId xmlns:p14="http://schemas.microsoft.com/office/powerpoint/2010/main" val="2228769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1600" y="1700808"/>
            <a:ext cx="7056784" cy="4032448"/>
          </a:xfrm>
        </p:spPr>
        <p:txBody>
          <a:bodyPr>
            <a:noAutofit/>
          </a:bodyPr>
          <a:lstStyle/>
          <a:p>
            <a:pPr marL="18288" indent="0">
              <a:buNone/>
            </a:pPr>
            <a:r>
              <a:rPr lang="en-US" sz="2800" dirty="0" smtClean="0"/>
              <a:t>Historically, franchising was born out of:</a:t>
            </a:r>
          </a:p>
          <a:p>
            <a:r>
              <a:rPr lang="en-US" sz="2800" dirty="0" smtClean="0"/>
              <a:t>Industrialisation</a:t>
            </a:r>
          </a:p>
          <a:p>
            <a:r>
              <a:rPr lang="en-US" sz="2800" dirty="0" smtClean="0"/>
              <a:t>Mass production</a:t>
            </a:r>
          </a:p>
          <a:p>
            <a:r>
              <a:rPr lang="en-US" sz="2800" dirty="0" smtClean="0"/>
              <a:t>Consumer culture</a:t>
            </a:r>
          </a:p>
          <a:p>
            <a:r>
              <a:rPr lang="en-US" sz="2800" dirty="0" smtClean="0"/>
              <a:t>Rail road extensions</a:t>
            </a:r>
          </a:p>
          <a:p>
            <a:r>
              <a:rPr lang="en-US" sz="2800" dirty="0"/>
              <a:t>S</a:t>
            </a:r>
            <a:r>
              <a:rPr lang="en-US" sz="2800" dirty="0" smtClean="0"/>
              <a:t>hop extensions</a:t>
            </a:r>
          </a:p>
        </p:txBody>
      </p:sp>
      <p:sp>
        <p:nvSpPr>
          <p:cNvPr id="3" name="Title 2"/>
          <p:cNvSpPr>
            <a:spLocks noGrp="1"/>
          </p:cNvSpPr>
          <p:nvPr>
            <p:ph type="title"/>
          </p:nvPr>
        </p:nvSpPr>
        <p:spPr>
          <a:xfrm>
            <a:off x="827584" y="404664"/>
            <a:ext cx="7543800" cy="914400"/>
          </a:xfrm>
        </p:spPr>
        <p:txBody>
          <a:bodyPr/>
          <a:lstStyle/>
          <a:p>
            <a:r>
              <a:rPr lang="en-US" dirty="0" smtClean="0"/>
              <a:t>Summary so far…</a:t>
            </a:r>
            <a:endParaRPr lang="en-US" dirty="0"/>
          </a:p>
        </p:txBody>
      </p:sp>
    </p:spTree>
    <p:extLst>
      <p:ext uri="{BB962C8B-B14F-4D97-AF65-F5344CB8AC3E}">
        <p14:creationId xmlns:p14="http://schemas.microsoft.com/office/powerpoint/2010/main" val="3829224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3568" y="1556792"/>
            <a:ext cx="7632848" cy="4536504"/>
          </a:xfrm>
        </p:spPr>
        <p:txBody>
          <a:bodyPr>
            <a:normAutofit fontScale="92500"/>
          </a:bodyPr>
          <a:lstStyle/>
          <a:p>
            <a:r>
              <a:rPr lang="en-US" sz="3600" dirty="0" smtClean="0"/>
              <a:t>We associate ‘franchise’ with:</a:t>
            </a:r>
          </a:p>
          <a:p>
            <a:pPr lvl="1"/>
            <a:r>
              <a:rPr lang="en-US" sz="3200" dirty="0" smtClean="0"/>
              <a:t>American cinema? – </a:t>
            </a:r>
            <a:r>
              <a:rPr lang="en-US" sz="3200" i="1" dirty="0" smtClean="0"/>
              <a:t>American culture</a:t>
            </a:r>
          </a:p>
          <a:p>
            <a:pPr lvl="1"/>
            <a:r>
              <a:rPr lang="en-US" sz="3200" dirty="0"/>
              <a:t>Big </a:t>
            </a:r>
            <a:r>
              <a:rPr lang="en-US" sz="3200" dirty="0" smtClean="0"/>
              <a:t>budget blockbusters? – </a:t>
            </a:r>
            <a:r>
              <a:rPr lang="en-US" sz="3200" i="1" dirty="0" smtClean="0"/>
              <a:t>consumerism</a:t>
            </a:r>
          </a:p>
          <a:p>
            <a:pPr lvl="1"/>
            <a:r>
              <a:rPr lang="en-US" sz="3200" dirty="0" smtClean="0"/>
              <a:t>Commercial films? – </a:t>
            </a:r>
            <a:r>
              <a:rPr lang="en-US" sz="3200" i="1" dirty="0" smtClean="0"/>
              <a:t>shops/shopping</a:t>
            </a:r>
          </a:p>
          <a:p>
            <a:pPr lvl="1"/>
            <a:r>
              <a:rPr lang="en-US" sz="3200" dirty="0" smtClean="0"/>
              <a:t>‘Popular’ or mass-market films, e.g. superheroes? – </a:t>
            </a:r>
            <a:r>
              <a:rPr lang="en-US" sz="3200" i="1" dirty="0" smtClean="0"/>
              <a:t>Mass marketing</a:t>
            </a:r>
          </a:p>
          <a:p>
            <a:pPr lvl="1"/>
            <a:r>
              <a:rPr lang="en-US" sz="3200" dirty="0" smtClean="0"/>
              <a:t>Sequels? – </a:t>
            </a:r>
            <a:r>
              <a:rPr lang="en-US" sz="3200" i="1" dirty="0" smtClean="0"/>
              <a:t>replication of same product</a:t>
            </a:r>
          </a:p>
          <a:p>
            <a:pPr lvl="1"/>
            <a:r>
              <a:rPr lang="en-US" sz="3200" dirty="0" smtClean="0"/>
              <a:t>Merchandise? – </a:t>
            </a:r>
            <a:r>
              <a:rPr lang="en-US" sz="3200" i="1" dirty="0" smtClean="0"/>
              <a:t>licensed toys/brands</a:t>
            </a:r>
          </a:p>
        </p:txBody>
      </p:sp>
      <p:sp>
        <p:nvSpPr>
          <p:cNvPr id="3" name="Title 2"/>
          <p:cNvSpPr>
            <a:spLocks noGrp="1"/>
          </p:cNvSpPr>
          <p:nvPr>
            <p:ph type="title"/>
          </p:nvPr>
        </p:nvSpPr>
        <p:spPr>
          <a:xfrm>
            <a:off x="683568" y="404664"/>
            <a:ext cx="7687816" cy="914400"/>
          </a:xfrm>
        </p:spPr>
        <p:txBody>
          <a:bodyPr/>
          <a:lstStyle/>
          <a:p>
            <a:r>
              <a:rPr lang="en-US" dirty="0" smtClean="0"/>
              <a:t>And this all explains why…</a:t>
            </a:r>
            <a:endParaRPr lang="en-US" dirty="0"/>
          </a:p>
        </p:txBody>
      </p:sp>
    </p:spTree>
    <p:extLst>
      <p:ext uri="{BB962C8B-B14F-4D97-AF65-F5344CB8AC3E}">
        <p14:creationId xmlns:p14="http://schemas.microsoft.com/office/powerpoint/2010/main" val="759900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http://seetamilonline.com/wp-content/uploads/2011/06/movie-poster-top-gu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214563"/>
            <a:ext cx="2544763"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9" descr="http://upload.wikimedia.org/wikipedia/en/thumb/e/e7/Jurassic_Park_poster.jpg/220px-Jurassic_Park_poste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2214563"/>
            <a:ext cx="26289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1" descr="http://www.toplessrobot.com/1233449~Batman-Begins-Poste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2214563"/>
            <a:ext cx="2922588"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0" y="404663"/>
            <a:ext cx="9144000" cy="139898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t>Moving things forward…</a:t>
            </a:r>
          </a:p>
          <a:p>
            <a:r>
              <a:rPr lang="en-US" sz="4000" dirty="0" smtClean="0"/>
              <a:t>Brand Hollywood in the </a:t>
            </a:r>
            <a:r>
              <a:rPr lang="en-US" sz="4000" dirty="0" smtClean="0"/>
              <a:t>Late 20</a:t>
            </a:r>
            <a:r>
              <a:rPr lang="en-US" sz="4000" baseline="30000" dirty="0" smtClean="0"/>
              <a:t>th</a:t>
            </a:r>
            <a:r>
              <a:rPr lang="en-US" sz="4000" dirty="0" smtClean="0"/>
              <a:t> </a:t>
            </a:r>
            <a:r>
              <a:rPr lang="en-US" sz="4000" dirty="0" smtClean="0"/>
              <a:t>Century</a:t>
            </a:r>
            <a:endParaRPr lang="en-US" sz="4000" dirty="0"/>
          </a:p>
        </p:txBody>
      </p:sp>
    </p:spTree>
    <p:extLst>
      <p:ext uri="{BB962C8B-B14F-4D97-AF65-F5344CB8AC3E}">
        <p14:creationId xmlns:p14="http://schemas.microsoft.com/office/powerpoint/2010/main" val="6709266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p:cNvSpPr txBox="1">
            <a:spLocks/>
          </p:cNvSpPr>
          <p:nvPr/>
        </p:nvSpPr>
        <p:spPr>
          <a:xfrm>
            <a:off x="468313" y="404813"/>
            <a:ext cx="8426450" cy="914400"/>
          </a:xfrm>
          <a:prstGeom prst="rect">
            <a:avLst/>
          </a:prstGeom>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C1EEFF"/>
                </a:solidFill>
                <a:latin typeface="Consolas" pitchFamily="49" charset="0"/>
                <a:ea typeface="ＭＳ Ｐゴシック" charset="0"/>
                <a:cs typeface="ＭＳ Ｐゴシック" charset="0"/>
              </a:defRPr>
            </a:lvl2pPr>
            <a:lvl3pPr algn="l" rtl="0" eaLnBrk="0" fontAlgn="base" hangingPunct="0">
              <a:spcBef>
                <a:spcPct val="0"/>
              </a:spcBef>
              <a:spcAft>
                <a:spcPct val="0"/>
              </a:spcAft>
              <a:defRPr sz="4000">
                <a:solidFill>
                  <a:srgbClr val="C1EEFF"/>
                </a:solidFill>
                <a:latin typeface="Consolas" pitchFamily="49" charset="0"/>
                <a:ea typeface="ＭＳ Ｐゴシック" charset="0"/>
                <a:cs typeface="ＭＳ Ｐゴシック" charset="0"/>
              </a:defRPr>
            </a:lvl3pPr>
            <a:lvl4pPr algn="l" rtl="0" eaLnBrk="0" fontAlgn="base" hangingPunct="0">
              <a:spcBef>
                <a:spcPct val="0"/>
              </a:spcBef>
              <a:spcAft>
                <a:spcPct val="0"/>
              </a:spcAft>
              <a:defRPr sz="4000">
                <a:solidFill>
                  <a:srgbClr val="C1EEFF"/>
                </a:solidFill>
                <a:latin typeface="Consolas" pitchFamily="49" charset="0"/>
                <a:ea typeface="ＭＳ Ｐゴシック" charset="0"/>
                <a:cs typeface="ＭＳ Ｐゴシック" charset="0"/>
              </a:defRPr>
            </a:lvl4pPr>
            <a:lvl5pPr algn="l" rtl="0" eaLnBrk="0" fontAlgn="base" hangingPunct="0">
              <a:spcBef>
                <a:spcPct val="0"/>
              </a:spcBef>
              <a:spcAft>
                <a:spcPct val="0"/>
              </a:spcAft>
              <a:defRPr sz="4000">
                <a:solidFill>
                  <a:srgbClr val="C1EEFF"/>
                </a:solidFill>
                <a:latin typeface="Consolas" pitchFamily="49" charset="0"/>
                <a:ea typeface="ＭＳ Ｐゴシック" charset="0"/>
                <a:cs typeface="ＭＳ Ｐゴシック"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eaLnBrk="1" fontAlgn="auto" hangingPunct="1">
              <a:spcAft>
                <a:spcPts val="0"/>
              </a:spcAft>
              <a:defRPr/>
            </a:pPr>
            <a:r>
              <a:rPr lang="en-GB" dirty="0" smtClean="0">
                <a:solidFill>
                  <a:schemeClr val="tx2">
                    <a:satMod val="200000"/>
                  </a:schemeClr>
                </a:solidFill>
                <a:ea typeface="+mj-ea"/>
                <a:cs typeface="+mj-cs"/>
              </a:rPr>
              <a:t>Now then. . .</a:t>
            </a:r>
            <a:endParaRPr lang="en-GB" dirty="0">
              <a:solidFill>
                <a:schemeClr val="tx2">
                  <a:satMod val="200000"/>
                </a:schemeClr>
              </a:solidFill>
              <a:ea typeface="+mj-ea"/>
              <a:cs typeface="+mj-cs"/>
            </a:endParaRPr>
          </a:p>
        </p:txBody>
      </p:sp>
      <p:sp>
        <p:nvSpPr>
          <p:cNvPr id="15362" name="Content Placeholder 2"/>
          <p:cNvSpPr txBox="1">
            <a:spLocks/>
          </p:cNvSpPr>
          <p:nvPr/>
        </p:nvSpPr>
        <p:spPr bwMode="auto">
          <a:xfrm>
            <a:off x="684213" y="1125538"/>
            <a:ext cx="78486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ts val="700"/>
              </a:spcBef>
              <a:buClr>
                <a:schemeClr val="tx2"/>
              </a:buClr>
              <a:buSzPct val="95000"/>
              <a:buFont typeface="Wingdings" charset="0"/>
              <a:buNone/>
            </a:pPr>
            <a:endParaRPr lang="en-GB" sz="3000" i="1">
              <a:latin typeface="Corbel" charset="0"/>
            </a:endParaRPr>
          </a:p>
        </p:txBody>
      </p:sp>
      <p:sp>
        <p:nvSpPr>
          <p:cNvPr id="4" name="Content Placeholder 2"/>
          <p:cNvSpPr txBox="1">
            <a:spLocks/>
          </p:cNvSpPr>
          <p:nvPr/>
        </p:nvSpPr>
        <p:spPr bwMode="auto">
          <a:xfrm>
            <a:off x="323849" y="1412875"/>
            <a:ext cx="805479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100584" anchor="b"/>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buClr>
                <a:schemeClr val="tx2"/>
              </a:buClr>
              <a:buSzPct val="95000"/>
              <a:defRPr/>
            </a:pPr>
            <a:r>
              <a:rPr lang="en-GB" dirty="0" smtClean="0">
                <a:latin typeface="Corbel" charset="0"/>
              </a:rPr>
              <a:t>Characterising Hollywood as transmedia franchise production:</a:t>
            </a:r>
          </a:p>
          <a:p>
            <a:pPr marL="0" indent="0">
              <a:buClr>
                <a:schemeClr val="tx2"/>
              </a:buClr>
              <a:buSzPct val="95000"/>
              <a:defRPr/>
            </a:pPr>
            <a:endParaRPr lang="en-GB" dirty="0" smtClean="0">
              <a:latin typeface="Corbel" charset="0"/>
            </a:endParaRPr>
          </a:p>
          <a:p>
            <a:pPr>
              <a:buClr>
                <a:schemeClr val="tx2"/>
              </a:buClr>
              <a:buSzPct val="95000"/>
              <a:buFont typeface="Arial"/>
              <a:buChar char="•"/>
              <a:defRPr/>
            </a:pPr>
            <a:r>
              <a:rPr lang="en-GB" dirty="0" smtClean="0">
                <a:latin typeface="Corbel" charset="0"/>
              </a:rPr>
              <a:t>Economics of </a:t>
            </a:r>
            <a:r>
              <a:rPr lang="en-GB" dirty="0" smtClean="0">
                <a:latin typeface="Corbel" charset="0"/>
              </a:rPr>
              <a:t>cinema for a global audience</a:t>
            </a:r>
            <a:endParaRPr lang="en-GB" dirty="0" smtClean="0">
              <a:latin typeface="Corbel" charset="0"/>
            </a:endParaRPr>
          </a:p>
          <a:p>
            <a:pPr>
              <a:buClr>
                <a:schemeClr val="tx2"/>
              </a:buClr>
              <a:buSzPct val="95000"/>
              <a:buFont typeface="Arial"/>
              <a:buChar char="•"/>
              <a:defRPr/>
            </a:pPr>
            <a:r>
              <a:rPr lang="en-GB" dirty="0" smtClean="0">
                <a:latin typeface="Corbel" charset="0"/>
              </a:rPr>
              <a:t>Standardization of Hollywood films</a:t>
            </a:r>
          </a:p>
          <a:p>
            <a:pPr>
              <a:buClr>
                <a:schemeClr val="tx2"/>
              </a:buClr>
              <a:buSzPct val="95000"/>
              <a:buFont typeface="Arial"/>
              <a:buChar char="•"/>
              <a:defRPr/>
            </a:pPr>
            <a:r>
              <a:rPr lang="en-GB" dirty="0" smtClean="0">
                <a:latin typeface="Corbel" charset="0"/>
              </a:rPr>
              <a:t>Shift towards the production of ‘product’ over ‘film’</a:t>
            </a:r>
          </a:p>
          <a:p>
            <a:pPr>
              <a:buClr>
                <a:schemeClr val="tx2"/>
              </a:buClr>
              <a:buSzPct val="95000"/>
              <a:buFont typeface="Arial"/>
              <a:buChar char="•"/>
              <a:defRPr/>
            </a:pPr>
            <a:r>
              <a:rPr lang="en-GB" dirty="0" smtClean="0">
                <a:latin typeface="Corbel" charset="0"/>
              </a:rPr>
              <a:t>Merchandising and mass-markets as global cinema</a:t>
            </a:r>
          </a:p>
          <a:p>
            <a:pPr>
              <a:buClr>
                <a:schemeClr val="tx2"/>
              </a:buClr>
              <a:buSzPct val="95000"/>
              <a:buFont typeface="Arial"/>
              <a:buChar char="•"/>
              <a:defRPr/>
            </a:pPr>
            <a:r>
              <a:rPr lang="en-GB" dirty="0" smtClean="0">
                <a:latin typeface="Corbel" charset="0"/>
              </a:rPr>
              <a:t>High concept and the integration of ‘film’ and ‘marketing’</a:t>
            </a:r>
          </a:p>
          <a:p>
            <a:pPr>
              <a:buClr>
                <a:schemeClr val="tx2"/>
              </a:buClr>
              <a:buSzPct val="95000"/>
              <a:buFont typeface="Arial"/>
              <a:buChar char="•"/>
              <a:defRPr/>
            </a:pPr>
            <a:r>
              <a:rPr lang="en-GB" dirty="0" smtClean="0">
                <a:latin typeface="Corbel" charset="0"/>
              </a:rPr>
              <a:t>Imbalance of ‘art’ and ‘commerce’ – does contemporary Hollywood encompass a shift towards the latter???</a:t>
            </a:r>
          </a:p>
          <a:p>
            <a:pPr>
              <a:buClr>
                <a:schemeClr val="tx2"/>
              </a:buClr>
              <a:buSzPct val="95000"/>
              <a:buFont typeface="Arial" charset="0"/>
              <a:buChar char="•"/>
              <a:defRPr/>
            </a:pPr>
            <a:endParaRPr lang="en-GB" sz="2000" dirty="0" smtClean="0">
              <a:latin typeface="Corbel" charset="0"/>
            </a:endParaRPr>
          </a:p>
        </p:txBody>
      </p:sp>
    </p:spTree>
    <p:extLst>
      <p:ext uri="{BB962C8B-B14F-4D97-AF65-F5344CB8AC3E}">
        <p14:creationId xmlns:p14="http://schemas.microsoft.com/office/powerpoint/2010/main" val="28607947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250825" y="188913"/>
            <a:ext cx="8643938" cy="914400"/>
          </a:xfrm>
        </p:spPr>
        <p:txBody>
          <a:bodyPr/>
          <a:lstStyle/>
          <a:p>
            <a:pPr eaLnBrk="1" fontAlgn="auto" hangingPunct="1">
              <a:spcAft>
                <a:spcPts val="0"/>
              </a:spcAft>
              <a:defRPr/>
            </a:pPr>
            <a:r>
              <a:rPr lang="en-GB" dirty="0" smtClean="0">
                <a:solidFill>
                  <a:schemeClr val="tx2">
                    <a:satMod val="200000"/>
                  </a:schemeClr>
                </a:solidFill>
                <a:ea typeface="+mj-ea"/>
                <a:cs typeface="+mj-cs"/>
              </a:rPr>
              <a:t>Film merchandise I own . . .</a:t>
            </a:r>
            <a:endParaRPr lang="en-GB" dirty="0">
              <a:solidFill>
                <a:schemeClr val="tx2">
                  <a:satMod val="200000"/>
                </a:schemeClr>
              </a:solidFill>
              <a:ea typeface="+mj-ea"/>
              <a:cs typeface="+mj-cs"/>
            </a:endParaRPr>
          </a:p>
        </p:txBody>
      </p:sp>
      <p:pic>
        <p:nvPicPr>
          <p:cNvPr id="163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0816" y="1196975"/>
            <a:ext cx="25273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p:cNvPicPr>
            <a:picLocks noChangeAspect="1"/>
          </p:cNvPicPr>
          <p:nvPr/>
        </p:nvPicPr>
        <p:blipFill>
          <a:blip r:embed="rId3">
            <a:extLst>
              <a:ext uri="{28A0092B-C50C-407E-A947-70E740481C1C}">
                <a14:useLocalDpi xmlns:a14="http://schemas.microsoft.com/office/drawing/2010/main" val="0"/>
              </a:ext>
            </a:extLst>
          </a:blip>
          <a:srcRect l="19524" t="7288" r="19743" b="2931"/>
          <a:stretch>
            <a:fillRect/>
          </a:stretch>
        </p:blipFill>
        <p:spPr bwMode="auto">
          <a:xfrm>
            <a:off x="6659563" y="2636838"/>
            <a:ext cx="2049462"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196975"/>
            <a:ext cx="1743075"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
          <p:cNvPicPr>
            <a:picLocks noChangeAspect="1"/>
          </p:cNvPicPr>
          <p:nvPr/>
        </p:nvPicPr>
        <p:blipFill>
          <a:blip r:embed="rId5">
            <a:extLst>
              <a:ext uri="{28A0092B-C50C-407E-A947-70E740481C1C}">
                <a14:useLocalDpi xmlns:a14="http://schemas.microsoft.com/office/drawing/2010/main" val="0"/>
              </a:ext>
            </a:extLst>
          </a:blip>
          <a:srcRect t="7504" r="12012"/>
          <a:stretch>
            <a:fillRect/>
          </a:stretch>
        </p:blipFill>
        <p:spPr bwMode="auto">
          <a:xfrm>
            <a:off x="179388" y="3829050"/>
            <a:ext cx="4537075"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969895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274638"/>
            <a:ext cx="8820150" cy="1143000"/>
          </a:xfrm>
        </p:spPr>
        <p:txBody>
          <a:bodyPr/>
          <a:lstStyle/>
          <a:p>
            <a:pPr>
              <a:defRPr/>
            </a:pPr>
            <a:r>
              <a:rPr lang="en-US" altLang="en-US" sz="3100" b="1" u="sng" dirty="0"/>
              <a:t>Top </a:t>
            </a:r>
            <a:r>
              <a:rPr lang="en-US" altLang="en-US" sz="3100" b="1" u="sng" dirty="0" smtClean="0"/>
              <a:t>10 highest grossing films of </a:t>
            </a:r>
            <a:r>
              <a:rPr lang="en-US" altLang="en-US" sz="3100" b="1" u="sng" dirty="0"/>
              <a:t>all time</a:t>
            </a:r>
            <a:r>
              <a:rPr lang="en-US" altLang="en-US" sz="3100" b="1" dirty="0"/>
              <a:t>:</a:t>
            </a:r>
            <a:br>
              <a:rPr lang="en-US" altLang="en-US" sz="3100" b="1" dirty="0"/>
            </a:br>
            <a:endParaRPr lang="en-GB" sz="3100" dirty="0"/>
          </a:p>
        </p:txBody>
      </p:sp>
      <p:sp>
        <p:nvSpPr>
          <p:cNvPr id="3" name="Content Placeholder 2"/>
          <p:cNvSpPr>
            <a:spLocks noGrp="1"/>
          </p:cNvSpPr>
          <p:nvPr>
            <p:ph idx="1"/>
          </p:nvPr>
        </p:nvSpPr>
        <p:spPr>
          <a:xfrm>
            <a:off x="684213" y="1125538"/>
            <a:ext cx="7848600" cy="5327650"/>
          </a:xfrm>
        </p:spPr>
        <p:txBody>
          <a:bodyPr>
            <a:normAutofit fontScale="70000" lnSpcReduction="20000"/>
          </a:bodyPr>
          <a:lstStyle/>
          <a:p>
            <a:pPr marL="514350" indent="-514350">
              <a:buFont typeface="+mj-lt"/>
              <a:buAutoNum type="arabicPeriod"/>
              <a:defRPr/>
            </a:pPr>
            <a:r>
              <a:rPr lang="en-GB" i="1" dirty="0" smtClean="0"/>
              <a:t>Avatar</a:t>
            </a:r>
            <a:r>
              <a:rPr lang="en-GB" dirty="0" smtClean="0"/>
              <a:t> (2009)</a:t>
            </a:r>
          </a:p>
          <a:p>
            <a:pPr marL="514350" indent="-514350">
              <a:buFont typeface="+mj-lt"/>
              <a:buAutoNum type="arabicPeriod"/>
              <a:defRPr/>
            </a:pPr>
            <a:r>
              <a:rPr lang="en-GB" i="1" dirty="0" smtClean="0"/>
              <a:t>Titanic</a:t>
            </a:r>
            <a:r>
              <a:rPr lang="en-GB" dirty="0" smtClean="0"/>
              <a:t> (1997)</a:t>
            </a:r>
          </a:p>
          <a:p>
            <a:pPr marL="514350" indent="-514350">
              <a:buFont typeface="+mj-lt"/>
              <a:buAutoNum type="arabicPeriod"/>
              <a:defRPr/>
            </a:pPr>
            <a:r>
              <a:rPr lang="en-GB" i="1" dirty="0" smtClean="0"/>
              <a:t>Star Wars: The Force Awakens </a:t>
            </a:r>
            <a:r>
              <a:rPr lang="en-GB" dirty="0" smtClean="0"/>
              <a:t>(2015)</a:t>
            </a:r>
          </a:p>
          <a:p>
            <a:pPr marL="514350" indent="-514350">
              <a:buFont typeface="+mj-lt"/>
              <a:buAutoNum type="arabicPeriod"/>
              <a:defRPr/>
            </a:pPr>
            <a:r>
              <a:rPr lang="en-GB" i="1" dirty="0" smtClean="0"/>
              <a:t>Jurassic World </a:t>
            </a:r>
            <a:r>
              <a:rPr lang="en-GB" dirty="0" smtClean="0"/>
              <a:t>(2015)</a:t>
            </a:r>
          </a:p>
          <a:p>
            <a:pPr marL="514350" indent="-514350">
              <a:buFont typeface="+mj-lt"/>
              <a:buAutoNum type="arabicPeriod"/>
              <a:defRPr/>
            </a:pPr>
            <a:r>
              <a:rPr lang="en-GB" i="1" dirty="0" smtClean="0"/>
              <a:t>Avengers Assemble</a:t>
            </a:r>
            <a:r>
              <a:rPr lang="en-GB" dirty="0" smtClean="0"/>
              <a:t> (2012)</a:t>
            </a:r>
          </a:p>
          <a:p>
            <a:pPr marL="514350" indent="-514350">
              <a:buFont typeface="+mj-lt"/>
              <a:buAutoNum type="arabicPeriod"/>
              <a:defRPr/>
            </a:pPr>
            <a:r>
              <a:rPr lang="en-GB" i="1" dirty="0" smtClean="0"/>
              <a:t>Fast and Furious 7</a:t>
            </a:r>
            <a:r>
              <a:rPr lang="en-GB" dirty="0" smtClean="0"/>
              <a:t> (2013)</a:t>
            </a:r>
            <a:endParaRPr lang="en-GB" i="1" dirty="0" smtClean="0"/>
          </a:p>
          <a:p>
            <a:pPr marL="514350" indent="-514350">
              <a:buFont typeface="+mj-lt"/>
              <a:buAutoNum type="arabicPeriod"/>
              <a:defRPr/>
            </a:pPr>
            <a:r>
              <a:rPr lang="en-GB" i="1" dirty="0" smtClean="0"/>
              <a:t>Avengers: Age of Ultron (2015)</a:t>
            </a:r>
          </a:p>
          <a:p>
            <a:pPr marL="514350" indent="-514350">
              <a:buFont typeface="+mj-lt"/>
              <a:buAutoNum type="arabicPeriod"/>
              <a:defRPr/>
            </a:pPr>
            <a:r>
              <a:rPr lang="en-GB" i="1" dirty="0" smtClean="0"/>
              <a:t>Harry Potter and the Deathly Hallows – Part II</a:t>
            </a:r>
            <a:r>
              <a:rPr lang="en-GB" dirty="0" smtClean="0"/>
              <a:t> (2011)</a:t>
            </a:r>
          </a:p>
          <a:p>
            <a:pPr marL="514350" indent="-514350">
              <a:buFont typeface="+mj-lt"/>
              <a:buAutoNum type="arabicPeriod"/>
              <a:defRPr/>
            </a:pPr>
            <a:r>
              <a:rPr lang="en-GB" i="1" dirty="0" smtClean="0"/>
              <a:t>Frozen</a:t>
            </a:r>
            <a:r>
              <a:rPr lang="en-GB" dirty="0" smtClean="0"/>
              <a:t> (2013)</a:t>
            </a:r>
          </a:p>
          <a:p>
            <a:pPr marL="514350" indent="-514350">
              <a:buFont typeface="+mj-lt"/>
              <a:buAutoNum type="arabicPeriod"/>
              <a:defRPr/>
            </a:pPr>
            <a:r>
              <a:rPr lang="en-GB" i="1" dirty="0" smtClean="0"/>
              <a:t>Iron Man 3</a:t>
            </a:r>
            <a:r>
              <a:rPr lang="en-GB" dirty="0" smtClean="0"/>
              <a:t> (2013)</a:t>
            </a:r>
          </a:p>
          <a:p>
            <a:pPr marL="514350" indent="-514350">
              <a:buFont typeface="+mj-lt"/>
              <a:buAutoNum type="arabicPeriod"/>
              <a:defRPr/>
            </a:pPr>
            <a:r>
              <a:rPr lang="en-GB" i="1" dirty="0" smtClean="0"/>
              <a:t>Minions</a:t>
            </a:r>
            <a:r>
              <a:rPr lang="en-GB" dirty="0" smtClean="0"/>
              <a:t> (2015)</a:t>
            </a:r>
            <a:endParaRPr lang="en-GB" i="1" dirty="0" smtClean="0"/>
          </a:p>
          <a:p>
            <a:pPr marL="514350" indent="-514350">
              <a:buFont typeface="+mj-lt"/>
              <a:buAutoNum type="arabicPeriod"/>
              <a:defRPr/>
            </a:pPr>
            <a:r>
              <a:rPr lang="en-GB" i="1" dirty="0" smtClean="0"/>
              <a:t>The Lord of the Rings: The Return of the King </a:t>
            </a:r>
            <a:r>
              <a:rPr lang="en-GB" dirty="0" smtClean="0"/>
              <a:t>(2003)</a:t>
            </a:r>
          </a:p>
          <a:p>
            <a:pPr marL="514350" indent="-514350">
              <a:buFont typeface="+mj-lt"/>
              <a:buAutoNum type="arabicPeriod"/>
              <a:defRPr/>
            </a:pPr>
            <a:r>
              <a:rPr lang="en-GB" i="1" dirty="0" smtClean="0"/>
              <a:t>Transformers: Dark of the Moon </a:t>
            </a:r>
            <a:r>
              <a:rPr lang="en-GB" dirty="0" smtClean="0"/>
              <a:t>(2011)</a:t>
            </a:r>
          </a:p>
          <a:p>
            <a:pPr marL="514350" indent="-514350">
              <a:buFont typeface="+mj-lt"/>
              <a:buAutoNum type="arabicPeriod"/>
              <a:defRPr/>
            </a:pPr>
            <a:r>
              <a:rPr lang="en-GB" i="1" dirty="0" err="1" smtClean="0"/>
              <a:t>Skyfall</a:t>
            </a:r>
            <a:r>
              <a:rPr lang="en-GB" dirty="0" smtClean="0"/>
              <a:t> (2012)</a:t>
            </a:r>
          </a:p>
          <a:p>
            <a:pPr marL="514350" indent="-514350">
              <a:buFont typeface="+mj-lt"/>
              <a:buAutoNum type="arabicPeriod"/>
              <a:defRPr/>
            </a:pPr>
            <a:r>
              <a:rPr lang="en-GB" i="1" dirty="0" smtClean="0"/>
              <a:t>Transformers: Age of Extinction </a:t>
            </a:r>
            <a:r>
              <a:rPr lang="en-GB" dirty="0" smtClean="0"/>
              <a:t>(2014)</a:t>
            </a:r>
          </a:p>
        </p:txBody>
      </p:sp>
    </p:spTree>
    <p:extLst>
      <p:ext uri="{BB962C8B-B14F-4D97-AF65-F5344CB8AC3E}">
        <p14:creationId xmlns:p14="http://schemas.microsoft.com/office/powerpoint/2010/main" val="3622060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Today…</a:t>
            </a:r>
            <a:endParaRPr lang="en-GB" dirty="0"/>
          </a:p>
        </p:txBody>
      </p:sp>
      <p:sp>
        <p:nvSpPr>
          <p:cNvPr id="3" name="Content Placeholder 2"/>
          <p:cNvSpPr>
            <a:spLocks noGrp="1"/>
          </p:cNvSpPr>
          <p:nvPr>
            <p:ph idx="1"/>
          </p:nvPr>
        </p:nvSpPr>
        <p:spPr>
          <a:xfrm>
            <a:off x="457200" y="1600200"/>
            <a:ext cx="8378472" cy="4525963"/>
          </a:xfrm>
        </p:spPr>
        <p:txBody>
          <a:bodyPr/>
          <a:lstStyle/>
          <a:p>
            <a:r>
              <a:rPr lang="en-GB" dirty="0" smtClean="0"/>
              <a:t>Exploring the history of transmedia storytelling</a:t>
            </a:r>
          </a:p>
          <a:p>
            <a:r>
              <a:rPr lang="en-GB" dirty="0" smtClean="0"/>
              <a:t>Understand the rise of transmedia franchises</a:t>
            </a:r>
          </a:p>
          <a:p>
            <a:r>
              <a:rPr lang="en-GB" dirty="0" smtClean="0"/>
              <a:t>Industrial history in the USA</a:t>
            </a:r>
          </a:p>
          <a:p>
            <a:pPr lvl="1"/>
            <a:r>
              <a:rPr lang="en-GB" dirty="0" smtClean="0"/>
              <a:t>1920s franchise culture</a:t>
            </a:r>
          </a:p>
          <a:p>
            <a:pPr lvl="1"/>
            <a:r>
              <a:rPr lang="en-GB" dirty="0" smtClean="0"/>
              <a:t>1980s synergy</a:t>
            </a:r>
          </a:p>
          <a:p>
            <a:pPr lvl="1"/>
            <a:r>
              <a:rPr lang="en-GB" dirty="0" smtClean="0"/>
              <a:t>1990s high concept</a:t>
            </a:r>
          </a:p>
          <a:p>
            <a:pPr lvl="1"/>
            <a:r>
              <a:rPr lang="en-GB" dirty="0" smtClean="0"/>
              <a:t>2000s transmedia franchise</a:t>
            </a:r>
          </a:p>
        </p:txBody>
      </p:sp>
    </p:spTree>
    <p:extLst>
      <p:ext uri="{BB962C8B-B14F-4D97-AF65-F5344CB8AC3E}">
        <p14:creationId xmlns:p14="http://schemas.microsoft.com/office/powerpoint/2010/main" val="24213337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549976"/>
            <a:ext cx="9144000" cy="1143000"/>
          </a:xfrm>
          <a:prstGeom prst="rect">
            <a:avLst/>
          </a:prstGeom>
        </p:spPr>
        <p:txBody>
          <a:bodyPr/>
          <a:lstStyle>
            <a:lvl1pPr marR="9144" algn="l" rtl="0" eaLnBrk="0" fontAlgn="base" hangingPunct="0">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ＭＳ Ｐゴシック" charset="0"/>
                <a:cs typeface="ＭＳ Ｐゴシック" charset="0"/>
              </a:defRPr>
            </a:lvl1pPr>
            <a:lvl2pPr algn="l" rtl="0" eaLnBrk="0" fontAlgn="base" hangingPunct="0">
              <a:spcBef>
                <a:spcPct val="0"/>
              </a:spcBef>
              <a:spcAft>
                <a:spcPct val="0"/>
              </a:spcAft>
              <a:defRPr sz="4000">
                <a:solidFill>
                  <a:srgbClr val="C1EEFF"/>
                </a:solidFill>
                <a:latin typeface="Consolas" pitchFamily="49" charset="0"/>
                <a:ea typeface="ＭＳ Ｐゴシック" charset="0"/>
                <a:cs typeface="ＭＳ Ｐゴシック" charset="0"/>
              </a:defRPr>
            </a:lvl2pPr>
            <a:lvl3pPr algn="l" rtl="0" eaLnBrk="0" fontAlgn="base" hangingPunct="0">
              <a:spcBef>
                <a:spcPct val="0"/>
              </a:spcBef>
              <a:spcAft>
                <a:spcPct val="0"/>
              </a:spcAft>
              <a:defRPr sz="4000">
                <a:solidFill>
                  <a:srgbClr val="C1EEFF"/>
                </a:solidFill>
                <a:latin typeface="Consolas" pitchFamily="49" charset="0"/>
                <a:ea typeface="ＭＳ Ｐゴシック" charset="0"/>
                <a:cs typeface="ＭＳ Ｐゴシック" charset="0"/>
              </a:defRPr>
            </a:lvl3pPr>
            <a:lvl4pPr algn="l" rtl="0" eaLnBrk="0" fontAlgn="base" hangingPunct="0">
              <a:spcBef>
                <a:spcPct val="0"/>
              </a:spcBef>
              <a:spcAft>
                <a:spcPct val="0"/>
              </a:spcAft>
              <a:defRPr sz="4000">
                <a:solidFill>
                  <a:srgbClr val="C1EEFF"/>
                </a:solidFill>
                <a:latin typeface="Consolas" pitchFamily="49" charset="0"/>
                <a:ea typeface="ＭＳ Ｐゴシック" charset="0"/>
                <a:cs typeface="ＭＳ Ｐゴシック" charset="0"/>
              </a:defRPr>
            </a:lvl4pPr>
            <a:lvl5pPr algn="l" rtl="0" eaLnBrk="0" fontAlgn="base" hangingPunct="0">
              <a:spcBef>
                <a:spcPct val="0"/>
              </a:spcBef>
              <a:spcAft>
                <a:spcPct val="0"/>
              </a:spcAft>
              <a:defRPr sz="4000">
                <a:solidFill>
                  <a:srgbClr val="C1EEFF"/>
                </a:solidFill>
                <a:latin typeface="Consolas" pitchFamily="49" charset="0"/>
                <a:ea typeface="ＭＳ Ｐゴシック" charset="0"/>
                <a:cs typeface="ＭＳ Ｐゴシック"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defRPr/>
            </a:pPr>
            <a:r>
              <a:rPr lang="en-US" altLang="en-US" sz="3100" u="sng" dirty="0" smtClean="0">
                <a:solidFill>
                  <a:srgbClr val="000000"/>
                </a:solidFill>
              </a:rPr>
              <a:t>What do theSE FILMS have in common…?</a:t>
            </a:r>
            <a:r>
              <a:rPr lang="en-US" altLang="en-US" sz="3100" dirty="0" smtClean="0">
                <a:solidFill>
                  <a:srgbClr val="000000"/>
                </a:solidFill>
              </a:rPr>
              <a:t/>
            </a:r>
            <a:br>
              <a:rPr lang="en-US" altLang="en-US" sz="3100" dirty="0" smtClean="0">
                <a:solidFill>
                  <a:srgbClr val="000000"/>
                </a:solidFill>
              </a:rPr>
            </a:br>
            <a:endParaRPr lang="en-GB" sz="3100" dirty="0">
              <a:solidFill>
                <a:srgbClr val="000000"/>
              </a:solidFill>
            </a:endParaRPr>
          </a:p>
        </p:txBody>
      </p:sp>
      <p:sp>
        <p:nvSpPr>
          <p:cNvPr id="18435" name="Content Placeholder 2"/>
          <p:cNvSpPr txBox="1">
            <a:spLocks/>
          </p:cNvSpPr>
          <p:nvPr/>
        </p:nvSpPr>
        <p:spPr bwMode="auto">
          <a:xfrm>
            <a:off x="685800" y="1697176"/>
            <a:ext cx="78486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100584" anchor="b"/>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tx2"/>
              </a:buClr>
              <a:buSzPct val="95000"/>
              <a:buFont typeface="Arial" charset="0"/>
              <a:buChar char="•"/>
            </a:pPr>
            <a:r>
              <a:rPr lang="en-GB" sz="2800" dirty="0">
                <a:latin typeface="Corbel" charset="0"/>
              </a:rPr>
              <a:t>Sequels!</a:t>
            </a:r>
          </a:p>
          <a:p>
            <a:pPr>
              <a:buClr>
                <a:schemeClr val="tx2"/>
              </a:buClr>
              <a:buSzPct val="95000"/>
              <a:buFont typeface="Arial" charset="0"/>
              <a:buChar char="•"/>
            </a:pPr>
            <a:r>
              <a:rPr lang="en-GB" sz="2800" dirty="0">
                <a:latin typeface="Corbel" charset="0"/>
              </a:rPr>
              <a:t>Known brands… that exist </a:t>
            </a:r>
            <a:r>
              <a:rPr lang="en-GB" sz="2800" i="1" dirty="0">
                <a:latin typeface="Corbel" charset="0"/>
              </a:rPr>
              <a:t>outside</a:t>
            </a:r>
            <a:r>
              <a:rPr lang="en-GB" sz="2800" dirty="0">
                <a:latin typeface="Corbel" charset="0"/>
              </a:rPr>
              <a:t> of the medium of film, e.g. based on comics, toys, rides, etc.</a:t>
            </a:r>
          </a:p>
          <a:p>
            <a:pPr>
              <a:buClr>
                <a:schemeClr val="tx2"/>
              </a:buClr>
              <a:buSzPct val="95000"/>
              <a:buFont typeface="Arial" charset="0"/>
              <a:buChar char="•"/>
            </a:pPr>
            <a:r>
              <a:rPr lang="en-GB" sz="2800" dirty="0">
                <a:latin typeface="Corbel" charset="0"/>
              </a:rPr>
              <a:t>Standardized formulas</a:t>
            </a:r>
          </a:p>
          <a:p>
            <a:pPr>
              <a:buClr>
                <a:schemeClr val="tx2"/>
              </a:buClr>
              <a:buSzPct val="95000"/>
              <a:buFont typeface="Arial" charset="0"/>
              <a:buChar char="•"/>
            </a:pPr>
            <a:r>
              <a:rPr lang="en-GB" sz="2800" dirty="0">
                <a:latin typeface="Corbel" charset="0"/>
              </a:rPr>
              <a:t>Globally resonant stories, e.g. historical events, fantasy/sci-fi, superheroes, dinosaurs, aliens, etc.</a:t>
            </a:r>
          </a:p>
          <a:p>
            <a:pPr>
              <a:buClr>
                <a:schemeClr val="tx2"/>
              </a:buClr>
              <a:buSzPct val="95000"/>
              <a:buFont typeface="Arial" charset="0"/>
              <a:buChar char="•"/>
            </a:pPr>
            <a:endParaRPr lang="en-GB" sz="2000" dirty="0">
              <a:latin typeface="Corbel" charset="0"/>
            </a:endParaRPr>
          </a:p>
        </p:txBody>
      </p:sp>
    </p:spTree>
    <p:extLst>
      <p:ext uri="{BB962C8B-B14F-4D97-AF65-F5344CB8AC3E}">
        <p14:creationId xmlns:p14="http://schemas.microsoft.com/office/powerpoint/2010/main" val="247498577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So then…</a:t>
            </a:r>
            <a:endParaRPr lang="en-US" dirty="0"/>
          </a:p>
        </p:txBody>
      </p:sp>
      <p:sp>
        <p:nvSpPr>
          <p:cNvPr id="20482" name="Content Placeholder 2"/>
          <p:cNvSpPr>
            <a:spLocks noGrp="1"/>
          </p:cNvSpPr>
          <p:nvPr>
            <p:ph idx="1"/>
          </p:nvPr>
        </p:nvSpPr>
        <p:spPr/>
        <p:txBody>
          <a:bodyPr/>
          <a:lstStyle/>
          <a:p>
            <a:r>
              <a:rPr lang="en-US">
                <a:latin typeface="Corbel" charset="0"/>
              </a:rPr>
              <a:t>Two themes emerge:</a:t>
            </a:r>
          </a:p>
          <a:p>
            <a:r>
              <a:rPr lang="en-US">
                <a:latin typeface="Corbel" charset="0"/>
              </a:rPr>
              <a:t>Hollywood as a global producer of</a:t>
            </a:r>
          </a:p>
          <a:p>
            <a:pPr lvl="1"/>
            <a:r>
              <a:rPr lang="en-US">
                <a:latin typeface="Corbel" charset="0"/>
              </a:rPr>
              <a:t>Standardized products</a:t>
            </a:r>
          </a:p>
          <a:p>
            <a:pPr lvl="1"/>
            <a:r>
              <a:rPr lang="en-US">
                <a:latin typeface="Corbel" charset="0"/>
              </a:rPr>
              <a:t>Filmed entertainment, not just films</a:t>
            </a:r>
          </a:p>
        </p:txBody>
      </p:sp>
      <p:sp>
        <p:nvSpPr>
          <p:cNvPr id="20483" name="Content Placeholder 2"/>
          <p:cNvSpPr txBox="1">
            <a:spLocks/>
          </p:cNvSpPr>
          <p:nvPr/>
        </p:nvSpPr>
        <p:spPr bwMode="auto">
          <a:xfrm>
            <a:off x="539750" y="4508500"/>
            <a:ext cx="77724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682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ts val="700"/>
              </a:spcBef>
              <a:buClr>
                <a:schemeClr val="tx2"/>
              </a:buClr>
              <a:buSzPct val="95000"/>
              <a:buFont typeface="Wingdings" charset="0"/>
              <a:buNone/>
            </a:pPr>
            <a:r>
              <a:rPr lang="en-US" sz="3000">
                <a:latin typeface="Corbel" charset="0"/>
              </a:rPr>
              <a:t>But where did these themes come from??</a:t>
            </a:r>
          </a:p>
        </p:txBody>
      </p:sp>
    </p:spTree>
    <p:extLst>
      <p:ext uri="{BB962C8B-B14F-4D97-AF65-F5344CB8AC3E}">
        <p14:creationId xmlns:p14="http://schemas.microsoft.com/office/powerpoint/2010/main" val="196662117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21506" name="Content Placeholder 2"/>
          <p:cNvSpPr>
            <a:spLocks noGrp="1"/>
          </p:cNvSpPr>
          <p:nvPr>
            <p:ph idx="1"/>
          </p:nvPr>
        </p:nvSpPr>
        <p:spPr/>
        <p:txBody>
          <a:bodyPr/>
          <a:lstStyle/>
          <a:p>
            <a:endParaRPr lang="en-US">
              <a:latin typeface="Corbel" charset="0"/>
            </a:endParaRPr>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88"/>
            <a:ext cx="8382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95007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defRPr/>
            </a:pPr>
            <a:r>
              <a:rPr lang="en-GB" dirty="0" smtClean="0"/>
              <a:t>Theodor Adorno</a:t>
            </a:r>
            <a:endParaRPr lang="en-GB" dirty="0"/>
          </a:p>
        </p:txBody>
      </p:sp>
      <p:pic>
        <p:nvPicPr>
          <p:cNvPr id="22530" name="Picture 4" descr="Adorno5"/>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901950" y="1639888"/>
            <a:ext cx="3340100" cy="4445000"/>
          </a:xfrm>
        </p:spPr>
      </p:pic>
    </p:spTree>
    <p:extLst>
      <p:ext uri="{BB962C8B-B14F-4D97-AF65-F5344CB8AC3E}">
        <p14:creationId xmlns:p14="http://schemas.microsoft.com/office/powerpoint/2010/main" val="4610006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http://3.bp.blogspot.com/-Dru2NDZ2r-4/TlkzrJHhmjI/AAAAAAAAADY/nw0e55gwuSs/s320/Tristan+Florida+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03275"/>
            <a:ext cx="70104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220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http://abduzeedo.com/files/originals/n/nn2.jpeg"/>
          <p:cNvPicPr>
            <a:picLocks noChangeAspect="1" noChangeArrowheads="1"/>
          </p:cNvPicPr>
          <p:nvPr/>
        </p:nvPicPr>
        <p:blipFill>
          <a:blip r:embed="rId2">
            <a:extLst>
              <a:ext uri="{28A0092B-C50C-407E-A947-70E740481C1C}">
                <a14:useLocalDpi xmlns:a14="http://schemas.microsoft.com/office/drawing/2010/main" val="0"/>
              </a:ext>
            </a:extLst>
          </a:blip>
          <a:srcRect l="5782" r="6844"/>
          <a:stretch>
            <a:fillRect/>
          </a:stretch>
        </p:blipFill>
        <p:spPr bwMode="auto">
          <a:xfrm>
            <a:off x="34925" y="1343025"/>
            <a:ext cx="2960688"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4" descr="http://circleboxblog.com/wp-content/uploads/2009/08/fridaythe13th.jpg"/>
          <p:cNvPicPr>
            <a:picLocks noChangeAspect="1" noChangeArrowheads="1"/>
          </p:cNvPicPr>
          <p:nvPr/>
        </p:nvPicPr>
        <p:blipFill>
          <a:blip r:embed="rId3">
            <a:extLst>
              <a:ext uri="{28A0092B-C50C-407E-A947-70E740481C1C}">
                <a14:useLocalDpi xmlns:a14="http://schemas.microsoft.com/office/drawing/2010/main" val="0"/>
              </a:ext>
            </a:extLst>
          </a:blip>
          <a:srcRect l="8308" r="7584"/>
          <a:stretch>
            <a:fillRect/>
          </a:stretch>
        </p:blipFill>
        <p:spPr bwMode="auto">
          <a:xfrm>
            <a:off x="3065463" y="1343025"/>
            <a:ext cx="3135312"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descr="The Amityville Horror Movie Poster"/>
          <p:cNvPicPr>
            <a:picLocks noChangeAspect="1" noChangeArrowheads="1"/>
          </p:cNvPicPr>
          <p:nvPr/>
        </p:nvPicPr>
        <p:blipFill>
          <a:blip r:embed="rId4">
            <a:extLst>
              <a:ext uri="{28A0092B-C50C-407E-A947-70E740481C1C}">
                <a14:useLocalDpi xmlns:a14="http://schemas.microsoft.com/office/drawing/2010/main" val="0"/>
              </a:ext>
            </a:extLst>
          </a:blip>
          <a:srcRect l="11346" r="10342"/>
          <a:stretch>
            <a:fillRect/>
          </a:stretch>
        </p:blipFill>
        <p:spPr bwMode="auto">
          <a:xfrm>
            <a:off x="6248400" y="1343025"/>
            <a:ext cx="28956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457200" y="104017"/>
            <a:ext cx="8229600" cy="1143000"/>
          </a:xfrm>
        </p:spPr>
        <p:txBody>
          <a:bodyPr/>
          <a:lstStyle/>
          <a:p>
            <a:pPr>
              <a:defRPr/>
            </a:pPr>
            <a:r>
              <a:rPr lang="en-GB" dirty="0" smtClean="0"/>
              <a:t>Standardization in film</a:t>
            </a:r>
            <a:endParaRPr lang="en-GB" dirty="0"/>
          </a:p>
        </p:txBody>
      </p:sp>
    </p:spTree>
    <p:extLst>
      <p:ext uri="{BB962C8B-B14F-4D97-AF65-F5344CB8AC3E}">
        <p14:creationId xmlns:p14="http://schemas.microsoft.com/office/powerpoint/2010/main" val="124234716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pFA6TMaOVfQ/UKFf364TnDI/AAAAAAAAADQ/s7kz4vHVhxU/s1600/think_matrix.jpe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62" y="1398680"/>
            <a:ext cx="6558131" cy="47971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crypted-tbn3.gstatic.com/images?q=tbn:ANd9GcQoQt6J5Vs9N4O3fmGCVekmyF8VXh-nvtLW2GYu7sDbtBM1j-O_8g">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51169" y="2607642"/>
            <a:ext cx="2585869" cy="361872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hollywoodreporter.com/sites/default/files/2012/07/warner_bros_intro.jpg">
            <a:hlinkClick r:id="rId8"/>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t="5718" b="5346"/>
          <a:stretch/>
        </p:blipFill>
        <p:spPr bwMode="auto">
          <a:xfrm>
            <a:off x="6551169" y="1398680"/>
            <a:ext cx="2592831" cy="12089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457200" y="104017"/>
            <a:ext cx="8229600" cy="1143000"/>
          </a:xfrm>
        </p:spPr>
        <p:txBody>
          <a:bodyPr/>
          <a:lstStyle/>
          <a:p>
            <a:pPr>
              <a:defRPr/>
            </a:pPr>
            <a:r>
              <a:rPr lang="en-GB" dirty="0" smtClean="0"/>
              <a:t>Standardization across media?</a:t>
            </a:r>
            <a:endParaRPr lang="en-GB" dirty="0"/>
          </a:p>
        </p:txBody>
      </p:sp>
    </p:spTree>
    <p:extLst>
      <p:ext uri="{BB962C8B-B14F-4D97-AF65-F5344CB8AC3E}">
        <p14:creationId xmlns:p14="http://schemas.microsoft.com/office/powerpoint/2010/main" val="136392249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http://lifewithoutbuildings.net/wordpress/wp-content/uploads/2009/09/chaplin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41438"/>
            <a:ext cx="4249738"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50825" y="188913"/>
            <a:ext cx="8229600" cy="914400"/>
          </a:xfrm>
        </p:spPr>
        <p:txBody>
          <a:bodyPr wrap="square" lIns="91440" tIns="45720" rIns="91440" bIns="45720" numCol="1" anchorCtr="0" compatLnSpc="1">
            <a:prstTxWarp prst="textNoShape">
              <a:avLst/>
            </a:prstTxWarp>
            <a:normAutofit fontScale="90000"/>
          </a:bodyPr>
          <a:lstStyle/>
          <a:p>
            <a:pPr>
              <a:defRPr/>
            </a:pPr>
            <a:r>
              <a:rPr lang="en-GB" sz="3200" dirty="0">
                <a:latin typeface="Consolas" charset="0"/>
                <a:cs typeface="+mj-cs"/>
              </a:rPr>
              <a:t>   The Studio System: ‘Dream Factory’</a:t>
            </a:r>
          </a:p>
        </p:txBody>
      </p:sp>
      <p:sp>
        <p:nvSpPr>
          <p:cNvPr id="26627" name="Content Placeholder 4"/>
          <p:cNvSpPr>
            <a:spLocks noGrp="1"/>
          </p:cNvSpPr>
          <p:nvPr>
            <p:ph sz="half" idx="4294967295"/>
          </p:nvPr>
        </p:nvSpPr>
        <p:spPr>
          <a:xfrm>
            <a:off x="0" y="836613"/>
            <a:ext cx="4038600" cy="5545137"/>
          </a:xfrm>
        </p:spPr>
        <p:txBody>
          <a:bodyPr/>
          <a:lstStyle/>
          <a:p>
            <a:endParaRPr lang="en-GB" sz="2000" b="1">
              <a:latin typeface="Corbel" charset="0"/>
            </a:endParaRPr>
          </a:p>
          <a:p>
            <a:r>
              <a:rPr lang="en-GB" sz="2400" b="1">
                <a:latin typeface="Corbel" charset="0"/>
              </a:rPr>
              <a:t>standardization of the production process</a:t>
            </a:r>
            <a:r>
              <a:rPr lang="en-GB" sz="2400">
                <a:latin typeface="Corbel" charset="0"/>
              </a:rPr>
              <a:t> </a:t>
            </a:r>
          </a:p>
          <a:p>
            <a:pPr>
              <a:buFont typeface="Wingdings" charset="0"/>
              <a:buNone/>
            </a:pPr>
            <a:r>
              <a:rPr lang="en-GB" sz="2000">
                <a:latin typeface="Corbel" charset="0"/>
              </a:rPr>
              <a:t>	(production routines, rules for shooting and editing, division of labour to create efficient industrial enterprise)</a:t>
            </a:r>
          </a:p>
          <a:p>
            <a:pPr>
              <a:buFont typeface="Wingdings" charset="0"/>
              <a:buNone/>
            </a:pPr>
            <a:endParaRPr lang="en-GB" sz="2000">
              <a:latin typeface="Corbel" charset="0"/>
            </a:endParaRPr>
          </a:p>
          <a:p>
            <a:r>
              <a:rPr lang="en-GB" sz="2400" b="1">
                <a:latin typeface="Corbel" charset="0"/>
              </a:rPr>
              <a:t>differentiation of the product</a:t>
            </a:r>
            <a:r>
              <a:rPr lang="en-GB" sz="2400">
                <a:latin typeface="Corbel" charset="0"/>
              </a:rPr>
              <a:t> </a:t>
            </a:r>
          </a:p>
          <a:p>
            <a:pPr>
              <a:buFont typeface="Wingdings" charset="0"/>
              <a:buNone/>
            </a:pPr>
            <a:r>
              <a:rPr lang="en-GB" sz="2000">
                <a:latin typeface="Corbel" charset="0"/>
              </a:rPr>
              <a:t>	(use of stars, genres, directors, technology to direct the consumer’s attention to the originality and production values of the feature product)</a:t>
            </a:r>
          </a:p>
        </p:txBody>
      </p:sp>
    </p:spTree>
    <p:extLst>
      <p:ext uri="{BB962C8B-B14F-4D97-AF65-F5344CB8AC3E}">
        <p14:creationId xmlns:p14="http://schemas.microsoft.com/office/powerpoint/2010/main" val="64822018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http://thumbs2.modthesims.info/img/1/3/7/7/8/2/8/MTS2_mistyblue4_638275_194381Top-Hat-Pos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688" y="1785938"/>
            <a:ext cx="27813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4" descr="http://farm4.static.flickr.com/3343/3328965356_0180b5a28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357438"/>
            <a:ext cx="2719387"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descr="http://www.moviegoods.com/Assets/product_images/1020/143387.1020.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285875"/>
            <a:ext cx="2867025"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179388" y="512763"/>
            <a:ext cx="8964612" cy="914400"/>
          </a:xfrm>
        </p:spPr>
        <p:txBody>
          <a:bodyPr/>
          <a:lstStyle/>
          <a:p>
            <a:pPr eaLnBrk="1" hangingPunct="1">
              <a:defRPr/>
            </a:pPr>
            <a:r>
              <a:rPr lang="en-GB" sz="3200" dirty="0" smtClean="0">
                <a:ea typeface="+mj-ea"/>
                <a:cs typeface="+mj-cs"/>
              </a:rPr>
              <a:t>     </a:t>
            </a:r>
            <a:r>
              <a:rPr lang="en-GB" sz="3200" i="1" dirty="0" smtClean="0">
                <a:ea typeface="+mj-ea"/>
                <a:cs typeface="+mj-cs"/>
              </a:rPr>
              <a:t>Top Hat </a:t>
            </a:r>
            <a:r>
              <a:rPr lang="en-GB" sz="3200" dirty="0" smtClean="0">
                <a:ea typeface="+mj-ea"/>
                <a:cs typeface="+mj-cs"/>
              </a:rPr>
              <a:t>(1935): Classical Style</a:t>
            </a:r>
            <a:endParaRPr lang="en-GB" sz="3200" dirty="0">
              <a:ea typeface="+mj-ea"/>
              <a:cs typeface="+mj-cs"/>
            </a:endParaRPr>
          </a:p>
        </p:txBody>
      </p:sp>
    </p:spTree>
    <p:extLst>
      <p:ext uri="{BB962C8B-B14F-4D97-AF65-F5344CB8AC3E}">
        <p14:creationId xmlns:p14="http://schemas.microsoft.com/office/powerpoint/2010/main" val="206165802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ontent Placeholder 3"/>
          <p:cNvSpPr>
            <a:spLocks noGrp="1"/>
          </p:cNvSpPr>
          <p:nvPr>
            <p:ph sz="quarter" idx="4294967295"/>
          </p:nvPr>
        </p:nvSpPr>
        <p:spPr>
          <a:xfrm>
            <a:off x="0" y="1928813"/>
            <a:ext cx="4140200" cy="4489450"/>
          </a:xfrm>
        </p:spPr>
        <p:txBody>
          <a:bodyPr/>
          <a:lstStyle/>
          <a:p>
            <a:r>
              <a:rPr lang="en-US" sz="1800" b="1" dirty="0">
                <a:latin typeface="Corbel" charset="0"/>
              </a:rPr>
              <a:t>Package-unit production </a:t>
            </a:r>
            <a:r>
              <a:rPr lang="en-US" sz="1800" dirty="0">
                <a:latin typeface="Corbel" charset="0"/>
              </a:rPr>
              <a:t>- films are proposed and financed as individual </a:t>
            </a:r>
            <a:r>
              <a:rPr lang="en-US" sz="1800" u="sng" dirty="0">
                <a:latin typeface="Corbel" charset="0"/>
              </a:rPr>
              <a:t>packages</a:t>
            </a:r>
            <a:r>
              <a:rPr lang="en-US" sz="1800" dirty="0">
                <a:latin typeface="Corbel" charset="0"/>
              </a:rPr>
              <a:t> (put together by agents) that have to be pitched and sold to investors, as well as to audiences. </a:t>
            </a:r>
          </a:p>
          <a:p>
            <a:endParaRPr lang="en-GB" sz="1800" dirty="0">
              <a:latin typeface="Corbel" charset="0"/>
            </a:endParaRPr>
          </a:p>
          <a:p>
            <a:r>
              <a:rPr lang="en-US" sz="1800" b="1" dirty="0">
                <a:latin typeface="Corbel" charset="0"/>
              </a:rPr>
              <a:t>Market research </a:t>
            </a:r>
            <a:r>
              <a:rPr lang="en-US" sz="1800" dirty="0">
                <a:latin typeface="Corbel" charset="0"/>
              </a:rPr>
              <a:t>– increasingly used as a means of identifying profitable market segments.  </a:t>
            </a:r>
          </a:p>
          <a:p>
            <a:endParaRPr lang="en-GB" sz="1800" dirty="0">
              <a:latin typeface="Corbel" charset="0"/>
            </a:endParaRPr>
          </a:p>
          <a:p>
            <a:r>
              <a:rPr lang="en-US" sz="1800" b="1" dirty="0">
                <a:latin typeface="Corbel" charset="0"/>
              </a:rPr>
              <a:t>Conglomeration</a:t>
            </a:r>
            <a:r>
              <a:rPr lang="en-US" sz="1800" dirty="0">
                <a:latin typeface="Corbel" charset="0"/>
              </a:rPr>
              <a:t> - studios are part of larger entertainment companies where film increasingly functions as a basis for </a:t>
            </a:r>
            <a:r>
              <a:rPr lang="ja-JP" altLang="en-US" sz="1800" dirty="0">
                <a:latin typeface="Corbel" charset="0"/>
              </a:rPr>
              <a:t>‘</a:t>
            </a:r>
            <a:r>
              <a:rPr lang="en-US" altLang="ja-JP" sz="1800" dirty="0">
                <a:latin typeface="Corbel" charset="0"/>
              </a:rPr>
              <a:t>synergy</a:t>
            </a:r>
            <a:r>
              <a:rPr lang="ja-JP" altLang="en-US" sz="1800" dirty="0">
                <a:latin typeface="Corbel" charset="0"/>
              </a:rPr>
              <a:t>’</a:t>
            </a:r>
            <a:r>
              <a:rPr lang="en-GB" altLang="ja-JP" sz="1800" dirty="0">
                <a:latin typeface="Corbel" charset="0"/>
              </a:rPr>
              <a:t>and </a:t>
            </a:r>
            <a:r>
              <a:rPr lang="en-GB" altLang="ja-JP" sz="1800" dirty="0" smtClean="0">
                <a:latin typeface="Corbel" charset="0"/>
              </a:rPr>
              <a:t>‘transmedia</a:t>
            </a:r>
            <a:r>
              <a:rPr lang="en-GB" altLang="ja-JP" sz="1800" dirty="0">
                <a:latin typeface="Corbel" charset="0"/>
              </a:rPr>
              <a:t>’</a:t>
            </a:r>
          </a:p>
          <a:p>
            <a:endParaRPr lang="en-GB" dirty="0">
              <a:latin typeface="Corbel" charset="0"/>
            </a:endParaRPr>
          </a:p>
        </p:txBody>
      </p:sp>
      <p:sp>
        <p:nvSpPr>
          <p:cNvPr id="8" name="Title 7"/>
          <p:cNvSpPr>
            <a:spLocks noGrp="1"/>
          </p:cNvSpPr>
          <p:nvPr>
            <p:ph type="title" idx="4294967295"/>
          </p:nvPr>
        </p:nvSpPr>
        <p:spPr>
          <a:xfrm>
            <a:off x="1371600" y="512763"/>
            <a:ext cx="7772400" cy="914400"/>
          </a:xfrm>
        </p:spPr>
        <p:txBody>
          <a:bodyPr/>
          <a:lstStyle/>
          <a:p>
            <a:pPr>
              <a:defRPr/>
            </a:pPr>
            <a:r>
              <a:rPr lang="en-GB" dirty="0" smtClean="0">
                <a:ea typeface="+mj-ea"/>
                <a:cs typeface="+mj-cs"/>
              </a:rPr>
              <a:t>Contemporary Hollywood</a:t>
            </a:r>
            <a:endParaRPr lang="en-GB" dirty="0">
              <a:ea typeface="+mj-ea"/>
              <a:cs typeface="+mj-cs"/>
            </a:endParaRPr>
          </a:p>
        </p:txBody>
      </p:sp>
      <p:pic>
        <p:nvPicPr>
          <p:cNvPr id="28675" name="Picture 2" descr="http://www.smh.com.au/ffximage/2007/11/27/Player_071127023321994_wideweb__300x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25" y="1857375"/>
            <a:ext cx="4071938"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3258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Objectives</a:t>
            </a:r>
            <a:endParaRPr lang="en-GB" dirty="0"/>
          </a:p>
        </p:txBody>
      </p:sp>
      <p:sp>
        <p:nvSpPr>
          <p:cNvPr id="3" name="Content Placeholder 2"/>
          <p:cNvSpPr>
            <a:spLocks noGrp="1"/>
          </p:cNvSpPr>
          <p:nvPr>
            <p:ph idx="1"/>
          </p:nvPr>
        </p:nvSpPr>
        <p:spPr>
          <a:xfrm>
            <a:off x="457200" y="1600200"/>
            <a:ext cx="8363272" cy="4525963"/>
          </a:xfrm>
        </p:spPr>
        <p:txBody>
          <a:bodyPr/>
          <a:lstStyle/>
          <a:p>
            <a:r>
              <a:rPr lang="en-GB" dirty="0" smtClean="0"/>
              <a:t>EXPLAIN the influence of historical franchising developments on historical </a:t>
            </a:r>
            <a:r>
              <a:rPr lang="en-GB" dirty="0" smtClean="0"/>
              <a:t>transmedia</a:t>
            </a:r>
          </a:p>
          <a:p>
            <a:r>
              <a:rPr lang="en-GB" dirty="0" smtClean="0"/>
              <a:t>DESCRIBE </a:t>
            </a:r>
            <a:r>
              <a:rPr lang="en-GB" dirty="0" smtClean="0"/>
              <a:t>the shifts in Hollywood branding</a:t>
            </a:r>
          </a:p>
          <a:p>
            <a:r>
              <a:rPr lang="en-GB" dirty="0" smtClean="0"/>
              <a:t>ANALYSE the </a:t>
            </a:r>
            <a:r>
              <a:rPr lang="en-GB" dirty="0" smtClean="0"/>
              <a:t>lines </a:t>
            </a:r>
            <a:r>
              <a:rPr lang="en-GB" dirty="0" smtClean="0"/>
              <a:t>between creativity and commerce in today’s transmedia franchises</a:t>
            </a:r>
            <a:endParaRPr lang="en-GB" dirty="0"/>
          </a:p>
        </p:txBody>
      </p:sp>
    </p:spTree>
    <p:extLst>
      <p:ext uri="{BB962C8B-B14F-4D97-AF65-F5344CB8AC3E}">
        <p14:creationId xmlns:p14="http://schemas.microsoft.com/office/powerpoint/2010/main" val="14037824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3"/>
          <p:cNvSpPr>
            <a:spLocks noGrp="1"/>
          </p:cNvSpPr>
          <p:nvPr>
            <p:ph idx="4294967295"/>
          </p:nvPr>
        </p:nvSpPr>
        <p:spPr>
          <a:xfrm>
            <a:off x="285750" y="500063"/>
            <a:ext cx="8858250" cy="5856287"/>
          </a:xfrm>
        </p:spPr>
        <p:txBody>
          <a:bodyPr/>
          <a:lstStyle/>
          <a:p>
            <a:pPr eaLnBrk="1" hangingPunct="1">
              <a:lnSpc>
                <a:spcPct val="80000"/>
              </a:lnSpc>
              <a:buFont typeface="Wingdings" charset="0"/>
              <a:buNone/>
            </a:pPr>
            <a:r>
              <a:rPr lang="en-US" sz="2800" dirty="0">
                <a:latin typeface="Corbel" charset="0"/>
              </a:rPr>
              <a:t>     In the 1980s, the film industry and its product underwent a substantial and far-reaching transformation whose implications were still being worked out a decade later, but whose impetus and whose basic alteration of the industry had become clear by the </a:t>
            </a:r>
            <a:r>
              <a:rPr lang="en-US" sz="2800" dirty="0" smtClean="0">
                <a:latin typeface="Corbel" charset="0"/>
              </a:rPr>
              <a:t>decade</a:t>
            </a:r>
            <a:r>
              <a:rPr lang="en-GB" sz="2800" dirty="0" smtClean="0">
                <a:latin typeface="Corbel" charset="0"/>
              </a:rPr>
              <a:t>’</a:t>
            </a:r>
            <a:r>
              <a:rPr lang="en-US" altLang="ja-JP" sz="2800" dirty="0" smtClean="0">
                <a:latin typeface="Corbel" charset="0"/>
              </a:rPr>
              <a:t>s </a:t>
            </a:r>
            <a:r>
              <a:rPr lang="en-US" altLang="ja-JP" sz="2800" dirty="0">
                <a:latin typeface="Corbel" charset="0"/>
              </a:rPr>
              <a:t>end. </a:t>
            </a:r>
          </a:p>
          <a:p>
            <a:pPr eaLnBrk="1" hangingPunct="1">
              <a:lnSpc>
                <a:spcPct val="80000"/>
              </a:lnSpc>
              <a:buFont typeface="Wingdings" charset="0"/>
              <a:buNone/>
            </a:pPr>
            <a:r>
              <a:rPr lang="en-US" altLang="ja-JP" sz="2800" dirty="0">
                <a:latin typeface="Corbel" charset="0"/>
              </a:rPr>
              <a:t>As a result of these transformations, </a:t>
            </a:r>
            <a:r>
              <a:rPr lang="en-US" altLang="ja-JP" sz="2800" u="sng" dirty="0">
                <a:latin typeface="Corbel" charset="0"/>
              </a:rPr>
              <a:t>Hollywood ceased operating as a film industry, and film stopped being its primary product</a:t>
            </a:r>
            <a:r>
              <a:rPr lang="en-US" altLang="ja-JP" sz="2800" dirty="0">
                <a:latin typeface="Corbel" charset="0"/>
              </a:rPr>
              <a:t>. Instead of making films, the industry shifted to the production of </a:t>
            </a:r>
            <a:r>
              <a:rPr lang="en-US" altLang="ja-JP" sz="2800" u="sng" dirty="0">
                <a:latin typeface="Corbel" charset="0"/>
              </a:rPr>
              <a:t>filmed entertainment</a:t>
            </a:r>
            <a:r>
              <a:rPr lang="en-US" altLang="ja-JP" sz="2800" dirty="0">
                <a:latin typeface="Corbel" charset="0"/>
              </a:rPr>
              <a:t>, a quite different enterprise that encompassed production and distribution of entertainment in a variety of markets and media.</a:t>
            </a:r>
            <a:endParaRPr lang="en-GB" altLang="ja-JP" sz="2800" dirty="0">
              <a:latin typeface="Corbel" charset="0"/>
            </a:endParaRPr>
          </a:p>
          <a:p>
            <a:pPr eaLnBrk="1" hangingPunct="1">
              <a:lnSpc>
                <a:spcPct val="80000"/>
              </a:lnSpc>
              <a:buFont typeface="Wingdings" charset="0"/>
              <a:buNone/>
            </a:pPr>
            <a:r>
              <a:rPr lang="en-US" sz="2800" dirty="0">
                <a:latin typeface="Corbel" charset="0"/>
              </a:rPr>
              <a:t> </a:t>
            </a:r>
            <a:endParaRPr lang="en-GB" sz="2800" dirty="0">
              <a:latin typeface="Corbel" charset="0"/>
            </a:endParaRPr>
          </a:p>
          <a:p>
            <a:pPr eaLnBrk="1" hangingPunct="1">
              <a:lnSpc>
                <a:spcPct val="80000"/>
              </a:lnSpc>
              <a:buFont typeface="Wingdings" charset="0"/>
              <a:buNone/>
            </a:pPr>
            <a:r>
              <a:rPr lang="en-US" sz="2800" dirty="0">
                <a:latin typeface="Corbel" charset="0"/>
              </a:rPr>
              <a:t>	Stephen Prince, </a:t>
            </a:r>
            <a:r>
              <a:rPr lang="en-US" sz="2800" i="1" dirty="0">
                <a:latin typeface="Corbel" charset="0"/>
              </a:rPr>
              <a:t>A New Pot of Gold</a:t>
            </a:r>
            <a:r>
              <a:rPr lang="en-US" sz="2800" dirty="0">
                <a:latin typeface="Corbel" charset="0"/>
              </a:rPr>
              <a:t> (Berkeley: California UP 2000), p. xi</a:t>
            </a:r>
            <a:endParaRPr lang="en-GB" sz="2800" dirty="0">
              <a:latin typeface="Corbel" charset="0"/>
            </a:endParaRPr>
          </a:p>
          <a:p>
            <a:pPr eaLnBrk="1" hangingPunct="1">
              <a:lnSpc>
                <a:spcPct val="80000"/>
              </a:lnSpc>
            </a:pPr>
            <a:endParaRPr lang="en-GB" sz="2800" dirty="0">
              <a:latin typeface="Corbel" charset="0"/>
            </a:endParaRPr>
          </a:p>
        </p:txBody>
      </p:sp>
    </p:spTree>
    <p:extLst>
      <p:ext uri="{BB962C8B-B14F-4D97-AF65-F5344CB8AC3E}">
        <p14:creationId xmlns:p14="http://schemas.microsoft.com/office/powerpoint/2010/main" val="169487258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http://www.filmfetish.com/img/p/2011/06/jurassic-park-blu-ray.jpg"/>
          <p:cNvPicPr>
            <a:picLocks noChangeAspect="1" noChangeArrowheads="1"/>
          </p:cNvPicPr>
          <p:nvPr/>
        </p:nvPicPr>
        <p:blipFill>
          <a:blip r:embed="rId2">
            <a:extLst>
              <a:ext uri="{28A0092B-C50C-407E-A947-70E740481C1C}">
                <a14:useLocalDpi xmlns:a14="http://schemas.microsoft.com/office/drawing/2010/main" val="0"/>
              </a:ext>
            </a:extLst>
          </a:blip>
          <a:srcRect t="12018" b="7288"/>
          <a:stretch>
            <a:fillRect/>
          </a:stretch>
        </p:blipFill>
        <p:spPr bwMode="auto">
          <a:xfrm>
            <a:off x="179388" y="476250"/>
            <a:ext cx="67595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4" descr="http://www.hd-report.com/wp-content/uploads/2008/09/batman-dark-knight-blu-ray-2-di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781300"/>
            <a:ext cx="48958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4"/>
          <p:cNvSpPr>
            <a:spLocks noGrp="1"/>
          </p:cNvSpPr>
          <p:nvPr>
            <p:ph sz="half" idx="4294967295"/>
          </p:nvPr>
        </p:nvSpPr>
        <p:spPr>
          <a:xfrm>
            <a:off x="395288" y="4292600"/>
            <a:ext cx="3671887" cy="2233613"/>
          </a:xfrm>
        </p:spPr>
        <p:txBody>
          <a:bodyPr/>
          <a:lstStyle/>
          <a:p>
            <a:pPr marL="68263" indent="0">
              <a:buFont typeface="Wingdings" charset="0"/>
              <a:buNone/>
              <a:defRPr/>
            </a:pPr>
            <a:r>
              <a:rPr lang="en-GB" sz="2000" b="1" dirty="0" smtClean="0">
                <a:latin typeface="Corbel" charset="0"/>
              </a:rPr>
              <a:t>Chicken or the egg…?</a:t>
            </a:r>
          </a:p>
          <a:p>
            <a:pPr>
              <a:defRPr/>
            </a:pPr>
            <a:r>
              <a:rPr lang="en-GB" sz="2000" b="1" dirty="0" smtClean="0">
                <a:latin typeface="Corbel" charset="0"/>
              </a:rPr>
              <a:t>Film leads to commerce?</a:t>
            </a:r>
            <a:endParaRPr lang="en-GB" sz="2000" b="1" dirty="0">
              <a:latin typeface="Corbel" charset="0"/>
            </a:endParaRPr>
          </a:p>
          <a:p>
            <a:pPr>
              <a:defRPr/>
            </a:pPr>
            <a:r>
              <a:rPr lang="en-GB" sz="2000" b="1" dirty="0" smtClean="0">
                <a:latin typeface="Corbel" charset="0"/>
              </a:rPr>
              <a:t>Or commerce leads to film?</a:t>
            </a:r>
            <a:endParaRPr lang="en-GB" sz="2000" b="1" dirty="0">
              <a:latin typeface="Corbel" charset="0"/>
            </a:endParaRPr>
          </a:p>
        </p:txBody>
      </p:sp>
    </p:spTree>
    <p:extLst>
      <p:ext uri="{BB962C8B-B14F-4D97-AF65-F5344CB8AC3E}">
        <p14:creationId xmlns:p14="http://schemas.microsoft.com/office/powerpoint/2010/main" val="1988814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http://kidcupid.files.wordpress.com/2008/07/viac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500188"/>
            <a:ext cx="3983037"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361101"/>
            <a:ext cx="9144000" cy="914400"/>
          </a:xfrm>
        </p:spPr>
        <p:txBody>
          <a:bodyPr wrap="square" lIns="91440" tIns="45720" rIns="91440" bIns="45720" numCol="1" anchorCtr="0" compatLnSpc="1">
            <a:prstTxWarp prst="textNoShape">
              <a:avLst/>
            </a:prstTxWarp>
            <a:normAutofit/>
          </a:bodyPr>
          <a:lstStyle/>
          <a:p>
            <a:pPr algn="ctr" eaLnBrk="1" hangingPunct="1">
              <a:defRPr/>
            </a:pPr>
            <a:r>
              <a:rPr lang="en-GB" dirty="0">
                <a:latin typeface="Consolas" charset="0"/>
                <a:cs typeface="+mj-cs"/>
              </a:rPr>
              <a:t> </a:t>
            </a:r>
            <a:r>
              <a:rPr lang="en-GB" dirty="0" smtClean="0">
                <a:latin typeface="Consolas" charset="0"/>
                <a:cs typeface="+mj-cs"/>
              </a:rPr>
              <a:t>Viacom’s </a:t>
            </a:r>
            <a:r>
              <a:rPr lang="en-GB" dirty="0">
                <a:latin typeface="Consolas" charset="0"/>
                <a:cs typeface="+mj-cs"/>
              </a:rPr>
              <a:t>core holdings</a:t>
            </a:r>
          </a:p>
        </p:txBody>
      </p:sp>
      <p:sp>
        <p:nvSpPr>
          <p:cNvPr id="7" name="Content Placeholder 6"/>
          <p:cNvSpPr>
            <a:spLocks noGrp="1"/>
          </p:cNvSpPr>
          <p:nvPr>
            <p:ph sz="quarter" idx="4294967295"/>
          </p:nvPr>
        </p:nvSpPr>
        <p:spPr>
          <a:xfrm>
            <a:off x="4500563" y="1500188"/>
            <a:ext cx="4643437" cy="5072062"/>
          </a:xfrm>
        </p:spPr>
        <p:txBody>
          <a:bodyPr>
            <a:normAutofit fontScale="55000" lnSpcReduction="20000"/>
          </a:bodyPr>
          <a:lstStyle/>
          <a:p>
            <a:pPr marL="411480" eaLnBrk="1" fontAlgn="auto" hangingPunct="1">
              <a:spcAft>
                <a:spcPts val="0"/>
              </a:spcAft>
              <a:buFont typeface="Wingdings"/>
              <a:buNone/>
              <a:defRPr/>
            </a:pPr>
            <a:r>
              <a:rPr lang="en-GB" b="1" dirty="0" smtClean="0">
                <a:ea typeface="+mn-ea"/>
                <a:cs typeface="+mn-cs"/>
              </a:rPr>
              <a:t>Entertainment</a:t>
            </a:r>
          </a:p>
          <a:p>
            <a:pPr marL="411480" eaLnBrk="1" fontAlgn="auto" hangingPunct="1">
              <a:spcAft>
                <a:spcPts val="0"/>
              </a:spcAft>
              <a:buFont typeface="Wingdings"/>
              <a:buChar char=""/>
              <a:defRPr/>
            </a:pPr>
            <a:r>
              <a:rPr lang="en-GB" dirty="0" smtClean="0">
                <a:ea typeface="+mn-ea"/>
                <a:cs typeface="+mn-cs"/>
              </a:rPr>
              <a:t>Paramount Pictures , Paramount Classics, Paramount Home Entertainment, United Cinema International (UCI)</a:t>
            </a:r>
          </a:p>
          <a:p>
            <a:pPr marL="411480" eaLnBrk="1" fontAlgn="auto" hangingPunct="1">
              <a:spcAft>
                <a:spcPts val="0"/>
              </a:spcAft>
              <a:buFont typeface="Wingdings"/>
              <a:buNone/>
              <a:defRPr/>
            </a:pPr>
            <a:r>
              <a:rPr lang="en-GB" b="1" dirty="0" smtClean="0">
                <a:ea typeface="+mn-ea"/>
                <a:cs typeface="+mn-cs"/>
              </a:rPr>
              <a:t>Cable</a:t>
            </a:r>
          </a:p>
          <a:p>
            <a:pPr marL="411480" eaLnBrk="1" fontAlgn="auto" hangingPunct="1">
              <a:spcAft>
                <a:spcPts val="0"/>
              </a:spcAft>
              <a:buFont typeface="Wingdings"/>
              <a:buChar char=""/>
              <a:defRPr/>
            </a:pPr>
            <a:r>
              <a:rPr lang="en-GB" dirty="0" smtClean="0">
                <a:ea typeface="+mn-ea"/>
                <a:cs typeface="+mn-cs"/>
              </a:rPr>
              <a:t>MTV Networks, Showtime Networks, Bet Networks, Nickelodeon, Comedy Central . . .</a:t>
            </a:r>
          </a:p>
          <a:p>
            <a:pPr marL="411480" eaLnBrk="1" fontAlgn="auto" hangingPunct="1">
              <a:spcAft>
                <a:spcPts val="0"/>
              </a:spcAft>
              <a:buFont typeface="Wingdings"/>
              <a:buNone/>
              <a:defRPr/>
            </a:pPr>
            <a:r>
              <a:rPr lang="en-GB" b="1" dirty="0" smtClean="0">
                <a:ea typeface="+mn-ea"/>
                <a:cs typeface="+mn-cs"/>
              </a:rPr>
              <a:t>Television</a:t>
            </a:r>
          </a:p>
          <a:p>
            <a:pPr marL="411480" eaLnBrk="1" fontAlgn="auto" hangingPunct="1">
              <a:spcAft>
                <a:spcPts val="0"/>
              </a:spcAft>
              <a:buFont typeface="Wingdings"/>
              <a:buChar char=""/>
              <a:defRPr/>
            </a:pPr>
            <a:r>
              <a:rPr lang="en-GB" dirty="0" smtClean="0">
                <a:ea typeface="+mn-ea"/>
                <a:cs typeface="+mn-cs"/>
              </a:rPr>
              <a:t>CBS Network, UPN Network, numerous TV stations and television production companies . . .</a:t>
            </a:r>
          </a:p>
          <a:p>
            <a:pPr marL="411480" eaLnBrk="1" fontAlgn="auto" hangingPunct="1">
              <a:spcAft>
                <a:spcPts val="0"/>
              </a:spcAft>
              <a:buFont typeface="Wingdings"/>
              <a:buNone/>
              <a:defRPr/>
            </a:pPr>
            <a:r>
              <a:rPr lang="en-GB" b="1" dirty="0" smtClean="0">
                <a:ea typeface="+mn-ea"/>
                <a:cs typeface="+mn-cs"/>
              </a:rPr>
              <a:t>Video</a:t>
            </a:r>
            <a:r>
              <a:rPr lang="en-GB" dirty="0" smtClean="0">
                <a:ea typeface="+mn-ea"/>
                <a:cs typeface="+mn-cs"/>
              </a:rPr>
              <a:t> </a:t>
            </a:r>
          </a:p>
          <a:p>
            <a:pPr marL="411480" eaLnBrk="1" fontAlgn="auto" hangingPunct="1">
              <a:spcAft>
                <a:spcPts val="0"/>
              </a:spcAft>
              <a:buFont typeface="Wingdings"/>
              <a:buChar char=""/>
              <a:defRPr/>
            </a:pPr>
            <a:r>
              <a:rPr lang="en-GB" dirty="0" smtClean="0">
                <a:ea typeface="+mn-ea"/>
                <a:cs typeface="+mn-cs"/>
              </a:rPr>
              <a:t>Blockbuster video stores</a:t>
            </a:r>
          </a:p>
          <a:p>
            <a:pPr marL="411480" eaLnBrk="1" fontAlgn="auto" hangingPunct="1">
              <a:spcAft>
                <a:spcPts val="0"/>
              </a:spcAft>
              <a:buFont typeface="Wingdings"/>
              <a:buNone/>
              <a:defRPr/>
            </a:pPr>
            <a:r>
              <a:rPr lang="en-GB" b="1" dirty="0" smtClean="0">
                <a:ea typeface="+mn-ea"/>
                <a:cs typeface="+mn-cs"/>
              </a:rPr>
              <a:t>Publishing</a:t>
            </a:r>
          </a:p>
          <a:p>
            <a:pPr marL="411480" eaLnBrk="1" fontAlgn="auto" hangingPunct="1">
              <a:spcAft>
                <a:spcPts val="0"/>
              </a:spcAft>
              <a:buFont typeface="Wingdings"/>
              <a:buChar char=""/>
              <a:defRPr/>
            </a:pPr>
            <a:r>
              <a:rPr lang="en-GB" dirty="0" smtClean="0">
                <a:ea typeface="+mn-ea"/>
                <a:cs typeface="+mn-cs"/>
              </a:rPr>
              <a:t>Simon &amp; Schuster, Scribner . . .</a:t>
            </a:r>
          </a:p>
          <a:p>
            <a:pPr marL="411480" eaLnBrk="1" fontAlgn="auto" hangingPunct="1">
              <a:spcAft>
                <a:spcPts val="0"/>
              </a:spcAft>
              <a:buFont typeface="Wingdings"/>
              <a:buNone/>
              <a:defRPr/>
            </a:pPr>
            <a:r>
              <a:rPr lang="en-GB" b="1" dirty="0" smtClean="0">
                <a:ea typeface="+mn-ea"/>
                <a:cs typeface="+mn-cs"/>
              </a:rPr>
              <a:t>Radio</a:t>
            </a:r>
          </a:p>
          <a:p>
            <a:pPr marL="411480" eaLnBrk="1" fontAlgn="auto" hangingPunct="1">
              <a:spcAft>
                <a:spcPts val="0"/>
              </a:spcAft>
              <a:buFont typeface="Wingdings"/>
              <a:buChar char=""/>
              <a:defRPr/>
            </a:pPr>
            <a:r>
              <a:rPr lang="en-GB" dirty="0" smtClean="0">
                <a:ea typeface="+mn-ea"/>
                <a:cs typeface="+mn-cs"/>
              </a:rPr>
              <a:t>Infinity Radio, CBS Radio Network . . .</a:t>
            </a:r>
          </a:p>
          <a:p>
            <a:pPr marL="411480" eaLnBrk="1" fontAlgn="auto" hangingPunct="1">
              <a:spcAft>
                <a:spcPts val="0"/>
              </a:spcAft>
              <a:buFont typeface="Wingdings"/>
              <a:buChar char=""/>
              <a:defRPr/>
            </a:pPr>
            <a:endParaRPr lang="en-GB" dirty="0">
              <a:ea typeface="+mn-ea"/>
              <a:cs typeface="+mn-cs"/>
            </a:endParaRPr>
          </a:p>
        </p:txBody>
      </p:sp>
    </p:spTree>
    <p:extLst>
      <p:ext uri="{BB962C8B-B14F-4D97-AF65-F5344CB8AC3E}">
        <p14:creationId xmlns:p14="http://schemas.microsoft.com/office/powerpoint/2010/main" val="32351941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6"/>
          <p:cNvSpPr txBox="1">
            <a:spLocks/>
          </p:cNvSpPr>
          <p:nvPr/>
        </p:nvSpPr>
        <p:spPr bwMode="auto">
          <a:xfrm>
            <a:off x="1042988" y="785813"/>
            <a:ext cx="71271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411163"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700"/>
              </a:spcBef>
              <a:buClr>
                <a:schemeClr val="tx2"/>
              </a:buClr>
              <a:buSzPct val="95000"/>
              <a:buFont typeface="Wingdings" charset="0"/>
              <a:buNone/>
            </a:pPr>
            <a:r>
              <a:rPr lang="en-GB" sz="3000" dirty="0">
                <a:latin typeface="Corbel" charset="0"/>
              </a:rPr>
              <a:t>The turn to ‘high </a:t>
            </a:r>
            <a:r>
              <a:rPr lang="en-GB" sz="3000" dirty="0" smtClean="0">
                <a:latin typeface="Corbel" charset="0"/>
              </a:rPr>
              <a:t>concept’ </a:t>
            </a:r>
            <a:r>
              <a:rPr lang="en-GB" sz="3000" dirty="0">
                <a:latin typeface="Corbel" charset="0"/>
              </a:rPr>
              <a:t>in Hollywood…</a:t>
            </a:r>
          </a:p>
          <a:p>
            <a:pPr eaLnBrk="1" hangingPunct="1">
              <a:spcBef>
                <a:spcPts val="700"/>
              </a:spcBef>
              <a:buClr>
                <a:schemeClr val="tx2"/>
              </a:buClr>
              <a:buSzPct val="95000"/>
              <a:buFont typeface="Wingdings" charset="0"/>
              <a:buNone/>
            </a:pPr>
            <a:endParaRPr lang="en-GB" sz="3000" dirty="0">
              <a:latin typeface="Corbel" charset="0"/>
            </a:endParaRPr>
          </a:p>
          <a:p>
            <a:pPr eaLnBrk="1" hangingPunct="1">
              <a:spcBef>
                <a:spcPts val="700"/>
              </a:spcBef>
              <a:buClr>
                <a:schemeClr val="tx2"/>
              </a:buClr>
              <a:buSzPct val="95000"/>
              <a:buFont typeface="Wingdings" charset="0"/>
              <a:buChar char=""/>
            </a:pPr>
            <a:r>
              <a:rPr lang="en-GB" sz="3000" dirty="0">
                <a:latin typeface="Corbel" charset="0"/>
              </a:rPr>
              <a:t>The simplification of cinema</a:t>
            </a:r>
            <a:r>
              <a:rPr lang="en-GB" sz="3000" dirty="0" smtClean="0">
                <a:latin typeface="Corbel" charset="0"/>
              </a:rPr>
              <a:t>?</a:t>
            </a:r>
          </a:p>
          <a:p>
            <a:pPr eaLnBrk="1" hangingPunct="1">
              <a:spcBef>
                <a:spcPts val="700"/>
              </a:spcBef>
              <a:buClr>
                <a:schemeClr val="tx2"/>
              </a:buClr>
              <a:buSzPct val="95000"/>
              <a:buFont typeface="Wingdings" charset="0"/>
              <a:buChar char=""/>
            </a:pPr>
            <a:r>
              <a:rPr lang="en-GB" sz="3000" dirty="0" smtClean="0">
                <a:latin typeface="Corbel" charset="0"/>
              </a:rPr>
              <a:t>Or the formula for commercially successful transmedia stories?</a:t>
            </a:r>
            <a:endParaRPr lang="en-GB" sz="3000" dirty="0">
              <a:latin typeface="Corbel" charset="0"/>
            </a:endParaRPr>
          </a:p>
          <a:p>
            <a:pPr eaLnBrk="1" hangingPunct="1">
              <a:spcBef>
                <a:spcPts val="700"/>
              </a:spcBef>
              <a:buClr>
                <a:schemeClr val="tx2"/>
              </a:buClr>
              <a:buSzPct val="95000"/>
              <a:buFont typeface="Wingdings" charset="0"/>
              <a:buChar char=""/>
            </a:pPr>
            <a:endParaRPr lang="en-GB" sz="3000" dirty="0">
              <a:latin typeface="Corbel" charset="0"/>
            </a:endParaRPr>
          </a:p>
        </p:txBody>
      </p:sp>
    </p:spTree>
    <p:extLst>
      <p:ext uri="{BB962C8B-B14F-4D97-AF65-F5344CB8AC3E}">
        <p14:creationId xmlns:p14="http://schemas.microsoft.com/office/powerpoint/2010/main" val="3621115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142875" y="857250"/>
            <a:ext cx="8643938"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800">
                <a:latin typeface="Corbel" charset="0"/>
              </a:rPr>
              <a:t>‘</a:t>
            </a:r>
            <a:r>
              <a:rPr lang="en-US" altLang="ja-JP" sz="2800">
                <a:latin typeface="Corbel" charset="0"/>
              </a:rPr>
              <a:t>High concept can be conceived as a product differentiated through the emphasis on style in production and through the integration of the film with its marketing. This definition encompasses several aspects of high concept; to gather these aspects together in an appropriately high concept fashion, one can think of high concept as comprising </a:t>
            </a:r>
            <a:r>
              <a:rPr lang="ja-JP" altLang="en-US" sz="2800">
                <a:latin typeface="Corbel" charset="0"/>
              </a:rPr>
              <a:t>“</a:t>
            </a:r>
            <a:r>
              <a:rPr lang="en-US" altLang="ja-JP" sz="2800">
                <a:latin typeface="Corbel" charset="0"/>
              </a:rPr>
              <a:t>the look, the hook and the book.</a:t>
            </a:r>
            <a:r>
              <a:rPr lang="ja-JP" altLang="en-US" sz="2800">
                <a:latin typeface="Corbel" charset="0"/>
              </a:rPr>
              <a:t>”</a:t>
            </a:r>
            <a:r>
              <a:rPr lang="en-US" altLang="ja-JP" sz="2800">
                <a:latin typeface="Corbel" charset="0"/>
              </a:rPr>
              <a:t> The look of the images, the marketing hooks, and the reduced narratives form the cornerstone of high concept</a:t>
            </a:r>
            <a:r>
              <a:rPr lang="ja-JP" altLang="en-US" sz="2800">
                <a:latin typeface="Corbel" charset="0"/>
              </a:rPr>
              <a:t>’</a:t>
            </a:r>
            <a:endParaRPr lang="en-US" altLang="ja-JP" sz="2800">
              <a:latin typeface="Corbel" charset="0"/>
            </a:endParaRPr>
          </a:p>
          <a:p>
            <a:endParaRPr lang="en-GB" sz="2800">
              <a:latin typeface="Corbel" charset="0"/>
            </a:endParaRPr>
          </a:p>
          <a:p>
            <a:r>
              <a:rPr lang="en-US" sz="2400">
                <a:latin typeface="Corbel" charset="0"/>
              </a:rPr>
              <a:t>Justin Wyatt, </a:t>
            </a:r>
            <a:r>
              <a:rPr lang="en-US" sz="2400" i="1">
                <a:latin typeface="Corbel" charset="0"/>
              </a:rPr>
              <a:t>High Concept: Movies and Marketing in Hollywood </a:t>
            </a:r>
            <a:r>
              <a:rPr lang="en-US" sz="2400">
                <a:latin typeface="Corbel" charset="0"/>
              </a:rPr>
              <a:t>(Austin: University of Texas Press), pp. 21-22.</a:t>
            </a:r>
            <a:endParaRPr lang="en-GB" sz="2400">
              <a:latin typeface="Corbel" charset="0"/>
            </a:endParaRPr>
          </a:p>
        </p:txBody>
      </p:sp>
    </p:spTree>
    <p:extLst>
      <p:ext uri="{BB962C8B-B14F-4D97-AF65-F5344CB8AC3E}">
        <p14:creationId xmlns:p14="http://schemas.microsoft.com/office/powerpoint/2010/main" val="340983291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http://www.panicposters.com/media/catalog/product/cache/1/image/f63dc5ec28f3175f8a7f615bd217eb71/P/P/PP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285750"/>
            <a:ext cx="4572000" cy="640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Content Placeholder 6"/>
          <p:cNvSpPr>
            <a:spLocks noGrp="1"/>
          </p:cNvSpPr>
          <p:nvPr>
            <p:ph sz="quarter" idx="4294967295"/>
          </p:nvPr>
        </p:nvSpPr>
        <p:spPr>
          <a:xfrm>
            <a:off x="5102225" y="785813"/>
            <a:ext cx="4041775" cy="5632450"/>
          </a:xfrm>
        </p:spPr>
        <p:txBody>
          <a:bodyPr/>
          <a:lstStyle/>
          <a:p>
            <a:pPr eaLnBrk="1" hangingPunct="1">
              <a:buFont typeface="Wingdings" charset="0"/>
              <a:buNone/>
            </a:pPr>
            <a:r>
              <a:rPr lang="en-GB">
                <a:latin typeface="Corbel" charset="0"/>
              </a:rPr>
              <a:t>High concept</a:t>
            </a:r>
          </a:p>
          <a:p>
            <a:pPr eaLnBrk="1" hangingPunct="1"/>
            <a:endParaRPr lang="en-GB">
              <a:latin typeface="Corbel" charset="0"/>
            </a:endParaRPr>
          </a:p>
          <a:p>
            <a:pPr eaLnBrk="1" hangingPunct="1"/>
            <a:r>
              <a:rPr lang="en-GB">
                <a:latin typeface="Corbel" charset="0"/>
              </a:rPr>
              <a:t>The look</a:t>
            </a:r>
          </a:p>
          <a:p>
            <a:pPr eaLnBrk="1" hangingPunct="1">
              <a:buFont typeface="Wingdings" charset="0"/>
              <a:buNone/>
            </a:pPr>
            <a:endParaRPr lang="en-GB">
              <a:latin typeface="Corbel" charset="0"/>
            </a:endParaRPr>
          </a:p>
          <a:p>
            <a:pPr eaLnBrk="1" hangingPunct="1"/>
            <a:r>
              <a:rPr lang="en-GB">
                <a:latin typeface="Corbel" charset="0"/>
              </a:rPr>
              <a:t>The hook</a:t>
            </a:r>
          </a:p>
          <a:p>
            <a:pPr eaLnBrk="1" hangingPunct="1"/>
            <a:endParaRPr lang="en-GB">
              <a:latin typeface="Corbel" charset="0"/>
            </a:endParaRPr>
          </a:p>
          <a:p>
            <a:pPr eaLnBrk="1" hangingPunct="1"/>
            <a:r>
              <a:rPr lang="en-GB">
                <a:latin typeface="Corbel" charset="0"/>
              </a:rPr>
              <a:t>The book</a:t>
            </a:r>
          </a:p>
        </p:txBody>
      </p:sp>
    </p:spTree>
    <p:extLst>
      <p:ext uri="{BB962C8B-B14F-4D97-AF65-F5344CB8AC3E}">
        <p14:creationId xmlns:p14="http://schemas.microsoft.com/office/powerpoint/2010/main" val="265640756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3"/>
          <p:cNvSpPr>
            <a:spLocks noGrp="1"/>
          </p:cNvSpPr>
          <p:nvPr>
            <p:ph sz="quarter" idx="4294967295"/>
          </p:nvPr>
        </p:nvSpPr>
        <p:spPr>
          <a:xfrm>
            <a:off x="0" y="1785938"/>
            <a:ext cx="4716463" cy="1858962"/>
          </a:xfrm>
        </p:spPr>
        <p:txBody>
          <a:bodyPr/>
          <a:lstStyle/>
          <a:p>
            <a:pPr eaLnBrk="1" hangingPunct="1">
              <a:lnSpc>
                <a:spcPct val="80000"/>
              </a:lnSpc>
              <a:defRPr/>
            </a:pPr>
            <a:r>
              <a:rPr lang="en-US" sz="2100" dirty="0">
                <a:latin typeface="Corbel" charset="0"/>
              </a:rPr>
              <a:t>Marketing conventions are inscribed into the expressive quality of the film – this effects a </a:t>
            </a:r>
            <a:r>
              <a:rPr lang="en-US" sz="2100" dirty="0" smtClean="0">
                <a:latin typeface="Corbel" charset="0"/>
              </a:rPr>
              <a:t>film</a:t>
            </a:r>
            <a:r>
              <a:rPr lang="en-GB" sz="2100" dirty="0" smtClean="0">
                <a:latin typeface="Corbel" charset="0"/>
              </a:rPr>
              <a:t>’</a:t>
            </a:r>
            <a:r>
              <a:rPr lang="en-US" altLang="ja-JP" sz="2100" dirty="0" smtClean="0">
                <a:latin typeface="Corbel" charset="0"/>
              </a:rPr>
              <a:t>s </a:t>
            </a:r>
            <a:r>
              <a:rPr lang="en-US" altLang="ja-JP" sz="2100" dirty="0">
                <a:latin typeface="Corbel" charset="0"/>
              </a:rPr>
              <a:t>visual and graphic look, its use of stars and music, and its development of character and genre</a:t>
            </a:r>
            <a:endParaRPr lang="en-GB" altLang="ja-JP" sz="2100" dirty="0">
              <a:latin typeface="Corbel" charset="0"/>
            </a:endParaRPr>
          </a:p>
          <a:p>
            <a:pPr eaLnBrk="1" hangingPunct="1">
              <a:lnSpc>
                <a:spcPct val="80000"/>
              </a:lnSpc>
              <a:defRPr/>
            </a:pPr>
            <a:endParaRPr lang="en-GB" sz="2100" dirty="0">
              <a:latin typeface="Corbel" charset="0"/>
            </a:endParaRPr>
          </a:p>
          <a:p>
            <a:pPr marL="68263" indent="0" eaLnBrk="1" hangingPunct="1">
              <a:lnSpc>
                <a:spcPct val="80000"/>
              </a:lnSpc>
              <a:buFont typeface="Wingdings" charset="0"/>
              <a:buNone/>
              <a:defRPr/>
            </a:pPr>
            <a:endParaRPr lang="en-GB" sz="2100" dirty="0">
              <a:latin typeface="Corbel" charset="0"/>
            </a:endParaRPr>
          </a:p>
        </p:txBody>
      </p:sp>
      <p:sp>
        <p:nvSpPr>
          <p:cNvPr id="5" name="Title 4"/>
          <p:cNvSpPr>
            <a:spLocks noGrp="1"/>
          </p:cNvSpPr>
          <p:nvPr>
            <p:ph type="title" idx="4294967295"/>
          </p:nvPr>
        </p:nvSpPr>
        <p:spPr>
          <a:xfrm>
            <a:off x="357188" y="512763"/>
            <a:ext cx="8786812" cy="914400"/>
          </a:xfrm>
        </p:spPr>
        <p:txBody>
          <a:bodyPr>
            <a:normAutofit fontScale="90000"/>
          </a:bodyPr>
          <a:lstStyle/>
          <a:p>
            <a:pPr algn="l">
              <a:defRPr/>
            </a:pPr>
            <a:r>
              <a:rPr lang="en-GB" sz="3200" dirty="0" smtClean="0">
                <a:ea typeface="+mj-ea"/>
                <a:cs typeface="+mj-cs"/>
              </a:rPr>
              <a:t>The aesthetics of</a:t>
            </a:r>
            <a:br>
              <a:rPr lang="en-GB" sz="3200" dirty="0" smtClean="0">
                <a:ea typeface="+mj-ea"/>
                <a:cs typeface="+mj-cs"/>
              </a:rPr>
            </a:br>
            <a:r>
              <a:rPr lang="en-GB" sz="3200" dirty="0" smtClean="0">
                <a:ea typeface="+mj-ea"/>
                <a:cs typeface="+mj-cs"/>
              </a:rPr>
              <a:t>High concept</a:t>
            </a:r>
            <a:endParaRPr lang="en-GB" sz="3200" dirty="0">
              <a:ea typeface="+mj-ea"/>
              <a:cs typeface="+mj-cs"/>
            </a:endParaRPr>
          </a:p>
        </p:txBody>
      </p:sp>
      <p:pic>
        <p:nvPicPr>
          <p:cNvPr id="368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644900"/>
            <a:ext cx="21717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765175"/>
            <a:ext cx="3617913"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3500438"/>
            <a:ext cx="3108325"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3789363"/>
            <a:ext cx="3922712"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8257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3"/>
          <p:cNvSpPr>
            <a:spLocks noGrp="1"/>
          </p:cNvSpPr>
          <p:nvPr>
            <p:ph sz="quarter" idx="4294967295"/>
          </p:nvPr>
        </p:nvSpPr>
        <p:spPr>
          <a:xfrm>
            <a:off x="-12700" y="1557338"/>
            <a:ext cx="4283075" cy="4632325"/>
          </a:xfrm>
        </p:spPr>
        <p:txBody>
          <a:bodyPr/>
          <a:lstStyle/>
          <a:p>
            <a:pPr marL="68263" indent="0" eaLnBrk="1" hangingPunct="1">
              <a:lnSpc>
                <a:spcPct val="80000"/>
              </a:lnSpc>
              <a:buFont typeface="Wingdings" charset="0"/>
              <a:buNone/>
              <a:defRPr/>
            </a:pPr>
            <a:endParaRPr lang="en-GB" sz="2100" dirty="0">
              <a:latin typeface="Corbel" charset="0"/>
            </a:endParaRPr>
          </a:p>
          <a:p>
            <a:pPr eaLnBrk="1" hangingPunct="1">
              <a:lnSpc>
                <a:spcPct val="80000"/>
              </a:lnSpc>
              <a:defRPr/>
            </a:pPr>
            <a:r>
              <a:rPr lang="en-US" sz="2100" dirty="0">
                <a:latin typeface="Corbel" charset="0"/>
              </a:rPr>
              <a:t>High concept film is defined by a degree of </a:t>
            </a:r>
            <a:r>
              <a:rPr lang="ja-JP" altLang="en-US" sz="2100" dirty="0">
                <a:latin typeface="Corbel" charset="0"/>
              </a:rPr>
              <a:t>‘</a:t>
            </a:r>
            <a:r>
              <a:rPr lang="en-US" altLang="ja-JP" sz="2100" dirty="0">
                <a:latin typeface="Corbel" charset="0"/>
              </a:rPr>
              <a:t>excess</a:t>
            </a:r>
            <a:r>
              <a:rPr lang="ja-JP" altLang="en-US" sz="2100" dirty="0">
                <a:latin typeface="Corbel" charset="0"/>
              </a:rPr>
              <a:t>’</a:t>
            </a:r>
            <a:r>
              <a:rPr lang="en-US" altLang="ja-JP" sz="2100" dirty="0">
                <a:latin typeface="Corbel" charset="0"/>
              </a:rPr>
              <a:t> – moments that seem excessive to the story</a:t>
            </a:r>
            <a:r>
              <a:rPr lang="ja-JP" altLang="en-US" sz="2100" dirty="0">
                <a:latin typeface="Corbel" charset="0"/>
              </a:rPr>
              <a:t>’</a:t>
            </a:r>
            <a:r>
              <a:rPr lang="en-US" altLang="ja-JP" sz="2100" dirty="0">
                <a:latin typeface="Corbel" charset="0"/>
              </a:rPr>
              <a:t>s development and that are motivated by commercial interests. Excess stands out, according to Wyatt, when there is </a:t>
            </a:r>
            <a:r>
              <a:rPr lang="ja-JP" altLang="en-US" sz="2100" dirty="0">
                <a:latin typeface="Corbel" charset="0"/>
              </a:rPr>
              <a:t>“</a:t>
            </a:r>
            <a:r>
              <a:rPr lang="en-US" altLang="ja-JP" sz="2100" dirty="0">
                <a:latin typeface="Corbel" charset="0"/>
              </a:rPr>
              <a:t>a gap in the artistic motivation of the work</a:t>
            </a:r>
            <a:r>
              <a:rPr lang="ja-JP" altLang="en-US" sz="2100" dirty="0">
                <a:latin typeface="Corbel" charset="0"/>
              </a:rPr>
              <a:t>”</a:t>
            </a:r>
            <a:r>
              <a:rPr lang="en-US" altLang="ja-JP" sz="2100" dirty="0">
                <a:latin typeface="Corbel" charset="0"/>
              </a:rPr>
              <a:t>.</a:t>
            </a:r>
            <a:endParaRPr lang="en-GB" altLang="ja-JP" sz="2100" dirty="0">
              <a:latin typeface="Corbel" charset="0"/>
            </a:endParaRPr>
          </a:p>
          <a:p>
            <a:pPr eaLnBrk="1" hangingPunct="1">
              <a:lnSpc>
                <a:spcPct val="80000"/>
              </a:lnSpc>
              <a:defRPr/>
            </a:pPr>
            <a:endParaRPr lang="en-GB" sz="2100" dirty="0">
              <a:latin typeface="Corbel" charset="0"/>
            </a:endParaRPr>
          </a:p>
        </p:txBody>
      </p:sp>
      <p:sp>
        <p:nvSpPr>
          <p:cNvPr id="5" name="Title 4"/>
          <p:cNvSpPr>
            <a:spLocks noGrp="1"/>
          </p:cNvSpPr>
          <p:nvPr>
            <p:ph type="title" idx="4294967295"/>
          </p:nvPr>
        </p:nvSpPr>
        <p:spPr>
          <a:xfrm>
            <a:off x="357188" y="512763"/>
            <a:ext cx="8786812" cy="914400"/>
          </a:xfrm>
        </p:spPr>
        <p:txBody>
          <a:bodyPr>
            <a:normAutofit fontScale="90000"/>
          </a:bodyPr>
          <a:lstStyle/>
          <a:p>
            <a:pPr algn="l">
              <a:defRPr/>
            </a:pPr>
            <a:r>
              <a:rPr lang="en-GB" sz="3200" dirty="0" smtClean="0">
                <a:ea typeface="+mj-ea"/>
                <a:cs typeface="+mj-cs"/>
              </a:rPr>
              <a:t>The aesthetics of</a:t>
            </a:r>
            <a:br>
              <a:rPr lang="en-GB" sz="3200" dirty="0" smtClean="0">
                <a:ea typeface="+mj-ea"/>
                <a:cs typeface="+mj-cs"/>
              </a:rPr>
            </a:br>
            <a:r>
              <a:rPr lang="en-GB" sz="3200" dirty="0" smtClean="0">
                <a:ea typeface="+mj-ea"/>
                <a:cs typeface="+mj-cs"/>
              </a:rPr>
              <a:t>High concept</a:t>
            </a:r>
            <a:endParaRPr lang="en-GB" sz="3200" dirty="0">
              <a:ea typeface="+mj-ea"/>
              <a:cs typeface="+mj-cs"/>
            </a:endParaRPr>
          </a:p>
        </p:txBody>
      </p:sp>
      <p:pic>
        <p:nvPicPr>
          <p:cNvPr id="37891" name="Picture 2" descr="http://4.bp.blogspot.com/_LcYCjYs-R-c/SkA5JRzAMwI/AAAAAAAACt0/PpNQ1vPMjnY/s400/batman_1989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214313"/>
            <a:ext cx="24860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933825"/>
            <a:ext cx="41036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437063"/>
            <a:ext cx="381635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3"/>
          <p:cNvSpPr>
            <a:spLocks noChangeArrowheads="1"/>
          </p:cNvSpPr>
          <p:nvPr/>
        </p:nvSpPr>
        <p:spPr bwMode="auto">
          <a:xfrm>
            <a:off x="3635375" y="6488113"/>
            <a:ext cx="550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https://www.youtube.com/watch?v=hUqGwnAolSs</a:t>
            </a:r>
          </a:p>
        </p:txBody>
      </p:sp>
    </p:spTree>
    <p:extLst>
      <p:ext uri="{BB962C8B-B14F-4D97-AF65-F5344CB8AC3E}">
        <p14:creationId xmlns:p14="http://schemas.microsoft.com/office/powerpoint/2010/main" val="390599921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512763"/>
            <a:ext cx="8229600" cy="914400"/>
          </a:xfrm>
        </p:spPr>
        <p:txBody>
          <a:bodyPr>
            <a:normAutofit fontScale="90000"/>
          </a:bodyPr>
          <a:lstStyle/>
          <a:p>
            <a:pPr algn="l">
              <a:defRPr/>
            </a:pPr>
            <a:r>
              <a:rPr lang="en-GB" sz="3600" dirty="0" smtClean="0">
                <a:ea typeface="+mj-ea"/>
                <a:cs typeface="+mj-cs"/>
              </a:rPr>
              <a:t>  From high concept </a:t>
            </a:r>
            <a:br>
              <a:rPr lang="en-GB" sz="3600" dirty="0" smtClean="0">
                <a:ea typeface="+mj-ea"/>
                <a:cs typeface="+mj-cs"/>
              </a:rPr>
            </a:br>
            <a:r>
              <a:rPr lang="en-GB" sz="3600" dirty="0" smtClean="0">
                <a:ea typeface="+mj-ea"/>
                <a:cs typeface="+mj-cs"/>
              </a:rPr>
              <a:t>  to transmedia franchise</a:t>
            </a:r>
            <a:endParaRPr lang="en-GB" sz="3600" dirty="0">
              <a:ea typeface="+mj-ea"/>
              <a:cs typeface="+mj-cs"/>
            </a:endParaRPr>
          </a:p>
        </p:txBody>
      </p:sp>
      <p:sp>
        <p:nvSpPr>
          <p:cNvPr id="38914" name="Content Placeholder 7"/>
          <p:cNvSpPr>
            <a:spLocks noGrp="1"/>
          </p:cNvSpPr>
          <p:nvPr>
            <p:ph sz="half" idx="4294967295"/>
          </p:nvPr>
        </p:nvSpPr>
        <p:spPr>
          <a:xfrm>
            <a:off x="395288" y="1844675"/>
            <a:ext cx="4038600" cy="5013325"/>
          </a:xfrm>
        </p:spPr>
        <p:txBody>
          <a:bodyPr/>
          <a:lstStyle/>
          <a:p>
            <a:pPr>
              <a:buFont typeface="Wingdings" charset="0"/>
              <a:buNone/>
            </a:pPr>
            <a:r>
              <a:rPr lang="en-GB" sz="2000" dirty="0">
                <a:latin typeface="Corbel" charset="0"/>
              </a:rPr>
              <a:t>     High concept as </a:t>
            </a:r>
            <a:r>
              <a:rPr lang="en-GB" sz="2000" dirty="0" smtClean="0">
                <a:latin typeface="Corbel" charset="0"/>
              </a:rPr>
              <a:t>period:    </a:t>
            </a:r>
            <a:endParaRPr lang="en-GB" sz="2000" dirty="0">
              <a:latin typeface="Corbel" charset="0"/>
            </a:endParaRPr>
          </a:p>
          <a:p>
            <a:pPr>
              <a:buFont typeface="Wingdings" charset="0"/>
              <a:buNone/>
            </a:pPr>
            <a:endParaRPr lang="en-GB" sz="2000" dirty="0">
              <a:latin typeface="Corbel" charset="0"/>
            </a:endParaRPr>
          </a:p>
          <a:p>
            <a:pPr>
              <a:buFont typeface="Wingdings" charset="0"/>
              <a:buNone/>
            </a:pPr>
            <a:r>
              <a:rPr lang="en-GB" sz="2000" dirty="0">
                <a:latin typeface="Corbel" charset="0"/>
              </a:rPr>
              <a:t>     ‘I hope that this period would not be dismissed as unproductive or stale. Instead, the period offers a chance to examine a specific instance in which the balance between commerce and art in American film tilted strongly towards economics, influencing the construction and market for film’</a:t>
            </a:r>
          </a:p>
          <a:p>
            <a:pPr>
              <a:buFont typeface="Wingdings" charset="0"/>
              <a:buNone/>
            </a:pPr>
            <a:r>
              <a:rPr lang="en-GB" sz="2000" dirty="0">
                <a:latin typeface="Corbel" charset="0"/>
              </a:rPr>
              <a:t>  </a:t>
            </a:r>
            <a:r>
              <a:rPr lang="en-US" sz="1800" dirty="0">
                <a:latin typeface="Corbel" charset="0"/>
              </a:rPr>
              <a:t>     Justin Wyatt, </a:t>
            </a:r>
            <a:r>
              <a:rPr lang="en-US" sz="1800" i="1" dirty="0">
                <a:latin typeface="Corbel" charset="0"/>
              </a:rPr>
              <a:t>High Concept: Movies and Marketing in Hollywood </a:t>
            </a:r>
            <a:r>
              <a:rPr lang="en-US" sz="1800" dirty="0">
                <a:latin typeface="Corbel" charset="0"/>
              </a:rPr>
              <a:t>(Austin: University of Texas Press), p. 202</a:t>
            </a:r>
            <a:endParaRPr lang="en-GB" sz="1800" dirty="0">
              <a:latin typeface="Corbel" charset="0"/>
            </a:endParaRPr>
          </a:p>
          <a:p>
            <a:pPr>
              <a:buFont typeface="Wingdings" charset="0"/>
              <a:buNone/>
            </a:pPr>
            <a:endParaRPr lang="en-GB" sz="2000" dirty="0">
              <a:latin typeface="Corbel" charset="0"/>
            </a:endParaRPr>
          </a:p>
          <a:p>
            <a:endParaRPr lang="en-GB" dirty="0">
              <a:latin typeface="Corbel" charset="0"/>
            </a:endParaRPr>
          </a:p>
        </p:txBody>
      </p:sp>
      <p:pic>
        <p:nvPicPr>
          <p:cNvPr id="38915" name="Picture 12" descr="http://www.jimhillmedia.com/mb/images/upload/Universal-Jurassic-Park-R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563" y="4857750"/>
            <a:ext cx="29337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14" descr="http://www.fernbyfilms.com/wp-content/uploads/2010/04/jurassic-p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2428875"/>
            <a:ext cx="300037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7" descr="http://www.scifinow.co.uk/wp-content/uploads/2010/01/jurassicpark-log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8" y="142875"/>
            <a:ext cx="3071812"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13798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268760"/>
            <a:ext cx="8208912" cy="5184576"/>
          </a:xfrm>
        </p:spPr>
        <p:txBody>
          <a:bodyPr>
            <a:normAutofit fontScale="92500" lnSpcReduction="10000"/>
          </a:bodyPr>
          <a:lstStyle/>
          <a:p>
            <a:r>
              <a:rPr lang="en-US" sz="2800" dirty="0" smtClean="0"/>
              <a:t>Franchises emerged out of a very </a:t>
            </a:r>
            <a:r>
              <a:rPr lang="en-US" sz="2800" b="1" u="sng" dirty="0" smtClean="0"/>
              <a:t>American</a:t>
            </a:r>
            <a:r>
              <a:rPr lang="en-US" sz="2800" dirty="0" smtClean="0"/>
              <a:t> culture – consumer culture, branding, advertising, mass media, mass production (i.e. standardized assembly line)</a:t>
            </a:r>
          </a:p>
          <a:p>
            <a:r>
              <a:rPr lang="en-US" sz="2800" dirty="0" smtClean="0"/>
              <a:t>Franchised brand media developed from the world of </a:t>
            </a:r>
            <a:r>
              <a:rPr lang="en-US" sz="2800" b="1" u="sng" dirty="0" smtClean="0"/>
              <a:t>business</a:t>
            </a:r>
            <a:r>
              <a:rPr lang="en-US" sz="2800" dirty="0" smtClean="0"/>
              <a:t>, leading to integration of filmmaking and marketing in Hollywood – rise of giant conglomerates</a:t>
            </a:r>
            <a:endParaRPr lang="en-US" sz="2800" b="1" u="sng" dirty="0" smtClean="0"/>
          </a:p>
          <a:p>
            <a:r>
              <a:rPr lang="en-US" sz="2800" dirty="0" smtClean="0"/>
              <a:t>It requires the corporate act of </a:t>
            </a:r>
            <a:r>
              <a:rPr lang="en-US" sz="2800" b="1" u="sng" dirty="0" smtClean="0"/>
              <a:t>licensing</a:t>
            </a:r>
          </a:p>
          <a:p>
            <a:r>
              <a:rPr lang="en-US" sz="2800" dirty="0" smtClean="0"/>
              <a:t>Brand franchises are characterized by </a:t>
            </a:r>
            <a:r>
              <a:rPr lang="en-US" sz="2800" b="1" u="sng" dirty="0" smtClean="0"/>
              <a:t>multiplicity</a:t>
            </a:r>
            <a:r>
              <a:rPr lang="en-US" sz="2800" dirty="0" smtClean="0"/>
              <a:t> (e.g. merchandise) and </a:t>
            </a:r>
            <a:r>
              <a:rPr lang="en-US" sz="2800" b="1" u="sng" dirty="0" smtClean="0"/>
              <a:t>extension</a:t>
            </a:r>
            <a:r>
              <a:rPr lang="en-US" sz="2800" dirty="0" smtClean="0"/>
              <a:t> (e.g. sequels) often in the name of </a:t>
            </a:r>
            <a:r>
              <a:rPr lang="en-US" sz="2800" b="1" u="sng" dirty="0" smtClean="0"/>
              <a:t>commerce</a:t>
            </a:r>
            <a:r>
              <a:rPr lang="en-US" sz="2800" dirty="0" smtClean="0"/>
              <a:t> (known stories travel across media)</a:t>
            </a:r>
            <a:endParaRPr lang="en-US" sz="2800" b="1" u="sng" dirty="0" smtClean="0"/>
          </a:p>
          <a:p>
            <a:r>
              <a:rPr lang="en-US" sz="2800" dirty="0" smtClean="0"/>
              <a:t>But franchises do require much </a:t>
            </a:r>
            <a:r>
              <a:rPr lang="en-US" sz="2800" b="1" u="sng" dirty="0" smtClean="0"/>
              <a:t>creative strategy</a:t>
            </a:r>
            <a:endParaRPr lang="en-US" sz="2800" dirty="0" smtClean="0"/>
          </a:p>
          <a:p>
            <a:r>
              <a:rPr lang="en-US" sz="2800" dirty="0" smtClean="0"/>
              <a:t>Despite its history, brand media franchising is ideally suited to the </a:t>
            </a:r>
            <a:r>
              <a:rPr lang="en-US" sz="2800" b="1" u="sng" dirty="0" smtClean="0"/>
              <a:t>convergence structure</a:t>
            </a:r>
            <a:r>
              <a:rPr lang="en-US" sz="2800" dirty="0" smtClean="0"/>
              <a:t> of the 21</a:t>
            </a:r>
            <a:r>
              <a:rPr lang="en-US" sz="2800" baseline="30000" dirty="0" smtClean="0"/>
              <a:t>st</a:t>
            </a:r>
            <a:r>
              <a:rPr lang="en-US" sz="2800" dirty="0" smtClean="0"/>
              <a:t> century</a:t>
            </a:r>
            <a:endParaRPr lang="en-US" sz="2800" dirty="0"/>
          </a:p>
        </p:txBody>
      </p:sp>
      <p:sp>
        <p:nvSpPr>
          <p:cNvPr id="3" name="Title 2"/>
          <p:cNvSpPr>
            <a:spLocks noGrp="1"/>
          </p:cNvSpPr>
          <p:nvPr>
            <p:ph type="title"/>
          </p:nvPr>
        </p:nvSpPr>
        <p:spPr>
          <a:xfrm>
            <a:off x="251520" y="188640"/>
            <a:ext cx="8568952" cy="914400"/>
          </a:xfrm>
        </p:spPr>
        <p:txBody>
          <a:bodyPr/>
          <a:lstStyle/>
          <a:p>
            <a:r>
              <a:rPr lang="en-US" sz="3800" dirty="0" smtClean="0"/>
              <a:t>What to take away from today…</a:t>
            </a:r>
            <a:endParaRPr lang="en-US" sz="3800" dirty="0"/>
          </a:p>
        </p:txBody>
      </p:sp>
    </p:spTree>
    <p:extLst>
      <p:ext uri="{BB962C8B-B14F-4D97-AF65-F5344CB8AC3E}">
        <p14:creationId xmlns:p14="http://schemas.microsoft.com/office/powerpoint/2010/main" val="1297598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1560" y="1700808"/>
            <a:ext cx="7776864" cy="4248472"/>
          </a:xfrm>
        </p:spPr>
        <p:txBody>
          <a:bodyPr>
            <a:normAutofit/>
          </a:bodyPr>
          <a:lstStyle/>
          <a:p>
            <a:r>
              <a:rPr lang="en-US" sz="3600" dirty="0" smtClean="0"/>
              <a:t>Let’s think about the following:</a:t>
            </a:r>
          </a:p>
          <a:p>
            <a:pPr lvl="3"/>
            <a:r>
              <a:rPr lang="en-US" sz="3200" b="1" u="sng" dirty="0" smtClean="0"/>
              <a:t>WHAT IS A FRANCHISE FILM?</a:t>
            </a:r>
          </a:p>
          <a:p>
            <a:pPr lvl="3"/>
            <a:r>
              <a:rPr lang="en-US" sz="2800" dirty="0" smtClean="0"/>
              <a:t>What type of film or filmmaking style does this term bring to mind?</a:t>
            </a:r>
          </a:p>
          <a:p>
            <a:pPr lvl="3"/>
            <a:r>
              <a:rPr lang="en-US" sz="2800" dirty="0" smtClean="0"/>
              <a:t>What examples can you think of?</a:t>
            </a:r>
          </a:p>
          <a:p>
            <a:pPr lvl="3"/>
            <a:r>
              <a:rPr lang="en-US" sz="2800" dirty="0" smtClean="0"/>
              <a:t>Do you associate franchise with certain genres, styles, countries, etc.?</a:t>
            </a:r>
            <a:endParaRPr lang="en-US" sz="2800" dirty="0"/>
          </a:p>
        </p:txBody>
      </p:sp>
      <p:sp>
        <p:nvSpPr>
          <p:cNvPr id="3" name="Title 2"/>
          <p:cNvSpPr>
            <a:spLocks noGrp="1"/>
          </p:cNvSpPr>
          <p:nvPr>
            <p:ph type="title"/>
          </p:nvPr>
        </p:nvSpPr>
        <p:spPr>
          <a:xfrm>
            <a:off x="971600" y="332656"/>
            <a:ext cx="7543800" cy="914400"/>
          </a:xfrm>
        </p:spPr>
        <p:txBody>
          <a:bodyPr/>
          <a:lstStyle/>
          <a:p>
            <a:r>
              <a:rPr lang="en-US" dirty="0" smtClean="0"/>
              <a:t>So, first things first…</a:t>
            </a:r>
            <a:endParaRPr lang="en-US" dirty="0"/>
          </a:p>
        </p:txBody>
      </p:sp>
    </p:spTree>
    <p:extLst>
      <p:ext uri="{BB962C8B-B14F-4D97-AF65-F5344CB8AC3E}">
        <p14:creationId xmlns:p14="http://schemas.microsoft.com/office/powerpoint/2010/main" val="3758261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coming up next?</a:t>
            </a:r>
            <a:endParaRPr lang="en-US" dirty="0"/>
          </a:p>
        </p:txBody>
      </p:sp>
      <p:sp>
        <p:nvSpPr>
          <p:cNvPr id="3" name="Content Placeholder 2"/>
          <p:cNvSpPr>
            <a:spLocks noGrp="1"/>
          </p:cNvSpPr>
          <p:nvPr>
            <p:ph idx="1"/>
          </p:nvPr>
        </p:nvSpPr>
        <p:spPr/>
        <p:txBody>
          <a:bodyPr/>
          <a:lstStyle/>
          <a:p>
            <a:r>
              <a:rPr lang="en-US" dirty="0" smtClean="0"/>
              <a:t>Screening:</a:t>
            </a:r>
          </a:p>
          <a:p>
            <a:pPr lvl="1"/>
            <a:r>
              <a:rPr lang="en-US" sz="3600" i="1" dirty="0" smtClean="0"/>
              <a:t>The Greatest Movie Ever Sold </a:t>
            </a:r>
            <a:r>
              <a:rPr lang="en-US" sz="3600" dirty="0" smtClean="0"/>
              <a:t>(2011)</a:t>
            </a:r>
            <a:endParaRPr lang="en-US" sz="3200" dirty="0"/>
          </a:p>
        </p:txBody>
      </p:sp>
    </p:spTree>
    <p:extLst>
      <p:ext uri="{BB962C8B-B14F-4D97-AF65-F5344CB8AC3E}">
        <p14:creationId xmlns:p14="http://schemas.microsoft.com/office/powerpoint/2010/main" val="3916977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coming up tomorrow…?</a:t>
            </a:r>
            <a:endParaRPr lang="en-US" dirty="0"/>
          </a:p>
        </p:txBody>
      </p:sp>
      <p:sp>
        <p:nvSpPr>
          <p:cNvPr id="3" name="Content Placeholder 2"/>
          <p:cNvSpPr>
            <a:spLocks noGrp="1"/>
          </p:cNvSpPr>
          <p:nvPr>
            <p:ph idx="1"/>
          </p:nvPr>
        </p:nvSpPr>
        <p:spPr/>
        <p:txBody>
          <a:bodyPr/>
          <a:lstStyle/>
          <a:p>
            <a:r>
              <a:rPr lang="en-US" u="sng" dirty="0" smtClean="0"/>
              <a:t>Lecture 5:</a:t>
            </a:r>
          </a:p>
          <a:p>
            <a:pPr marL="0" indent="0">
              <a:buNone/>
            </a:pPr>
            <a:r>
              <a:rPr lang="en-US" dirty="0" smtClean="0"/>
              <a:t>‘Transmedia Futures Part 1: Digital Participation’</a:t>
            </a:r>
          </a:p>
          <a:p>
            <a:pPr marL="0" indent="0">
              <a:buNone/>
            </a:pPr>
            <a:endParaRPr lang="en-US" dirty="0"/>
          </a:p>
          <a:p>
            <a:r>
              <a:rPr lang="en-US" u="sng" dirty="0" smtClean="0"/>
              <a:t>Lecture 6:</a:t>
            </a:r>
          </a:p>
          <a:p>
            <a:pPr marL="0" indent="0">
              <a:buNone/>
            </a:pPr>
            <a:r>
              <a:rPr lang="en-US" dirty="0" smtClean="0"/>
              <a:t>‘Transmedia Futures Part 2: Global Perspectives’</a:t>
            </a:r>
            <a:endParaRPr lang="en-US" dirty="0"/>
          </a:p>
        </p:txBody>
      </p:sp>
    </p:spTree>
    <p:extLst>
      <p:ext uri="{BB962C8B-B14F-4D97-AF65-F5344CB8AC3E}">
        <p14:creationId xmlns:p14="http://schemas.microsoft.com/office/powerpoint/2010/main" val="4059354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7000" y="0"/>
            <a:ext cx="8875059" cy="6858000"/>
          </a:xfrm>
          <a:prstGeom prst="rect">
            <a:avLst/>
          </a:prstGeom>
        </p:spPr>
      </p:pic>
    </p:spTree>
    <p:extLst>
      <p:ext uri="{BB962C8B-B14F-4D97-AF65-F5344CB8AC3E}">
        <p14:creationId xmlns:p14="http://schemas.microsoft.com/office/powerpoint/2010/main" val="693183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1560" y="908720"/>
            <a:ext cx="7848872" cy="4824536"/>
          </a:xfrm>
        </p:spPr>
        <p:txBody>
          <a:bodyPr>
            <a:normAutofit fontScale="92500" lnSpcReduction="10000"/>
          </a:bodyPr>
          <a:lstStyle/>
          <a:p>
            <a:r>
              <a:rPr lang="en-US" sz="3600" dirty="0" smtClean="0"/>
              <a:t>We may associate ‘franchise’ with:</a:t>
            </a:r>
          </a:p>
          <a:p>
            <a:pPr lvl="1"/>
            <a:r>
              <a:rPr lang="en-US" sz="3200" dirty="0" smtClean="0"/>
              <a:t>American cinema?</a:t>
            </a:r>
          </a:p>
          <a:p>
            <a:pPr lvl="1"/>
            <a:r>
              <a:rPr lang="en-US" sz="3200" dirty="0"/>
              <a:t>Big </a:t>
            </a:r>
            <a:r>
              <a:rPr lang="en-US" sz="3200" dirty="0" smtClean="0"/>
              <a:t>budget blockbusters?</a:t>
            </a:r>
          </a:p>
          <a:p>
            <a:pPr lvl="1"/>
            <a:r>
              <a:rPr lang="en-US" sz="3200" dirty="0" smtClean="0"/>
              <a:t>Commercial films?</a:t>
            </a:r>
          </a:p>
          <a:p>
            <a:pPr lvl="1"/>
            <a:r>
              <a:rPr lang="en-US" sz="3200" dirty="0" smtClean="0"/>
              <a:t>‘Popular’ or mass-market films, e.g. superheroes?</a:t>
            </a:r>
          </a:p>
          <a:p>
            <a:pPr lvl="1"/>
            <a:r>
              <a:rPr lang="en-US" sz="3200" dirty="0" smtClean="0"/>
              <a:t>Sequels/prequels/remakes?</a:t>
            </a:r>
          </a:p>
          <a:p>
            <a:pPr lvl="1"/>
            <a:r>
              <a:rPr lang="en-US" sz="3200" dirty="0" smtClean="0"/>
              <a:t>Merchandise? Spin-offs?</a:t>
            </a:r>
          </a:p>
          <a:p>
            <a:pPr lvl="1"/>
            <a:r>
              <a:rPr lang="en-US" sz="3200" dirty="0" smtClean="0"/>
              <a:t>Brands and logos?</a:t>
            </a:r>
            <a:endParaRPr lang="en-US" sz="3200" dirty="0"/>
          </a:p>
        </p:txBody>
      </p:sp>
    </p:spTree>
    <p:extLst>
      <p:ext uri="{BB962C8B-B14F-4D97-AF65-F5344CB8AC3E}">
        <p14:creationId xmlns:p14="http://schemas.microsoft.com/office/powerpoint/2010/main" val="1124913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1600" y="1916832"/>
            <a:ext cx="7272808" cy="4104456"/>
          </a:xfrm>
        </p:spPr>
        <p:txBody>
          <a:bodyPr>
            <a:noAutofit/>
          </a:bodyPr>
          <a:lstStyle/>
          <a:p>
            <a:r>
              <a:rPr lang="en-US" sz="2800" dirty="0"/>
              <a:t>A film franchise is defined according to its ‘production and distribution of </a:t>
            </a:r>
            <a:r>
              <a:rPr lang="en-US" sz="2800" u="sng" dirty="0"/>
              <a:t>multiple revenue streams</a:t>
            </a:r>
            <a:r>
              <a:rPr lang="en-US" sz="2800" dirty="0"/>
              <a:t>…’ (Johnson 2013)</a:t>
            </a:r>
          </a:p>
          <a:p>
            <a:r>
              <a:rPr lang="en-US" sz="2800" dirty="0" smtClean="0"/>
              <a:t>A film franchise ‘consists </a:t>
            </a:r>
            <a:r>
              <a:rPr lang="en-US" sz="2800" dirty="0"/>
              <a:t>of </a:t>
            </a:r>
            <a:r>
              <a:rPr lang="en-US" sz="2800" u="sng" dirty="0"/>
              <a:t>cross-marketing across more than one medium</a:t>
            </a:r>
            <a:r>
              <a:rPr lang="en-US" sz="2800" dirty="0"/>
              <a:t>. For the owners, the goal of increasing profit through diversity can extend the </a:t>
            </a:r>
            <a:r>
              <a:rPr lang="en-US" sz="2800" u="sng" dirty="0"/>
              <a:t>commercial profitability</a:t>
            </a:r>
            <a:r>
              <a:rPr lang="en-US" sz="2800" dirty="0"/>
              <a:t> of the </a:t>
            </a:r>
            <a:r>
              <a:rPr lang="en-US" sz="2800" dirty="0" smtClean="0"/>
              <a:t>franchise.’ (Lemke 2004)</a:t>
            </a:r>
          </a:p>
        </p:txBody>
      </p:sp>
      <p:sp>
        <p:nvSpPr>
          <p:cNvPr id="3" name="Title 2"/>
          <p:cNvSpPr>
            <a:spLocks noGrp="1"/>
          </p:cNvSpPr>
          <p:nvPr>
            <p:ph type="title"/>
          </p:nvPr>
        </p:nvSpPr>
        <p:spPr>
          <a:xfrm>
            <a:off x="1187624" y="476672"/>
            <a:ext cx="7543800" cy="914400"/>
          </a:xfrm>
        </p:spPr>
        <p:txBody>
          <a:bodyPr/>
          <a:lstStyle/>
          <a:p>
            <a:r>
              <a:rPr lang="en-US" dirty="0" smtClean="0"/>
              <a:t>Academic definitions…</a:t>
            </a:r>
            <a:endParaRPr lang="en-US" dirty="0"/>
          </a:p>
        </p:txBody>
      </p:sp>
    </p:spTree>
    <p:extLst>
      <p:ext uri="{BB962C8B-B14F-4D97-AF65-F5344CB8AC3E}">
        <p14:creationId xmlns:p14="http://schemas.microsoft.com/office/powerpoint/2010/main" val="1129846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9592" y="1772816"/>
            <a:ext cx="7704856" cy="3657599"/>
          </a:xfrm>
        </p:spPr>
        <p:txBody>
          <a:bodyPr>
            <a:normAutofit/>
          </a:bodyPr>
          <a:lstStyle/>
          <a:p>
            <a:r>
              <a:rPr lang="en-US" sz="3200" dirty="0" smtClean="0"/>
              <a:t>Franchise films become tied up with:</a:t>
            </a:r>
          </a:p>
          <a:p>
            <a:pPr lvl="1"/>
            <a:r>
              <a:rPr lang="en-US" sz="2800" dirty="0" smtClean="0"/>
              <a:t>COMMERCIALISM (economic motive)</a:t>
            </a:r>
          </a:p>
          <a:p>
            <a:pPr lvl="1"/>
            <a:r>
              <a:rPr lang="en-US" sz="2800" dirty="0"/>
              <a:t>REPLICATION (make more of it)</a:t>
            </a:r>
          </a:p>
          <a:p>
            <a:pPr lvl="1"/>
            <a:r>
              <a:rPr lang="en-US" sz="2800" dirty="0" smtClean="0"/>
              <a:t>MULTIPLICITY (make extensions from it)</a:t>
            </a:r>
          </a:p>
        </p:txBody>
      </p:sp>
      <p:sp>
        <p:nvSpPr>
          <p:cNvPr id="3" name="Title 2"/>
          <p:cNvSpPr>
            <a:spLocks noGrp="1"/>
          </p:cNvSpPr>
          <p:nvPr>
            <p:ph type="title"/>
          </p:nvPr>
        </p:nvSpPr>
        <p:spPr>
          <a:xfrm>
            <a:off x="755576" y="548680"/>
            <a:ext cx="7543800" cy="914400"/>
          </a:xfrm>
        </p:spPr>
        <p:txBody>
          <a:bodyPr/>
          <a:lstStyle/>
          <a:p>
            <a:r>
              <a:rPr lang="en-US" dirty="0" smtClean="0"/>
              <a:t>So then…</a:t>
            </a:r>
            <a:endParaRPr lang="en-US" dirty="0"/>
          </a:p>
        </p:txBody>
      </p:sp>
    </p:spTree>
    <p:extLst>
      <p:ext uri="{BB962C8B-B14F-4D97-AF65-F5344CB8AC3E}">
        <p14:creationId xmlns:p14="http://schemas.microsoft.com/office/powerpoint/2010/main" val="1173894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TotalTime>
  <Words>2202</Words>
  <Application>Microsoft Macintosh PowerPoint</Application>
  <PresentationFormat>On-screen Show (4:3)</PresentationFormat>
  <Paragraphs>225</Paragraphs>
  <Slides>51</Slides>
  <Notes>2</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Transmedia Histories Part 2:  Late 20th Century: Brand Hollywood</vt:lpstr>
      <vt:lpstr>Isn’t transmedia just franchising?</vt:lpstr>
      <vt:lpstr>Today…</vt:lpstr>
      <vt:lpstr>Learning Objectives</vt:lpstr>
      <vt:lpstr>So, first things first…</vt:lpstr>
      <vt:lpstr>PowerPoint Presentation</vt:lpstr>
      <vt:lpstr>PowerPoint Presentation</vt:lpstr>
      <vt:lpstr>Academic definitions…</vt:lpstr>
      <vt:lpstr>So then…</vt:lpstr>
      <vt:lpstr>So film franchises aren’t really about just films…?</vt:lpstr>
      <vt:lpstr>PowerPoint Presentation</vt:lpstr>
      <vt:lpstr>PowerPoint Presentation</vt:lpstr>
      <vt:lpstr>Yes, but…</vt:lpstr>
      <vt:lpstr>Franchise as creativity…?</vt:lpstr>
      <vt:lpstr>So then…</vt:lpstr>
      <vt:lpstr>Media or McDonald’s?</vt:lpstr>
      <vt:lpstr>Industry borrowings?</vt:lpstr>
      <vt:lpstr>In other words…</vt:lpstr>
      <vt:lpstr>1918 was the rise of licensing…Licensing afforded franchising!</vt:lpstr>
      <vt:lpstr>Licensing afforded franchising… but not yet of media!</vt:lpstr>
      <vt:lpstr>Licensing afforded franchising… but not yet of media!</vt:lpstr>
      <vt:lpstr>PowerPoint Presentation</vt:lpstr>
      <vt:lpstr>PowerPoint Presentation</vt:lpstr>
      <vt:lpstr>Summary so far…</vt:lpstr>
      <vt:lpstr>And this all explains why…</vt:lpstr>
      <vt:lpstr>PowerPoint Presentation</vt:lpstr>
      <vt:lpstr>PowerPoint Presentation</vt:lpstr>
      <vt:lpstr>Film merchandise I own . . .</vt:lpstr>
      <vt:lpstr>Top 10 highest grossing films of all time: </vt:lpstr>
      <vt:lpstr>PowerPoint Presentation</vt:lpstr>
      <vt:lpstr>So then…</vt:lpstr>
      <vt:lpstr>PowerPoint Presentation</vt:lpstr>
      <vt:lpstr>Theodor Adorno</vt:lpstr>
      <vt:lpstr>PowerPoint Presentation</vt:lpstr>
      <vt:lpstr>Standardization in film</vt:lpstr>
      <vt:lpstr>Standardization across media?</vt:lpstr>
      <vt:lpstr>   The Studio System: ‘Dream Factory’</vt:lpstr>
      <vt:lpstr>     Top Hat (1935): Classical Style</vt:lpstr>
      <vt:lpstr>Contemporary Hollywood</vt:lpstr>
      <vt:lpstr>PowerPoint Presentation</vt:lpstr>
      <vt:lpstr>PowerPoint Presentation</vt:lpstr>
      <vt:lpstr> Viacom’s core holdings</vt:lpstr>
      <vt:lpstr>PowerPoint Presentation</vt:lpstr>
      <vt:lpstr>PowerPoint Presentation</vt:lpstr>
      <vt:lpstr>PowerPoint Presentation</vt:lpstr>
      <vt:lpstr>The aesthetics of High concept</vt:lpstr>
      <vt:lpstr>The aesthetics of High concept</vt:lpstr>
      <vt:lpstr>  From high concept    to transmedia franchise</vt:lpstr>
      <vt:lpstr>What to take away from today…</vt:lpstr>
      <vt:lpstr>What’s coming up next?</vt:lpstr>
      <vt:lpstr>What’s coming up tomorrow…?</vt:lpstr>
    </vt:vector>
  </TitlesOfParts>
  <Company>Bath Spa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Transmedia Histories Part 2:  Late 20th Century: Brand Hollywood</dc:title>
  <dc:creator>Matthew Freeman</dc:creator>
  <cp:lastModifiedBy>Matthew Freeman</cp:lastModifiedBy>
  <cp:revision>10</cp:revision>
  <dcterms:created xsi:type="dcterms:W3CDTF">2016-04-07T18:43:12Z</dcterms:created>
  <dcterms:modified xsi:type="dcterms:W3CDTF">2016-04-27T08:24:27Z</dcterms:modified>
</cp:coreProperties>
</file>