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dp" ContentType="image/vnd.ms-photo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7" r:id="rId2"/>
    <p:sldId id="258" r:id="rId3"/>
    <p:sldId id="259" r:id="rId4"/>
    <p:sldId id="288" r:id="rId5"/>
    <p:sldId id="260" r:id="rId6"/>
    <p:sldId id="261" r:id="rId7"/>
    <p:sldId id="262" r:id="rId8"/>
    <p:sldId id="263" r:id="rId9"/>
    <p:sldId id="264" r:id="rId10"/>
    <p:sldId id="304" r:id="rId11"/>
    <p:sldId id="265" r:id="rId12"/>
    <p:sldId id="266" r:id="rId13"/>
    <p:sldId id="267" r:id="rId14"/>
    <p:sldId id="268" r:id="rId15"/>
    <p:sldId id="287" r:id="rId16"/>
    <p:sldId id="285" r:id="rId17"/>
    <p:sldId id="294" r:id="rId18"/>
    <p:sldId id="289" r:id="rId19"/>
    <p:sldId id="290" r:id="rId20"/>
    <p:sldId id="291" r:id="rId21"/>
    <p:sldId id="270" r:id="rId22"/>
    <p:sldId id="273" r:id="rId23"/>
    <p:sldId id="274" r:id="rId24"/>
    <p:sldId id="276" r:id="rId25"/>
    <p:sldId id="277" r:id="rId26"/>
    <p:sldId id="295" r:id="rId27"/>
    <p:sldId id="296" r:id="rId28"/>
    <p:sldId id="297" r:id="rId29"/>
    <p:sldId id="303" r:id="rId30"/>
    <p:sldId id="300" r:id="rId31"/>
    <p:sldId id="301" r:id="rId32"/>
    <p:sldId id="302" r:id="rId33"/>
    <p:sldId id="280" r:id="rId34"/>
    <p:sldId id="281" r:id="rId35"/>
    <p:sldId id="292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-12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11020-416D-7D49-A0A7-B46C7BAF6A2D}" type="datetimeFigureOut">
              <a:rPr lang="en-US" smtClean="0"/>
              <a:t>28/04/16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B56605-DB17-684E-9001-4F6A23EDD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736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en-US" altLang="en-US" sz="1100" dirty="0" smtClean="0"/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28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28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28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28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eaLnBrk="1" hangingPunct="1"/>
            <a:fld id="{8C9D0B77-85DF-4643-BF85-D8B0C298CE63}" type="slidenum">
              <a:rPr lang="en-US" altLang="en-US" sz="1200"/>
              <a:pPr eaLnBrk="1" hangingPunct="1"/>
              <a:t>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909723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9:00-10:30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9CFCA-316D-4FF2-9F82-F0625DFFDC4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2963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DC06D-EA5C-3A4C-B0C9-711548520026}" type="datetimeFigureOut">
              <a:rPr lang="en-US" smtClean="0"/>
              <a:t>28/04/16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C3933-2E03-8843-8870-8935EECA3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99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DC06D-EA5C-3A4C-B0C9-711548520026}" type="datetimeFigureOut">
              <a:rPr lang="en-US" smtClean="0"/>
              <a:t>28/04/16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C3933-2E03-8843-8870-8935EECA3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39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DC06D-EA5C-3A4C-B0C9-711548520026}" type="datetimeFigureOut">
              <a:rPr lang="en-US" smtClean="0"/>
              <a:t>28/04/16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C3933-2E03-8843-8870-8935EECA3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155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DC06D-EA5C-3A4C-B0C9-711548520026}" type="datetimeFigureOut">
              <a:rPr lang="en-US" smtClean="0"/>
              <a:t>28/04/16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C3933-2E03-8843-8870-8935EECA3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44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DC06D-EA5C-3A4C-B0C9-711548520026}" type="datetimeFigureOut">
              <a:rPr lang="en-US" smtClean="0"/>
              <a:t>28/04/16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C3933-2E03-8843-8870-8935EECA3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13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DC06D-EA5C-3A4C-B0C9-711548520026}" type="datetimeFigureOut">
              <a:rPr lang="en-US" smtClean="0"/>
              <a:t>28/04/16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C3933-2E03-8843-8870-8935EECA3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590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DC06D-EA5C-3A4C-B0C9-711548520026}" type="datetimeFigureOut">
              <a:rPr lang="en-US" smtClean="0"/>
              <a:t>28/04/16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C3933-2E03-8843-8870-8935EECA3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52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DC06D-EA5C-3A4C-B0C9-711548520026}" type="datetimeFigureOut">
              <a:rPr lang="en-US" smtClean="0"/>
              <a:t>28/04/16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C3933-2E03-8843-8870-8935EECA3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043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DC06D-EA5C-3A4C-B0C9-711548520026}" type="datetimeFigureOut">
              <a:rPr lang="en-US" smtClean="0"/>
              <a:t>28/04/16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C3933-2E03-8843-8870-8935EECA3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26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DC06D-EA5C-3A4C-B0C9-711548520026}" type="datetimeFigureOut">
              <a:rPr lang="en-US" smtClean="0"/>
              <a:t>28/04/16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C3933-2E03-8843-8870-8935EECA3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24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DC06D-EA5C-3A4C-B0C9-711548520026}" type="datetimeFigureOut">
              <a:rPr lang="en-US" smtClean="0"/>
              <a:t>28/04/16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C3933-2E03-8843-8870-8935EECA3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19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DC06D-EA5C-3A4C-B0C9-711548520026}" type="datetimeFigureOut">
              <a:rPr lang="en-US" smtClean="0"/>
              <a:t>28/04/16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C3933-2E03-8843-8870-8935EECA3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2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14.png"/><Relationship Id="rId5" Type="http://schemas.microsoft.com/office/2007/relationships/hdphoto" Target="../media/hdphoto4.wdp"/><Relationship Id="rId6" Type="http://schemas.openxmlformats.org/officeDocument/2006/relationships/image" Target="../media/image15.png"/><Relationship Id="rId7" Type="http://schemas.microsoft.com/office/2007/relationships/hdphoto" Target="../media/hdphoto5.wdp"/><Relationship Id="rId8" Type="http://schemas.openxmlformats.org/officeDocument/2006/relationships/image" Target="../media/image16.png"/><Relationship Id="rId9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18.png"/><Relationship Id="rId5" Type="http://schemas.microsoft.com/office/2007/relationships/hdphoto" Target="../media/hdphoto8.wdp"/><Relationship Id="rId6" Type="http://schemas.openxmlformats.org/officeDocument/2006/relationships/image" Target="../media/image19.png"/><Relationship Id="rId7" Type="http://schemas.microsoft.com/office/2007/relationships/hdphoto" Target="../media/hdphoto9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2.wdp"/><Relationship Id="rId5" Type="http://schemas.openxmlformats.org/officeDocument/2006/relationships/hyperlink" Target="http://www.google.co.uk/url?sa=i&amp;rct=j&amp;q=&amp;esrc=s&amp;source=images&amp;cd=&amp;cad=rja&amp;uact=8&amp;docid=EiNSUz0PktPurM&amp;tbnid=-XCYuMctlNIzNM:&amp;ved=0CAYQjRw&amp;url=http://www.bang2write.com/2013/04/5-reasons-writers-should-consider-a-transmedia-project-by-dylan-spicer.html&amp;ei=L4UkU7asH4e60QW04IHwDA&amp;bvm=bv.62922401,d.bGE&amp;psig=AFQjCNEzgNwAL8iZFU3oQhFHrRkVCmb1tw&amp;ust=1394988707735930" TargetMode="External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oogle.co.uk/url?sa=i&amp;rct=j&amp;q=&amp;esrc=s&amp;source=images&amp;cd=&amp;cad=rja&amp;uact=8&amp;docid=bVkDK18PzyH_XM&amp;tbnid=OLhOmaUt7Fo-VM:&amp;ved=0CAYQjRw&amp;url=http://www.icntv.tv/en/archives/6983&amp;ei=w54kU8meCemp0QW5s4CgDg&amp;bvm=bv.62922401,d.bGE&amp;psig=AFQjCNF1p0JwB1psD5GvGK97KFdYUCj8xQ&amp;ust=1394995252979656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284473"/>
            <a:ext cx="4441341" cy="180099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Transmedia Futures Part 1:</a:t>
            </a:r>
            <a:br>
              <a:rPr lang="en-GB" dirty="0" smtClean="0"/>
            </a:br>
            <a:r>
              <a:rPr lang="en-GB" dirty="0" smtClean="0"/>
              <a:t>Digital Participation</a:t>
            </a:r>
            <a:endParaRPr lang="en-GB" dirty="0"/>
          </a:p>
        </p:txBody>
      </p:sp>
      <p:pic>
        <p:nvPicPr>
          <p:cNvPr id="4" name="Picture 3" descr="http://www.digitalsherpa.com/blog/wp-content/uploads/2013/03/social-media-marketing2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479"/>
            <a:ext cx="4415351" cy="309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http://cache.vevo.com/Content/VevoImages/video/D83A1B268B014DBD8C561A249700FA5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/>
          <a:stretch/>
        </p:blipFill>
        <p:spPr bwMode="auto">
          <a:xfrm>
            <a:off x="4441341" y="762478"/>
            <a:ext cx="4702659" cy="309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1340" y="3861751"/>
            <a:ext cx="4702659" cy="264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82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Content as a reward for participating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1296" b="212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55895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116632"/>
            <a:ext cx="7366000" cy="1090960"/>
          </a:xfrm>
        </p:spPr>
        <p:txBody>
          <a:bodyPr/>
          <a:lstStyle/>
          <a:p>
            <a:r>
              <a:rPr lang="en-US" altLang="en-US" sz="4800" dirty="0"/>
              <a:t>Participatory </a:t>
            </a:r>
            <a:r>
              <a:rPr lang="en-US" altLang="en-US" sz="4800" dirty="0" smtClean="0"/>
              <a:t>Culture</a:t>
            </a:r>
            <a:endParaRPr lang="en-GB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40768"/>
            <a:ext cx="8653955" cy="4752528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</a:pPr>
            <a:r>
              <a:rPr lang="en-GB" sz="2800" dirty="0">
                <a:ea typeface="Calibri" panose="020F0502020204030204" pitchFamily="34" charset="0"/>
                <a:cs typeface="Sabon-Roman"/>
              </a:rPr>
              <a:t>Consumers of media become producers of </a:t>
            </a:r>
            <a:r>
              <a:rPr lang="en-GB" sz="2800" dirty="0" smtClean="0">
                <a:ea typeface="Calibri" panose="020F0502020204030204" pitchFamily="34" charset="0"/>
                <a:cs typeface="Sabon-Roman"/>
              </a:rPr>
              <a:t>media</a:t>
            </a:r>
          </a:p>
          <a:p>
            <a:pPr marL="0" indent="0">
              <a:lnSpc>
                <a:spcPct val="107000"/>
              </a:lnSpc>
              <a:buNone/>
            </a:pPr>
            <a:endParaRPr lang="en-GB" sz="2800" dirty="0">
              <a:ea typeface="Calibri" panose="020F0502020204030204" pitchFamily="34" charset="0"/>
              <a:cs typeface="Sabon-Roman"/>
            </a:endParaRPr>
          </a:p>
          <a:p>
            <a:r>
              <a:rPr lang="en-GB" sz="2800" dirty="0" smtClean="0"/>
              <a:t>‘Producer-consumer model’; ‘</a:t>
            </a:r>
            <a:r>
              <a:rPr lang="en-GB" sz="2800" dirty="0"/>
              <a:t>prosumers’ (Toffler, 1980</a:t>
            </a:r>
            <a:r>
              <a:rPr lang="en-GB" sz="2800" dirty="0" smtClean="0"/>
              <a:t>)</a:t>
            </a:r>
          </a:p>
          <a:p>
            <a:pPr marL="0" indent="0">
              <a:buNone/>
            </a:pPr>
            <a:endParaRPr lang="en-GB" sz="2800" dirty="0"/>
          </a:p>
          <a:p>
            <a:r>
              <a:rPr lang="en-GB" sz="2800" dirty="0" smtClean="0"/>
              <a:t>‘</a:t>
            </a:r>
            <a:r>
              <a:rPr lang="en-GB" sz="2800" dirty="0"/>
              <a:t>If the process of telling stories, making meaning and sharing mediated experiences becomes more participatory and </a:t>
            </a:r>
            <a:r>
              <a:rPr lang="en-GB" sz="2800" dirty="0" smtClean="0"/>
              <a:t>collaborative, it </a:t>
            </a:r>
            <a:r>
              <a:rPr lang="en-GB" sz="2800" dirty="0"/>
              <a:t>becomes crucial to understand the roles of the producer and the consumer as (to some extent) </a:t>
            </a:r>
            <a:r>
              <a:rPr lang="en-GB" sz="2800" dirty="0" smtClean="0"/>
              <a:t>interchangeable.’ (Deuze, 2005)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66251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 then…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00200"/>
            <a:ext cx="8496944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107000"/>
              </a:lnSpc>
            </a:pPr>
            <a:r>
              <a:rPr lang="en-GB" dirty="0"/>
              <a:t>KEY POINT #1: </a:t>
            </a:r>
          </a:p>
          <a:p>
            <a:pPr marL="0" indent="0">
              <a:lnSpc>
                <a:spcPct val="107000"/>
              </a:lnSpc>
              <a:buNone/>
            </a:pPr>
            <a:r>
              <a:rPr lang="en-GB" u="sng" dirty="0"/>
              <a:t>Internet forges </a:t>
            </a:r>
            <a:r>
              <a:rPr lang="en-GB" u="sng" dirty="0" smtClean="0"/>
              <a:t>a closer </a:t>
            </a:r>
            <a:r>
              <a:rPr lang="en-GB" u="sng" dirty="0"/>
              <a:t>relationship </a:t>
            </a:r>
            <a:r>
              <a:rPr lang="en-GB" u="sng" dirty="0" smtClean="0"/>
              <a:t>between audience and media content</a:t>
            </a:r>
            <a:endParaRPr lang="en-GB" u="sng" dirty="0"/>
          </a:p>
          <a:p>
            <a:pPr marL="0" indent="0">
              <a:buNone/>
            </a:pPr>
            <a:endParaRPr lang="en-GB" dirty="0" smtClean="0">
              <a:ea typeface="Calibri" panose="020F0502020204030204" pitchFamily="34" charset="0"/>
              <a:cs typeface="Sabon-Roman"/>
            </a:endParaRPr>
          </a:p>
          <a:p>
            <a:r>
              <a:rPr lang="en-GB" dirty="0" smtClean="0">
                <a:ea typeface="Calibri" panose="020F0502020204030204" pitchFamily="34" charset="0"/>
                <a:cs typeface="Sabon-Roman"/>
              </a:rPr>
              <a:t>KEY POINT #2:</a:t>
            </a:r>
          </a:p>
          <a:p>
            <a:pPr marL="0" indent="0">
              <a:buNone/>
            </a:pPr>
            <a:r>
              <a:rPr lang="en-GB" u="sng" dirty="0" smtClean="0">
                <a:ea typeface="Calibri" panose="020F0502020204030204" pitchFamily="34" charset="0"/>
                <a:cs typeface="Sabon-Roman"/>
              </a:rPr>
              <a:t>Audiences </a:t>
            </a:r>
            <a:r>
              <a:rPr lang="en-GB" u="sng" dirty="0">
                <a:ea typeface="Calibri" panose="020F0502020204030204" pitchFamily="34" charset="0"/>
                <a:cs typeface="Sabon-Roman"/>
              </a:rPr>
              <a:t>of media become producers of media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i="1" dirty="0" smtClean="0"/>
              <a:t>So what does this mean for transmedia culture?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684272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Digital media has changed things!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00200"/>
            <a:ext cx="8496944" cy="4525963"/>
          </a:xfrm>
        </p:spPr>
        <p:txBody>
          <a:bodyPr/>
          <a:lstStyle/>
          <a:p>
            <a:r>
              <a:rPr lang="en-GB" u="sng" dirty="0" smtClean="0"/>
              <a:t>Social media</a:t>
            </a:r>
            <a:r>
              <a:rPr lang="en-GB" dirty="0" smtClean="0"/>
              <a:t>:</a:t>
            </a:r>
          </a:p>
          <a:p>
            <a:pPr lvl="1"/>
            <a:r>
              <a:rPr lang="en-GB" dirty="0" smtClean="0"/>
              <a:t>Allows producers to communicate directly with fans</a:t>
            </a:r>
          </a:p>
          <a:p>
            <a:pPr lvl="1"/>
            <a:r>
              <a:rPr lang="en-GB" dirty="0" smtClean="0"/>
              <a:t>Makes producers more accessible to audiences</a:t>
            </a:r>
          </a:p>
          <a:p>
            <a:pPr lvl="1"/>
            <a:r>
              <a:rPr lang="en-GB" dirty="0" smtClean="0"/>
              <a:t>Blurs the distinction between ‘producer’ and ‘fan’</a:t>
            </a:r>
          </a:p>
          <a:p>
            <a:pPr lvl="1"/>
            <a:r>
              <a:rPr lang="en-GB" dirty="0" smtClean="0"/>
              <a:t>Makes promotion feel less like promotion (?)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9387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299" y="274638"/>
            <a:ext cx="8725225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T</a:t>
            </a:r>
            <a:r>
              <a:rPr lang="en-GB" dirty="0" smtClean="0"/>
              <a:t>ransmedia celebrities in the age of media convergence</a:t>
            </a:r>
            <a:endParaRPr lang="en-GB" dirty="0"/>
          </a:p>
        </p:txBody>
      </p:sp>
      <p:pic>
        <p:nvPicPr>
          <p:cNvPr id="1026" name="Picture 2" descr="http://cache.vevo.com/Content/VevoImages/video/D83A1B268B014DBD8C561A249700FA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438" y="1916832"/>
            <a:ext cx="67818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514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204" y="114797"/>
            <a:ext cx="8229600" cy="865932"/>
          </a:xfrm>
        </p:spPr>
        <p:txBody>
          <a:bodyPr/>
          <a:lstStyle/>
          <a:p>
            <a:r>
              <a:rPr lang="en-GB" dirty="0" smtClean="0"/>
              <a:t>Celebrity constructed across media</a:t>
            </a:r>
            <a:endParaRPr lang="en-GB" dirty="0"/>
          </a:p>
        </p:txBody>
      </p:sp>
      <p:pic>
        <p:nvPicPr>
          <p:cNvPr id="5122" name="Picture 2" descr="http://cdn-media.hollywood.com/images/l/JenniferAniston_620_101612po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273622"/>
            <a:ext cx="2664296" cy="231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holymoly.com/sites/default/files/imagecache/mobile_450/the-internet_jennifer-aniston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266" y="1057492"/>
            <a:ext cx="2232159" cy="312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i.dailymail.co.uk/i/pix/2014/12/15/2412613900000578-2874838-Revealed_Jennifer_Aniston_and_Gwyneth_Paltrow_have_bonded_since_-a-41_14186637847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933" y="4469219"/>
            <a:ext cx="2295744" cy="216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s-media-cache-ak0.pinimg.com/236x/c7/83/1b/c7831b2ec7d96ff1f7269032d9947cd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18" y="1145805"/>
            <a:ext cx="2355490" cy="304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0204" y="4189976"/>
            <a:ext cx="923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 smtClean="0"/>
              <a:t>TV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097494" y="1249596"/>
            <a:ext cx="970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 smtClean="0"/>
              <a:t>FILM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148064" y="4952529"/>
            <a:ext cx="13168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 smtClean="0"/>
              <a:t>SOCIAL MEDIA</a:t>
            </a:r>
            <a:endParaRPr lang="en-GB" sz="2800" b="1" dirty="0"/>
          </a:p>
        </p:txBody>
      </p:sp>
      <p:cxnSp>
        <p:nvCxnSpPr>
          <p:cNvPr id="6" name="Curved Connector 5"/>
          <p:cNvCxnSpPr/>
          <p:nvPr/>
        </p:nvCxnSpPr>
        <p:spPr>
          <a:xfrm>
            <a:off x="2843808" y="1772816"/>
            <a:ext cx="1080120" cy="864096"/>
          </a:xfrm>
          <a:prstGeom prst="curvedConnector3">
            <a:avLst/>
          </a:prstGeom>
          <a:ln w="571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 rot="16200000" flipH="1">
            <a:off x="7785987" y="4063706"/>
            <a:ext cx="558486" cy="252540"/>
          </a:xfrm>
          <a:prstGeom prst="curvedConnector3">
            <a:avLst/>
          </a:prstGeom>
          <a:ln w="571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>
            <a:off x="4067944" y="5204296"/>
            <a:ext cx="2304256" cy="1114648"/>
          </a:xfrm>
          <a:prstGeom prst="curvedConnector3">
            <a:avLst/>
          </a:prstGeom>
          <a:ln w="571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 rot="16200000" flipH="1">
            <a:off x="-72987" y="4456007"/>
            <a:ext cx="1784173" cy="991143"/>
          </a:xfrm>
          <a:prstGeom prst="curvedConnector3">
            <a:avLst/>
          </a:prstGeom>
          <a:ln w="571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4.bp.blogspot.com/-sVlKgGaxyMI/UGiVgxk1e4I/AAAAAAAABHk/z1jDfOBW4RA/s1600/jennifer-aniston-marie-claire-australia-cover-10528069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095" y="1057492"/>
            <a:ext cx="1879501" cy="253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Curved Connector 19"/>
          <p:cNvCxnSpPr/>
          <p:nvPr/>
        </p:nvCxnSpPr>
        <p:spPr>
          <a:xfrm>
            <a:off x="6228184" y="2316318"/>
            <a:ext cx="738911" cy="432048"/>
          </a:xfrm>
          <a:prstGeom prst="curvedConnector3">
            <a:avLst/>
          </a:prstGeom>
          <a:ln w="571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790346" y="3536272"/>
            <a:ext cx="2163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 smtClean="0"/>
              <a:t>MAGAZINES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147275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celebrity as transmedia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47248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dirty="0" smtClean="0"/>
              <a:t>“The celebrity is </a:t>
            </a:r>
            <a:r>
              <a:rPr lang="en-GB" dirty="0"/>
              <a:t>a very useful way of connecting … </a:t>
            </a:r>
            <a:r>
              <a:rPr lang="en-GB" dirty="0" smtClean="0"/>
              <a:t>transmedia processes” (Turner, 2004, p.33) </a:t>
            </a:r>
          </a:p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dirty="0" smtClean="0"/>
              <a:t>“The </a:t>
            </a:r>
            <a:r>
              <a:rPr lang="en-GB" dirty="0"/>
              <a:t>mediated </a:t>
            </a:r>
            <a:r>
              <a:rPr lang="en-GB" dirty="0" smtClean="0"/>
              <a:t>intertextuality </a:t>
            </a:r>
            <a:r>
              <a:rPr lang="en-GB" dirty="0"/>
              <a:t>of celebrity production speaks specifically to the developing mechanisms of </a:t>
            </a:r>
            <a:r>
              <a:rPr lang="en-GB" dirty="0" smtClean="0"/>
              <a:t>convergence culture that </a:t>
            </a:r>
            <a:r>
              <a:rPr lang="en-GB" dirty="0"/>
              <a:t>characterise contemporary media </a:t>
            </a:r>
            <a:r>
              <a:rPr lang="en-GB" dirty="0" smtClean="0"/>
              <a:t>use” </a:t>
            </a:r>
            <a:r>
              <a:rPr lang="en-GB" dirty="0"/>
              <a:t>(</a:t>
            </a:r>
            <a:r>
              <a:rPr lang="en-GB" dirty="0" smtClean="0"/>
              <a:t>Jenkins, 2006).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7532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What is ‘celebrity’?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 smtClean="0"/>
              <a:t>‘The celebrity </a:t>
            </a:r>
            <a:r>
              <a:rPr lang="en-GB" dirty="0"/>
              <a:t>is a ‘</a:t>
            </a:r>
            <a:r>
              <a:rPr lang="en-GB" u="sng" dirty="0"/>
              <a:t>human pseudo event</a:t>
            </a:r>
            <a:r>
              <a:rPr lang="en-GB" dirty="0"/>
              <a:t>’, fabricated for the media and evaluated in terms of the scale and effectiveness of their media visibility </a:t>
            </a:r>
            <a:r>
              <a:rPr lang="en-GB" dirty="0" smtClean="0"/>
              <a:t>(</a:t>
            </a:r>
            <a:r>
              <a:rPr lang="en-GB" dirty="0" err="1" smtClean="0"/>
              <a:t>Boorstein</a:t>
            </a:r>
            <a:r>
              <a:rPr lang="en-GB" dirty="0" smtClean="0"/>
              <a:t>) </a:t>
            </a:r>
            <a:endParaRPr lang="en-GB" dirty="0"/>
          </a:p>
          <a:p>
            <a:r>
              <a:rPr lang="en-GB" dirty="0" smtClean="0"/>
              <a:t>‘Celebrity </a:t>
            </a:r>
            <a:r>
              <a:rPr lang="en-GB" dirty="0"/>
              <a:t>is not </a:t>
            </a:r>
            <a:r>
              <a:rPr lang="en-GB" dirty="0" smtClean="0"/>
              <a:t>a </a:t>
            </a:r>
            <a:r>
              <a:rPr lang="en-GB" dirty="0"/>
              <a:t>property of specific individuals. Rather, it is </a:t>
            </a:r>
            <a:r>
              <a:rPr lang="en-GB" u="sng" dirty="0"/>
              <a:t>constituted discursively</a:t>
            </a:r>
            <a:r>
              <a:rPr lang="en-GB" dirty="0"/>
              <a:t>, by the way in which the individual is represented’ (</a:t>
            </a:r>
            <a:r>
              <a:rPr lang="en-GB" dirty="0" smtClean="0"/>
              <a:t>Turner)</a:t>
            </a:r>
          </a:p>
          <a:p>
            <a:r>
              <a:rPr lang="en-GB" dirty="0" smtClean="0"/>
              <a:t>‘</a:t>
            </a:r>
            <a:r>
              <a:rPr lang="en-GB" dirty="0"/>
              <a:t>C</a:t>
            </a:r>
            <a:r>
              <a:rPr lang="en-GB" dirty="0" smtClean="0"/>
              <a:t>elebrity</a:t>
            </a:r>
            <a:r>
              <a:rPr lang="en-GB" dirty="0"/>
              <a:t>, then, is overwhelmingly </a:t>
            </a:r>
            <a:r>
              <a:rPr lang="en-GB" u="sng" dirty="0"/>
              <a:t>a product of media </a:t>
            </a:r>
            <a:r>
              <a:rPr lang="en-GB" u="sng" dirty="0" smtClean="0"/>
              <a:t>representation</a:t>
            </a:r>
            <a:r>
              <a:rPr lang="en-GB" dirty="0"/>
              <a:t>; understanding it demands giving close attention to the </a:t>
            </a:r>
            <a:r>
              <a:rPr lang="en-GB" dirty="0" smtClean="0"/>
              <a:t>representational </a:t>
            </a:r>
            <a:r>
              <a:rPr lang="en-GB" dirty="0"/>
              <a:t>repertoires and patterns employed in this discursive </a:t>
            </a:r>
            <a:r>
              <a:rPr lang="en-GB" dirty="0" smtClean="0"/>
              <a:t>regime’ (Turner) 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6723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 then…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00200"/>
            <a:ext cx="8496944" cy="452596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L</a:t>
            </a:r>
            <a:r>
              <a:rPr lang="en-GB" dirty="0" smtClean="0"/>
              <a:t>et’s </a:t>
            </a:r>
            <a:r>
              <a:rPr lang="en-US" dirty="0" smtClean="0"/>
              <a:t>analyse </a:t>
            </a:r>
            <a:r>
              <a:rPr lang="en-US" dirty="0"/>
              <a:t>the </a:t>
            </a:r>
            <a:r>
              <a:rPr lang="en-US" dirty="0" smtClean="0"/>
              <a:t>following Twitter pages!</a:t>
            </a:r>
            <a:endParaRPr lang="en-US" dirty="0"/>
          </a:p>
          <a:p>
            <a:r>
              <a:rPr lang="en-US" dirty="0" smtClean="0"/>
              <a:t>How is the celebrity being constructed discursively and representationally here:</a:t>
            </a:r>
          </a:p>
          <a:p>
            <a:pPr lvl="1"/>
            <a:r>
              <a:rPr lang="en-US" dirty="0" smtClean="0"/>
              <a:t>What type of language do they use?</a:t>
            </a:r>
          </a:p>
          <a:p>
            <a:pPr lvl="1"/>
            <a:r>
              <a:rPr lang="en-US" dirty="0"/>
              <a:t>What ‘stories’ from other media </a:t>
            </a:r>
            <a:r>
              <a:rPr lang="en-US" dirty="0" smtClean="0"/>
              <a:t>forms </a:t>
            </a:r>
            <a:r>
              <a:rPr lang="en-US" dirty="0"/>
              <a:t>are being extended and expanded across platforms?</a:t>
            </a:r>
          </a:p>
          <a:p>
            <a:pPr lvl="1"/>
            <a:r>
              <a:rPr lang="en-US" dirty="0" smtClean="0"/>
              <a:t>What’s the role of the audience here? </a:t>
            </a:r>
          </a:p>
          <a:p>
            <a:r>
              <a:rPr lang="en-US" dirty="0" smtClean="0"/>
              <a:t>What initial conclusions </a:t>
            </a:r>
            <a:r>
              <a:rPr lang="en-US" dirty="0"/>
              <a:t>might </a:t>
            </a:r>
            <a:r>
              <a:rPr lang="en-US" dirty="0" smtClean="0"/>
              <a:t>we make </a:t>
            </a:r>
            <a:r>
              <a:rPr lang="en-US" dirty="0"/>
              <a:t>about </a:t>
            </a:r>
            <a:r>
              <a:rPr lang="en-US" dirty="0" smtClean="0"/>
              <a:t>  the role of </a:t>
            </a:r>
            <a:r>
              <a:rPr lang="en-US" dirty="0"/>
              <a:t>social </a:t>
            </a:r>
            <a:r>
              <a:rPr lang="en-US" dirty="0" smtClean="0"/>
              <a:t>media as a transmedia tool?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128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2500" t="12245" r="1276" b="24943"/>
          <a:stretch/>
        </p:blipFill>
        <p:spPr bwMode="auto">
          <a:xfrm>
            <a:off x="251520" y="151630"/>
            <a:ext cx="6048672" cy="27241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4030" t="21996" r="13541" b="64924"/>
          <a:stretch/>
        </p:blipFill>
        <p:spPr bwMode="auto">
          <a:xfrm>
            <a:off x="251521" y="2924944"/>
            <a:ext cx="8784976" cy="15841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3137" t="21315" r="11607" b="27665"/>
          <a:stretch/>
        </p:blipFill>
        <p:spPr bwMode="auto">
          <a:xfrm>
            <a:off x="3378" y="4509121"/>
            <a:ext cx="5360709" cy="22941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5561" t="21088" r="30423" b="35374"/>
          <a:stretch/>
        </p:blipFill>
        <p:spPr bwMode="auto">
          <a:xfrm>
            <a:off x="4355976" y="4509121"/>
            <a:ext cx="4761017" cy="23314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13066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03280"/>
          </a:xfrm>
        </p:spPr>
        <p:txBody>
          <a:bodyPr/>
          <a:lstStyle/>
          <a:p>
            <a:r>
              <a:rPr lang="en-GB" dirty="0" smtClean="0"/>
              <a:t>Today…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475" y="1277918"/>
            <a:ext cx="8737014" cy="2260848"/>
          </a:xfrm>
        </p:spPr>
        <p:txBody>
          <a:bodyPr>
            <a:normAutofit/>
          </a:bodyPr>
          <a:lstStyle/>
          <a:p>
            <a:r>
              <a:rPr lang="en-GB" dirty="0" smtClean="0"/>
              <a:t>Digital media as transmedia participatory culture</a:t>
            </a:r>
          </a:p>
          <a:p>
            <a:pPr lvl="1"/>
            <a:r>
              <a:rPr lang="en-GB" dirty="0" smtClean="0"/>
              <a:t>The Internet Age and participatory culture</a:t>
            </a:r>
          </a:p>
          <a:p>
            <a:pPr lvl="1"/>
            <a:r>
              <a:rPr lang="en-GB" dirty="0" smtClean="0"/>
              <a:t>Producer as audience/audience as producer</a:t>
            </a:r>
          </a:p>
          <a:p>
            <a:pPr lvl="1"/>
            <a:r>
              <a:rPr lang="en-GB" dirty="0" smtClean="0"/>
              <a:t>Example: </a:t>
            </a:r>
            <a:r>
              <a:rPr lang="en-GB" dirty="0" smtClean="0"/>
              <a:t>Lady Gaga</a:t>
            </a: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7475" y="4312785"/>
            <a:ext cx="8611725" cy="2260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Key question:</a:t>
            </a:r>
          </a:p>
          <a:p>
            <a:pPr lvl="1"/>
            <a:r>
              <a:rPr lang="en-GB" dirty="0" smtClean="0"/>
              <a:t>Is digital media a tool for fans or for industry?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7475" y="3466728"/>
            <a:ext cx="8611725" cy="2260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DVDs as participatory transmedia storytelling</a:t>
            </a:r>
          </a:p>
        </p:txBody>
      </p:sp>
    </p:spTree>
    <p:extLst>
      <p:ext uri="{BB962C8B-B14F-4D97-AF65-F5344CB8AC3E}">
        <p14:creationId xmlns:p14="http://schemas.microsoft.com/office/powerpoint/2010/main" val="1044353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1386" t="12010" r="13400" b="4515"/>
          <a:stretch/>
        </p:blipFill>
        <p:spPr bwMode="auto">
          <a:xfrm>
            <a:off x="330" y="0"/>
            <a:ext cx="5448300" cy="34010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0691" t="40950" r="31701" b="20266"/>
          <a:stretch/>
        </p:blipFill>
        <p:spPr bwMode="auto">
          <a:xfrm>
            <a:off x="4283968" y="3501008"/>
            <a:ext cx="4752528" cy="33865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1054" t="47447" r="31632" b="4516"/>
          <a:stretch/>
        </p:blipFill>
        <p:spPr bwMode="auto">
          <a:xfrm>
            <a:off x="330" y="3501008"/>
            <a:ext cx="4139622" cy="33569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7490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95348" cy="4525963"/>
          </a:xfrm>
        </p:spPr>
        <p:txBody>
          <a:bodyPr/>
          <a:lstStyle/>
          <a:p>
            <a:r>
              <a:rPr lang="en-GB" dirty="0"/>
              <a:t>‘Controlling and crafting </a:t>
            </a:r>
            <a:r>
              <a:rPr lang="en-GB" dirty="0" smtClean="0"/>
              <a:t>one’s myth </a:t>
            </a:r>
            <a:r>
              <a:rPr lang="en-GB" dirty="0"/>
              <a:t>is hardly new … what’s remarkable about Lady Gaga is she’s the first star born in and of the Internet Age to master this art.’ (Maureen Callaghan</a:t>
            </a:r>
            <a:r>
              <a:rPr lang="en-GB" dirty="0" smtClean="0"/>
              <a:t>)</a:t>
            </a:r>
          </a:p>
          <a:p>
            <a:endParaRPr lang="en-GB" dirty="0"/>
          </a:p>
          <a:p>
            <a:r>
              <a:rPr lang="en-GB" dirty="0" smtClean="0"/>
              <a:t>In other words, Lady </a:t>
            </a:r>
            <a:r>
              <a:rPr lang="en-GB" dirty="0" err="1" smtClean="0"/>
              <a:t>Gaga’s</a:t>
            </a:r>
            <a:r>
              <a:rPr lang="en-GB" dirty="0" smtClean="0"/>
              <a:t> celebrity image is a product of the Internet’s participatory sprawl!</a:t>
            </a:r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dirty="0" smtClean="0"/>
              <a:t>Lady Gaga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5456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Participation </a:t>
            </a:r>
            <a:r>
              <a:rPr lang="en-GB" dirty="0"/>
              <a:t>with fans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‘Perception </a:t>
            </a:r>
            <a:r>
              <a:rPr lang="en-GB" dirty="0"/>
              <a:t>of proximity’ (</a:t>
            </a:r>
            <a:r>
              <a:rPr lang="en-GB" dirty="0" smtClean="0"/>
              <a:t>Beer, </a:t>
            </a:r>
            <a:r>
              <a:rPr lang="en-GB" dirty="0"/>
              <a:t>2008</a:t>
            </a:r>
            <a:r>
              <a:rPr lang="en-GB" dirty="0" smtClean="0"/>
              <a:t>)</a:t>
            </a:r>
          </a:p>
          <a:p>
            <a:r>
              <a:rPr lang="en-GB" dirty="0" smtClean="0"/>
              <a:t>Removes mediation of traditional media</a:t>
            </a:r>
          </a:p>
          <a:p>
            <a:r>
              <a:rPr lang="en-GB" dirty="0" smtClean="0"/>
              <a:t>Makes audiences feel more involved</a:t>
            </a:r>
          </a:p>
          <a:p>
            <a:r>
              <a:rPr lang="en-GB" dirty="0" smtClean="0"/>
              <a:t>Harks back to traditions of letter-writing</a:t>
            </a:r>
            <a:endParaRPr lang="en-GB" dirty="0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0973" t="53979" r="34837" b="32991"/>
          <a:stretch/>
        </p:blipFill>
        <p:spPr bwMode="auto">
          <a:xfrm>
            <a:off x="611560" y="3933056"/>
            <a:ext cx="7848872" cy="2252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56855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Social media as humanising celebrity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00200"/>
            <a:ext cx="8568952" cy="4525963"/>
          </a:xfrm>
        </p:spPr>
        <p:txBody>
          <a:bodyPr>
            <a:normAutofit/>
          </a:bodyPr>
          <a:lstStyle/>
          <a:p>
            <a:r>
              <a:rPr lang="en-GB" dirty="0" smtClean="0"/>
              <a:t>‘Gaga’s </a:t>
            </a:r>
            <a:r>
              <a:rPr lang="en-GB" dirty="0"/>
              <a:t>skilled use of social-media platforms delivers some fans a sense of </a:t>
            </a:r>
            <a:r>
              <a:rPr lang="en-GB" dirty="0" smtClean="0"/>
              <a:t>closeness and </a:t>
            </a:r>
            <a:r>
              <a:rPr lang="en-GB" dirty="0"/>
              <a:t>ultimately </a:t>
            </a:r>
            <a:r>
              <a:rPr lang="en-GB" dirty="0" smtClean="0"/>
              <a:t>cements her </a:t>
            </a:r>
            <a:r>
              <a:rPr lang="en-GB" dirty="0"/>
              <a:t>authenticity as a ‘genuine person’ and ‘good citizen</a:t>
            </a:r>
            <a:r>
              <a:rPr lang="en-GB" dirty="0" smtClean="0"/>
              <a:t>’’ </a:t>
            </a:r>
            <a:r>
              <a:rPr lang="en-GB" sz="2400" dirty="0" smtClean="0"/>
              <a:t>(Bennett, 2014)</a:t>
            </a:r>
          </a:p>
          <a:p>
            <a:r>
              <a:rPr lang="en-GB" dirty="0" smtClean="0"/>
              <a:t>Abolishes distinctions between public/private</a:t>
            </a:r>
            <a:endParaRPr lang="en-GB" dirty="0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0809" t="58022" r="32824" b="27016"/>
          <a:stretch/>
        </p:blipFill>
        <p:spPr bwMode="auto">
          <a:xfrm>
            <a:off x="827584" y="4221088"/>
            <a:ext cx="7416824" cy="20975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76204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en-GB" sz="4400" dirty="0" smtClean="0">
                <a:latin typeface="+mn-lt"/>
              </a:rPr>
              <a:t>Producer as audience… or is it audience as producer?</a:t>
            </a:r>
            <a:endParaRPr lang="en-GB" sz="44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988840"/>
            <a:ext cx="9036496" cy="4137323"/>
          </a:xfrm>
        </p:spPr>
        <p:txBody>
          <a:bodyPr/>
          <a:lstStyle/>
          <a:p>
            <a:r>
              <a:rPr lang="en-GB" dirty="0" smtClean="0"/>
              <a:t>Social media </a:t>
            </a:r>
            <a:r>
              <a:rPr lang="en-GB" dirty="0" smtClean="0"/>
              <a:t>is </a:t>
            </a:r>
            <a:r>
              <a:rPr lang="en-GB" dirty="0" smtClean="0"/>
              <a:t>a shift in the relationship </a:t>
            </a:r>
            <a:r>
              <a:rPr lang="en-GB" dirty="0" smtClean="0"/>
              <a:t>and distinction between </a:t>
            </a:r>
            <a:r>
              <a:rPr lang="en-GB" dirty="0" smtClean="0"/>
              <a:t>producers </a:t>
            </a:r>
            <a:r>
              <a:rPr lang="en-GB" dirty="0" smtClean="0"/>
              <a:t>and </a:t>
            </a:r>
            <a:r>
              <a:rPr lang="en-GB" dirty="0" smtClean="0"/>
              <a:t>audiences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4" t="13412" r="37426" b="34143"/>
          <a:stretch/>
        </p:blipFill>
        <p:spPr bwMode="auto">
          <a:xfrm>
            <a:off x="4644008" y="3792482"/>
            <a:ext cx="4305874" cy="247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0" t="13562" r="37223" b="34359"/>
          <a:stretch/>
        </p:blipFill>
        <p:spPr bwMode="auto">
          <a:xfrm>
            <a:off x="164502" y="3792483"/>
            <a:ext cx="4464496" cy="247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53408" y="6296247"/>
            <a:ext cx="50979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https://www.youtube.com/watch?v=MMY1br5e1lA</a:t>
            </a:r>
          </a:p>
        </p:txBody>
      </p:sp>
    </p:spTree>
    <p:extLst>
      <p:ext uri="{BB962C8B-B14F-4D97-AF65-F5344CB8AC3E}">
        <p14:creationId xmlns:p14="http://schemas.microsoft.com/office/powerpoint/2010/main" val="2145064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Producer </a:t>
            </a:r>
            <a:r>
              <a:rPr lang="en-GB" dirty="0"/>
              <a:t>as audience… or is it audience </a:t>
            </a:r>
            <a:r>
              <a:rPr lang="en-GB" dirty="0" smtClean="0"/>
              <a:t>as producer?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00808"/>
            <a:ext cx="8147248" cy="4525963"/>
          </a:xfrm>
        </p:spPr>
        <p:txBody>
          <a:bodyPr/>
          <a:lstStyle/>
          <a:p>
            <a:r>
              <a:rPr lang="en-GB" dirty="0" smtClean="0"/>
              <a:t>Social media </a:t>
            </a:r>
            <a:r>
              <a:rPr lang="en-GB" u="sng" dirty="0" smtClean="0"/>
              <a:t>blends</a:t>
            </a:r>
            <a:r>
              <a:rPr lang="en-GB" dirty="0" smtClean="0"/>
              <a:t> things together!</a:t>
            </a:r>
          </a:p>
          <a:p>
            <a:pPr lvl="1"/>
            <a:r>
              <a:rPr lang="en-GB" dirty="0" smtClean="0"/>
              <a:t>It creates celebrities that are media producers and amateur users, both stars </a:t>
            </a:r>
            <a:r>
              <a:rPr lang="en-GB" b="1" i="1" dirty="0" smtClean="0"/>
              <a:t>and</a:t>
            </a:r>
            <a:r>
              <a:rPr lang="en-GB" dirty="0" smtClean="0"/>
              <a:t> personalities, both extraordinary talents </a:t>
            </a:r>
            <a:r>
              <a:rPr lang="en-GB" b="1" i="1" dirty="0" smtClean="0"/>
              <a:t>and</a:t>
            </a:r>
            <a:r>
              <a:rPr lang="en-GB" dirty="0" smtClean="0"/>
              <a:t> ordinary fans</a:t>
            </a:r>
          </a:p>
          <a:p>
            <a:pPr lvl="1"/>
            <a:r>
              <a:rPr lang="en-GB" dirty="0" smtClean="0"/>
              <a:t>In other words, it creates a transmedia culture that brings (more) equal balance between the industry and the audience, between those creating the stories and those consuming them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4221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this mean for fiction?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2037"/>
            <a:ext cx="8229600" cy="4344126"/>
          </a:xfrm>
        </p:spPr>
        <p:txBody>
          <a:bodyPr/>
          <a:lstStyle/>
          <a:p>
            <a:pPr lvl="1"/>
            <a:r>
              <a:rPr lang="en-US" dirty="0" smtClean="0"/>
              <a:t>How does participatory culture manifest as fictional storytelling in film?</a:t>
            </a:r>
          </a:p>
          <a:p>
            <a:pPr lvl="1"/>
            <a:r>
              <a:rPr lang="en-US" dirty="0" smtClean="0"/>
              <a:t>What does this digital blending of media and producer/audience functions mean for film?</a:t>
            </a:r>
          </a:p>
          <a:p>
            <a:pPr lvl="1"/>
            <a:r>
              <a:rPr lang="en-US" dirty="0" smtClean="0"/>
              <a:t>How does this enhance transmedia storytelling?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9226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study: DVDs and Blu-Rays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/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724" y="3128044"/>
            <a:ext cx="4973275" cy="372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5516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2085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US" dirty="0"/>
              <a:t>‘Transmedia storytelling lures the audience into buying more and more stuff – today, DVDs; tomorrow, who knows what?</a:t>
            </a:r>
            <a:r>
              <a:rPr lang="en-US" dirty="0" smtClean="0"/>
              <a:t>’ (Kring)</a:t>
            </a:r>
          </a:p>
          <a:p>
            <a:r>
              <a:rPr lang="en-US" dirty="0" smtClean="0"/>
              <a:t>DVDs first sold as offering </a:t>
            </a:r>
            <a:r>
              <a:rPr lang="en-US" u="sng" dirty="0" smtClean="0"/>
              <a:t>more</a:t>
            </a:r>
            <a:r>
              <a:rPr lang="en-US" dirty="0" smtClean="0"/>
              <a:t> </a:t>
            </a:r>
            <a:r>
              <a:rPr lang="en-US" dirty="0" smtClean="0"/>
              <a:t>film content</a:t>
            </a:r>
            <a:r>
              <a:rPr lang="en-US" dirty="0" smtClean="0"/>
              <a:t>: ‘Choose </a:t>
            </a:r>
            <a:r>
              <a:rPr lang="en-US" dirty="0"/>
              <a:t>from features, like director’s notes, behind the scenes footage, trailers, and more</a:t>
            </a:r>
            <a:r>
              <a:rPr lang="en-US" dirty="0" smtClean="0"/>
              <a:t>’</a:t>
            </a:r>
          </a:p>
          <a:p>
            <a:r>
              <a:rPr lang="en-US" dirty="0" smtClean="0"/>
              <a:t>DVDs </a:t>
            </a:r>
            <a:r>
              <a:rPr lang="en-US" u="sng" dirty="0" smtClean="0"/>
              <a:t>as</a:t>
            </a:r>
            <a:r>
              <a:rPr lang="en-US" dirty="0" smtClean="0"/>
              <a:t> media convergence: </a:t>
            </a:r>
            <a:r>
              <a:rPr lang="en-US" dirty="0"/>
              <a:t>bringing together </a:t>
            </a:r>
            <a:r>
              <a:rPr lang="en-US" dirty="0" smtClean="0"/>
              <a:t>multiple </a:t>
            </a:r>
            <a:r>
              <a:rPr lang="en-US" dirty="0"/>
              <a:t>pieces of </a:t>
            </a:r>
            <a:r>
              <a:rPr lang="en-US" dirty="0" smtClean="0"/>
              <a:t>media </a:t>
            </a:r>
            <a:r>
              <a:rPr lang="en-US" dirty="0"/>
              <a:t>content – text, audio, comics, video, etc. – within the same disc</a:t>
            </a:r>
            <a:r>
              <a:rPr lang="en-GB" dirty="0"/>
              <a:t> </a:t>
            </a:r>
            <a:r>
              <a:rPr lang="en-GB" dirty="0" smtClean="0"/>
              <a:t>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8820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DVDs as transmedia storytelling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Transmedia storytelling as adding </a:t>
            </a:r>
            <a:r>
              <a:rPr lang="en-US" u="sng" dirty="0" smtClean="0"/>
              <a:t>value</a:t>
            </a:r>
            <a:r>
              <a:rPr lang="en-US" dirty="0" smtClean="0"/>
              <a:t> to DVDs as products worth purchasing</a:t>
            </a:r>
          </a:p>
          <a:p>
            <a:r>
              <a:rPr lang="en-US" dirty="0" smtClean="0"/>
              <a:t>Marvel One-Shots – ‘A Funny Thing Happened On The Way to Thor’s Hammer’</a:t>
            </a:r>
          </a:p>
          <a:p>
            <a:pPr lvl="1"/>
            <a:r>
              <a:rPr lang="en-US" dirty="0" smtClean="0"/>
              <a:t>Bridges the gap between </a:t>
            </a:r>
            <a:r>
              <a:rPr lang="en-US" i="1" dirty="0" smtClean="0"/>
              <a:t>Iron Man 2 </a:t>
            </a:r>
            <a:r>
              <a:rPr lang="en-US" dirty="0" smtClean="0"/>
              <a:t>(2010) and </a:t>
            </a:r>
            <a:r>
              <a:rPr lang="en-US" i="1" dirty="0" smtClean="0"/>
              <a:t>Thor</a:t>
            </a:r>
            <a:r>
              <a:rPr lang="en-US" dirty="0" smtClean="0"/>
              <a:t> (2011), released on the </a:t>
            </a:r>
            <a:r>
              <a:rPr lang="en-US" i="1" dirty="0" smtClean="0"/>
              <a:t>Captain America: The First Avenger</a:t>
            </a:r>
            <a:r>
              <a:rPr lang="en-US" dirty="0" smtClean="0"/>
              <a:t> DVD (2011)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93962" y="6285572"/>
            <a:ext cx="3086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err="1"/>
              <a:t>https</a:t>
            </a:r>
            <a:r>
              <a:rPr lang="pt-BR" dirty="0"/>
              <a:t>://</a:t>
            </a:r>
            <a:r>
              <a:rPr lang="pt-BR" dirty="0" err="1"/>
              <a:t>vimeo.com</a:t>
            </a:r>
            <a:r>
              <a:rPr lang="pt-BR" dirty="0"/>
              <a:t>/140163807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264" y="4803259"/>
            <a:ext cx="3923936" cy="205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91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Learning Outcomes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3647"/>
            <a:ext cx="8229600" cy="4322516"/>
          </a:xfrm>
        </p:spPr>
        <p:txBody>
          <a:bodyPr/>
          <a:lstStyle/>
          <a:p>
            <a:r>
              <a:rPr lang="en-GB" dirty="0" smtClean="0"/>
              <a:t>Define the concept of participatory culture</a:t>
            </a:r>
          </a:p>
          <a:p>
            <a:r>
              <a:rPr lang="en-GB" dirty="0" smtClean="0"/>
              <a:t>Analyse how digital media engages audiences</a:t>
            </a:r>
          </a:p>
          <a:p>
            <a:r>
              <a:rPr lang="en-GB" dirty="0" smtClean="0"/>
              <a:t>Identify the impact(s) of digital media on the workings of contemporary transmedia culture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4179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Additional (transmedia) information buried </a:t>
            </a:r>
            <a:r>
              <a:rPr lang="en-US" dirty="0"/>
              <a:t>within the DVD disc</a:t>
            </a:r>
            <a:r>
              <a:rPr lang="en-GB" dirty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0995"/>
            <a:ext cx="8229600" cy="4325168"/>
          </a:xfrm>
        </p:spPr>
        <p:txBody>
          <a:bodyPr/>
          <a:lstStyle/>
          <a:p>
            <a:r>
              <a:rPr lang="en-US" dirty="0" smtClean="0"/>
              <a:t>DVDs as providing added </a:t>
            </a:r>
            <a:r>
              <a:rPr lang="en-US" u="sng" dirty="0" smtClean="0"/>
              <a:t>educational</a:t>
            </a:r>
            <a:r>
              <a:rPr lang="en-US" dirty="0" smtClean="0"/>
              <a:t> content:</a:t>
            </a:r>
          </a:p>
          <a:p>
            <a:r>
              <a:rPr lang="en-US" dirty="0" smtClean="0"/>
              <a:t>‘</a:t>
            </a:r>
            <a:r>
              <a:rPr lang="en-US" dirty="0"/>
              <a:t>Journey of Discovery: Creating </a:t>
            </a:r>
            <a:r>
              <a:rPr lang="en-US" i="1" dirty="0"/>
              <a:t>Man of Steel</a:t>
            </a:r>
            <a:r>
              <a:rPr lang="en-US" dirty="0" smtClean="0"/>
              <a:t>’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985130" y="6310829"/>
            <a:ext cx="55500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=B7GShUYBqNo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569" y="3257251"/>
            <a:ext cx="5428583" cy="305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788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Additional (transmedia) story content buried within the DVD disc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44122"/>
            <a:ext cx="8229600" cy="4382041"/>
          </a:xfrm>
        </p:spPr>
        <p:txBody>
          <a:bodyPr/>
          <a:lstStyle/>
          <a:p>
            <a:r>
              <a:rPr lang="en-US" dirty="0" smtClean="0"/>
              <a:t>DVDs as providing further </a:t>
            </a:r>
            <a:r>
              <a:rPr lang="en-US" u="sng" dirty="0" smtClean="0"/>
              <a:t>story</a:t>
            </a:r>
            <a:r>
              <a:rPr lang="en-US" dirty="0" smtClean="0"/>
              <a:t> content</a:t>
            </a:r>
          </a:p>
          <a:p>
            <a:r>
              <a:rPr lang="en-US" dirty="0" smtClean="0"/>
              <a:t>‘Extraction Mode’ – </a:t>
            </a:r>
            <a:r>
              <a:rPr lang="en-US" i="1" dirty="0" smtClean="0"/>
              <a:t>Inception</a:t>
            </a:r>
            <a:r>
              <a:rPr lang="en-US" dirty="0" smtClean="0"/>
              <a:t> (2010)</a:t>
            </a:r>
          </a:p>
          <a:p>
            <a:r>
              <a:rPr lang="en-US" dirty="0" smtClean="0"/>
              <a:t>Convergence of film and comic books?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789" y="3634453"/>
            <a:ext cx="4758008" cy="26724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34368" y="6306868"/>
            <a:ext cx="3086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err="1"/>
              <a:t>https</a:t>
            </a:r>
            <a:r>
              <a:rPr lang="pt-BR" dirty="0"/>
              <a:t>://</a:t>
            </a:r>
            <a:r>
              <a:rPr lang="pt-BR" dirty="0" err="1"/>
              <a:t>vimeo.com</a:t>
            </a:r>
            <a:r>
              <a:rPr lang="pt-BR" dirty="0"/>
              <a:t>/150471958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6130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question…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Does this represent ‘</a:t>
            </a:r>
            <a:r>
              <a:rPr lang="en-US" u="sng" dirty="0" smtClean="0"/>
              <a:t>transmedia</a:t>
            </a:r>
            <a:r>
              <a:rPr lang="en-US" dirty="0" smtClean="0"/>
              <a:t>’ – i.e. telling stories across media and encouraging audiences to migrate across platforms…</a:t>
            </a:r>
          </a:p>
          <a:p>
            <a:r>
              <a:rPr lang="en-US" dirty="0" smtClean="0"/>
              <a:t>Or does this represent ‘</a:t>
            </a:r>
            <a:r>
              <a:rPr lang="en-US" u="sng" dirty="0" smtClean="0"/>
              <a:t>multi-media</a:t>
            </a:r>
            <a:r>
              <a:rPr lang="en-US" dirty="0" smtClean="0"/>
              <a:t>’ – i.e. a complete blurring of what were once separate media forms into single sites of storytelling?</a:t>
            </a:r>
          </a:p>
          <a:p>
            <a:r>
              <a:rPr lang="en-US" dirty="0" smtClean="0"/>
              <a:t>Or better still: Is this </a:t>
            </a:r>
            <a:r>
              <a:rPr lang="en-US" dirty="0" smtClean="0"/>
              <a:t>now simply </a:t>
            </a:r>
            <a:r>
              <a:rPr lang="en-US" dirty="0" smtClean="0"/>
              <a:t>‘</a:t>
            </a:r>
            <a:r>
              <a:rPr lang="en-US" u="sng" dirty="0" smtClean="0"/>
              <a:t>media</a:t>
            </a:r>
            <a:r>
              <a:rPr lang="en-US" dirty="0" smtClean="0"/>
              <a:t>’?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0439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11915"/>
            <a:ext cx="8229600" cy="994122"/>
          </a:xfrm>
        </p:spPr>
        <p:txBody>
          <a:bodyPr>
            <a:normAutofit/>
          </a:bodyPr>
          <a:lstStyle/>
          <a:p>
            <a:r>
              <a:rPr lang="en-GB" dirty="0" smtClean="0"/>
              <a:t>A </a:t>
            </a:r>
            <a:r>
              <a:rPr lang="en-GB" dirty="0"/>
              <a:t>q</a:t>
            </a:r>
            <a:r>
              <a:rPr lang="en-GB" dirty="0" smtClean="0"/>
              <a:t>uestion worth debating?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340768"/>
            <a:ext cx="8517632" cy="50405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dirty="0"/>
          </a:p>
          <a:p>
            <a:pPr lvl="1"/>
            <a:r>
              <a:rPr lang="en-GB" dirty="0" smtClean="0"/>
              <a:t>Is </a:t>
            </a:r>
            <a:r>
              <a:rPr lang="en-GB" dirty="0" smtClean="0"/>
              <a:t>digital </a:t>
            </a:r>
            <a:r>
              <a:rPr lang="en-GB" dirty="0"/>
              <a:t>media </a:t>
            </a:r>
            <a:r>
              <a:rPr lang="en-GB" dirty="0" smtClean="0"/>
              <a:t>really for the benefit of audiences: the participatory alternative to </a:t>
            </a:r>
            <a:r>
              <a:rPr lang="en-GB" dirty="0" smtClean="0"/>
              <a:t>the mass </a:t>
            </a:r>
            <a:r>
              <a:rPr lang="en-GB" dirty="0" smtClean="0"/>
              <a:t>media? </a:t>
            </a:r>
          </a:p>
          <a:p>
            <a:pPr lvl="1"/>
            <a:r>
              <a:rPr lang="en-GB" dirty="0" smtClean="0"/>
              <a:t>Or is digital media for the benefit of media industries: another site of commercial construction (a digitised form of promotion designed to produce more media </a:t>
            </a:r>
            <a:r>
              <a:rPr lang="en-GB" dirty="0" smtClean="0"/>
              <a:t>and </a:t>
            </a:r>
            <a:r>
              <a:rPr lang="en-GB" dirty="0" smtClean="0"/>
              <a:t>sell more media products)?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2644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39"/>
            <a:ext cx="8229600" cy="1100493"/>
          </a:xfrm>
        </p:spPr>
        <p:txBody>
          <a:bodyPr/>
          <a:lstStyle/>
          <a:p>
            <a:r>
              <a:rPr lang="en-GB" dirty="0" smtClean="0"/>
              <a:t>What to take away from today…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516628"/>
            <a:ext cx="8928992" cy="5224740"/>
          </a:xfrm>
        </p:spPr>
        <p:txBody>
          <a:bodyPr>
            <a:normAutofit/>
          </a:bodyPr>
          <a:lstStyle/>
          <a:p>
            <a:r>
              <a:rPr lang="en-GB" dirty="0" smtClean="0"/>
              <a:t>Digital media as interactive transmedia culture:</a:t>
            </a:r>
          </a:p>
          <a:p>
            <a:pPr lvl="1"/>
            <a:r>
              <a:rPr lang="en-GB" sz="2600" dirty="0" smtClean="0"/>
              <a:t>Producers can </a:t>
            </a:r>
            <a:r>
              <a:rPr lang="en-GB" sz="2600" dirty="0"/>
              <a:t>now speak </a:t>
            </a:r>
            <a:r>
              <a:rPr lang="en-GB" sz="2600" dirty="0" smtClean="0"/>
              <a:t>directly </a:t>
            </a:r>
            <a:r>
              <a:rPr lang="en-GB" sz="2600" dirty="0"/>
              <a:t>and immediately to their audience, without the filters of the </a:t>
            </a:r>
            <a:r>
              <a:rPr lang="en-GB" sz="2600" dirty="0" smtClean="0"/>
              <a:t>traditional mass media</a:t>
            </a:r>
          </a:p>
          <a:p>
            <a:pPr lvl="1"/>
            <a:r>
              <a:rPr lang="en-GB" sz="2600" dirty="0" smtClean="0"/>
              <a:t>The internet brings an abolishment of the former distinctions between public/private</a:t>
            </a:r>
            <a:r>
              <a:rPr lang="en-GB" sz="2600" dirty="0"/>
              <a:t> </a:t>
            </a:r>
            <a:r>
              <a:rPr lang="en-GB" sz="2600" dirty="0" smtClean="0"/>
              <a:t>and producer/audience</a:t>
            </a:r>
          </a:p>
          <a:p>
            <a:pPr lvl="1"/>
            <a:r>
              <a:rPr lang="en-GB" sz="2600" dirty="0" smtClean="0"/>
              <a:t>Thus</a:t>
            </a:r>
            <a:r>
              <a:rPr lang="en-GB" sz="2600" dirty="0"/>
              <a:t> </a:t>
            </a:r>
            <a:r>
              <a:rPr lang="en-GB" sz="2600" dirty="0" smtClean="0"/>
              <a:t>making transmedia content a more participatory site</a:t>
            </a:r>
          </a:p>
          <a:p>
            <a:pPr marL="0" indent="0">
              <a:buNone/>
            </a:pPr>
            <a:endParaRPr lang="en-GB" sz="900" dirty="0" smtClean="0"/>
          </a:p>
          <a:p>
            <a:r>
              <a:rPr lang="en-GB" dirty="0" smtClean="0"/>
              <a:t>This has possible implications for the future:</a:t>
            </a:r>
          </a:p>
          <a:p>
            <a:pPr lvl="1"/>
            <a:r>
              <a:rPr lang="en-GB" dirty="0" smtClean="0"/>
              <a:t>Will we soon be able to distinguish between media?</a:t>
            </a:r>
          </a:p>
          <a:p>
            <a:pPr lvl="1"/>
            <a:r>
              <a:rPr lang="en-GB" dirty="0" smtClean="0"/>
              <a:t>How much power will producers give to audiences?</a:t>
            </a:r>
          </a:p>
          <a:p>
            <a:pPr lvl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59298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coming up…?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Lecture 6:</a:t>
            </a:r>
          </a:p>
          <a:p>
            <a:pPr marL="0" indent="0">
              <a:buNone/>
            </a:pPr>
            <a:r>
              <a:rPr lang="en-US" dirty="0" smtClean="0"/>
              <a:t>‘Transmedia Futures Part 2: Global Perspectives’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484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shift to participation…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Thus far we have mostly discussed transmedia storytelling in terms of ‘</a:t>
            </a:r>
            <a:r>
              <a:rPr lang="en-GB" dirty="0" smtClean="0"/>
              <a:t>official </a:t>
            </a:r>
            <a:r>
              <a:rPr lang="en-GB" dirty="0" smtClean="0"/>
              <a:t>texts’</a:t>
            </a:r>
          </a:p>
          <a:p>
            <a:r>
              <a:rPr lang="en-GB" dirty="0" smtClean="0"/>
              <a:t>However, ‘transmedia </a:t>
            </a:r>
            <a:r>
              <a:rPr lang="en-GB" dirty="0"/>
              <a:t>storytelling should be </a:t>
            </a:r>
            <a:r>
              <a:rPr lang="en-GB" dirty="0" smtClean="0"/>
              <a:t>considered </a:t>
            </a:r>
            <a:r>
              <a:rPr lang="en-GB" dirty="0"/>
              <a:t>in terms </a:t>
            </a:r>
            <a:r>
              <a:rPr lang="en-GB" dirty="0" smtClean="0"/>
              <a:t>of the following formula: </a:t>
            </a:r>
          </a:p>
          <a:p>
            <a:r>
              <a:rPr lang="en-GB" b="1" u="sng" dirty="0" smtClean="0"/>
              <a:t>‘</a:t>
            </a:r>
            <a:r>
              <a:rPr lang="en-GB" b="1" u="sng" dirty="0"/>
              <a:t>Media Industry </a:t>
            </a:r>
            <a:r>
              <a:rPr lang="en-GB" b="1" u="sng" dirty="0" smtClean="0"/>
              <a:t>(</a:t>
            </a:r>
            <a:r>
              <a:rPr lang="en-GB" b="1" u="sng" dirty="0" smtClean="0"/>
              <a:t>Official</a:t>
            </a:r>
            <a:r>
              <a:rPr lang="en-GB" b="1" u="sng" dirty="0" smtClean="0"/>
              <a:t>) </a:t>
            </a:r>
            <a:r>
              <a:rPr lang="en-GB" b="1" u="sng" dirty="0"/>
              <a:t>+ Collaborative Culture (Fandom)’ </a:t>
            </a:r>
            <a:endParaRPr lang="en-GB" b="1" u="sng" dirty="0" smtClean="0"/>
          </a:p>
          <a:p>
            <a:pPr lvl="1"/>
            <a:r>
              <a:rPr lang="en-GB" dirty="0" smtClean="0"/>
              <a:t>Scolari, Bertetti and Freeman (2014: 3)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056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Stop and think…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76392" cy="4525963"/>
          </a:xfrm>
        </p:spPr>
        <p:txBody>
          <a:bodyPr/>
          <a:lstStyle/>
          <a:p>
            <a:r>
              <a:rPr lang="en-GB" dirty="0" smtClean="0"/>
              <a:t>How, </a:t>
            </a:r>
            <a:r>
              <a:rPr lang="en-GB" i="1" dirty="0" smtClean="0"/>
              <a:t>exactly</a:t>
            </a:r>
            <a:r>
              <a:rPr lang="en-GB" dirty="0" smtClean="0"/>
              <a:t>, is the Internet different to other, older media forms? </a:t>
            </a:r>
            <a:endParaRPr lang="en-GB" dirty="0" smtClean="0"/>
          </a:p>
          <a:p>
            <a:pPr lvl="1"/>
            <a:r>
              <a:rPr lang="en-GB" dirty="0" smtClean="0"/>
              <a:t>How does the </a:t>
            </a:r>
            <a:r>
              <a:rPr lang="en-GB" dirty="0" smtClean="0"/>
              <a:t>internet </a:t>
            </a:r>
            <a:r>
              <a:rPr lang="en-GB" dirty="0" smtClean="0"/>
              <a:t>change </a:t>
            </a:r>
            <a:r>
              <a:rPr lang="en-GB" dirty="0" smtClean="0"/>
              <a:t>the form of </a:t>
            </a:r>
            <a:r>
              <a:rPr lang="en-GB" dirty="0" smtClean="0"/>
              <a:t>media?</a:t>
            </a:r>
            <a:endParaRPr lang="en-GB" dirty="0" smtClean="0"/>
          </a:p>
          <a:p>
            <a:pPr lvl="1"/>
            <a:r>
              <a:rPr lang="en-GB" dirty="0" smtClean="0"/>
              <a:t>How </a:t>
            </a:r>
            <a:r>
              <a:rPr lang="en-GB" dirty="0" smtClean="0"/>
              <a:t>does the </a:t>
            </a:r>
            <a:r>
              <a:rPr lang="en-GB" dirty="0" smtClean="0"/>
              <a:t>internet </a:t>
            </a:r>
            <a:r>
              <a:rPr lang="en-GB" dirty="0" smtClean="0"/>
              <a:t>change </a:t>
            </a:r>
            <a:r>
              <a:rPr lang="en-GB" dirty="0" smtClean="0"/>
              <a:t>workings of the media </a:t>
            </a:r>
            <a:r>
              <a:rPr lang="en-GB" dirty="0" smtClean="0"/>
              <a:t>industries?</a:t>
            </a:r>
            <a:endParaRPr lang="en-GB" dirty="0" smtClean="0"/>
          </a:p>
          <a:p>
            <a:pPr lvl="1"/>
            <a:r>
              <a:rPr lang="en-GB" dirty="0" smtClean="0"/>
              <a:t>How </a:t>
            </a:r>
            <a:r>
              <a:rPr lang="en-GB" dirty="0" smtClean="0"/>
              <a:t>does the </a:t>
            </a:r>
            <a:r>
              <a:rPr lang="en-GB" dirty="0" smtClean="0"/>
              <a:t>internet </a:t>
            </a:r>
            <a:r>
              <a:rPr lang="en-GB" dirty="0" smtClean="0"/>
              <a:t>change </a:t>
            </a:r>
            <a:r>
              <a:rPr lang="en-GB" dirty="0" smtClean="0"/>
              <a:t>how audiences engage with </a:t>
            </a:r>
            <a:r>
              <a:rPr lang="en-GB" dirty="0" smtClean="0"/>
              <a:t>media?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4199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So, the internet…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84176"/>
            <a:ext cx="8229600" cy="1828800"/>
          </a:xfrm>
        </p:spPr>
        <p:txBody>
          <a:bodyPr/>
          <a:lstStyle/>
          <a:p>
            <a:r>
              <a:rPr lang="en-GB" dirty="0" smtClean="0"/>
              <a:t>Makes </a:t>
            </a:r>
            <a:r>
              <a:rPr lang="en-GB" dirty="0" smtClean="0"/>
              <a:t>media </a:t>
            </a:r>
            <a:endParaRPr lang="en-GB" dirty="0" smtClean="0"/>
          </a:p>
          <a:p>
            <a:pPr lvl="1"/>
            <a:r>
              <a:rPr lang="en-GB" dirty="0" smtClean="0"/>
              <a:t>more interactive</a:t>
            </a:r>
          </a:p>
          <a:p>
            <a:pPr lvl="1"/>
            <a:r>
              <a:rPr lang="en-GB" dirty="0"/>
              <a:t>m</a:t>
            </a:r>
            <a:r>
              <a:rPr lang="en-GB" dirty="0" smtClean="0"/>
              <a:t>ore easily consumable/sharable</a:t>
            </a: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72886" y="2996952"/>
            <a:ext cx="8229600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Makes media audiences </a:t>
            </a:r>
          </a:p>
          <a:p>
            <a:pPr lvl="1"/>
            <a:r>
              <a:rPr lang="en-GB" dirty="0" smtClean="0"/>
              <a:t>more active </a:t>
            </a:r>
          </a:p>
          <a:p>
            <a:pPr lvl="1"/>
            <a:r>
              <a:rPr lang="en-GB" dirty="0"/>
              <a:t>m</a:t>
            </a:r>
            <a:r>
              <a:rPr lang="en-GB" dirty="0" smtClean="0"/>
              <a:t>ore participatory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89654" y="4653136"/>
            <a:ext cx="8229600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Makes media industries</a:t>
            </a:r>
          </a:p>
          <a:p>
            <a:pPr lvl="1"/>
            <a:r>
              <a:rPr lang="en-GB" dirty="0" smtClean="0"/>
              <a:t>more networked</a:t>
            </a:r>
          </a:p>
          <a:p>
            <a:pPr lvl="1"/>
            <a:r>
              <a:rPr lang="en-GB" dirty="0"/>
              <a:t>l</a:t>
            </a:r>
            <a:r>
              <a:rPr lang="en-GB" dirty="0" smtClean="0"/>
              <a:t>ess visible?</a:t>
            </a:r>
          </a:p>
        </p:txBody>
      </p:sp>
    </p:spTree>
    <p:extLst>
      <p:ext uri="{BB962C8B-B14F-4D97-AF65-F5344CB8AC3E}">
        <p14:creationId xmlns:p14="http://schemas.microsoft.com/office/powerpoint/2010/main" val="4178552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icntv.tv/wp-content/uploads/2013/09/media-ownership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656"/>
            <a:ext cx="4211890" cy="316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bang2write.com/wp-content/uploads/2013/04/transmedia-storytelling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077" y="3811575"/>
            <a:ext cx="4074821" cy="292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332656"/>
            <a:ext cx="3782596" cy="28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7721" y="3645024"/>
            <a:ext cx="4852994" cy="2213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sz="2600" dirty="0" smtClean="0">
                <a:latin typeface="+mj-lt"/>
                <a:ea typeface="Calibri" panose="020F0502020204030204" pitchFamily="34" charset="0"/>
                <a:cs typeface="Sabon-Roman"/>
              </a:rPr>
              <a:t>‘The </a:t>
            </a:r>
            <a:r>
              <a:rPr lang="en-GB" sz="2600" dirty="0">
                <a:latin typeface="+mj-lt"/>
                <a:ea typeface="Calibri" panose="020F0502020204030204" pitchFamily="34" charset="0"/>
                <a:cs typeface="Sabon-Roman"/>
              </a:rPr>
              <a:t>new </a:t>
            </a:r>
            <a:r>
              <a:rPr lang="en-GB" sz="2600" dirty="0" smtClean="0">
                <a:latin typeface="+mj-lt"/>
                <a:ea typeface="Calibri" panose="020F0502020204030204" pitchFamily="34" charset="0"/>
                <a:cs typeface="Sabon-Roman"/>
              </a:rPr>
              <a:t>media</a:t>
            </a:r>
            <a:r>
              <a:rPr lang="en-GB" sz="2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600" dirty="0" smtClean="0">
                <a:latin typeface="+mj-lt"/>
                <a:ea typeface="Calibri" panose="020F0502020204030204" pitchFamily="34" charset="0"/>
                <a:cs typeface="Sabon-Roman"/>
              </a:rPr>
              <a:t>ecosystem </a:t>
            </a:r>
            <a:r>
              <a:rPr lang="en-GB" sz="2600" dirty="0">
                <a:latin typeface="+mj-lt"/>
                <a:ea typeface="Calibri" panose="020F0502020204030204" pitchFamily="34" charset="0"/>
                <a:cs typeface="Sabon-Roman"/>
              </a:rPr>
              <a:t>i</a:t>
            </a:r>
            <a:r>
              <a:rPr lang="en-GB" sz="2600" dirty="0" smtClean="0">
                <a:latin typeface="+mj-lt"/>
                <a:ea typeface="Calibri" panose="020F0502020204030204" pitchFamily="34" charset="0"/>
                <a:cs typeface="Sabon-Roman"/>
              </a:rPr>
              <a:t>s </a:t>
            </a:r>
            <a:r>
              <a:rPr lang="en-GB" sz="2600" dirty="0">
                <a:latin typeface="+mj-lt"/>
                <a:ea typeface="Calibri" panose="020F0502020204030204" pitchFamily="34" charset="0"/>
                <a:cs typeface="Sabon-Roman"/>
              </a:rPr>
              <a:t>based on </a:t>
            </a:r>
            <a:r>
              <a:rPr lang="en-GB" sz="2600" u="sng" dirty="0">
                <a:latin typeface="+mj-lt"/>
                <a:ea typeface="Calibri" panose="020F0502020204030204" pitchFamily="34" charset="0"/>
                <a:cs typeface="Sabon-Roman"/>
              </a:rPr>
              <a:t>networked technologies</a:t>
            </a:r>
            <a:r>
              <a:rPr lang="en-GB" sz="2600" dirty="0">
                <a:latin typeface="+mj-lt"/>
                <a:ea typeface="Calibri" panose="020F0502020204030204" pitchFamily="34" charset="0"/>
                <a:cs typeface="Sabon-Roman"/>
              </a:rPr>
              <a:t> that are </a:t>
            </a:r>
            <a:r>
              <a:rPr lang="en-GB" sz="2600" dirty="0" smtClean="0">
                <a:latin typeface="+mj-lt"/>
                <a:ea typeface="Calibri" panose="020F0502020204030204" pitchFamily="34" charset="0"/>
                <a:cs typeface="Sabon-Roman"/>
              </a:rPr>
              <a:t>peer-to-peer in</a:t>
            </a:r>
            <a:r>
              <a:rPr lang="en-GB" sz="2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600" dirty="0" smtClean="0">
                <a:latin typeface="+mj-lt"/>
                <a:ea typeface="Calibri" panose="020F0502020204030204" pitchFamily="34" charset="0"/>
                <a:cs typeface="Sabon-Roman"/>
              </a:rPr>
              <a:t>organisation </a:t>
            </a:r>
            <a:r>
              <a:rPr lang="en-GB" sz="2600" dirty="0">
                <a:latin typeface="+mj-lt"/>
                <a:ea typeface="Calibri" panose="020F0502020204030204" pitchFamily="34" charset="0"/>
                <a:cs typeface="Sabon-Roman"/>
              </a:rPr>
              <a:t>and </a:t>
            </a:r>
            <a:r>
              <a:rPr lang="en-GB" sz="2600" u="sng" dirty="0">
                <a:latin typeface="+mj-lt"/>
                <a:ea typeface="Calibri" panose="020F0502020204030204" pitchFamily="34" charset="0"/>
                <a:cs typeface="Sabon-Roman"/>
              </a:rPr>
              <a:t>collaborative</a:t>
            </a:r>
            <a:r>
              <a:rPr lang="en-GB" sz="2600" dirty="0">
                <a:latin typeface="+mj-lt"/>
                <a:ea typeface="Calibri" panose="020F0502020204030204" pitchFamily="34" charset="0"/>
                <a:cs typeface="Sabon-Roman"/>
              </a:rPr>
              <a:t> in </a:t>
            </a:r>
            <a:r>
              <a:rPr lang="en-GB" sz="2600" dirty="0" smtClean="0">
                <a:latin typeface="+mj-lt"/>
                <a:ea typeface="Calibri" panose="020F0502020204030204" pitchFamily="34" charset="0"/>
                <a:cs typeface="Sabon-Roman"/>
              </a:rPr>
              <a:t>principle’ (Uricchio, 2004</a:t>
            </a:r>
            <a:r>
              <a:rPr lang="en-GB" sz="2600" dirty="0">
                <a:latin typeface="+mj-lt"/>
                <a:ea typeface="Calibri" panose="020F0502020204030204" pitchFamily="34" charset="0"/>
                <a:cs typeface="Sabon-Roman"/>
              </a:rPr>
              <a:t>: 86</a:t>
            </a:r>
            <a:r>
              <a:rPr lang="en-GB" sz="2600" dirty="0" smtClean="0">
                <a:latin typeface="+mj-lt"/>
                <a:ea typeface="Calibri" panose="020F0502020204030204" pitchFamily="34" charset="0"/>
                <a:cs typeface="Sabon-Roman"/>
              </a:rPr>
              <a:t>).</a:t>
            </a:r>
            <a:endParaRPr lang="en-GB" sz="2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41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556792"/>
            <a:ext cx="7488832" cy="3017788"/>
          </a:xfrm>
        </p:spPr>
        <p:txBody>
          <a:bodyPr>
            <a:normAutofit/>
          </a:bodyPr>
          <a:lstStyle/>
          <a:p>
            <a:pPr marL="215900" indent="0" algn="ctr">
              <a:buNone/>
            </a:pPr>
            <a:r>
              <a:rPr lang="en-GB" dirty="0" smtClean="0"/>
              <a:t>‘Convergence </a:t>
            </a:r>
            <a:r>
              <a:rPr lang="en-GB" dirty="0"/>
              <a:t>therefore must be understood as both a top-down corporate-driven process and a bottom-up consumer-driven </a:t>
            </a:r>
            <a:r>
              <a:rPr lang="en-GB" dirty="0" smtClean="0"/>
              <a:t>process.’ </a:t>
            </a:r>
          </a:p>
          <a:p>
            <a:pPr marL="215900" indent="0" algn="ctr">
              <a:buNone/>
            </a:pPr>
            <a:r>
              <a:rPr lang="en-GB" dirty="0" smtClean="0"/>
              <a:t>- Henry Jenkins, 2006</a:t>
            </a:r>
          </a:p>
        </p:txBody>
      </p:sp>
    </p:spTree>
    <p:extLst>
      <p:ext uri="{BB962C8B-B14F-4D97-AF65-F5344CB8AC3E}">
        <p14:creationId xmlns:p14="http://schemas.microsoft.com/office/powerpoint/2010/main" val="390974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98500" eaLnBrk="1" hangingPunct="1"/>
            <a:endParaRPr lang="en-US" altLang="en-US" dirty="0" smtClean="0"/>
          </a:p>
          <a:p>
            <a:pPr marL="698500" eaLnBrk="1" hangingPunct="1"/>
            <a:endParaRPr lang="en-US" altLang="en-US" dirty="0" smtClean="0"/>
          </a:p>
          <a:p>
            <a:pPr marL="698500" eaLnBrk="1" hangingPunct="1"/>
            <a:endParaRPr lang="en-US" altLang="en-US" dirty="0" smtClean="0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889000" y="177800"/>
            <a:ext cx="7366000" cy="1162968"/>
          </a:xfrm>
        </p:spPr>
        <p:txBody>
          <a:bodyPr/>
          <a:lstStyle/>
          <a:p>
            <a:pPr eaLnBrk="1" hangingPunct="1"/>
            <a:r>
              <a:rPr lang="en-US" altLang="en-US" sz="4800" dirty="0" smtClean="0"/>
              <a:t>Participatory Culture</a:t>
            </a:r>
          </a:p>
        </p:txBody>
      </p:sp>
      <p:sp>
        <p:nvSpPr>
          <p:cNvPr id="2" name="Rectangle 1"/>
          <p:cNvSpPr/>
          <p:nvPr/>
        </p:nvSpPr>
        <p:spPr>
          <a:xfrm>
            <a:off x="539552" y="1340768"/>
            <a:ext cx="8208912" cy="5599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800" dirty="0" smtClean="0"/>
              <a:t>User-generated </a:t>
            </a:r>
            <a:r>
              <a:rPr lang="en-GB" sz="2800" dirty="0"/>
              <a:t>content is the internet’s primary source of content production and information</a:t>
            </a:r>
          </a:p>
          <a:p>
            <a:pPr marL="457200" indent="-457200" algn="l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800" dirty="0" smtClean="0">
              <a:latin typeface="+mj-lt"/>
              <a:ea typeface="Calibri" panose="020F0502020204030204" pitchFamily="34" charset="0"/>
              <a:cs typeface="Sabon-Roman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+mj-lt"/>
              </a:rPr>
              <a:t>‘Participation </a:t>
            </a:r>
            <a:r>
              <a:rPr lang="en-GB" sz="2800" dirty="0">
                <a:latin typeface="+mj-lt"/>
              </a:rPr>
              <a:t>can be seen as the defining </a:t>
            </a:r>
            <a:r>
              <a:rPr lang="en-GB" sz="2800" dirty="0" smtClean="0">
                <a:latin typeface="+mj-lt"/>
              </a:rPr>
              <a:t>characteristic of </a:t>
            </a:r>
            <a:r>
              <a:rPr lang="en-GB" sz="2800" dirty="0">
                <a:latin typeface="+mj-lt"/>
              </a:rPr>
              <a:t>the internet in terms of its hyperlinked, interactive and networked </a:t>
            </a:r>
            <a:r>
              <a:rPr lang="en-GB" sz="2800" dirty="0" smtClean="0">
                <a:latin typeface="+mj-lt"/>
              </a:rPr>
              <a:t>infrastructure and </a:t>
            </a:r>
            <a:r>
              <a:rPr lang="en-GB" sz="2800" dirty="0">
                <a:latin typeface="+mj-lt"/>
              </a:rPr>
              <a:t>digital </a:t>
            </a:r>
            <a:r>
              <a:rPr lang="en-GB" sz="2800" dirty="0" smtClean="0">
                <a:latin typeface="+mj-lt"/>
              </a:rPr>
              <a:t>culture.’ </a:t>
            </a:r>
            <a:r>
              <a:rPr lang="en-GB" sz="2800" dirty="0">
                <a:latin typeface="+mj-lt"/>
              </a:rPr>
              <a:t>(Deuze, 2005</a:t>
            </a:r>
            <a:r>
              <a:rPr lang="en-GB" sz="2800" dirty="0" smtClean="0">
                <a:latin typeface="+mj-lt"/>
              </a:rPr>
              <a:t>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 dirty="0" smtClean="0">
              <a:latin typeface="+mj-lt"/>
              <a:ea typeface="Calibri" panose="020F0502020204030204" pitchFamily="34" charset="0"/>
              <a:cs typeface="Sabon-Roman"/>
            </a:endParaRPr>
          </a:p>
          <a:p>
            <a:pPr marL="457200" indent="-457200" algn="l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latin typeface="+mj-lt"/>
              </a:rPr>
              <a:t>By privileging an active </a:t>
            </a:r>
            <a:r>
              <a:rPr lang="en-GB" sz="2800" dirty="0" smtClean="0">
                <a:latin typeface="+mj-lt"/>
              </a:rPr>
              <a:t>online audience, media forge </a:t>
            </a:r>
            <a:r>
              <a:rPr lang="en-GB" sz="2800" dirty="0">
                <a:latin typeface="+mj-lt"/>
              </a:rPr>
              <a:t>stronger relationships with </a:t>
            </a:r>
            <a:r>
              <a:rPr lang="en-GB" sz="2800" dirty="0" smtClean="0">
                <a:latin typeface="+mj-lt"/>
              </a:rPr>
              <a:t>audiences. </a:t>
            </a:r>
            <a:r>
              <a:rPr lang="en-GB" sz="2800" dirty="0">
                <a:latin typeface="+mj-lt"/>
              </a:rPr>
              <a:t>There </a:t>
            </a:r>
            <a:r>
              <a:rPr lang="en-GB" sz="2800" dirty="0" smtClean="0">
                <a:latin typeface="+mj-lt"/>
              </a:rPr>
              <a:t>may well exist </a:t>
            </a:r>
            <a:r>
              <a:rPr lang="en-GB" sz="2800" dirty="0">
                <a:latin typeface="+mj-lt"/>
              </a:rPr>
              <a:t>a level of transparency and </a:t>
            </a:r>
            <a:r>
              <a:rPr lang="en-GB" sz="2800" dirty="0" smtClean="0">
                <a:latin typeface="+mj-lt"/>
              </a:rPr>
              <a:t>dialogue</a:t>
            </a:r>
            <a:endParaRPr lang="en-GB" sz="2800" dirty="0">
              <a:latin typeface="+mj-lt"/>
            </a:endParaRPr>
          </a:p>
          <a:p>
            <a:pPr marL="457200" indent="-457200" algn="l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6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1508</Words>
  <Application>Microsoft Macintosh PowerPoint</Application>
  <PresentationFormat>On-screen Show (4:3)</PresentationFormat>
  <Paragraphs>149</Paragraphs>
  <Slides>35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Transmedia Futures Part 1: Digital Participation</vt:lpstr>
      <vt:lpstr>Today…</vt:lpstr>
      <vt:lpstr>Learning Outcomes</vt:lpstr>
      <vt:lpstr>The shift to participation…</vt:lpstr>
      <vt:lpstr>Stop and think…</vt:lpstr>
      <vt:lpstr>So, the internet…</vt:lpstr>
      <vt:lpstr>PowerPoint Presentation</vt:lpstr>
      <vt:lpstr>PowerPoint Presentation</vt:lpstr>
      <vt:lpstr>Participatory Culture</vt:lpstr>
      <vt:lpstr>Content as a reward for participating</vt:lpstr>
      <vt:lpstr>Participatory Culture</vt:lpstr>
      <vt:lpstr>So then…</vt:lpstr>
      <vt:lpstr>Digital media has changed things!</vt:lpstr>
      <vt:lpstr>Transmedia celebrities in the age of media convergence</vt:lpstr>
      <vt:lpstr>Celebrity constructed across media</vt:lpstr>
      <vt:lpstr>The celebrity as transmedia</vt:lpstr>
      <vt:lpstr>What is ‘celebrity’?</vt:lpstr>
      <vt:lpstr>So then…</vt:lpstr>
      <vt:lpstr>PowerPoint Presentation</vt:lpstr>
      <vt:lpstr>PowerPoint Presentation</vt:lpstr>
      <vt:lpstr>Lady Gaga</vt:lpstr>
      <vt:lpstr>Participation with fans</vt:lpstr>
      <vt:lpstr>Social media as humanising celebrity</vt:lpstr>
      <vt:lpstr>Producer as audience… or is it audience as producer?</vt:lpstr>
      <vt:lpstr>Producer as audience… or is it audience as producer?</vt:lpstr>
      <vt:lpstr>What does this mean for fiction?</vt:lpstr>
      <vt:lpstr>Case study: DVDs and Blu-Rays</vt:lpstr>
      <vt:lpstr>PowerPoint Presentation</vt:lpstr>
      <vt:lpstr>DVDs as transmedia storytelling</vt:lpstr>
      <vt:lpstr>Additional (transmedia) information buried within the DVD disc </vt:lpstr>
      <vt:lpstr>Additional (transmedia) story content buried within the DVD disc</vt:lpstr>
      <vt:lpstr>Conceptual question…</vt:lpstr>
      <vt:lpstr>A question worth debating?</vt:lpstr>
      <vt:lpstr>What to take away from today…</vt:lpstr>
      <vt:lpstr>What’s coming up…?</vt:lpstr>
    </vt:vector>
  </TitlesOfParts>
  <Company>Bath Spa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Transmedia Futures Part 1: Digital Participation</dc:title>
  <dc:creator>Matthew Freeman</dc:creator>
  <cp:lastModifiedBy>Matthew Freeman</cp:lastModifiedBy>
  <cp:revision>15</cp:revision>
  <dcterms:created xsi:type="dcterms:W3CDTF">2016-04-17T09:01:27Z</dcterms:created>
  <dcterms:modified xsi:type="dcterms:W3CDTF">2016-04-28T06:19:54Z</dcterms:modified>
</cp:coreProperties>
</file>