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39"/>
  </p:notesMasterIdLst>
  <p:sldIdLst>
    <p:sldId id="288" r:id="rId5"/>
    <p:sldId id="289" r:id="rId6"/>
    <p:sldId id="309" r:id="rId7"/>
    <p:sldId id="310" r:id="rId8"/>
    <p:sldId id="296" r:id="rId9"/>
    <p:sldId id="300" r:id="rId10"/>
    <p:sldId id="297" r:id="rId11"/>
    <p:sldId id="301" r:id="rId12"/>
    <p:sldId id="306" r:id="rId13"/>
    <p:sldId id="302" r:id="rId14"/>
    <p:sldId id="276" r:id="rId15"/>
    <p:sldId id="279" r:id="rId16"/>
    <p:sldId id="303" r:id="rId17"/>
    <p:sldId id="263" r:id="rId18"/>
    <p:sldId id="273" r:id="rId19"/>
    <p:sldId id="278" r:id="rId20"/>
    <p:sldId id="267" r:id="rId21"/>
    <p:sldId id="268" r:id="rId22"/>
    <p:sldId id="283" r:id="rId23"/>
    <p:sldId id="285" r:id="rId24"/>
    <p:sldId id="272" r:id="rId25"/>
    <p:sldId id="270" r:id="rId26"/>
    <p:sldId id="280" r:id="rId27"/>
    <p:sldId id="271" r:id="rId28"/>
    <p:sldId id="275" r:id="rId29"/>
    <p:sldId id="295" r:id="rId30"/>
    <p:sldId id="290" r:id="rId31"/>
    <p:sldId id="291" r:id="rId32"/>
    <p:sldId id="307" r:id="rId33"/>
    <p:sldId id="308" r:id="rId34"/>
    <p:sldId id="292" r:id="rId35"/>
    <p:sldId id="293" r:id="rId36"/>
    <p:sldId id="294"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404" autoAdjust="0"/>
  </p:normalViewPr>
  <p:slideViewPr>
    <p:cSldViewPr snapToGrid="0">
      <p:cViewPr varScale="1">
        <p:scale>
          <a:sx n="65" d="100"/>
          <a:sy n="65" d="100"/>
        </p:scale>
        <p:origin x="-688" y="-112"/>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8958449074074"/>
          <c:y val="0.103762731481482"/>
          <c:w val="0.754872569444445"/>
          <c:h val="0.890357638888889"/>
        </c:manualLayout>
      </c:layout>
      <c:barChart>
        <c:barDir val="bar"/>
        <c:grouping val="percentStacked"/>
        <c:varyColors val="0"/>
        <c:ser>
          <c:idx val="0"/>
          <c:order val="0"/>
          <c:tx>
            <c:strRef>
              <c:f>Global!$L$646</c:f>
              <c:strCache>
                <c:ptCount val="1"/>
                <c:pt idx="0">
                  <c:v>Strongly agree</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(Global!$M$645:$N$645,Global!$AH$645:$AO$645)</c:f>
              <c:strCache>
                <c:ptCount val="10"/>
                <c:pt idx="0">
                  <c:v>All People</c:v>
                </c:pt>
                <c:pt idx="2">
                  <c:v>United Kingdom</c:v>
                </c:pt>
                <c:pt idx="3">
                  <c:v>United States</c:v>
                </c:pt>
                <c:pt idx="4">
                  <c:v>Australia</c:v>
                </c:pt>
                <c:pt idx="5">
                  <c:v>Mexico</c:v>
                </c:pt>
                <c:pt idx="6">
                  <c:v>Brazil</c:v>
                </c:pt>
                <c:pt idx="7">
                  <c:v>Germany</c:v>
                </c:pt>
                <c:pt idx="8">
                  <c:v>South Korea</c:v>
                </c:pt>
                <c:pt idx="9">
                  <c:v>Russia</c:v>
                </c:pt>
              </c:strCache>
            </c:strRef>
          </c:cat>
          <c:val>
            <c:numRef>
              <c:f>(Global!$M$646:$N$646,Global!$AH$646:$AO$646)</c:f>
              <c:numCache>
                <c:formatCode>General</c:formatCode>
                <c:ptCount val="10"/>
                <c:pt idx="0" formatCode="0%;\(0%\);\-">
                  <c:v>0.239639123272808</c:v>
                </c:pt>
                <c:pt idx="2" formatCode="0%;\(0%\);\-">
                  <c:v>0.370624425270435</c:v>
                </c:pt>
                <c:pt idx="3" formatCode="0%;\(0%\);\-">
                  <c:v>0.338477139576605</c:v>
                </c:pt>
                <c:pt idx="4" formatCode="0%;\(0%\);\-">
                  <c:v>0.317413506523237</c:v>
                </c:pt>
                <c:pt idx="5" formatCode="0%;\(0%\);\-">
                  <c:v>0.205081656897147</c:v>
                </c:pt>
                <c:pt idx="6" formatCode="0%;\(0%\);\-">
                  <c:v>0.208076466280471</c:v>
                </c:pt>
                <c:pt idx="7" formatCode="0%;\(0%\);\-">
                  <c:v>0.159033413195591</c:v>
                </c:pt>
                <c:pt idx="8" formatCode="0%;\(0%\);\-">
                  <c:v>0.121439806505407</c:v>
                </c:pt>
                <c:pt idx="9" formatCode="0%;\(0%\);\-">
                  <c:v>0.186051820636564</c:v>
                </c:pt>
              </c:numCache>
            </c:numRef>
          </c:val>
        </c:ser>
        <c:ser>
          <c:idx val="1"/>
          <c:order val="1"/>
          <c:tx>
            <c:strRef>
              <c:f>Global!$L$647</c:f>
              <c:strCache>
                <c:ptCount val="1"/>
                <c:pt idx="0">
                  <c:v>Tend to agree</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(Global!$M$645:$N$645,Global!$AH$645:$AO$645)</c:f>
              <c:strCache>
                <c:ptCount val="10"/>
                <c:pt idx="0">
                  <c:v>All People</c:v>
                </c:pt>
                <c:pt idx="2">
                  <c:v>United Kingdom</c:v>
                </c:pt>
                <c:pt idx="3">
                  <c:v>United States</c:v>
                </c:pt>
                <c:pt idx="4">
                  <c:v>Australia</c:v>
                </c:pt>
                <c:pt idx="5">
                  <c:v>Mexico</c:v>
                </c:pt>
                <c:pt idx="6">
                  <c:v>Brazil</c:v>
                </c:pt>
                <c:pt idx="7">
                  <c:v>Germany</c:v>
                </c:pt>
                <c:pt idx="8">
                  <c:v>South Korea</c:v>
                </c:pt>
                <c:pt idx="9">
                  <c:v>Russia</c:v>
                </c:pt>
              </c:strCache>
            </c:strRef>
          </c:cat>
          <c:val>
            <c:numRef>
              <c:f>(Global!$M$647:$N$647,Global!$AH$647:$AO$647)</c:f>
              <c:numCache>
                <c:formatCode>General</c:formatCode>
                <c:ptCount val="10"/>
                <c:pt idx="0" formatCode="0%;\(0%\);\-">
                  <c:v>0.421506201318959</c:v>
                </c:pt>
                <c:pt idx="2" formatCode="0%;\(0%\);\-">
                  <c:v>0.433609028931383</c:v>
                </c:pt>
                <c:pt idx="3" formatCode="0%;\(0%\);\-">
                  <c:v>0.412668635492849</c:v>
                </c:pt>
                <c:pt idx="4" formatCode="0%;\(0%\);\-">
                  <c:v>0.4703571785818</c:v>
                </c:pt>
                <c:pt idx="5" formatCode="0%;\(0%\);\-">
                  <c:v>0.361874879348646</c:v>
                </c:pt>
                <c:pt idx="6" formatCode="0%;\(0%\);\-">
                  <c:v>0.377688703349796</c:v>
                </c:pt>
                <c:pt idx="7" formatCode="0%;\(0%\);\-">
                  <c:v>0.366434160915006</c:v>
                </c:pt>
                <c:pt idx="8" formatCode="0%;\(0%\);\-">
                  <c:v>0.501509052480128</c:v>
                </c:pt>
                <c:pt idx="9" formatCode="0%;\(0%\);\-">
                  <c:v>0.459688252946524</c:v>
                </c:pt>
              </c:numCache>
            </c:numRef>
          </c:val>
        </c:ser>
        <c:ser>
          <c:idx val="2"/>
          <c:order val="2"/>
          <c:tx>
            <c:strRef>
              <c:f>Global!$L$648</c:f>
              <c:strCache>
                <c:ptCount val="1"/>
                <c:pt idx="0">
                  <c:v>Neither agree nor disagree</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(Global!$M$645:$N$645,Global!$AH$645:$AO$645)</c:f>
              <c:strCache>
                <c:ptCount val="10"/>
                <c:pt idx="0">
                  <c:v>All People</c:v>
                </c:pt>
                <c:pt idx="2">
                  <c:v>United Kingdom</c:v>
                </c:pt>
                <c:pt idx="3">
                  <c:v>United States</c:v>
                </c:pt>
                <c:pt idx="4">
                  <c:v>Australia</c:v>
                </c:pt>
                <c:pt idx="5">
                  <c:v>Mexico</c:v>
                </c:pt>
                <c:pt idx="6">
                  <c:v>Brazil</c:v>
                </c:pt>
                <c:pt idx="7">
                  <c:v>Germany</c:v>
                </c:pt>
                <c:pt idx="8">
                  <c:v>South Korea</c:v>
                </c:pt>
                <c:pt idx="9">
                  <c:v>Russia</c:v>
                </c:pt>
              </c:strCache>
            </c:strRef>
          </c:cat>
          <c:val>
            <c:numRef>
              <c:f>(Global!$M$648:$N$648,Global!$AH$648:$AO$648)</c:f>
              <c:numCache>
                <c:formatCode>General</c:formatCode>
                <c:ptCount val="10"/>
                <c:pt idx="0" formatCode="0%;\(0%\);\-">
                  <c:v>0.23339937743373</c:v>
                </c:pt>
                <c:pt idx="2" formatCode="0%;\(0%\);\-">
                  <c:v>0.137405890091029</c:v>
                </c:pt>
                <c:pt idx="3" formatCode="0%;\(0%\);\-">
                  <c:v>0.17116972422474</c:v>
                </c:pt>
                <c:pt idx="4" formatCode="0%;\(0%\);\-">
                  <c:v>0.154594785671868</c:v>
                </c:pt>
                <c:pt idx="5" formatCode="0%;\(0%\);\-">
                  <c:v>0.30222892847806</c:v>
                </c:pt>
                <c:pt idx="6" formatCode="0%;\(0%\);\-">
                  <c:v>0.305423698947398</c:v>
                </c:pt>
                <c:pt idx="7" formatCode="0%;\(0%\);\-">
                  <c:v>0.283841317315003</c:v>
                </c:pt>
                <c:pt idx="8" formatCode="0%;\(0%\);\-">
                  <c:v>0.298716244281368</c:v>
                </c:pt>
                <c:pt idx="9" formatCode="0%;\(0%\);\-">
                  <c:v>0.214339137502005</c:v>
                </c:pt>
              </c:numCache>
            </c:numRef>
          </c:val>
        </c:ser>
        <c:ser>
          <c:idx val="3"/>
          <c:order val="3"/>
          <c:tx>
            <c:strRef>
              <c:f>Global!$L$649</c:f>
              <c:strCache>
                <c:ptCount val="1"/>
                <c:pt idx="0">
                  <c:v>Tend to disagree</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(Global!$M$645:$N$645,Global!$AH$645:$AO$645)</c:f>
              <c:strCache>
                <c:ptCount val="10"/>
                <c:pt idx="0">
                  <c:v>All People</c:v>
                </c:pt>
                <c:pt idx="2">
                  <c:v>United Kingdom</c:v>
                </c:pt>
                <c:pt idx="3">
                  <c:v>United States</c:v>
                </c:pt>
                <c:pt idx="4">
                  <c:v>Australia</c:v>
                </c:pt>
                <c:pt idx="5">
                  <c:v>Mexico</c:v>
                </c:pt>
                <c:pt idx="6">
                  <c:v>Brazil</c:v>
                </c:pt>
                <c:pt idx="7">
                  <c:v>Germany</c:v>
                </c:pt>
                <c:pt idx="8">
                  <c:v>South Korea</c:v>
                </c:pt>
                <c:pt idx="9">
                  <c:v>Russia</c:v>
                </c:pt>
              </c:strCache>
            </c:strRef>
          </c:cat>
          <c:val>
            <c:numRef>
              <c:f>(Global!$M$649:$N$649,Global!$AH$649:$AO$649)</c:f>
              <c:numCache>
                <c:formatCode>General</c:formatCode>
                <c:ptCount val="10"/>
                <c:pt idx="0" formatCode="0%;\(0%\);\-">
                  <c:v>0.0806836882812289</c:v>
                </c:pt>
                <c:pt idx="2" formatCode="0%;\(0%\);\-">
                  <c:v>0.0395838002097852</c:v>
                </c:pt>
                <c:pt idx="3" formatCode="0%;\(0%\);\-">
                  <c:v>0.061486296053947</c:v>
                </c:pt>
                <c:pt idx="4" formatCode="0%;\(0%\);\-">
                  <c:v>0.0464443537851056</c:v>
                </c:pt>
                <c:pt idx="5" formatCode="0%;\(0%\);\-">
                  <c:v>0.0883512245918412</c:v>
                </c:pt>
                <c:pt idx="6" formatCode="0%;\(0%\);\-">
                  <c:v>0.0732919393860348</c:v>
                </c:pt>
                <c:pt idx="7" formatCode="0%;\(0%\);\-">
                  <c:v>0.151248764263351</c:v>
                </c:pt>
                <c:pt idx="8" formatCode="0%;\(0%\);\-">
                  <c:v>0.0702660821986523</c:v>
                </c:pt>
                <c:pt idx="9" formatCode="0%;\(0%\);\-">
                  <c:v>0.114713412713303</c:v>
                </c:pt>
              </c:numCache>
            </c:numRef>
          </c:val>
        </c:ser>
        <c:ser>
          <c:idx val="4"/>
          <c:order val="4"/>
          <c:tx>
            <c:strRef>
              <c:f>Global!$L$650</c:f>
              <c:strCache>
                <c:ptCount val="1"/>
                <c:pt idx="0">
                  <c:v>Strongly disagree</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(Global!$M$645:$N$645,Global!$AH$645:$AO$645)</c:f>
              <c:strCache>
                <c:ptCount val="10"/>
                <c:pt idx="0">
                  <c:v>All People</c:v>
                </c:pt>
                <c:pt idx="2">
                  <c:v>United Kingdom</c:v>
                </c:pt>
                <c:pt idx="3">
                  <c:v>United States</c:v>
                </c:pt>
                <c:pt idx="4">
                  <c:v>Australia</c:v>
                </c:pt>
                <c:pt idx="5">
                  <c:v>Mexico</c:v>
                </c:pt>
                <c:pt idx="6">
                  <c:v>Brazil</c:v>
                </c:pt>
                <c:pt idx="7">
                  <c:v>Germany</c:v>
                </c:pt>
                <c:pt idx="8">
                  <c:v>South Korea</c:v>
                </c:pt>
                <c:pt idx="9">
                  <c:v>Russia</c:v>
                </c:pt>
              </c:strCache>
            </c:strRef>
          </c:cat>
          <c:val>
            <c:numRef>
              <c:f>(Global!$M$650:$N$650,Global!$AH$650:$AO$650)</c:f>
              <c:numCache>
                <c:formatCode>General</c:formatCode>
                <c:ptCount val="10"/>
                <c:pt idx="0" formatCode="0%;\(0%\);\-">
                  <c:v>0.0247716096932609</c:v>
                </c:pt>
                <c:pt idx="2" formatCode="0%;\(0%\);\-">
                  <c:v>0.0187768554973625</c:v>
                </c:pt>
                <c:pt idx="3" formatCode="0%;\(0%\);\-">
                  <c:v>0.0161982046518585</c:v>
                </c:pt>
                <c:pt idx="4" formatCode="0%;\(0%\);\-">
                  <c:v>0.0111901754379927</c:v>
                </c:pt>
                <c:pt idx="5" formatCode="0%;\(0%\);\-">
                  <c:v>0.0424633106843141</c:v>
                </c:pt>
                <c:pt idx="6" formatCode="0%;\(0%\);\-">
                  <c:v>0.0355191920363059</c:v>
                </c:pt>
                <c:pt idx="7" formatCode="0%;\(0%\);\-">
                  <c:v>0.0394423443110505</c:v>
                </c:pt>
                <c:pt idx="8" formatCode="0%;\(0%\);\-">
                  <c:v>0.00806881453444478</c:v>
                </c:pt>
                <c:pt idx="9" formatCode="0%;\(0%\);\-">
                  <c:v>0.025207376201608</c:v>
                </c:pt>
              </c:numCache>
            </c:numRef>
          </c:val>
        </c:ser>
        <c:dLbls>
          <c:showLegendKey val="0"/>
          <c:showVal val="0"/>
          <c:showCatName val="0"/>
          <c:showSerName val="0"/>
          <c:showPercent val="0"/>
          <c:showBubbleSize val="0"/>
        </c:dLbls>
        <c:gapWidth val="50"/>
        <c:overlap val="100"/>
        <c:axId val="-2142227928"/>
        <c:axId val="-2103497992"/>
      </c:barChart>
      <c:catAx>
        <c:axId val="-2142227928"/>
        <c:scaling>
          <c:orientation val="maxMin"/>
        </c:scaling>
        <c:delete val="0"/>
        <c:axPos val="l"/>
        <c:numFmt formatCode="General" sourceLinked="0"/>
        <c:majorTickMark val="out"/>
        <c:minorTickMark val="none"/>
        <c:tickLblPos val="nextTo"/>
        <c:txPr>
          <a:bodyPr/>
          <a:lstStyle/>
          <a:p>
            <a:pPr>
              <a:defRPr sz="1200"/>
            </a:pPr>
            <a:endParaRPr lang="en-US"/>
          </a:p>
        </c:txPr>
        <c:crossAx val="-2103497992"/>
        <c:crosses val="autoZero"/>
        <c:auto val="1"/>
        <c:lblAlgn val="ctr"/>
        <c:lblOffset val="100"/>
        <c:noMultiLvlLbl val="0"/>
      </c:catAx>
      <c:valAx>
        <c:axId val="-2103497992"/>
        <c:scaling>
          <c:orientation val="minMax"/>
        </c:scaling>
        <c:delete val="1"/>
        <c:axPos val="t"/>
        <c:numFmt formatCode="0%" sourceLinked="1"/>
        <c:majorTickMark val="out"/>
        <c:minorTickMark val="none"/>
        <c:tickLblPos val="nextTo"/>
        <c:crossAx val="-2142227928"/>
        <c:crosses val="autoZero"/>
        <c:crossBetween val="between"/>
      </c:valAx>
    </c:plotArea>
    <c:legend>
      <c:legendPos val="t"/>
      <c:layout>
        <c:manualLayout>
          <c:xMode val="edge"/>
          <c:yMode val="edge"/>
          <c:x val="0.15719837962963"/>
          <c:y val="0.0387502817658992"/>
          <c:w val="0.809196180555555"/>
          <c:h val="0.0567256944444445"/>
        </c:manualLayout>
      </c:layout>
      <c:overlay val="0"/>
      <c:txPr>
        <a:bodyPr/>
        <a:lstStyle/>
        <a:p>
          <a:pPr>
            <a:defRPr sz="11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567C8A-8EAF-4744-AD88-1CC181F3EB0C}" type="datetimeFigureOut">
              <a:rPr lang="en-GB" smtClean="0"/>
              <a:t>28/04/16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691E2-42FB-41F3-AAFD-35DE5CC18619}" type="slidenum">
              <a:rPr lang="en-GB" smtClean="0"/>
              <a:t>‹#›</a:t>
            </a:fld>
            <a:endParaRPr lang="en-GB"/>
          </a:p>
        </p:txBody>
      </p:sp>
    </p:spTree>
    <p:extLst>
      <p:ext uri="{BB962C8B-B14F-4D97-AF65-F5344CB8AC3E}">
        <p14:creationId xmlns:p14="http://schemas.microsoft.com/office/powerpoint/2010/main" val="401878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Brain_Wall" TargetMode="External"/><Relationship Id="rId4" Type="http://schemas.openxmlformats.org/officeDocument/2006/relationships/hyperlink" Target="https://en.wikipedia.org/wiki/Tetris" TargetMode="External"/><Relationship Id="rId5" Type="http://schemas.openxmlformats.org/officeDocument/2006/relationships/hyperlink" Target="https://en.wikipedia.org/wiki/Game_show"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Minor_(law)"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ITV_(TV_network)" TargetMode="External"/><Relationship Id="rId4" Type="http://schemas.openxmlformats.org/officeDocument/2006/relationships/hyperlink" Target="https://en.wikipedia.org/wiki/Chris_Tarrant"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youtube.com/watch?v=ZZqFh2YOKCI"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11</a:t>
            </a:fld>
            <a:endParaRPr lang="en-GB"/>
          </a:p>
        </p:txBody>
      </p:sp>
    </p:spTree>
    <p:extLst>
      <p:ext uri="{BB962C8B-B14F-4D97-AF65-F5344CB8AC3E}">
        <p14:creationId xmlns:p14="http://schemas.microsoft.com/office/powerpoint/2010/main" val="1040512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Many are </a:t>
            </a:r>
            <a:r>
              <a:rPr lang="en-GB" i="0" baseline="0" dirty="0" smtClean="0"/>
              <a:t>dramas – they are historical and/or fictions stories which have a clear setting in time and place, but which have appeal all across the world because they deal in universal themes and recognisable characters – and sometimes extreme situations which those who aren’t familiar with are curious about.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Many of the UK exports really play on their distinct Britishness.  But… the </a:t>
            </a:r>
            <a:r>
              <a:rPr lang="en-GB" sz="1200" b="0" i="0" u="none" strike="noStrike" kern="1200" baseline="0" dirty="0" smtClean="0">
                <a:solidFill>
                  <a:schemeClr val="tx1"/>
                </a:solidFill>
                <a:latin typeface="+mn-lt"/>
                <a:ea typeface="+mn-ea"/>
                <a:cs typeface="+mn-cs"/>
              </a:rPr>
              <a:t>ubiquity of this British content eroding differentiation for channels and content-providers who have previously traded on that.  So, for example, BBC America are finding that it’s not longer as much of a USP.  Although it is the first stop British Content for over 80% American viewers, </a:t>
            </a:r>
            <a:r>
              <a:rPr lang="en-GB" i="0" baseline="0" dirty="0" smtClean="0"/>
              <a:t>they use other sources too PSB and Netflix.  So, Britishness has </a:t>
            </a:r>
            <a:r>
              <a:rPr lang="en-GB" i="0" dirty="0" smtClean="0"/>
              <a:t>lost its novelty value –</a:t>
            </a:r>
            <a:r>
              <a:rPr lang="en-GB" i="0" baseline="0" dirty="0" smtClean="0"/>
              <a:t> we’re becoming</a:t>
            </a:r>
            <a:r>
              <a:rPr lang="en-GB" i="0" dirty="0" smtClean="0"/>
              <a:t> victims of our own success)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Not</a:t>
            </a:r>
            <a:r>
              <a:rPr lang="en-GB" i="0" baseline="0" dirty="0" smtClean="0"/>
              <a:t> just drama, as we saw with the example of Strictly.  Also, Come Dine With ME, Bake Off and </a:t>
            </a:r>
            <a:r>
              <a:rPr lang="en-GB" i="0" baseline="0" dirty="0" err="1" smtClean="0"/>
              <a:t>Gogglebox</a:t>
            </a:r>
            <a:r>
              <a:rPr lang="en-GB" i="0" baseline="0" dirty="0" smtClean="0"/>
              <a:t> might at first appear to be particularly British – snooping round people’s houses, judging them for their bad cooking, baking cakes and having them judged in a tent like a village fete, or sitting around slagging off telly with a cup of tea and plate of biscuits.  But they do work well in other cultures, as we’ve seen</a:t>
            </a:r>
            <a:endParaRPr lang="en-GB" i="0" dirty="0" smtClean="0"/>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21</a:t>
            </a:fld>
            <a:endParaRPr lang="en-GB"/>
          </a:p>
        </p:txBody>
      </p:sp>
    </p:spTree>
    <p:extLst>
      <p:ext uri="{BB962C8B-B14F-4D97-AF65-F5344CB8AC3E}">
        <p14:creationId xmlns:p14="http://schemas.microsoft.com/office/powerpoint/2010/main" val="74259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 shows have come over to here</a:t>
            </a:r>
            <a:r>
              <a:rPr lang="en-GB" baseline="0" dirty="0" smtClean="0"/>
              <a:t> from other territories and haven’t worked as well for British audiences as they did at home</a:t>
            </a:r>
            <a:endParaRPr lang="en-GB" dirty="0" smtClean="0"/>
          </a:p>
          <a:p>
            <a:endParaRPr lang="en-GB" dirty="0" smtClean="0"/>
          </a:p>
          <a:p>
            <a:pPr marL="285750" indent="-285750">
              <a:buFont typeface="Arial" panose="020B0604020202020204" pitchFamily="34" charset="0"/>
              <a:buChar char="•"/>
            </a:pPr>
            <a:r>
              <a:rPr lang="en-GB" dirty="0" smtClean="0"/>
              <a:t>So You Think You Can Dance – only ran</a:t>
            </a:r>
            <a:r>
              <a:rPr lang="en-GB" baseline="0" dirty="0" smtClean="0"/>
              <a:t> for 2 seasons on BBC One, but has had 12 seasons in USA and still going strong.  Should have worked here too – but maybe because we already had Strictly well established before we made our version of this?</a:t>
            </a:r>
          </a:p>
          <a:p>
            <a:pPr marL="285750" indent="-285750">
              <a:buFont typeface="Arial" panose="020B0604020202020204" pitchFamily="34" charset="0"/>
              <a:buChar char="•"/>
            </a:pPr>
            <a:r>
              <a:rPr lang="en-GB" dirty="0" smtClean="0"/>
              <a:t>Married at first Sight – strangers</a:t>
            </a:r>
            <a:r>
              <a:rPr lang="en-GB" baseline="0" dirty="0" smtClean="0"/>
              <a:t> are matched up by experts and get married, but only meet at the alter. F</a:t>
            </a:r>
            <a:r>
              <a:rPr lang="en-GB" sz="1200" b="0" i="0" kern="1200" dirty="0" smtClean="0">
                <a:solidFill>
                  <a:schemeClr val="tx1"/>
                </a:solidFill>
                <a:effectLst/>
                <a:latin typeface="+mn-lt"/>
                <a:ea typeface="+mn-ea"/>
                <a:cs typeface="+mn-cs"/>
              </a:rPr>
              <a:t>irst created by Danish has now been licensed to more than 20 countries.  First series</a:t>
            </a:r>
            <a:r>
              <a:rPr lang="en-GB" sz="1200" b="0" i="0" kern="1200" baseline="0" dirty="0" smtClean="0">
                <a:solidFill>
                  <a:schemeClr val="tx1"/>
                </a:solidFill>
                <a:effectLst/>
                <a:latin typeface="+mn-lt"/>
                <a:ea typeface="+mn-ea"/>
                <a:cs typeface="+mn-cs"/>
              </a:rPr>
              <a:t> took a long time to make in UK – really hard to cast.  Only a few couples were matched in the end – one decided </a:t>
            </a:r>
            <a:r>
              <a:rPr lang="en-GB" sz="1200" b="0" i="0" kern="1200" dirty="0" smtClean="0">
                <a:solidFill>
                  <a:schemeClr val="tx1"/>
                </a:solidFill>
                <a:effectLst/>
                <a:latin typeface="+mn-lt"/>
                <a:ea typeface="+mn-ea"/>
                <a:cs typeface="+mn-cs"/>
              </a:rPr>
              <a:t>not to proceed with the wedding.  First series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ended about</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slot average</a:t>
            </a:r>
            <a:r>
              <a:rPr lang="en-GB" sz="1200" b="0" i="0" kern="1200" baseline="0" dirty="0" smtClean="0">
                <a:solidFill>
                  <a:schemeClr val="tx1"/>
                </a:solidFill>
                <a:effectLst/>
                <a:latin typeface="+mn-lt"/>
                <a:ea typeface="+mn-ea"/>
                <a:cs typeface="+mn-cs"/>
              </a:rPr>
              <a:t> and has been recommissioned.  But dismissed as a bit of a stunt, and just another reality show.  Time will tell if S2 works better….</a:t>
            </a:r>
            <a:endParaRPr lang="en-GB" dirty="0" smtClean="0"/>
          </a:p>
          <a:p>
            <a:pPr marL="285750" indent="-285750">
              <a:buFont typeface="Arial" panose="020B0604020202020204" pitchFamily="34" charset="0"/>
              <a:buChar char="•"/>
            </a:pPr>
            <a:r>
              <a:rPr lang="en-GB" dirty="0" smtClean="0"/>
              <a:t>Rising Star</a:t>
            </a:r>
            <a:r>
              <a:rPr lang="en-GB" baseline="0" dirty="0" smtClean="0"/>
              <a:t> - </a:t>
            </a:r>
            <a:r>
              <a:rPr lang="en-GB" sz="1200" b="0" i="0" kern="1200" dirty="0" smtClean="0">
                <a:solidFill>
                  <a:schemeClr val="tx1"/>
                </a:solidFill>
                <a:effectLst/>
                <a:latin typeface="+mn-lt"/>
                <a:ea typeface="+mn-ea"/>
                <a:cs typeface="+mn-cs"/>
              </a:rPr>
              <a:t>Israeli talent contest, highly</a:t>
            </a:r>
            <a:r>
              <a:rPr lang="en-GB" sz="1200" b="0" i="0" kern="1200" baseline="0" dirty="0" smtClean="0">
                <a:solidFill>
                  <a:schemeClr val="tx1"/>
                </a:solidFill>
                <a:effectLst/>
                <a:latin typeface="+mn-lt"/>
                <a:ea typeface="+mn-ea"/>
                <a:cs typeface="+mn-cs"/>
              </a:rPr>
              <a:t> interactive. S</a:t>
            </a:r>
            <a:r>
              <a:rPr lang="en-GB" sz="1200" b="0" i="0" kern="1200" dirty="0" smtClean="0">
                <a:solidFill>
                  <a:schemeClr val="tx1"/>
                </a:solidFill>
                <a:effectLst/>
                <a:latin typeface="+mn-lt"/>
                <a:ea typeface="+mn-ea"/>
                <a:cs typeface="+mn-cs"/>
              </a:rPr>
              <a:t>ingers compete in real-time as viewers vote via an interactive app – they</a:t>
            </a:r>
            <a:r>
              <a:rPr lang="en-GB" sz="1200" b="0" i="0" kern="1200" baseline="0" dirty="0" smtClean="0">
                <a:solidFill>
                  <a:schemeClr val="tx1"/>
                </a:solidFill>
                <a:effectLst/>
                <a:latin typeface="+mn-lt"/>
                <a:ea typeface="+mn-ea"/>
                <a:cs typeface="+mn-cs"/>
              </a:rPr>
              <a:t> were standing behind a wall, the more votes they got the higher the wall went up – until they could walk through it, if they’d had enough votes.  </a:t>
            </a:r>
            <a:r>
              <a:rPr lang="en-GB" sz="1200" b="0" i="0" kern="1200" dirty="0" smtClean="0">
                <a:solidFill>
                  <a:schemeClr val="tx1"/>
                </a:solidFill>
                <a:effectLst/>
                <a:latin typeface="+mn-lt"/>
                <a:ea typeface="+mn-ea"/>
                <a:cs typeface="+mn-cs"/>
              </a:rPr>
              <a:t>If they win approval from 70% of the audience, the screen is lifted to reveal the judges and studio audience to the singer, who then goes through to the next round. The show launched on Channel 2 in Israel in September 2013 to huge ratings</a:t>
            </a:r>
            <a:r>
              <a:rPr lang="en-GB" sz="1200" b="0" i="0"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made viral stars of duo The Amazing Rabbis.</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Was sold to over 20 international broadcasters including China’s CCTV and France’s M6.  </a:t>
            </a:r>
            <a:r>
              <a:rPr lang="en-GB" sz="1200" b="0" i="0" kern="1200" baseline="0" dirty="0" smtClean="0">
                <a:solidFill>
                  <a:schemeClr val="tx1"/>
                </a:solidFill>
                <a:effectLst/>
                <a:latin typeface="+mn-lt"/>
                <a:ea typeface="+mn-ea"/>
                <a:cs typeface="+mn-cs"/>
              </a:rPr>
              <a:t>ITV commissioned it, but scrapped it in Sep 2014 – because it wasn’t performing well elsewhere (</a:t>
            </a:r>
            <a:r>
              <a:rPr lang="en-GB" sz="1200" b="0" i="0" kern="1200" dirty="0" smtClean="0">
                <a:solidFill>
                  <a:schemeClr val="tx1"/>
                </a:solidFill>
                <a:effectLst/>
                <a:latin typeface="+mn-lt"/>
                <a:ea typeface="+mn-ea"/>
                <a:cs typeface="+mn-cs"/>
              </a:rPr>
              <a:t>show was scaled back following its launch in Germany,</a:t>
            </a:r>
            <a:r>
              <a:rPr lang="en-GB" sz="1200" b="0" i="0" kern="1200" baseline="0" dirty="0" smtClean="0">
                <a:solidFill>
                  <a:schemeClr val="tx1"/>
                </a:solidFill>
                <a:effectLst/>
                <a:latin typeface="+mn-lt"/>
                <a:ea typeface="+mn-ea"/>
                <a:cs typeface="+mn-cs"/>
              </a:rPr>
              <a:t> where </a:t>
            </a:r>
            <a:r>
              <a:rPr lang="en-GB" sz="1200" b="0" i="0" kern="1200" dirty="0" smtClean="0">
                <a:solidFill>
                  <a:schemeClr val="tx1"/>
                </a:solidFill>
                <a:effectLst/>
                <a:latin typeface="+mn-lt"/>
                <a:ea typeface="+mn-ea"/>
                <a:cs typeface="+mn-cs"/>
              </a:rPr>
              <a:t>its run was reduced from 10 episodes to seven, because of a “lack of audience response”. It performed moderately successfully on Brazil’s </a:t>
            </a:r>
            <a:r>
              <a:rPr lang="en-GB" sz="1200" b="0" i="0" kern="1200" dirty="0" err="1" smtClean="0">
                <a:solidFill>
                  <a:schemeClr val="tx1"/>
                </a:solidFill>
                <a:effectLst/>
                <a:latin typeface="+mn-lt"/>
                <a:ea typeface="+mn-ea"/>
                <a:cs typeface="+mn-cs"/>
              </a:rPr>
              <a:t>Rede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Globo</a:t>
            </a:r>
            <a:r>
              <a:rPr lang="en-GB" sz="1200" b="0" i="0" kern="1200" dirty="0" smtClean="0">
                <a:solidFill>
                  <a:schemeClr val="tx1"/>
                </a:solidFill>
                <a:effectLst/>
                <a:latin typeface="+mn-lt"/>
                <a:ea typeface="+mn-ea"/>
                <a:cs typeface="+mn-cs"/>
              </a:rPr>
              <a:t> and Portugal’s TVI but the 10-part US version, which aired on ABC in June 2014, struggled with its interactive voting elements due to the country’s different time zones and averaged just 4m viewers.</a:t>
            </a:r>
            <a:endParaRPr lang="en-GB" dirty="0" smtClean="0"/>
          </a:p>
          <a:p>
            <a:pPr marL="285750" indent="-285750">
              <a:buFont typeface="Arial" panose="020B0604020202020204" pitchFamily="34" charset="0"/>
              <a:buChar char="•"/>
            </a:pPr>
            <a:r>
              <a:rPr lang="en-GB" dirty="0" smtClean="0"/>
              <a:t>Hole In the Wall</a:t>
            </a:r>
            <a:r>
              <a:rPr lang="en-GB" baseline="0" dirty="0" smtClean="0"/>
              <a:t> - </a:t>
            </a:r>
            <a:r>
              <a:rPr lang="en-GB" sz="1200" b="0" i="0" kern="1200" dirty="0" smtClean="0">
                <a:solidFill>
                  <a:schemeClr val="tx1"/>
                </a:solidFill>
                <a:effectLst/>
                <a:latin typeface="+mn-lt"/>
                <a:ea typeface="+mn-ea"/>
                <a:cs typeface="+mn-cs"/>
              </a:rPr>
              <a:t>an adaptation of the Japanese game </a:t>
            </a:r>
            <a:r>
              <a:rPr lang="en-GB" sz="1200" b="0" i="1" u="none" strike="noStrike" kern="1200" dirty="0" smtClean="0">
                <a:solidFill>
                  <a:schemeClr val="tx1"/>
                </a:solidFill>
                <a:effectLst/>
                <a:latin typeface="+mn-lt"/>
                <a:ea typeface="+mn-ea"/>
                <a:cs typeface="+mn-cs"/>
                <a:hlinkClick r:id="rId3" tooltip="Brain Wall"/>
              </a:rPr>
              <a:t>Brain Wall</a:t>
            </a:r>
            <a:r>
              <a:rPr lang="en-GB" sz="1200" b="0" i="0" kern="1200" dirty="0" smtClean="0">
                <a:solidFill>
                  <a:schemeClr val="tx1"/>
                </a:solidFill>
                <a:effectLst/>
                <a:latin typeface="+mn-lt"/>
                <a:ea typeface="+mn-ea"/>
                <a:cs typeface="+mn-cs"/>
              </a:rPr>
              <a:t> (also known as "Human </a:t>
            </a:r>
            <a:r>
              <a:rPr lang="en-GB" sz="1200" b="0" i="0" u="none" strike="noStrike" kern="1200" dirty="0" smtClean="0">
                <a:solidFill>
                  <a:schemeClr val="tx1"/>
                </a:solidFill>
                <a:effectLst/>
                <a:latin typeface="+mn-lt"/>
                <a:ea typeface="+mn-ea"/>
                <a:cs typeface="+mn-cs"/>
                <a:hlinkClick r:id="rId4" tooltip="Tetris"/>
              </a:rPr>
              <a:t>Tetris</a:t>
            </a:r>
            <a:r>
              <a:rPr lang="en-GB" sz="1200" b="0" i="0"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which itself was  </a:t>
            </a:r>
            <a:r>
              <a:rPr lang="en-GB" sz="1200" b="0" i="0" kern="1200" dirty="0" smtClean="0">
                <a:solidFill>
                  <a:schemeClr val="tx1"/>
                </a:solidFill>
                <a:effectLst/>
                <a:latin typeface="+mn-lt"/>
                <a:ea typeface="+mn-ea"/>
                <a:cs typeface="+mn-cs"/>
              </a:rPr>
              <a:t>a component of a Japanese </a:t>
            </a:r>
            <a:r>
              <a:rPr lang="en-GB" sz="1200" b="0" i="0" u="none" strike="noStrike" kern="1200" dirty="0" smtClean="0">
                <a:solidFill>
                  <a:schemeClr val="tx1"/>
                </a:solidFill>
                <a:effectLst/>
                <a:latin typeface="+mn-lt"/>
                <a:ea typeface="+mn-ea"/>
                <a:cs typeface="+mn-cs"/>
                <a:hlinkClick r:id="rId5" tooltip="Game show"/>
              </a:rPr>
              <a:t>game show</a:t>
            </a:r>
            <a:r>
              <a:rPr lang="en-GB" sz="1200" b="0" i="0" u="none" strike="noStrike" kern="1200" baseline="0" dirty="0" smtClean="0">
                <a:solidFill>
                  <a:schemeClr val="tx1"/>
                </a:solidFill>
                <a:effectLst/>
                <a:latin typeface="+mn-lt"/>
                <a:ea typeface="+mn-ea"/>
                <a:cs typeface="+mn-cs"/>
              </a:rPr>
              <a:t> hosted by a well-loved comedy duo.  </a:t>
            </a:r>
            <a:r>
              <a:rPr lang="en-GB" sz="1200" b="0" i="0" kern="1200" dirty="0" smtClean="0">
                <a:solidFill>
                  <a:schemeClr val="tx1"/>
                </a:solidFill>
                <a:effectLst/>
                <a:latin typeface="+mn-lt"/>
                <a:ea typeface="+mn-ea"/>
                <a:cs typeface="+mn-cs"/>
              </a:rPr>
              <a:t>Only ran for 2 series</a:t>
            </a:r>
            <a:r>
              <a:rPr lang="en-GB" sz="1200" b="0" i="0" kern="1200" baseline="0" dirty="0" smtClean="0">
                <a:solidFill>
                  <a:schemeClr val="tx1"/>
                </a:solidFill>
                <a:effectLst/>
                <a:latin typeface="+mn-lt"/>
                <a:ea typeface="+mn-ea"/>
                <a:cs typeface="+mn-cs"/>
              </a:rPr>
              <a:t> in UK, but the original gameshow </a:t>
            </a:r>
            <a:r>
              <a:rPr lang="en-GB" sz="1200" b="0" i="0" kern="1200" dirty="0" smtClean="0">
                <a:solidFill>
                  <a:schemeClr val="tx1"/>
                </a:solidFill>
                <a:effectLst/>
                <a:latin typeface="+mn-lt"/>
                <a:ea typeface="+mn-ea"/>
                <a:cs typeface="+mn-cs"/>
              </a:rPr>
              <a:t>began airing in 1988 in Japan and still</a:t>
            </a:r>
            <a:r>
              <a:rPr lang="en-GB" sz="1200" b="0" i="0" kern="1200" baseline="0" dirty="0" smtClean="0">
                <a:solidFill>
                  <a:schemeClr val="tx1"/>
                </a:solidFill>
                <a:effectLst/>
                <a:latin typeface="+mn-lt"/>
                <a:ea typeface="+mn-ea"/>
                <a:cs typeface="+mn-cs"/>
              </a:rPr>
              <a:t> is</a:t>
            </a:r>
            <a:r>
              <a:rPr lang="en-GB" sz="1200" b="0" i="0" kern="1200" dirty="0" smtClean="0">
                <a:solidFill>
                  <a:schemeClr val="tx1"/>
                </a:solidFill>
                <a:effectLst/>
                <a:latin typeface="+mn-lt"/>
                <a:ea typeface="+mn-ea"/>
                <a:cs typeface="+mn-cs"/>
              </a:rPr>
              <a:t>. “Hole in the Wall”, has been aired in over 30 countries worldwide, including Russia, South Korea, and India.  But only 2 series in</a:t>
            </a:r>
            <a:r>
              <a:rPr lang="en-GB" sz="1200" b="0" i="0" kern="1200" baseline="0" dirty="0" smtClean="0">
                <a:solidFill>
                  <a:schemeClr val="tx1"/>
                </a:solidFill>
                <a:effectLst/>
                <a:latin typeface="+mn-lt"/>
                <a:ea typeface="+mn-ea"/>
                <a:cs typeface="+mn-cs"/>
              </a:rPr>
              <a:t> the UK</a:t>
            </a:r>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22</a:t>
            </a:fld>
            <a:endParaRPr lang="en-GB"/>
          </a:p>
        </p:txBody>
      </p:sp>
    </p:spTree>
    <p:extLst>
      <p:ext uri="{BB962C8B-B14F-4D97-AF65-F5344CB8AC3E}">
        <p14:creationId xmlns:p14="http://schemas.microsoft.com/office/powerpoint/2010/main" val="1193444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it works both ways – some shows from here haven’t worked</a:t>
            </a:r>
            <a:r>
              <a:rPr lang="en-GB" baseline="0" dirty="0" smtClean="0"/>
              <a:t> as well when they’ve gone abroad.  And, as I’ve hinted at, that has been particularly true of comedies</a:t>
            </a:r>
          </a:p>
          <a:p>
            <a:endParaRPr lang="en-GB" baseline="0" dirty="0" smtClean="0"/>
          </a:p>
          <a:p>
            <a:pPr marL="285750" indent="-285750">
              <a:buFont typeface="Arial" panose="020B0604020202020204" pitchFamily="34" charset="0"/>
              <a:buChar char="•"/>
            </a:pPr>
            <a:r>
              <a:rPr lang="en-GB" dirty="0" smtClean="0"/>
              <a:t>The </a:t>
            </a:r>
            <a:r>
              <a:rPr lang="en-GB" dirty="0" err="1" smtClean="0"/>
              <a:t>Inbetweeners</a:t>
            </a:r>
            <a:r>
              <a:rPr lang="en-GB" dirty="0" smtClean="0"/>
              <a:t> – a</a:t>
            </a:r>
            <a:r>
              <a:rPr lang="en-GB" baseline="0" dirty="0" smtClean="0"/>
              <a:t> </a:t>
            </a:r>
            <a:r>
              <a:rPr lang="en-GB" sz="1200" b="0" i="0" kern="1200" dirty="0" smtClean="0">
                <a:solidFill>
                  <a:schemeClr val="tx1"/>
                </a:solidFill>
                <a:effectLst/>
                <a:latin typeface="+mn-lt"/>
                <a:ea typeface="+mn-ea"/>
                <a:cs typeface="+mn-cs"/>
              </a:rPr>
              <a:t>coming-of-age comedy about a group of teenage boys who are social '</a:t>
            </a:r>
            <a:r>
              <a:rPr lang="en-GB" sz="1200" b="0" i="0" kern="1200" dirty="0" err="1" smtClean="0">
                <a:solidFill>
                  <a:schemeClr val="tx1"/>
                </a:solidFill>
                <a:effectLst/>
                <a:latin typeface="+mn-lt"/>
                <a:ea typeface="+mn-ea"/>
                <a:cs typeface="+mn-cs"/>
              </a:rPr>
              <a:t>inbetweeners</a:t>
            </a:r>
            <a:r>
              <a:rPr lang="en-GB" sz="1200" b="0" i="0" kern="1200" dirty="0" smtClean="0">
                <a:solidFill>
                  <a:schemeClr val="tx1"/>
                </a:solidFill>
                <a:effectLst/>
                <a:latin typeface="+mn-lt"/>
                <a:ea typeface="+mn-ea"/>
                <a:cs typeface="+mn-cs"/>
              </a:rPr>
              <a:t>', neither popular nor misfits,</a:t>
            </a:r>
            <a:r>
              <a:rPr lang="en-GB" sz="1200" b="0" i="0" kern="1200" baseline="0" dirty="0" smtClean="0">
                <a:solidFill>
                  <a:schemeClr val="tx1"/>
                </a:solidFill>
                <a:effectLst/>
                <a:latin typeface="+mn-lt"/>
                <a:ea typeface="+mn-ea"/>
                <a:cs typeface="+mn-cs"/>
              </a:rPr>
              <a:t> should have translated well. But it didn’t work as well - t</a:t>
            </a:r>
            <a:r>
              <a:rPr lang="en-GB" sz="1200" b="0" i="0" kern="1200" dirty="0" smtClean="0">
                <a:solidFill>
                  <a:schemeClr val="tx1"/>
                </a:solidFill>
                <a:effectLst/>
                <a:latin typeface="+mn-lt"/>
                <a:ea typeface="+mn-ea"/>
                <a:cs typeface="+mn-cs"/>
              </a:rPr>
              <a:t>he boys were just a bit too socially acceptable</a:t>
            </a:r>
            <a:r>
              <a:rPr lang="en-GB" sz="1200" b="0" i="0" kern="1200" baseline="0" dirty="0" smtClean="0">
                <a:solidFill>
                  <a:schemeClr val="tx1"/>
                </a:solidFill>
                <a:effectLst/>
                <a:latin typeface="+mn-lt"/>
                <a:ea typeface="+mn-ea"/>
                <a:cs typeface="+mn-cs"/>
              </a:rPr>
              <a:t> and the bad l</a:t>
            </a:r>
            <a:r>
              <a:rPr lang="en-GB" sz="1200" b="0" i="0" kern="1200" dirty="0" smtClean="0">
                <a:solidFill>
                  <a:schemeClr val="tx1"/>
                </a:solidFill>
                <a:effectLst/>
                <a:latin typeface="+mn-lt"/>
                <a:ea typeface="+mn-ea"/>
                <a:cs typeface="+mn-cs"/>
              </a:rPr>
              <a:t>anguage also proved too strong for a US audience. The US version felt</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more like an episode of the Wonder Years at times as genuine themes of friendship and bonding are referenced far more explicitly and frequently than was ever the case in the British show.  Whereas</a:t>
            </a:r>
            <a:r>
              <a:rPr lang="en-GB" sz="1200" b="0" i="0" kern="1200" baseline="0" dirty="0" smtClean="0">
                <a:solidFill>
                  <a:schemeClr val="tx1"/>
                </a:solidFill>
                <a:effectLst/>
                <a:latin typeface="+mn-lt"/>
                <a:ea typeface="+mn-ea"/>
                <a:cs typeface="+mn-cs"/>
              </a:rPr>
              <a:t> p</a:t>
            </a:r>
            <a:r>
              <a:rPr lang="en-GB" sz="1200" b="0" i="0" kern="1200" dirty="0" smtClean="0">
                <a:solidFill>
                  <a:schemeClr val="tx1"/>
                </a:solidFill>
                <a:effectLst/>
                <a:latin typeface="+mn-lt"/>
                <a:ea typeface="+mn-ea"/>
                <a:cs typeface="+mn-cs"/>
              </a:rPr>
              <a:t>art of the charm and amusement of the British version was the lack of loyalty shown by the four towards one another.  Only had one season of 12 eps</a:t>
            </a:r>
            <a:endParaRPr lang="en-GB" dirty="0" smtClean="0"/>
          </a:p>
          <a:p>
            <a:pPr marL="285750" indent="-285750">
              <a:buFont typeface="Arial" panose="020B0604020202020204" pitchFamily="34" charset="0"/>
              <a:buChar char="•"/>
            </a:pPr>
            <a:r>
              <a:rPr lang="en-GB" dirty="0" smtClean="0"/>
              <a:t>Gavin &amp; Stacey – renamed</a:t>
            </a:r>
            <a:r>
              <a:rPr lang="en-GB" baseline="0" dirty="0" smtClean="0"/>
              <a:t> US &amp; Them for FOX in USA, with Ruth Jones and James Cordon as exec producers.  I</a:t>
            </a:r>
            <a:r>
              <a:rPr lang="en-GB" sz="1200" b="0" i="0" kern="1200" dirty="0" smtClean="0">
                <a:solidFill>
                  <a:schemeClr val="tx1"/>
                </a:solidFill>
                <a:effectLst/>
                <a:latin typeface="+mn-lt"/>
                <a:ea typeface="+mn-ea"/>
                <a:cs typeface="+mn-cs"/>
              </a:rPr>
              <a:t>nitially had a 13-episode order before Fox whittled it down to six due to dissatisfaction with the quality of the scripts. Apparently they were</a:t>
            </a:r>
            <a:r>
              <a:rPr lang="en-GB" sz="1200" b="0" i="0" kern="1200" baseline="0" dirty="0" smtClean="0">
                <a:solidFill>
                  <a:schemeClr val="tx1"/>
                </a:solidFill>
                <a:effectLst/>
                <a:latin typeface="+mn-lt"/>
                <a:ea typeface="+mn-ea"/>
                <a:cs typeface="+mn-cs"/>
              </a:rPr>
              <a:t> also unsure about its tone</a:t>
            </a:r>
            <a:r>
              <a:rPr lang="en-GB" sz="1200" b="0" i="0" kern="1200" dirty="0" smtClean="0">
                <a:solidFill>
                  <a:schemeClr val="tx1"/>
                </a:solidFill>
                <a:effectLst/>
                <a:latin typeface="+mn-lt"/>
                <a:ea typeface="+mn-ea"/>
                <a:cs typeface="+mn-cs"/>
              </a:rPr>
              <a:t> But in never even aired in the USA – although</a:t>
            </a:r>
            <a:r>
              <a:rPr lang="en-GB" sz="1200" b="0" i="0" kern="1200" baseline="0" dirty="0" smtClean="0">
                <a:solidFill>
                  <a:schemeClr val="tx1"/>
                </a:solidFill>
                <a:effectLst/>
                <a:latin typeface="+mn-lt"/>
                <a:ea typeface="+mn-ea"/>
                <a:cs typeface="+mn-cs"/>
              </a:rPr>
              <a:t> was shown in South Africa and Korea</a:t>
            </a:r>
            <a:endParaRPr lang="en-GB" dirty="0" smtClean="0"/>
          </a:p>
          <a:p>
            <a:pPr marL="285750" indent="-285750">
              <a:buFont typeface="Arial" panose="020B0604020202020204" pitchFamily="34" charset="0"/>
              <a:buChar char="•"/>
            </a:pPr>
            <a:r>
              <a:rPr lang="en-GB" sz="1200" b="0" i="0" kern="1200" dirty="0" smtClean="0">
                <a:solidFill>
                  <a:schemeClr val="tx1"/>
                </a:solidFill>
                <a:effectLst/>
                <a:latin typeface="+mn-lt"/>
                <a:ea typeface="+mn-ea"/>
                <a:cs typeface="+mn-cs"/>
              </a:rPr>
              <a:t>Skins was axed after one season on MTV – probably due</a:t>
            </a:r>
            <a:r>
              <a:rPr lang="en-GB" sz="1200" b="0" i="0" kern="1200" baseline="0" dirty="0" smtClean="0">
                <a:solidFill>
                  <a:schemeClr val="tx1"/>
                </a:solidFill>
                <a:effectLst/>
                <a:latin typeface="+mn-lt"/>
                <a:ea typeface="+mn-ea"/>
                <a:cs typeface="+mn-cs"/>
              </a:rPr>
              <a:t> to different cultural insensitivities: </a:t>
            </a:r>
            <a:r>
              <a:rPr lang="en-GB" sz="1200" b="0" i="0" kern="1200" dirty="0" smtClean="0">
                <a:solidFill>
                  <a:schemeClr val="tx1"/>
                </a:solidFill>
                <a:effectLst/>
                <a:latin typeface="+mn-lt"/>
                <a:ea typeface="+mn-ea"/>
                <a:cs typeface="+mn-cs"/>
              </a:rPr>
              <a:t>generated controversy over its sexual content and scenes</a:t>
            </a:r>
            <a:r>
              <a:rPr lang="en-GB" sz="1200" b="0" i="0" kern="1200" baseline="0" dirty="0" smtClean="0">
                <a:solidFill>
                  <a:schemeClr val="tx1"/>
                </a:solidFill>
                <a:effectLst/>
                <a:latin typeface="+mn-lt"/>
                <a:ea typeface="+mn-ea"/>
                <a:cs typeface="+mn-cs"/>
              </a:rPr>
              <a:t> of drug use.  So s</a:t>
            </a:r>
            <a:r>
              <a:rPr lang="en-GB" sz="1200" b="0" i="0" kern="1200" dirty="0" smtClean="0">
                <a:solidFill>
                  <a:schemeClr val="tx1"/>
                </a:solidFill>
                <a:effectLst/>
                <a:latin typeface="+mn-lt"/>
                <a:ea typeface="+mn-ea"/>
                <a:cs typeface="+mn-cs"/>
              </a:rPr>
              <a:t>everal advertisers withdrew and there were some accusations of  child pornography</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since most of its cast members were </a:t>
            </a:r>
            <a:r>
              <a:rPr lang="en-GB" sz="1200" b="0" i="0" u="none" strike="noStrike" kern="1200" dirty="0" smtClean="0">
                <a:solidFill>
                  <a:schemeClr val="tx1"/>
                </a:solidFill>
                <a:effectLst/>
                <a:latin typeface="+mn-lt"/>
                <a:ea typeface="+mn-ea"/>
                <a:cs typeface="+mn-cs"/>
                <a:hlinkClick r:id="rId3" tooltip="Minor (law)"/>
              </a:rPr>
              <a:t>under the age of 18</a:t>
            </a:r>
            <a:r>
              <a:rPr lang="en-GB" sz="1200" b="0" i="0" kern="1200" dirty="0" smtClean="0">
                <a:solidFill>
                  <a:schemeClr val="tx1"/>
                </a:solidFill>
                <a:effectLst/>
                <a:latin typeface="+mn-lt"/>
                <a:ea typeface="+mn-ea"/>
                <a:cs typeface="+mn-cs"/>
              </a:rPr>
              <a:t>. Although,</a:t>
            </a:r>
            <a:r>
              <a:rPr lang="en-GB" sz="1200" b="0" i="0" kern="1200" baseline="0" dirty="0" smtClean="0">
                <a:solidFill>
                  <a:schemeClr val="tx1"/>
                </a:solidFill>
                <a:effectLst/>
                <a:latin typeface="+mn-lt"/>
                <a:ea typeface="+mn-ea"/>
                <a:cs typeface="+mn-cs"/>
              </a:rPr>
              <a:t> some critics said </a:t>
            </a:r>
            <a:r>
              <a:rPr lang="en-GB" sz="1200" b="0" i="0" kern="1200" dirty="0" smtClean="0">
                <a:solidFill>
                  <a:schemeClr val="tx1"/>
                </a:solidFill>
                <a:effectLst/>
                <a:latin typeface="+mn-lt"/>
                <a:ea typeface="+mn-ea"/>
                <a:cs typeface="+mn-cs"/>
              </a:rPr>
              <a:t>the show was tamer than the British original.  Also, it</a:t>
            </a:r>
            <a:r>
              <a:rPr lang="en-GB" sz="1200" b="0" i="0" kern="1200" baseline="0" dirty="0" smtClean="0">
                <a:solidFill>
                  <a:schemeClr val="tx1"/>
                </a:solidFill>
                <a:effectLst/>
                <a:latin typeface="+mn-lt"/>
                <a:ea typeface="+mn-ea"/>
                <a:cs typeface="+mn-cs"/>
              </a:rPr>
              <a:t> didn’t rate brilliantly : </a:t>
            </a:r>
            <a:r>
              <a:rPr lang="en-GB" sz="1200" b="0" i="0" kern="1200" dirty="0" smtClean="0">
                <a:solidFill>
                  <a:schemeClr val="tx1"/>
                </a:solidFill>
                <a:effectLst/>
                <a:latin typeface="+mn-lt"/>
                <a:ea typeface="+mn-ea"/>
                <a:cs typeface="+mn-cs"/>
              </a:rPr>
              <a:t> MTV also</a:t>
            </a:r>
            <a:r>
              <a:rPr lang="en-GB" sz="1200" b="0" i="0" kern="1200" baseline="0" dirty="0" smtClean="0">
                <a:solidFill>
                  <a:schemeClr val="tx1"/>
                </a:solidFill>
                <a:effectLst/>
                <a:latin typeface="+mn-lt"/>
                <a:ea typeface="+mn-ea"/>
                <a:cs typeface="+mn-cs"/>
              </a:rPr>
              <a:t> said they’d </a:t>
            </a:r>
            <a:r>
              <a:rPr lang="en-GB" sz="1200" b="0" i="0" kern="1200" dirty="0" smtClean="0">
                <a:solidFill>
                  <a:schemeClr val="tx1"/>
                </a:solidFill>
                <a:effectLst/>
                <a:latin typeface="+mn-lt"/>
                <a:ea typeface="+mn-ea"/>
                <a:cs typeface="+mn-cs"/>
              </a:rPr>
              <a:t>cancelled </a:t>
            </a:r>
            <a:r>
              <a:rPr lang="en-GB" sz="1200" b="0" i="1" kern="1200" dirty="0" smtClean="0">
                <a:solidFill>
                  <a:schemeClr val="tx1"/>
                </a:solidFill>
                <a:effectLst/>
                <a:latin typeface="+mn-lt"/>
                <a:ea typeface="+mn-ea"/>
                <a:cs typeface="+mn-cs"/>
              </a:rPr>
              <a:t>Skins</a:t>
            </a:r>
            <a:r>
              <a:rPr lang="en-GB" sz="1200" b="0" i="0" kern="1200" dirty="0" smtClean="0">
                <a:solidFill>
                  <a:schemeClr val="tx1"/>
                </a:solidFill>
                <a:effectLst/>
                <a:latin typeface="+mn-lt"/>
                <a:ea typeface="+mn-ea"/>
                <a:cs typeface="+mn-cs"/>
              </a:rPr>
              <a:t> because it wasn't connecting to the U.S. audience, </a:t>
            </a:r>
          </a:p>
          <a:p>
            <a:pPr marL="285750" indent="-285750">
              <a:buFont typeface="Arial" panose="020B0604020202020204" pitchFamily="34" charset="0"/>
              <a:buChar char="•"/>
            </a:pPr>
            <a:r>
              <a:rPr lang="en-GB" sz="1200" b="0" i="0" kern="1200" dirty="0" smtClean="0">
                <a:solidFill>
                  <a:schemeClr val="tx1"/>
                </a:solidFill>
                <a:effectLst/>
                <a:latin typeface="+mn-lt"/>
                <a:ea typeface="+mn-ea"/>
                <a:cs typeface="+mn-cs"/>
              </a:rPr>
              <a:t>The IT Crowd didn’t even make it past the NBC pilot</a:t>
            </a:r>
            <a:r>
              <a:rPr lang="en-GB" sz="1200" b="0" i="0" kern="1200" baseline="0" dirty="0" smtClean="0">
                <a:solidFill>
                  <a:schemeClr val="tx1"/>
                </a:solidFill>
                <a:effectLst/>
                <a:latin typeface="+mn-lt"/>
                <a:ea typeface="+mn-ea"/>
                <a:cs typeface="+mn-cs"/>
              </a:rPr>
              <a:t> in 2006, which was </a:t>
            </a:r>
            <a:r>
              <a:rPr lang="en-GB" sz="1200" b="0" i="0" kern="1200" dirty="0" smtClean="0">
                <a:solidFill>
                  <a:schemeClr val="tx1"/>
                </a:solidFill>
                <a:effectLst/>
                <a:latin typeface="+mn-lt"/>
                <a:ea typeface="+mn-ea"/>
                <a:cs typeface="+mn-cs"/>
              </a:rPr>
              <a:t>a near shot-for-shot remake</a:t>
            </a:r>
            <a:r>
              <a:rPr lang="en-GB" sz="1200" b="0" i="0" kern="1200" baseline="0" dirty="0" smtClean="0">
                <a:solidFill>
                  <a:schemeClr val="tx1"/>
                </a:solidFill>
                <a:effectLst/>
                <a:latin typeface="+mn-lt"/>
                <a:ea typeface="+mn-ea"/>
                <a:cs typeface="+mn-cs"/>
              </a:rPr>
              <a:t>  – but they’re attempting to make it for the US market again – and creator </a:t>
            </a:r>
            <a:r>
              <a:rPr lang="en-GB" sz="1200" b="0" i="0" kern="1200" dirty="0" smtClean="0">
                <a:solidFill>
                  <a:schemeClr val="tx1"/>
                </a:solidFill>
                <a:effectLst/>
                <a:latin typeface="+mn-lt"/>
                <a:ea typeface="+mn-ea"/>
                <a:cs typeface="+mn-cs"/>
              </a:rPr>
              <a:t>Graham </a:t>
            </a:r>
            <a:r>
              <a:rPr lang="en-GB" sz="1200" b="0" i="0" kern="1200" dirty="0" err="1" smtClean="0">
                <a:solidFill>
                  <a:schemeClr val="tx1"/>
                </a:solidFill>
                <a:effectLst/>
                <a:latin typeface="+mn-lt"/>
                <a:ea typeface="+mn-ea"/>
                <a:cs typeface="+mn-cs"/>
              </a:rPr>
              <a:t>Linehan</a:t>
            </a:r>
            <a:r>
              <a:rPr lang="en-GB" sz="1200" b="0" i="0" kern="1200" dirty="0" smtClean="0">
                <a:solidFill>
                  <a:schemeClr val="tx1"/>
                </a:solidFill>
                <a:effectLst/>
                <a:latin typeface="+mn-lt"/>
                <a:ea typeface="+mn-ea"/>
                <a:cs typeface="+mn-cs"/>
              </a:rPr>
              <a:t> has hinted that it</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will be a departure from the original series.  He has said: "You just have to pull back on the surrealism and concentrate more on the character comedy - the Americans do character comedy so beautifully, so I think you have to adapt it to suit that.”</a:t>
            </a:r>
            <a:endParaRPr lang="en-GB" dirty="0" smtClean="0"/>
          </a:p>
          <a:p>
            <a:pPr marL="285750" indent="-285750">
              <a:buFont typeface="Arial" panose="020B0604020202020204" pitchFamily="34" charset="0"/>
              <a:buChar char="•"/>
            </a:pPr>
            <a:r>
              <a:rPr lang="en-GB" dirty="0" smtClean="0"/>
              <a:t>But</a:t>
            </a:r>
            <a:r>
              <a:rPr lang="en-GB" baseline="0" dirty="0" smtClean="0"/>
              <a:t> not just comedies and dramas – can happen with entertainment formats too.   </a:t>
            </a:r>
            <a:r>
              <a:rPr lang="en-GB" baseline="0" dirty="0" err="1" smtClean="0"/>
              <a:t>Eg</a:t>
            </a:r>
            <a:r>
              <a:rPr lang="en-GB" baseline="0" dirty="0" smtClean="0"/>
              <a:t>, </a:t>
            </a:r>
            <a:r>
              <a:rPr lang="en-GB" dirty="0" smtClean="0"/>
              <a:t>How Do You Solve a Problem Like Maria – search for a West End star for an Andrew Lloyd-Webber</a:t>
            </a:r>
            <a:r>
              <a:rPr lang="en-GB" baseline="0" dirty="0" smtClean="0"/>
              <a:t> production.  Very successful for BBC – so much so that ITV did a copycat version Grease is the Word although didn’t work as well.  BUT… was only taken up in Holland for more than one series (Canada and Belgium did one series each)</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91B691E2-42FB-41F3-AAFD-35DE5CC18619}" type="slidenum">
              <a:rPr lang="en-GB" smtClean="0"/>
              <a:t>23</a:t>
            </a:fld>
            <a:endParaRPr lang="en-GB"/>
          </a:p>
        </p:txBody>
      </p:sp>
    </p:spTree>
    <p:extLst>
      <p:ext uri="{BB962C8B-B14F-4D97-AF65-F5344CB8AC3E}">
        <p14:creationId xmlns:p14="http://schemas.microsoft.com/office/powerpoint/2010/main" val="817622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finally….</a:t>
            </a:r>
            <a:r>
              <a:rPr lang="en-GB" baseline="0" dirty="0" smtClean="0"/>
              <a:t> Just to prove that there’s no exact science to this and always exceptions that prove the rule : there are some shows (not many) that have done well in the UK but have worked even better abroad</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Who Wants To Be a Millionaire : </a:t>
            </a:r>
            <a:r>
              <a:rPr lang="en-GB" sz="1200" b="0" i="0" kern="1200" dirty="0" smtClean="0">
                <a:solidFill>
                  <a:schemeClr val="tx1"/>
                </a:solidFill>
                <a:effectLst/>
                <a:latin typeface="+mn-lt"/>
                <a:ea typeface="+mn-ea"/>
                <a:cs typeface="+mn-cs"/>
              </a:rPr>
              <a:t>The </a:t>
            </a:r>
            <a:r>
              <a:rPr lang="en-GB" sz="1200" b="0" i="0" u="none" strike="noStrike" kern="1200" dirty="0" smtClean="0">
                <a:solidFill>
                  <a:schemeClr val="tx1"/>
                </a:solidFill>
                <a:effectLst/>
                <a:latin typeface="+mn-lt"/>
                <a:ea typeface="+mn-ea"/>
                <a:cs typeface="+mn-cs"/>
              </a:rPr>
              <a:t>UK version</a:t>
            </a:r>
            <a:r>
              <a:rPr lang="en-GB" sz="1200" b="0" i="0" kern="1200" dirty="0" smtClean="0">
                <a:solidFill>
                  <a:schemeClr val="tx1"/>
                </a:solidFill>
                <a:effectLst/>
                <a:latin typeface="+mn-lt"/>
                <a:ea typeface="+mn-ea"/>
                <a:cs typeface="+mn-cs"/>
              </a:rPr>
              <a:t> debuted on 4 September 1998, and aired on </a:t>
            </a:r>
            <a:r>
              <a:rPr lang="en-GB" sz="1200" b="0" i="0" u="none" strike="noStrike" kern="1200" dirty="0" smtClean="0">
                <a:solidFill>
                  <a:schemeClr val="tx1"/>
                </a:solidFill>
                <a:effectLst/>
                <a:latin typeface="+mn-lt"/>
                <a:ea typeface="+mn-ea"/>
                <a:cs typeface="+mn-cs"/>
                <a:hlinkClick r:id="rId3" tooltip="ITV (TV network)"/>
              </a:rPr>
              <a:t>ITV</a:t>
            </a:r>
            <a:r>
              <a:rPr lang="en-GB" sz="1200" b="0" i="0" kern="1200" dirty="0" smtClean="0">
                <a:solidFill>
                  <a:schemeClr val="tx1"/>
                </a:solidFill>
                <a:effectLst/>
                <a:latin typeface="+mn-lt"/>
                <a:ea typeface="+mn-ea"/>
                <a:cs typeface="+mn-cs"/>
              </a:rPr>
              <a:t> with </a:t>
            </a:r>
            <a:r>
              <a:rPr lang="en-GB" sz="1200" b="0" i="0" u="none" strike="noStrike" kern="1200" dirty="0" smtClean="0">
                <a:solidFill>
                  <a:schemeClr val="tx1"/>
                </a:solidFill>
                <a:effectLst/>
                <a:latin typeface="+mn-lt"/>
                <a:ea typeface="+mn-ea"/>
                <a:cs typeface="+mn-cs"/>
                <a:hlinkClick r:id="rId4" tooltip="Chris Tarrant"/>
              </a:rPr>
              <a:t>Chris Tarrant</a:t>
            </a:r>
            <a:r>
              <a:rPr lang="en-GB" sz="1200" b="0" i="0" kern="1200" dirty="0" smtClean="0">
                <a:solidFill>
                  <a:schemeClr val="tx1"/>
                </a:solidFill>
                <a:effectLst/>
                <a:latin typeface="+mn-lt"/>
                <a:ea typeface="+mn-ea"/>
                <a:cs typeface="+mn-cs"/>
              </a:rPr>
              <a:t> as its host until 11 February 2014 – although latterly it was used more as a platform for fundraising celebrity specials.</a:t>
            </a:r>
            <a:r>
              <a:rPr lang="en-GB" sz="1200" b="0" i="0" kern="1200" baseline="0" dirty="0" smtClean="0">
                <a:solidFill>
                  <a:schemeClr val="tx1"/>
                </a:solidFill>
                <a:effectLst/>
                <a:latin typeface="+mn-lt"/>
                <a:ea typeface="+mn-ea"/>
                <a:cs typeface="+mn-cs"/>
              </a:rPr>
              <a:t> But it’s been labelled “</a:t>
            </a:r>
            <a:r>
              <a:rPr lang="en-GB" sz="1200" b="0" i="0" kern="1200" dirty="0" smtClean="0">
                <a:solidFill>
                  <a:schemeClr val="tx1"/>
                </a:solidFill>
                <a:effectLst/>
                <a:latin typeface="+mn-lt"/>
                <a:ea typeface="+mn-ea"/>
                <a:cs typeface="+mn-cs"/>
              </a:rPr>
              <a:t> the most influential game show in global TV history” and,</a:t>
            </a:r>
            <a:r>
              <a:rPr lang="en-GB" sz="1200" b="0" i="0" kern="1200" baseline="0" dirty="0" smtClean="0">
                <a:solidFill>
                  <a:schemeClr val="tx1"/>
                </a:solidFill>
                <a:effectLst/>
                <a:latin typeface="+mn-lt"/>
                <a:ea typeface="+mn-ea"/>
                <a:cs typeface="+mn-cs"/>
              </a:rPr>
              <a:t> by its owner, “</a:t>
            </a:r>
            <a:r>
              <a:rPr lang="en-GB" dirty="0" smtClean="0"/>
              <a:t>THE WORLD’S MOST SUCCESSFUL GAME SHOW”.</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Over 100 different international variations of </a:t>
            </a:r>
            <a:r>
              <a:rPr lang="en-GB" sz="1200" b="0" i="1" kern="1200" dirty="0" smtClean="0">
                <a:solidFill>
                  <a:schemeClr val="tx1"/>
                </a:solidFill>
                <a:effectLst/>
                <a:latin typeface="+mn-lt"/>
                <a:ea typeface="+mn-ea"/>
                <a:cs typeface="+mn-cs"/>
              </a:rPr>
              <a:t>Millionaire</a:t>
            </a:r>
            <a:r>
              <a:rPr lang="en-GB" sz="1200" b="0" i="0" kern="1200" dirty="0" smtClean="0">
                <a:solidFill>
                  <a:schemeClr val="tx1"/>
                </a:solidFill>
                <a:effectLst/>
                <a:latin typeface="+mn-lt"/>
                <a:ea typeface="+mn-ea"/>
                <a:cs typeface="+mn-cs"/>
              </a:rPr>
              <a:t> have been produced</a:t>
            </a:r>
            <a:r>
              <a:rPr lang="en-GB" sz="1200" b="0" i="0" kern="1200" baseline="0" dirty="0" smtClean="0">
                <a:solidFill>
                  <a:schemeClr val="tx1"/>
                </a:solidFill>
                <a:effectLst/>
                <a:latin typeface="+mn-lt"/>
                <a:ea typeface="+mn-ea"/>
                <a:cs typeface="+mn-cs"/>
              </a:rPr>
              <a:t> in 80+ languages and </a:t>
            </a:r>
            <a:r>
              <a:rPr lang="en-GB" sz="1200" b="0" i="0" kern="1200" dirty="0" smtClean="0">
                <a:solidFill>
                  <a:schemeClr val="tx1"/>
                </a:solidFill>
                <a:effectLst/>
                <a:latin typeface="+mn-lt"/>
                <a:ea typeface="+mn-ea"/>
                <a:cs typeface="+mn-cs"/>
              </a:rPr>
              <a:t>variants have aired in around 160 countries worldwide.   And</a:t>
            </a:r>
            <a:r>
              <a:rPr lang="en-GB" sz="1200" b="0" i="0" kern="1200" baseline="0" dirty="0" smtClean="0">
                <a:solidFill>
                  <a:schemeClr val="tx1"/>
                </a:solidFill>
                <a:effectLst/>
                <a:latin typeface="+mn-lt"/>
                <a:ea typeface="+mn-ea"/>
                <a:cs typeface="+mn-cs"/>
              </a:rPr>
              <a:t> 29 versions are still airing today</a:t>
            </a:r>
          </a:p>
          <a:p>
            <a:pPr marL="171450" indent="-171450">
              <a:buFont typeface="Arial" panose="020B0604020202020204" pitchFamily="34" charset="0"/>
              <a:buChar char="•"/>
            </a:pPr>
            <a:endParaRPr lang="en-GB"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dirty="0" smtClean="0"/>
              <a:t>Weakest Link –</a:t>
            </a:r>
            <a:r>
              <a:rPr lang="en-GB" baseline="0" dirty="0" smtClean="0"/>
              <a:t> </a:t>
            </a:r>
            <a:r>
              <a:rPr lang="en-GB" sz="1200" b="0" i="0" kern="1200" dirty="0" smtClean="0">
                <a:solidFill>
                  <a:schemeClr val="tx1"/>
                </a:solidFill>
                <a:effectLst/>
                <a:latin typeface="+mn-lt"/>
                <a:ea typeface="+mn-ea"/>
                <a:cs typeface="+mn-cs"/>
              </a:rPr>
              <a:t>the second most popular international TV franchise, behind only</a:t>
            </a:r>
            <a:r>
              <a:rPr lang="en-GB" sz="1200" b="0" i="0" kern="1200" baseline="0" dirty="0" smtClean="0">
                <a:solidFill>
                  <a:schemeClr val="tx1"/>
                </a:solidFill>
                <a:effectLst/>
                <a:latin typeface="+mn-lt"/>
                <a:ea typeface="+mn-ea"/>
                <a:cs typeface="+mn-cs"/>
              </a:rPr>
              <a:t> Millionaire.  </a:t>
            </a:r>
            <a:r>
              <a:rPr lang="en-GB" sz="1200" b="0" i="0" kern="1200" dirty="0" smtClean="0">
                <a:solidFill>
                  <a:schemeClr val="tx1"/>
                </a:solidFill>
                <a:effectLst/>
                <a:latin typeface="+mn-lt"/>
                <a:ea typeface="+mn-ea"/>
                <a:cs typeface="+mn-cs"/>
              </a:rPr>
              <a:t>Has</a:t>
            </a:r>
            <a:r>
              <a:rPr lang="en-GB" sz="1200" b="0" i="0" kern="1200" baseline="0" dirty="0" smtClean="0">
                <a:solidFill>
                  <a:schemeClr val="tx1"/>
                </a:solidFill>
                <a:effectLst/>
                <a:latin typeface="+mn-lt"/>
                <a:ea typeface="+mn-ea"/>
                <a:cs typeface="+mn-cs"/>
              </a:rPr>
              <a:t> been licenced in </a:t>
            </a:r>
            <a:r>
              <a:rPr lang="en-GB" sz="1200" b="0" i="0" kern="1200" dirty="0" smtClean="0">
                <a:solidFill>
                  <a:schemeClr val="tx1"/>
                </a:solidFill>
                <a:effectLst/>
                <a:latin typeface="+mn-lt"/>
                <a:ea typeface="+mn-ea"/>
                <a:cs typeface="+mn-cs"/>
              </a:rPr>
              <a:t>41 countries as far flung as Mexico and Malaysia, Azerbaijan and Australia. The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and been viewed in over 70 countries worldwide. It ended in 2012 in UK</a:t>
            </a:r>
            <a:r>
              <a:rPr lang="en-GB" sz="1200" b="0" i="0" kern="1200" baseline="0" dirty="0" smtClean="0">
                <a:solidFill>
                  <a:schemeClr val="tx1"/>
                </a:solidFill>
                <a:effectLst/>
                <a:latin typeface="+mn-lt"/>
                <a:ea typeface="+mn-ea"/>
                <a:cs typeface="+mn-cs"/>
              </a:rPr>
              <a:t> after 11 years and </a:t>
            </a:r>
            <a:r>
              <a:rPr lang="en-GB" sz="1200" b="0" i="0" kern="1200" dirty="0" smtClean="0">
                <a:solidFill>
                  <a:schemeClr val="tx1"/>
                </a:solidFill>
                <a:effectLst/>
                <a:latin typeface="+mn-lt"/>
                <a:ea typeface="+mn-ea"/>
                <a:cs typeface="+mn-cs"/>
              </a:rPr>
              <a:t>1,693</a:t>
            </a:r>
            <a:r>
              <a:rPr lang="en-GB" sz="1200" b="0" i="0" kern="1200" baseline="0" dirty="0" smtClean="0">
                <a:solidFill>
                  <a:schemeClr val="tx1"/>
                </a:solidFill>
                <a:effectLst/>
                <a:latin typeface="+mn-lt"/>
                <a:ea typeface="+mn-ea"/>
                <a:cs typeface="+mn-cs"/>
              </a:rPr>
              <a:t> episodes.  The second longest running series was in </a:t>
            </a:r>
            <a:r>
              <a:rPr lang="en-GB" sz="1200" b="0" i="0" kern="1200" dirty="0" smtClean="0">
                <a:solidFill>
                  <a:schemeClr val="tx1"/>
                </a:solidFill>
                <a:effectLst/>
                <a:latin typeface="+mn-lt"/>
                <a:ea typeface="+mn-ea"/>
                <a:cs typeface="+mn-cs"/>
              </a:rPr>
              <a:t>Croatia, where in May 2010 the quiz reached its 1008th episode. Today it is </a:t>
            </a:r>
            <a:r>
              <a:rPr lang="en-GB" dirty="0" smtClean="0"/>
              <a:t>still airing in Mexico and Turkey – where it only started in September</a:t>
            </a:r>
            <a:r>
              <a:rPr lang="en-GB" baseline="0" dirty="0" smtClean="0"/>
              <a:t> 2015</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Parade’s End – can also see this in drama too.  Parades’ End, set in late Edwardian period, only ran for 5 eps in one series in UK in 2012  – and audience fell by more than 1 million between Ep1 and Ep 2 on BBC Two  But was </a:t>
            </a:r>
            <a:r>
              <a:rPr lang="en-GB" sz="1200" b="0" i="0" kern="1200" dirty="0" smtClean="0">
                <a:solidFill>
                  <a:schemeClr val="tx1"/>
                </a:solidFill>
                <a:effectLst/>
                <a:latin typeface="+mn-lt"/>
                <a:ea typeface="+mn-ea"/>
                <a:cs typeface="+mn-cs"/>
              </a:rPr>
              <a:t>show in at least 17 European countries.  Clearly worked internationally partly because it was typical of the complex co-production deals required to produce high-end drama. It was produced by the UK company Mammoth Screen in association with HBO Miniseries, BBC Worldwide, Trademark Films and Lookout Point, then co-produced with BNP Paribas Fortis Film Fund and Anchorage Entertainment, and filmed with the support of the Belgian federal government’s Tax Shelter scheme.  Again, had</a:t>
            </a:r>
            <a:r>
              <a:rPr lang="en-GB" sz="1200" b="0" i="0" kern="1200" baseline="0" dirty="0" smtClean="0">
                <a:solidFill>
                  <a:schemeClr val="tx1"/>
                </a:solidFill>
                <a:effectLst/>
                <a:latin typeface="+mn-lt"/>
                <a:ea typeface="+mn-ea"/>
                <a:cs typeface="+mn-cs"/>
              </a:rPr>
              <a:t> an international market in mind from the start, helped by an up-and coming global start in Benedict Cumberbatch, so wasn’t so dependent on being a rip-roaring success in the UK to make global sales</a:t>
            </a:r>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24</a:t>
            </a:fld>
            <a:endParaRPr lang="en-GB"/>
          </a:p>
        </p:txBody>
      </p:sp>
    </p:spTree>
    <p:extLst>
      <p:ext uri="{BB962C8B-B14F-4D97-AF65-F5344CB8AC3E}">
        <p14:creationId xmlns:p14="http://schemas.microsoft.com/office/powerpoint/2010/main" val="130226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GB" sz="1200" dirty="0" smtClean="0"/>
              <a:t>Intellectual property is everything – not enough to make it, you have to own</a:t>
            </a:r>
            <a:r>
              <a:rPr lang="en-GB" sz="1200" baseline="0" dirty="0" smtClean="0"/>
              <a:t> the rights to it, so you can exploit it transnationally – whether other markets want to show it as is, or remake it</a:t>
            </a:r>
            <a:endParaRPr lang="en-GB" sz="1200" dirty="0" smtClean="0"/>
          </a:p>
          <a:p>
            <a:pPr marL="285750" indent="-285750">
              <a:spcBef>
                <a:spcPts val="600"/>
              </a:spcBef>
              <a:buFont typeface="Arial" panose="020B0604020202020204" pitchFamily="34" charset="0"/>
              <a:buChar char="•"/>
            </a:pPr>
            <a:r>
              <a:rPr lang="en-GB" sz="1200" dirty="0" smtClean="0"/>
              <a:t>Transnational formats are the holy grail – what</a:t>
            </a:r>
            <a:r>
              <a:rPr lang="en-GB" sz="1200" baseline="0" dirty="0" smtClean="0"/>
              <a:t> everyone </a:t>
            </a:r>
            <a:r>
              <a:rPr lang="en-GB" sz="1200" baseline="0" dirty="0" err="1" smtClean="0"/>
              <a:t>recongises</a:t>
            </a:r>
            <a:r>
              <a:rPr lang="en-GB" sz="1200" baseline="0" dirty="0" smtClean="0"/>
              <a:t> they need in the global market –but, ideally, they have to work and prove their worth in the home territory first</a:t>
            </a:r>
            <a:endParaRPr lang="en-GB" sz="1200" dirty="0" smtClean="0"/>
          </a:p>
          <a:p>
            <a:pPr marL="285750" indent="-285750">
              <a:spcBef>
                <a:spcPts val="600"/>
              </a:spcBef>
              <a:buFont typeface="Arial" panose="020B0604020202020204" pitchFamily="34" charset="0"/>
              <a:buChar char="•"/>
            </a:pPr>
            <a:r>
              <a:rPr lang="en-GB" sz="1200" dirty="0" smtClean="0"/>
              <a:t>The ideal is when fact the market is global is baked in to the idea from the start; but most of the commercially-minded production companies do this already.  You can’t hope for a happy accident anymore – although the BBC has to catch up on this.</a:t>
            </a:r>
          </a:p>
          <a:p>
            <a:pPr marL="285750" indent="-285750">
              <a:spcBef>
                <a:spcPts val="600"/>
              </a:spcBef>
              <a:buFont typeface="Arial" panose="020B0604020202020204" pitchFamily="34" charset="0"/>
              <a:buChar char="•"/>
            </a:pPr>
            <a:r>
              <a:rPr lang="en-GB" sz="1200" dirty="0" smtClean="0"/>
              <a:t>How do you do this?  There is greater efficiency and more likelihood of success in embedding global appeal from the start through formats that appeal to lots of different audiences or can be made local, but are rooted in a universal truth or topical subject</a:t>
            </a:r>
          </a:p>
          <a:p>
            <a:pPr marL="285750" indent="-285750">
              <a:spcBef>
                <a:spcPts val="600"/>
              </a:spcBef>
              <a:buFont typeface="Arial" panose="020B0604020202020204" pitchFamily="34" charset="0"/>
              <a:buChar char="•"/>
            </a:pPr>
            <a:r>
              <a:rPr lang="en-GB" sz="1200" dirty="0" smtClean="0"/>
              <a:t>But it’s not an exact science – there’s also skill in recognising where an idea might stretch, even if it hasn’t work in its original territory.  And there still needs to be a strong idea with integrity at the heart of the format.</a:t>
            </a:r>
          </a:p>
          <a:p>
            <a:pPr marL="285750" indent="-285750">
              <a:spcBef>
                <a:spcPts val="600"/>
              </a:spcBef>
              <a:buFont typeface="Arial" panose="020B0604020202020204" pitchFamily="34" charset="0"/>
              <a:buChar char="•"/>
            </a:pPr>
            <a:r>
              <a:rPr lang="en-GB" sz="1200" dirty="0" smtClean="0"/>
              <a:t>TV</a:t>
            </a:r>
            <a:r>
              <a:rPr lang="en-GB" sz="1200" baseline="0" dirty="0" smtClean="0"/>
              <a:t> industry is thriving and has a great future, thanks precisely because of its now transnational nature.  As I said, it’s greatest challenge is also its greatest opportunity – to up the game and keep telling exciting fresh stories with fantastic talent, that audiences love.  And it’s a brilliant – if competitive – industry to work in.</a:t>
            </a:r>
            <a:endParaRPr lang="en-GB" sz="1200" dirty="0" smtClean="0"/>
          </a:p>
        </p:txBody>
      </p:sp>
      <p:sp>
        <p:nvSpPr>
          <p:cNvPr id="4" name="Slide Number Placeholder 3"/>
          <p:cNvSpPr>
            <a:spLocks noGrp="1"/>
          </p:cNvSpPr>
          <p:nvPr>
            <p:ph type="sldNum" sz="quarter" idx="10"/>
          </p:nvPr>
        </p:nvSpPr>
        <p:spPr/>
        <p:txBody>
          <a:bodyPr/>
          <a:lstStyle/>
          <a:p>
            <a:fld id="{91B691E2-42FB-41F3-AAFD-35DE5CC18619}" type="slidenum">
              <a:rPr lang="en-GB" smtClean="0"/>
              <a:t>25</a:t>
            </a:fld>
            <a:endParaRPr lang="en-GB"/>
          </a:p>
        </p:txBody>
      </p:sp>
    </p:spTree>
    <p:extLst>
      <p:ext uri="{BB962C8B-B14F-4D97-AF65-F5344CB8AC3E}">
        <p14:creationId xmlns:p14="http://schemas.microsoft.com/office/powerpoint/2010/main" val="15387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a:t>
            </a:r>
            <a:r>
              <a:rPr lang="en-GB" baseline="0" dirty="0" smtClean="0"/>
              <a:t> luck with your studies, good luck with your assignments and do get in touch if I can help any </a:t>
            </a:r>
            <a:r>
              <a:rPr lang="en-GB" baseline="0" dirty="0" err="1" smtClean="0"/>
              <a:t>futher</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9808F5C2-7D08-4D4E-9ADB-63F1C058A6B0}"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55338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smtClean="0">
                <a:solidFill>
                  <a:schemeClr val="tx1"/>
                </a:solidFill>
                <a:latin typeface="Century Gothic" panose="020B0502020202020204" pitchFamily="34" charset="0"/>
              </a:rPr>
              <a:t>And it’s all to</a:t>
            </a:r>
            <a:r>
              <a:rPr lang="en-GB" baseline="0" dirty="0" smtClean="0">
                <a:solidFill>
                  <a:schemeClr val="tx1"/>
                </a:solidFill>
                <a:latin typeface="Century Gothic" panose="020B0502020202020204" pitchFamily="34" charset="0"/>
              </a:rPr>
              <a:t> do with the proliferation – the sheer amount of content that’s out there at the moment.</a:t>
            </a:r>
          </a:p>
          <a:p>
            <a:pPr algn="l"/>
            <a:r>
              <a:rPr lang="en-GB" sz="1200" b="0" i="0" kern="1200" dirty="0" smtClean="0">
                <a:solidFill>
                  <a:schemeClr val="tx1"/>
                </a:solidFill>
                <a:effectLst/>
                <a:latin typeface="+mn-lt"/>
                <a:ea typeface="+mn-ea"/>
                <a:cs typeface="+mn-cs"/>
              </a:rPr>
              <a:t> Deloitte estimates that in an average month, over 360bn hours of long-form video will be watched globally (http://www.bbcworldwide.com/annual-review/annual-review-2015/strategic-report/strategy.aspx)</a:t>
            </a:r>
            <a:endParaRPr lang="en-GB" dirty="0" smtClean="0">
              <a:solidFill>
                <a:schemeClr val="tx1"/>
              </a:solidFill>
              <a:latin typeface="Century Gothic" panose="020B0502020202020204" pitchFamily="34" charset="0"/>
            </a:endParaRPr>
          </a:p>
          <a:p>
            <a:pPr algn="l"/>
            <a:endParaRPr lang="en-GB" dirty="0" smtClean="0">
              <a:solidFill>
                <a:schemeClr val="tx1"/>
              </a:solidFill>
              <a:latin typeface="Century Gothic" panose="020B0502020202020204" pitchFamily="34" charset="0"/>
            </a:endParaRPr>
          </a:p>
          <a:p>
            <a:pPr algn="l"/>
            <a:r>
              <a:rPr lang="en-GB" dirty="0" smtClean="0">
                <a:solidFill>
                  <a:schemeClr val="tx1"/>
                </a:solidFill>
                <a:latin typeface="Century Gothic" panose="020B0502020202020204" pitchFamily="34" charset="0"/>
              </a:rPr>
              <a:t>This opening</a:t>
            </a:r>
            <a:r>
              <a:rPr lang="en-GB" baseline="0" dirty="0" smtClean="0">
                <a:solidFill>
                  <a:schemeClr val="tx1"/>
                </a:solidFill>
                <a:latin typeface="Century Gothic" panose="020B0502020202020204" pitchFamily="34" charset="0"/>
              </a:rPr>
              <a:t> film at the </a:t>
            </a:r>
            <a:r>
              <a:rPr lang="en-GB" baseline="0" dirty="0" err="1" smtClean="0">
                <a:solidFill>
                  <a:schemeClr val="tx1"/>
                </a:solidFill>
                <a:latin typeface="Century Gothic" panose="020B0502020202020204" pitchFamily="34" charset="0"/>
              </a:rPr>
              <a:t>Emmys</a:t>
            </a:r>
            <a:r>
              <a:rPr lang="en-GB" baseline="0" dirty="0" smtClean="0">
                <a:solidFill>
                  <a:schemeClr val="tx1"/>
                </a:solidFill>
                <a:latin typeface="Century Gothic" panose="020B0502020202020204" pitchFamily="34" charset="0"/>
              </a:rPr>
              <a:t> in 2015 featuring Andy Samberg illustrated this brilliantly from the audience perspective. </a:t>
            </a:r>
            <a:r>
              <a:rPr lang="en-GB" i="1" dirty="0" smtClean="0"/>
              <a:t>PLAY VIDEO VIA WIFI : Andy Samberg opening of </a:t>
            </a:r>
            <a:r>
              <a:rPr lang="en-GB" i="1" dirty="0" err="1" smtClean="0"/>
              <a:t>Emmys</a:t>
            </a:r>
            <a:r>
              <a:rPr lang="en-GB" i="1" dirty="0" smtClean="0"/>
              <a:t> 2015 </a:t>
            </a:r>
            <a:r>
              <a:rPr lang="en-GB" i="1" dirty="0" smtClean="0">
                <a:hlinkClick r:id="rId3"/>
              </a:rPr>
              <a:t>https://www.youtube.com/watch?v=ZZqFh2YOKCI</a:t>
            </a:r>
            <a:r>
              <a:rPr lang="en-GB" i="1" dirty="0" smtClean="0"/>
              <a:t> </a:t>
            </a:r>
          </a:p>
          <a:p>
            <a:pPr algn="l"/>
            <a:endParaRPr lang="en-GB" baseline="0" dirty="0" smtClean="0">
              <a:solidFill>
                <a:schemeClr val="tx1"/>
              </a:solidFill>
              <a:latin typeface="Century Gothic" panose="020B0502020202020204" pitchFamily="34" charset="0"/>
            </a:endParaRPr>
          </a:p>
          <a:p>
            <a:pPr algn="l"/>
            <a:r>
              <a:rPr lang="en-GB" baseline="0" dirty="0" smtClean="0">
                <a:solidFill>
                  <a:schemeClr val="tx1"/>
                </a:solidFill>
                <a:latin typeface="Century Gothic" panose="020B0502020202020204" pitchFamily="34" charset="0"/>
              </a:rPr>
              <a:t>Leading figures are saying that the trouble is, good television is getting in the way of great television.  And, thanks to on-demand technology, shows aren’t just competing with what’s on the other channels at the same time, they’re competing with the greatest television of all time, to get audiences’ attention.</a:t>
            </a:r>
          </a:p>
          <a:p>
            <a:pPr algn="l"/>
            <a:endParaRPr lang="en-GB" dirty="0" smtClean="0">
              <a:solidFill>
                <a:schemeClr val="tx1"/>
              </a:solidFill>
              <a:latin typeface="Century Gothic" panose="020B0502020202020204" pitchFamily="34" charset="0"/>
            </a:endParaRPr>
          </a:p>
          <a:p>
            <a:r>
              <a:rPr lang="en-GB" dirty="0" smtClean="0"/>
              <a:t>So, how do TV shows rise</a:t>
            </a:r>
            <a:r>
              <a:rPr lang="en-GB" baseline="0" dirty="0" smtClean="0"/>
              <a:t> to the top and how do production companies, broadcasters (in the broadest sense) and distributers take advantage of the opportunities?</a:t>
            </a:r>
          </a:p>
          <a:p>
            <a:endParaRPr lang="en-GB" dirty="0" smtClean="0"/>
          </a:p>
          <a:p>
            <a:pPr algn="l"/>
            <a:r>
              <a:rPr lang="en-GB" dirty="0" smtClean="0"/>
              <a:t>Opportunity</a:t>
            </a:r>
            <a:r>
              <a:rPr lang="en-GB" baseline="0" dirty="0" smtClean="0"/>
              <a:t> : </a:t>
            </a:r>
            <a:r>
              <a:rPr lang="en-GB" dirty="0" smtClean="0">
                <a:solidFill>
                  <a:schemeClr val="tx1"/>
                </a:solidFill>
                <a:latin typeface="Century Gothic" panose="020B0502020202020204" pitchFamily="34" charset="0"/>
              </a:rPr>
              <a:t>there is more content, funded by more investors, reaching more audiences on more platforms; and also a growing understanding of (&amp; appreciation for) the power of creativity to drive businesses.</a:t>
            </a:r>
          </a:p>
          <a:p>
            <a:pPr algn="l"/>
            <a:endParaRPr lang="en-GB" dirty="0" smtClean="0">
              <a:solidFill>
                <a:schemeClr val="tx1"/>
              </a:solidFill>
              <a:latin typeface="Century Gothic" panose="020B0502020202020204" pitchFamily="34" charset="0"/>
            </a:endParaRPr>
          </a:p>
          <a:p>
            <a:pPr algn="l"/>
            <a:r>
              <a:rPr lang="en-GB" dirty="0" smtClean="0">
                <a:solidFill>
                  <a:schemeClr val="tx1"/>
                </a:solidFill>
                <a:latin typeface="Century Gothic" panose="020B0502020202020204" pitchFamily="34" charset="0"/>
              </a:rPr>
              <a:t>Cost: </a:t>
            </a:r>
            <a:r>
              <a:rPr lang="en-GB" dirty="0" smtClean="0">
                <a:latin typeface="Century Gothic" panose="020B0502020202020204" pitchFamily="34" charset="0"/>
              </a:rPr>
              <a:t>we’re in a market that’s global by default, where the same people consume programs in very different ways, and where content carries ever greater levels of responsibility for hitting business objectives.</a:t>
            </a:r>
          </a:p>
          <a:p>
            <a:pPr algn="l"/>
            <a:endParaRPr lang="en-GB" dirty="0" smtClean="0">
              <a:latin typeface="Century Gothic" panose="020B0502020202020204" pitchFamily="34" charset="0"/>
            </a:endParaRPr>
          </a:p>
          <a:p>
            <a:pPr algn="l"/>
            <a:r>
              <a:rPr lang="en-GB" dirty="0" smtClean="0">
                <a:latin typeface="Century Gothic" panose="020B0502020202020204" pitchFamily="34" charset="0"/>
              </a:rPr>
              <a:t>But it *is*</a:t>
            </a:r>
            <a:r>
              <a:rPr lang="en-GB" baseline="0" dirty="0" smtClean="0">
                <a:latin typeface="Century Gothic" panose="020B0502020202020204" pitchFamily="34" charset="0"/>
              </a:rPr>
              <a:t> possible, and there two ways have emerged to get there…</a:t>
            </a:r>
            <a:endParaRPr lang="en-GB" dirty="0" smtClean="0">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12</a:t>
            </a:fld>
            <a:endParaRPr lang="en-GB"/>
          </a:p>
        </p:txBody>
      </p:sp>
    </p:spTree>
    <p:extLst>
      <p:ext uri="{BB962C8B-B14F-4D97-AF65-F5344CB8AC3E}">
        <p14:creationId xmlns:p14="http://schemas.microsoft.com/office/powerpoint/2010/main" val="299581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i="0" dirty="0" smtClean="0"/>
              <a:t>The </a:t>
            </a:r>
            <a:r>
              <a:rPr lang="en-GB" i="0" dirty="0" err="1" smtClean="0"/>
              <a:t>Pablco</a:t>
            </a:r>
            <a:r>
              <a:rPr lang="en-GB" i="0" baseline="0" dirty="0" smtClean="0"/>
              <a:t> </a:t>
            </a:r>
            <a:r>
              <a:rPr lang="en-GB" i="0" baseline="0" dirty="0" err="1" smtClean="0"/>
              <a:t>Escabar</a:t>
            </a:r>
            <a:r>
              <a:rPr lang="en-GB" i="0" baseline="0" dirty="0" smtClean="0"/>
              <a:t> biopic drama, launched on Netflix in August 2015</a:t>
            </a:r>
            <a:endParaRPr lang="en-GB" i="0" dirty="0" smtClean="0"/>
          </a:p>
          <a:p>
            <a:pPr marL="285750" indent="-285750">
              <a:buFont typeface="Arial" panose="020B0604020202020204" pitchFamily="34" charset="0"/>
              <a:buChar char="•"/>
            </a:pPr>
            <a:r>
              <a:rPr lang="en-GB" i="0" dirty="0" smtClean="0"/>
              <a:t>Co-production with </a:t>
            </a:r>
            <a:r>
              <a:rPr lang="en-GB" i="0" dirty="0" err="1" smtClean="0"/>
              <a:t>Telemundo</a:t>
            </a:r>
            <a:r>
              <a:rPr lang="en-GB" i="0" dirty="0" smtClean="0"/>
              <a:t>, a</a:t>
            </a:r>
            <a:r>
              <a:rPr lang="en-GB" sz="1200" b="0" i="0" kern="1200" dirty="0" smtClean="0">
                <a:solidFill>
                  <a:schemeClr val="tx1"/>
                </a:solidFill>
                <a:effectLst/>
                <a:latin typeface="+mn-lt"/>
                <a:ea typeface="+mn-ea"/>
                <a:cs typeface="+mn-cs"/>
              </a:rPr>
              <a:t>n American Spanish-language broadcast television network owned by the </a:t>
            </a:r>
            <a:r>
              <a:rPr lang="en-GB" sz="1200" b="0" i="0" kern="1200" dirty="0" err="1" smtClean="0">
                <a:solidFill>
                  <a:schemeClr val="tx1"/>
                </a:solidFill>
                <a:effectLst/>
                <a:latin typeface="+mn-lt"/>
                <a:ea typeface="+mn-ea"/>
                <a:cs typeface="+mn-cs"/>
              </a:rPr>
              <a:t>NBCUniversal</a:t>
            </a:r>
            <a:r>
              <a:rPr lang="en-GB" sz="1200" b="0" i="0" kern="1200" dirty="0" smtClean="0">
                <a:solidFill>
                  <a:schemeClr val="tx1"/>
                </a:solidFill>
                <a:effectLst/>
                <a:latin typeface="+mn-lt"/>
                <a:ea typeface="+mn-ea"/>
                <a:cs typeface="+mn-cs"/>
              </a:rPr>
              <a:t> </a:t>
            </a:r>
            <a:endParaRPr lang="en-GB" i="0" dirty="0" smtClean="0"/>
          </a:p>
          <a:p>
            <a:pPr marL="285750" indent="-285750">
              <a:buFont typeface="Arial" panose="020B0604020202020204" pitchFamily="34" charset="0"/>
              <a:buChar char="•"/>
            </a:pPr>
            <a:r>
              <a:rPr lang="en-GB" i="0" dirty="0" smtClean="0"/>
              <a:t>From the inception, was intended to be in dual languages</a:t>
            </a:r>
            <a:r>
              <a:rPr lang="en-GB" i="0" baseline="0" dirty="0" smtClean="0"/>
              <a:t> with d</a:t>
            </a:r>
            <a:r>
              <a:rPr lang="en-GB" i="0" dirty="0" smtClean="0"/>
              <a:t>ual locations – automatically having</a:t>
            </a:r>
            <a:r>
              <a:rPr lang="en-GB" i="0" baseline="0" dirty="0" smtClean="0"/>
              <a:t> appeal to two massive markets (US/English speaking + Latin America/Spanish-speaking)</a:t>
            </a:r>
            <a:endParaRPr lang="en-GB" i="0" dirty="0" smtClean="0"/>
          </a:p>
          <a:p>
            <a:pPr marL="285750" indent="-285750">
              <a:buFont typeface="Arial" panose="020B0604020202020204" pitchFamily="34" charset="0"/>
              <a:buChar char="•"/>
            </a:pPr>
            <a:r>
              <a:rPr lang="en-GB" i="0" dirty="0" smtClean="0"/>
              <a:t>The makers took it to non-traditional customer (</a:t>
            </a:r>
            <a:r>
              <a:rPr lang="en-GB" i="0" dirty="0" err="1" smtClean="0"/>
              <a:t>ie</a:t>
            </a:r>
            <a:r>
              <a:rPr lang="en-GB" i="0" dirty="0" smtClean="0"/>
              <a:t>, not broadcaster but a</a:t>
            </a:r>
            <a:r>
              <a:rPr lang="en-GB" i="0" baseline="0" dirty="0" smtClean="0"/>
              <a:t> subscription VOD service)</a:t>
            </a:r>
            <a:r>
              <a:rPr lang="en-GB" i="0" dirty="0" smtClean="0"/>
              <a:t>; fewer boundaries to get to market with Netflix than with traditional broadcaster – less regulation,</a:t>
            </a:r>
            <a:r>
              <a:rPr lang="en-GB" i="0" baseline="0" dirty="0" smtClean="0"/>
              <a:t> more creative freedom</a:t>
            </a:r>
            <a:endParaRPr lang="en-GB" i="0" dirty="0" smtClean="0"/>
          </a:p>
          <a:p>
            <a:pPr marL="285750" indent="-285750">
              <a:buFont typeface="Arial" panose="020B0604020202020204" pitchFamily="34" charset="0"/>
              <a:buChar char="•"/>
            </a:pPr>
            <a:r>
              <a:rPr lang="en-GB" i="0" dirty="0" smtClean="0"/>
              <a:t>Intended to look &amp; feel movie-like; used known movie directors to appeal to global audiences</a:t>
            </a:r>
          </a:p>
          <a:p>
            <a:pPr marL="285750" indent="-285750">
              <a:buFont typeface="Arial" panose="020B0604020202020204" pitchFamily="34" charset="0"/>
              <a:buChar char="•"/>
            </a:pPr>
            <a:r>
              <a:rPr lang="en-GB" i="0" dirty="0" smtClean="0"/>
              <a:t>Global issue of drugs, with a main character whose name is well-known across the world – but about</a:t>
            </a:r>
            <a:r>
              <a:rPr lang="en-GB" i="0" baseline="0" dirty="0" smtClean="0"/>
              <a:t> whom there is lots of intrigue (</a:t>
            </a:r>
            <a:r>
              <a:rPr lang="en-GB" i="0" baseline="0" dirty="0" err="1" smtClean="0"/>
              <a:t>ie</a:t>
            </a:r>
            <a:r>
              <a:rPr lang="en-GB" i="0" baseline="0" dirty="0" smtClean="0"/>
              <a:t>, we don’t know his story in detail)</a:t>
            </a:r>
          </a:p>
          <a:p>
            <a:pPr marL="285750" indent="-285750">
              <a:buFont typeface="Arial" panose="020B0604020202020204" pitchFamily="34" charset="0"/>
              <a:buChar char="•"/>
            </a:pPr>
            <a:r>
              <a:rPr lang="en-GB" i="0" baseline="0" dirty="0" smtClean="0"/>
              <a:t>So, lots of the makings – deliberately – of a </a:t>
            </a:r>
            <a:r>
              <a:rPr lang="en-GB" i="0" baseline="0" dirty="0" err="1" smtClean="0"/>
              <a:t>gobal</a:t>
            </a:r>
            <a:r>
              <a:rPr lang="en-GB" i="0" baseline="0" dirty="0" smtClean="0"/>
              <a:t> hit : because it was appealing to a global audience by design</a:t>
            </a:r>
            <a:endParaRPr lang="en-GB" i="0" dirty="0" smtClean="0"/>
          </a:p>
          <a:p>
            <a:endParaRPr lang="en-GB" i="0" dirty="0"/>
          </a:p>
        </p:txBody>
      </p:sp>
      <p:sp>
        <p:nvSpPr>
          <p:cNvPr id="4" name="Slide Number Placeholder 3"/>
          <p:cNvSpPr>
            <a:spLocks noGrp="1"/>
          </p:cNvSpPr>
          <p:nvPr>
            <p:ph type="sldNum" sz="quarter" idx="10"/>
          </p:nvPr>
        </p:nvSpPr>
        <p:spPr/>
        <p:txBody>
          <a:bodyPr/>
          <a:lstStyle/>
          <a:p>
            <a:fld id="{91B691E2-42FB-41F3-AAFD-35DE5CC18619}" type="slidenum">
              <a:rPr lang="en-GB" smtClean="0"/>
              <a:t>14</a:t>
            </a:fld>
            <a:endParaRPr lang="en-GB"/>
          </a:p>
        </p:txBody>
      </p:sp>
    </p:spTree>
    <p:extLst>
      <p:ext uri="{BB962C8B-B14F-4D97-AF65-F5344CB8AC3E}">
        <p14:creationId xmlns:p14="http://schemas.microsoft.com/office/powerpoint/2010/main" val="1928928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smtClean="0"/>
              <a:t>As these two examples imply,</a:t>
            </a:r>
            <a:r>
              <a:rPr lang="en-GB" b="0" i="0" baseline="0" dirty="0" smtClean="0"/>
              <a:t> however you get there whether by design or accident, it’s true that the best opportunities for global hits in TV are in the </a:t>
            </a:r>
            <a:r>
              <a:rPr lang="en-GB" b="0" i="0" baseline="0" dirty="0" err="1" smtClean="0"/>
              <a:t>ents</a:t>
            </a:r>
            <a:r>
              <a:rPr lang="en-GB" b="0" i="0" baseline="0" dirty="0" smtClean="0"/>
              <a:t> and drama genres.  With some notable exceptions around natural history blue-chip documentaries like Blue Planet, Frozen Planet or Africa.</a:t>
            </a:r>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smtClean="0"/>
              <a:t>Factual tends to be local stories; comedy (</a:t>
            </a:r>
            <a:r>
              <a:rPr lang="en-GB" b="0" i="0" dirty="0" err="1" smtClean="0"/>
              <a:t>ie</a:t>
            </a:r>
            <a:r>
              <a:rPr lang="en-GB" b="0" i="0" dirty="0" smtClean="0"/>
              <a:t>, what makes people laugh) is very culturally-driven – although as we’ll see, there are exceptions to that rule</a:t>
            </a:r>
          </a:p>
          <a:p>
            <a:endParaRPr lang="en-GB"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Doctor Who S8 was the top selling programme of 2014/15 for the BBC, licensed to 189 territories</a:t>
            </a:r>
          </a:p>
          <a:p>
            <a:r>
              <a:rPr lang="en-GB" sz="1200" b="0" i="0" kern="1200" dirty="0" smtClean="0">
                <a:solidFill>
                  <a:schemeClr val="tx1"/>
                </a:solidFill>
                <a:effectLst/>
                <a:latin typeface="+mn-lt"/>
                <a:ea typeface="+mn-ea"/>
                <a:cs typeface="+mn-cs"/>
              </a:rPr>
              <a:t>ITV Studios Global Entertainment</a:t>
            </a:r>
            <a:r>
              <a:rPr lang="en-GB" sz="1200" b="0" i="0" kern="1200" baseline="0" dirty="0" smtClean="0">
                <a:solidFill>
                  <a:schemeClr val="tx1"/>
                </a:solidFill>
                <a:effectLst/>
                <a:latin typeface="+mn-lt"/>
                <a:ea typeface="+mn-ea"/>
                <a:cs typeface="+mn-cs"/>
              </a:rPr>
              <a:t> are promoting new </a:t>
            </a:r>
            <a:r>
              <a:rPr lang="en-GB" sz="1200" b="0" i="0" kern="1200" dirty="0" smtClean="0">
                <a:solidFill>
                  <a:schemeClr val="tx1"/>
                </a:solidFill>
                <a:effectLst/>
                <a:latin typeface="+mn-lt"/>
                <a:ea typeface="+mn-ea"/>
                <a:cs typeface="+mn-cs"/>
              </a:rPr>
              <a:t>dramas, such as Beowulf and Jekyll And Hyde, plus formats including Love Island, on the global</a:t>
            </a:r>
            <a:r>
              <a:rPr lang="en-GB" sz="1200" b="0" i="0" kern="1200" baseline="0" dirty="0" smtClean="0">
                <a:solidFill>
                  <a:schemeClr val="tx1"/>
                </a:solidFill>
                <a:effectLst/>
                <a:latin typeface="+mn-lt"/>
                <a:ea typeface="+mn-ea"/>
                <a:cs typeface="+mn-cs"/>
              </a:rPr>
              <a:t> market.</a:t>
            </a:r>
          </a:p>
          <a:p>
            <a:r>
              <a:rPr lang="en-GB" sz="1200" b="0" i="0" kern="1200" dirty="0" smtClean="0">
                <a:solidFill>
                  <a:schemeClr val="tx1"/>
                </a:solidFill>
                <a:effectLst/>
                <a:latin typeface="+mn-lt"/>
                <a:ea typeface="+mn-ea"/>
                <a:cs typeface="+mn-cs"/>
              </a:rPr>
              <a:t>Call the Midwife is big in Latvia, Mrs Brown's Boys is a ratings winner in New Zealand, and Heartbeat is still massive in Finland</a:t>
            </a:r>
            <a:endParaRPr lang="en-GB" b="0" i="0" dirty="0" smtClean="0"/>
          </a:p>
          <a:p>
            <a:endParaRPr lang="en-GB" dirty="0" smtClean="0"/>
          </a:p>
          <a:p>
            <a:r>
              <a:rPr lang="en-GB" sz="1200" b="0" i="0" kern="1200" dirty="0" smtClean="0">
                <a:solidFill>
                  <a:schemeClr val="tx1"/>
                </a:solidFill>
                <a:effectLst/>
                <a:latin typeface="+mn-lt"/>
                <a:ea typeface="+mn-ea"/>
                <a:cs typeface="+mn-cs"/>
              </a:rPr>
              <a:t>To put this in context:</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total revenues from the global sale of UK shows were around £1.2bn in 2014/15</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US remained the UK’s largest export market with Australia</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the second largest acquirer of UK content,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Sub-Saharan Africa and South America have usurped China as the fastest-growing markets for UK television exports</a:t>
            </a:r>
            <a:r>
              <a:rPr lang="en-GB" sz="1200" b="0" i="0" kern="1200" baseline="0" dirty="0" smtClean="0">
                <a:solidFill>
                  <a:schemeClr val="tx1"/>
                </a:solidFill>
                <a:effectLst/>
                <a:latin typeface="+mn-lt"/>
                <a:ea typeface="+mn-ea"/>
                <a:cs typeface="+mn-cs"/>
              </a:rPr>
              <a:t> (ex</a:t>
            </a:r>
            <a:r>
              <a:rPr lang="en-GB" sz="1200" b="0" i="0" kern="1200" dirty="0" smtClean="0">
                <a:solidFill>
                  <a:schemeClr val="tx1"/>
                </a:solidFill>
                <a:effectLst/>
                <a:latin typeface="+mn-lt"/>
                <a:ea typeface="+mn-ea"/>
                <a:cs typeface="+mn-cs"/>
              </a:rPr>
              <a:t>ports to Africa grew by 34%, Mexico was the fastest-growing market with a 46% rise in revenues to £1.6m)</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There’s talk of an impending reality and entertainment boom in Asia </a:t>
            </a:r>
          </a:p>
          <a:p>
            <a:endParaRPr lang="en-GB" dirty="0" smtClean="0"/>
          </a:p>
          <a:p>
            <a:endParaRPr lang="en-GB" dirty="0" smtClean="0"/>
          </a:p>
          <a:p>
            <a:r>
              <a:rPr lang="en-GB" dirty="0" smtClean="0"/>
              <a:t>http://www.bbc.co.uk/news/entertainment-arts-26326189</a:t>
            </a:r>
          </a:p>
          <a:p>
            <a:r>
              <a:rPr lang="en-GB" dirty="0" smtClean="0"/>
              <a:t>http://www.dailymail.co.uk/news/article-2449379/Sales-British-TV-shows-countries-makes-1-22bn.html</a:t>
            </a:r>
          </a:p>
          <a:p>
            <a:r>
              <a:rPr lang="en-GB" dirty="0" smtClean="0"/>
              <a:t>http://www.bbc.co.uk/mediacentre/worldwide/2015/bbc-worldwide-annual-review-2015</a:t>
            </a:r>
          </a:p>
          <a:p>
            <a:r>
              <a:rPr lang="en-GB" dirty="0" smtClean="0"/>
              <a:t>http://www.broadcastnow.co.uk/news/boom-in-tv-exports-to-africa/5094859.article</a:t>
            </a:r>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15</a:t>
            </a:fld>
            <a:endParaRPr lang="en-GB"/>
          </a:p>
        </p:txBody>
      </p:sp>
    </p:spTree>
    <p:extLst>
      <p:ext uri="{BB962C8B-B14F-4D97-AF65-F5344CB8AC3E}">
        <p14:creationId xmlns:p14="http://schemas.microsoft.com/office/powerpoint/2010/main" val="4271463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dirty="0" smtClean="0"/>
              <a:t>Bit</a:t>
            </a:r>
            <a:r>
              <a:rPr lang="en-GB" i="0" baseline="0" dirty="0" smtClean="0"/>
              <a:t> of a cliché, but we are</a:t>
            </a:r>
            <a:r>
              <a:rPr lang="en-GB" i="0" dirty="0" smtClean="0"/>
              <a:t> truly living in a global world – thanks to travel, as well as media &amp; tech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Global markets + global media creates global concerns – from environmental</a:t>
            </a:r>
            <a:r>
              <a:rPr lang="en-GB" i="0" baseline="0" dirty="0" smtClean="0"/>
              <a:t> issues and terrorism (wars which aren’t between nation states and don’t know those boundaries), to what’s the best, coolest music or fashion, to the food and drinks we consume, to  who our role models are, whether we’re in Tibet or Timbuktu or </a:t>
            </a:r>
            <a:r>
              <a:rPr lang="en-GB" sz="1200" b="0" i="0" kern="1200" dirty="0" err="1" smtClean="0">
                <a:solidFill>
                  <a:schemeClr val="tx1"/>
                </a:solidFill>
                <a:effectLst/>
                <a:latin typeface="+mn-lt"/>
                <a:ea typeface="+mn-ea"/>
                <a:cs typeface="+mn-cs"/>
              </a:rPr>
              <a:t>Twerton</a:t>
            </a:r>
            <a:endParaRPr lang="en-GB" i="0" dirty="0" smtClean="0"/>
          </a:p>
          <a:p>
            <a:pPr marL="171450" indent="-171450">
              <a:buFont typeface="Arial" panose="020B0604020202020204" pitchFamily="34" charset="0"/>
              <a:buChar char="•"/>
            </a:pPr>
            <a:r>
              <a:rPr lang="en-GB" i="0" dirty="0" smtClean="0"/>
              <a:t>More than unites us than divides us – due, mainly to the consistency of human nature, expressed differently through a range of cultural norms and expressions.</a:t>
            </a:r>
            <a:endParaRPr lang="en-GB"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We have global institutions than unite more nations than they divide – the United Nations, international laws, globally shared objectives in </a:t>
            </a:r>
            <a:r>
              <a:rPr lang="en-GB" sz="1200" b="0" i="0" kern="1200" dirty="0" smtClean="0">
                <a:solidFill>
                  <a:schemeClr val="tx1"/>
                </a:solidFill>
                <a:effectLst/>
                <a:latin typeface="+mn-lt"/>
                <a:ea typeface="+mn-ea"/>
                <a:cs typeface="+mn-cs"/>
              </a:rPr>
              <a:t>Sustainable Development Goals; these</a:t>
            </a:r>
            <a:r>
              <a:rPr lang="en-GB" sz="1200" b="0" i="0" kern="1200" baseline="0" dirty="0" smtClean="0">
                <a:solidFill>
                  <a:schemeClr val="tx1"/>
                </a:solidFill>
                <a:effectLst/>
                <a:latin typeface="+mn-lt"/>
                <a:ea typeface="+mn-ea"/>
                <a:cs typeface="+mn-cs"/>
              </a:rPr>
              <a:t> are rooted in common human goals like peace, justice, fairness, prosperity, supporting those in need, and even just an instinct for survival, which transcend geography, politics or culture.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The 2015 World Happiness Report identified that whilst there are vast differences in levels of happiness across the world (</a:t>
            </a:r>
            <a:r>
              <a:rPr lang="en-GB" sz="1200" b="0" i="0" kern="1200" dirty="0" smtClean="0">
                <a:solidFill>
                  <a:schemeClr val="tx1"/>
                </a:solidFill>
                <a:effectLst/>
                <a:latin typeface="+mn-lt"/>
                <a:ea typeface="+mn-ea"/>
                <a:cs typeface="+mn-cs"/>
              </a:rPr>
              <a:t>Switzerland,</a:t>
            </a:r>
            <a:r>
              <a:rPr lang="en-GB" sz="1200" b="0" i="0" kern="1200" baseline="0" dirty="0" smtClean="0">
                <a:solidFill>
                  <a:schemeClr val="tx1"/>
                </a:solidFill>
                <a:effectLst/>
                <a:latin typeface="+mn-lt"/>
                <a:ea typeface="+mn-ea"/>
                <a:cs typeface="+mn-cs"/>
              </a:rPr>
              <a:t> Iceland and Denmark are</a:t>
            </a:r>
            <a:r>
              <a:rPr lang="en-GB" sz="1200" b="0" i="0" kern="1200" dirty="0" smtClean="0">
                <a:solidFill>
                  <a:schemeClr val="tx1"/>
                </a:solidFill>
                <a:effectLst/>
                <a:latin typeface="+mn-lt"/>
                <a:ea typeface="+mn-ea"/>
                <a:cs typeface="+mn-cs"/>
              </a:rPr>
              <a:t> ranked the highest, Syria, Burundi</a:t>
            </a:r>
            <a:r>
              <a:rPr lang="en-GB" sz="1200" b="0" i="0" kern="1200" baseline="0" dirty="0" smtClean="0">
                <a:solidFill>
                  <a:schemeClr val="tx1"/>
                </a:solidFill>
                <a:effectLst/>
                <a:latin typeface="+mn-lt"/>
                <a:ea typeface="+mn-ea"/>
                <a:cs typeface="+mn-cs"/>
              </a:rPr>
              <a:t> and Togo are the lowest),  wherever people are, their happiness levels are influenced by the same social factors – the quality of their external social context.  We all want strong relationships with family and friends, we need trust and empathy among our local community, and we all want the support of national institutions and frameworks which allow us to determine our quality of life.  Wherever in the world you are, because you are human, that’s what you need to make you happy.</a:t>
            </a:r>
            <a:endParaRPr lang="en-GB" i="0" baseline="0" dirty="0" smtClean="0"/>
          </a:p>
          <a:p>
            <a:pPr marL="171450" indent="-171450">
              <a:buFont typeface="Arial" panose="020B0604020202020204" pitchFamily="34" charset="0"/>
              <a:buChar char="•"/>
            </a:pPr>
            <a:r>
              <a:rPr lang="en-GB" i="0" dirty="0" smtClean="0"/>
              <a:t>Talking of happiness, Coca</a:t>
            </a:r>
            <a:r>
              <a:rPr lang="en-GB" i="0" baseline="0" dirty="0" smtClean="0"/>
              <a:t> Cola is a brand that positions itself around the idea of happiness.  That (plus v clever distribution model) means it owns 44% share of the global soft drinks market, and is the most recognised brand in the world, by 94% of the global population.  It’s officially sold and marketed in 200 countries (just not Cuba, North Korea, Burma or Sudan) - http://brandongaille.com/24-great-coca-cola-sales-statistics/</a:t>
            </a:r>
          </a:p>
          <a:p>
            <a:pPr marL="171450" indent="-171450">
              <a:buFont typeface="Arial" panose="020B0604020202020204" pitchFamily="34" charset="0"/>
              <a:buChar char="•"/>
            </a:pPr>
            <a:r>
              <a:rPr lang="en-GB" i="0" dirty="0" smtClean="0"/>
              <a:t>If building a product</a:t>
            </a:r>
            <a:r>
              <a:rPr lang="en-GB" i="0" baseline="0" dirty="0" smtClean="0"/>
              <a:t>’s appeal around a universal value or emotion like that can work for a drink, it can work for a TV programme</a:t>
            </a:r>
            <a:endParaRPr lang="en-GB" i="0" dirty="0" smtClean="0"/>
          </a:p>
          <a:p>
            <a:pPr marL="171450" indent="-171450">
              <a:buFont typeface="Arial" panose="020B0604020202020204" pitchFamily="34" charset="0"/>
              <a:buChar char="•"/>
            </a:pPr>
            <a:endParaRPr lang="en-GB" i="0" dirty="0" smtClean="0"/>
          </a:p>
          <a:p>
            <a:pPr marL="171450" indent="-171450">
              <a:buFont typeface="Arial" panose="020B0604020202020204" pitchFamily="34" charset="0"/>
              <a:buChar char="•"/>
            </a:pPr>
            <a:r>
              <a:rPr lang="en-GB" i="0" dirty="0" smtClean="0"/>
              <a:t>Strictly essence of “</a:t>
            </a:r>
            <a:r>
              <a:rPr lang="en-GB" i="0" dirty="0" err="1" smtClean="0"/>
              <a:t>fairytale</a:t>
            </a:r>
            <a:r>
              <a:rPr lang="en-GB" i="0" dirty="0" smtClean="0"/>
              <a:t> dreams come true through passion and dedication” which so</a:t>
            </a:r>
            <a:r>
              <a:rPr lang="en-GB" i="0" baseline="0" dirty="0" smtClean="0"/>
              <a:t> many cultures can related to</a:t>
            </a:r>
            <a:r>
              <a:rPr lang="en-GB" i="0" dirty="0" smtClean="0"/>
              <a:t> + universal appeal of dance.  </a:t>
            </a:r>
          </a:p>
          <a:p>
            <a:pPr marL="171450" indent="-171450">
              <a:buFont typeface="Arial" panose="020B0604020202020204" pitchFamily="34" charset="0"/>
              <a:buChar char="•"/>
            </a:pPr>
            <a:r>
              <a:rPr lang="en-GB" i="0" dirty="0" smtClean="0"/>
              <a:t>Top Gear as it stood with Clarkson et al</a:t>
            </a:r>
            <a:r>
              <a:rPr lang="en-GB" i="0" baseline="0" dirty="0" smtClean="0"/>
              <a:t> was</a:t>
            </a:r>
            <a:r>
              <a:rPr lang="en-GB" i="0" dirty="0" smtClean="0"/>
              <a:t> actually about male relationships, which every society has  – but there’s also global appeal of cars</a:t>
            </a:r>
          </a:p>
          <a:p>
            <a:pPr marL="171450" indent="-171450">
              <a:buFont typeface="Arial" panose="020B0604020202020204" pitchFamily="34" charset="0"/>
              <a:buChar char="•"/>
            </a:pPr>
            <a:r>
              <a:rPr lang="en-GB" i="0" dirty="0" smtClean="0"/>
              <a:t>First Dates – dating, search for love – whatever the particular rituals and conventions of each culture, the idea of two</a:t>
            </a:r>
            <a:r>
              <a:rPr lang="en-GB" i="0" baseline="0" dirty="0" smtClean="0"/>
              <a:t> strangers meeting and seeing if they’re attracted to each other exists in most cultures</a:t>
            </a:r>
            <a:endParaRPr lang="en-GB" i="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While</a:t>
            </a:r>
            <a:r>
              <a:rPr lang="en-GB" i="0" baseline="0" dirty="0" smtClean="0"/>
              <a:t> those are enduring, there are also topical issues which work on a global scale at any given point in time – so at a time when the global CCTV market is worth </a:t>
            </a:r>
            <a:r>
              <a:rPr lang="en-GB" sz="1200" b="0" i="0" kern="1200" dirty="0" smtClean="0">
                <a:solidFill>
                  <a:schemeClr val="tx1"/>
                </a:solidFill>
                <a:effectLst/>
                <a:latin typeface="+mn-lt"/>
                <a:ea typeface="+mn-ea"/>
                <a:cs typeface="+mn-cs"/>
              </a:rPr>
              <a:t>$16.6 billion but predicted to grow to about $37.2 billion by 2020. and </a:t>
            </a:r>
            <a:r>
              <a:rPr lang="en-GB" i="0" baseline="0" dirty="0" smtClean="0"/>
              <a:t>we’re questioning the surveillance society </a:t>
            </a:r>
            <a:r>
              <a:rPr lang="en-GB" i="0" dirty="0" smtClean="0"/>
              <a:t>Hunted (on C4) which makes a</a:t>
            </a:r>
            <a:r>
              <a:rPr lang="en-GB" i="0" baseline="0" dirty="0" smtClean="0"/>
              <a:t> social experiment out of avoiding capture from the </a:t>
            </a:r>
            <a:r>
              <a:rPr lang="en-GB" i="0" baseline="0" dirty="0" err="1" smtClean="0"/>
              <a:t>authorties</a:t>
            </a:r>
            <a:r>
              <a:rPr lang="en-GB" i="0" baseline="0" dirty="0" smtClean="0"/>
              <a:t> has global resonance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And, with an upcoming US election and relations with Latin America high on the agenda, as well as the War on Drugs, </a:t>
            </a:r>
            <a:r>
              <a:rPr lang="en-GB" i="0" baseline="0" dirty="0" err="1" smtClean="0"/>
              <a:t>Narcos</a:t>
            </a:r>
            <a:r>
              <a:rPr lang="en-GB" i="0" baseline="0" dirty="0" smtClean="0"/>
              <a:t> feels very timely – looking at issues which affect every corner of the world</a:t>
            </a:r>
            <a:endParaRPr lang="en-GB" i="0" dirty="0" smtClean="0"/>
          </a:p>
          <a:p>
            <a:pPr marL="285750" indent="-285750">
              <a:buFontTx/>
              <a:buChar char="-"/>
            </a:pPr>
            <a:endParaRPr lang="en-GB" i="0" dirty="0" smtClean="0"/>
          </a:p>
        </p:txBody>
      </p:sp>
      <p:sp>
        <p:nvSpPr>
          <p:cNvPr id="4" name="Slide Number Placeholder 3"/>
          <p:cNvSpPr>
            <a:spLocks noGrp="1"/>
          </p:cNvSpPr>
          <p:nvPr>
            <p:ph type="sldNum" sz="quarter" idx="10"/>
          </p:nvPr>
        </p:nvSpPr>
        <p:spPr/>
        <p:txBody>
          <a:bodyPr/>
          <a:lstStyle/>
          <a:p>
            <a:fld id="{91B691E2-42FB-41F3-AAFD-35DE5CC18619}" type="slidenum">
              <a:rPr lang="en-GB" smtClean="0"/>
              <a:t>16</a:t>
            </a:fld>
            <a:endParaRPr lang="en-GB"/>
          </a:p>
        </p:txBody>
      </p:sp>
    </p:spTree>
    <p:extLst>
      <p:ext uri="{BB962C8B-B14F-4D97-AF65-F5344CB8AC3E}">
        <p14:creationId xmlns:p14="http://schemas.microsoft.com/office/powerpoint/2010/main" val="182264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baseline="0" dirty="0" smtClean="0"/>
              <a:t>Where the broad appeal is embedded in the original, these shows can be </a:t>
            </a:r>
            <a:r>
              <a:rPr lang="en-GB" i="0" dirty="0" smtClean="0"/>
              <a:t>sold as finished products</a:t>
            </a:r>
          </a:p>
          <a:p>
            <a:pPr marL="171450" indent="-171450">
              <a:buFont typeface="Arial" panose="020B0604020202020204" pitchFamily="34" charset="0"/>
              <a:buChar char="•"/>
            </a:pPr>
            <a:r>
              <a:rPr lang="en-GB" i="0" dirty="0" smtClean="0"/>
              <a:t>There are so many of these</a:t>
            </a:r>
            <a:r>
              <a:rPr lang="en-GB" i="0" baseline="0" dirty="0" smtClean="0"/>
              <a:t> – mostly dramas.  These are just some examples.</a:t>
            </a:r>
          </a:p>
          <a:p>
            <a:pPr marL="171450" indent="-171450">
              <a:buFont typeface="Arial" panose="020B0604020202020204" pitchFamily="34" charset="0"/>
              <a:buChar char="•"/>
            </a:pPr>
            <a:r>
              <a:rPr lang="en-GB" i="0" baseline="0" dirty="0" smtClean="0"/>
              <a:t>NB: Top Gear is also re-made locally in USA and China (but otherwise, they show the UK version) plus Top Model is remade in 54 markets, but the US version shows around the world – just announced they’re axing it after 22 seasons and just crowning their first transgender winner</a:t>
            </a:r>
          </a:p>
          <a:p>
            <a:pPr marL="171450" indent="-171450">
              <a:buFont typeface="Arial" panose="020B0604020202020204" pitchFamily="34" charset="0"/>
              <a:buChar char="•"/>
            </a:pPr>
            <a:r>
              <a:rPr lang="en-GB" i="0" baseline="0" dirty="0" smtClean="0"/>
              <a:t>Top Model – concept of beauty, attractiveness, fashion exists all over – as does the notion of competition, and the competitiveness among women</a:t>
            </a:r>
          </a:p>
          <a:p>
            <a:pPr marL="171450" indent="-171450">
              <a:buFont typeface="Arial" panose="020B0604020202020204" pitchFamily="34" charset="0"/>
              <a:buChar char="•"/>
            </a:pPr>
            <a:r>
              <a:rPr lang="en-GB" i="0" baseline="0" dirty="0" smtClean="0"/>
              <a:t>Top Gear – already talked about re: male banter</a:t>
            </a:r>
          </a:p>
          <a:p>
            <a:pPr marL="171450" indent="-171450">
              <a:buFont typeface="Arial" panose="020B0604020202020204" pitchFamily="34" charset="0"/>
              <a:buChar char="•"/>
            </a:pPr>
            <a:r>
              <a:rPr lang="en-GB" i="0" baseline="0" dirty="0" smtClean="0"/>
              <a:t>Doctor Who &amp; Game of Thrones - </a:t>
            </a:r>
            <a:r>
              <a:rPr lang="en-GB" i="0" baseline="0" dirty="0" err="1" smtClean="0"/>
              <a:t>s</a:t>
            </a:r>
            <a:r>
              <a:rPr lang="en-GB" i="0" dirty="0" err="1" smtClean="0"/>
              <a:t>ci</a:t>
            </a:r>
            <a:r>
              <a:rPr lang="en-GB" i="0" dirty="0" smtClean="0"/>
              <a:t> fi/fantasy genre means there’s no specific location / setting, so not culturally</a:t>
            </a:r>
            <a:r>
              <a:rPr lang="en-GB" i="0" baseline="0" dirty="0" smtClean="0"/>
              <a:t> bound</a:t>
            </a:r>
            <a:endParaRPr lang="en-GB" i="0" dirty="0" smtClean="0"/>
          </a:p>
          <a:p>
            <a:pPr marL="171450" indent="-171450">
              <a:buFont typeface="Arial" panose="020B0604020202020204" pitchFamily="34" charset="0"/>
              <a:buChar char="•"/>
            </a:pPr>
            <a:r>
              <a:rPr lang="en-GB" i="0" dirty="0" smtClean="0"/>
              <a:t>Blue Planet natural history doesn’t work to national boundaries</a:t>
            </a:r>
          </a:p>
          <a:p>
            <a:pPr marL="171450" indent="-171450">
              <a:buFont typeface="Arial" panose="020B0604020202020204" pitchFamily="34" charset="0"/>
              <a:buChar char="•"/>
            </a:pPr>
            <a:r>
              <a:rPr lang="en-GB" i="0" dirty="0" smtClean="0"/>
              <a:t>David</a:t>
            </a:r>
            <a:r>
              <a:rPr lang="en-GB" i="0" baseline="0" dirty="0" smtClean="0"/>
              <a:t> Beckham Into The Unknown+ You, Me &amp; The Apocalypse - </a:t>
            </a:r>
            <a:r>
              <a:rPr lang="en-GB" i="0" dirty="0" smtClean="0"/>
              <a:t>casting of multi-national talent or global names (</a:t>
            </a:r>
            <a:r>
              <a:rPr lang="en-GB" sz="1200" b="0" i="0" kern="1200" dirty="0" smtClean="0">
                <a:solidFill>
                  <a:schemeClr val="tx1"/>
                </a:solidFill>
                <a:effectLst/>
                <a:latin typeface="+mn-lt"/>
                <a:ea typeface="+mn-ea"/>
                <a:cs typeface="+mn-cs"/>
              </a:rPr>
              <a:t>According to the Warwick Business School, Brand Beckham is the British icon most recognised by Chinese consumers after the Royal Family)</a:t>
            </a:r>
            <a:r>
              <a:rPr lang="en-GB" i="0" dirty="0" smtClean="0"/>
              <a:t>; multiple locations; pose</a:t>
            </a:r>
            <a:r>
              <a:rPr lang="en-GB" i="0" baseline="0" dirty="0" smtClean="0"/>
              <a:t> universally interesting questions (what would you do with some time off if you were one of the most recognisable faces in the world?  How would you escape / what would you do if you knew the world was going to end in 34 days)</a:t>
            </a:r>
          </a:p>
          <a:p>
            <a:pPr marL="171450" indent="-171450">
              <a:buFont typeface="Arial" panose="020B0604020202020204" pitchFamily="34" charset="0"/>
              <a:buChar char="•"/>
            </a:pPr>
            <a:r>
              <a:rPr lang="en-GB" i="0" baseline="0" dirty="0" smtClean="0"/>
              <a:t>David Beckham doc sold to 15 countries before it was even shown in the UK – was aired just before the World Cup (so something of global topical significance), and shown </a:t>
            </a:r>
            <a:r>
              <a:rPr lang="en-GB" sz="1200" b="0" i="0" kern="1200" dirty="0" smtClean="0">
                <a:solidFill>
                  <a:schemeClr val="tx1"/>
                </a:solidFill>
                <a:effectLst/>
                <a:latin typeface="+mn-lt"/>
                <a:ea typeface="+mn-ea"/>
                <a:cs typeface="+mn-cs"/>
              </a:rPr>
              <a:t>in China on the same day and in Brazil the following week. (http://www.theguardian.com/media/2014/jun/02/david-beckham-wimp-amazon-michael-palin-bbc-england-brazil)</a:t>
            </a:r>
            <a:endParaRPr lang="en-GB" i="0" dirty="0" smtClean="0"/>
          </a:p>
          <a:p>
            <a:pPr marL="171450" indent="-171450">
              <a:buFont typeface="Arial" panose="020B0604020202020204" pitchFamily="34" charset="0"/>
              <a:buChar char="•"/>
            </a:pPr>
            <a:r>
              <a:rPr lang="en-GB" i="0" dirty="0" smtClean="0"/>
              <a:t>NB: helps</a:t>
            </a:r>
            <a:r>
              <a:rPr lang="en-GB" i="0" baseline="0" dirty="0" smtClean="0"/>
              <a:t> that these are in English – although as we’re seeing, doesn’t mean that other language shows can’t travel (</a:t>
            </a:r>
            <a:r>
              <a:rPr lang="en-GB" i="0" baseline="0" dirty="0" err="1" smtClean="0"/>
              <a:t>cf</a:t>
            </a:r>
            <a:r>
              <a:rPr lang="en-GB" i="0" baseline="0" dirty="0" smtClean="0"/>
              <a:t> The Bridge, Deutschland 83)</a:t>
            </a:r>
            <a:endParaRPr lang="en-GB" i="0" dirty="0" smtClean="0"/>
          </a:p>
          <a:p>
            <a:pPr marL="171450" indent="-171450">
              <a:buFont typeface="Arial" panose="020B0604020202020204" pitchFamily="34" charset="0"/>
              <a:buChar char="•"/>
            </a:pPr>
            <a:endParaRPr lang="en-GB" i="1" baseline="0" dirty="0" smtClean="0"/>
          </a:p>
          <a:p>
            <a:pPr marL="171450" indent="-171450">
              <a:buFont typeface="Arial" panose="020B0604020202020204" pitchFamily="34" charset="0"/>
              <a:buChar char="•"/>
            </a:pPr>
            <a:endParaRPr lang="en-GB" baseline="0" dirty="0" smtClean="0"/>
          </a:p>
          <a:p>
            <a:r>
              <a:rPr lang="en-GB" baseline="0" dirty="0" err="1" smtClean="0"/>
              <a:t>Cf</a:t>
            </a:r>
            <a:r>
              <a:rPr lang="en-GB" baseline="0" dirty="0" smtClean="0"/>
              <a:t>: Independent article re: David Beckham</a:t>
            </a:r>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17</a:t>
            </a:fld>
            <a:endParaRPr lang="en-GB"/>
          </a:p>
        </p:txBody>
      </p:sp>
    </p:spTree>
    <p:extLst>
      <p:ext uri="{BB962C8B-B14F-4D97-AF65-F5344CB8AC3E}">
        <p14:creationId xmlns:p14="http://schemas.microsoft.com/office/powerpoint/2010/main" val="430320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In contrast to those that are universal, these work because they can be made local – </a:t>
            </a:r>
            <a:r>
              <a:rPr lang="en-GB" i="0" baseline="0" dirty="0" err="1" smtClean="0"/>
              <a:t>ie</a:t>
            </a:r>
            <a:r>
              <a:rPr lang="en-GB" i="0" baseline="0" dirty="0" smtClean="0"/>
              <a:t> for a specific audience.  So </a:t>
            </a:r>
            <a:r>
              <a:rPr lang="en-GB" i="0" dirty="0" smtClean="0"/>
              <a:t>, they can be optioned + remade</a:t>
            </a:r>
            <a:endParaRPr lang="en-GB"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As I said – some do both (</a:t>
            </a:r>
            <a:r>
              <a:rPr lang="en-GB" i="0" baseline="0" dirty="0" err="1" smtClean="0"/>
              <a:t>eg</a:t>
            </a:r>
            <a:r>
              <a:rPr lang="en-GB" i="0" baseline="0" dirty="0" smtClean="0"/>
              <a:t> Top Model and Top Gear)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And, all ne</a:t>
            </a:r>
            <a:r>
              <a:rPr lang="en-GB" i="0" dirty="0" smtClean="0"/>
              <a:t>ed to be rooted in a universal truth or a globally relevant,</a:t>
            </a:r>
            <a:r>
              <a:rPr lang="en-GB" i="0" baseline="0" dirty="0" smtClean="0"/>
              <a:t> </a:t>
            </a:r>
            <a:r>
              <a:rPr lang="en-GB" i="0" dirty="0" smtClean="0"/>
              <a:t>topical subject area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So everyone cooks, but everyone cooks differently;  everyone dances, but some</a:t>
            </a:r>
            <a:r>
              <a:rPr lang="en-GB" i="0" baseline="0" dirty="0" smtClean="0"/>
              <a:t> dance differently (</a:t>
            </a:r>
            <a:r>
              <a:rPr lang="en-GB" i="0" baseline="0" dirty="0" err="1" smtClean="0"/>
              <a:t>eg</a:t>
            </a:r>
            <a:r>
              <a:rPr lang="en-GB" i="0" baseline="0" dirty="0" smtClean="0"/>
              <a:t> US version of Strictly includes hip hop, Indian version has Bollywood); everyone sings but their tastes in music differ; everyone entertains/is hospitable, but everyone does that differently; everyone has to go through job application processes, but they deal with that differently; </a:t>
            </a:r>
            <a:r>
              <a:rPr lang="en-GB" i="0" dirty="0" smtClean="0"/>
              <a:t>everyone watches TV and reacts to it, but it’s very different types of TV</a:t>
            </a:r>
            <a:endParaRPr lang="en-GB"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But it’s not just specific topics</a:t>
            </a:r>
            <a:r>
              <a:rPr lang="en-GB" i="0" baseline="0" dirty="0" smtClean="0"/>
              <a:t>, it’s also things that human nature and experience dictates that most people like, but might like in different ways: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So, </a:t>
            </a:r>
            <a:r>
              <a:rPr lang="en-GB" i="0" dirty="0" smtClean="0"/>
              <a:t>everyone likes slapstick comedy/people falling over, but how they react to that is different (and the types of people they get willing </a:t>
            </a:r>
            <a:r>
              <a:rPr lang="en-GB" i="0" baseline="0" dirty="0" smtClean="0"/>
              <a:t>to do it might also be different)</a:t>
            </a:r>
            <a:r>
              <a:rPr lang="en-GB" i="0" dirty="0" smtClean="0"/>
              <a:t>; everyone likes to see reactions from celebs/watch them suffer but who those celebrities are will differ; everyone likes to see how people deal with</a:t>
            </a:r>
            <a:r>
              <a:rPr lang="en-GB" i="0" baseline="0" dirty="0" smtClean="0"/>
              <a:t> being thrown together with strangers in a confined space; but how people will deal with that (and how you prompt and prod them to get a reaction) will differ (in in Turkey : i</a:t>
            </a:r>
            <a:r>
              <a:rPr lang="en-GB" sz="1200" b="0" i="0" kern="1200" dirty="0" smtClean="0">
                <a:solidFill>
                  <a:schemeClr val="tx1"/>
                </a:solidFill>
                <a:effectLst/>
                <a:latin typeface="+mn-lt"/>
                <a:ea typeface="+mn-ea"/>
                <a:cs typeface="+mn-cs"/>
              </a:rPr>
              <a:t>ts format has been adapted to local sensitivities and broadcasting regulations. Changes include separate bedrooms for male and female housemates, as well as bans on sexual conduct and nudity. Meanwhile, the</a:t>
            </a:r>
            <a:r>
              <a:rPr lang="en-GB" sz="1200" b="0" i="0" kern="1200" baseline="0" dirty="0" smtClean="0">
                <a:solidFill>
                  <a:schemeClr val="tx1"/>
                </a:solidFill>
                <a:effectLst/>
                <a:latin typeface="+mn-lt"/>
                <a:ea typeface="+mn-ea"/>
                <a:cs typeface="+mn-cs"/>
              </a:rPr>
              <a:t> 9</a:t>
            </a:r>
            <a:r>
              <a:rPr lang="en-GB" sz="1200" b="0" i="0" kern="1200" baseline="30000" dirty="0" smtClean="0">
                <a:solidFill>
                  <a:schemeClr val="tx1"/>
                </a:solidFill>
                <a:effectLst/>
                <a:latin typeface="+mn-lt"/>
                <a:ea typeface="+mn-ea"/>
                <a:cs typeface="+mn-cs"/>
              </a:rPr>
              <a:t>th</a:t>
            </a:r>
            <a:r>
              <a:rPr lang="en-GB" sz="1200" b="0" i="0" kern="1200" baseline="0" dirty="0" smtClean="0">
                <a:solidFill>
                  <a:schemeClr val="tx1"/>
                </a:solidFill>
                <a:effectLst/>
                <a:latin typeface="+mn-lt"/>
                <a:ea typeface="+mn-ea"/>
                <a:cs typeface="+mn-cs"/>
              </a:rPr>
              <a:t> American series</a:t>
            </a:r>
            <a:r>
              <a:rPr lang="en-GB" sz="1200" b="0" i="0" kern="1200" dirty="0" smtClean="0">
                <a:solidFill>
                  <a:schemeClr val="tx1"/>
                </a:solidFill>
                <a:effectLst/>
                <a:latin typeface="+mn-lt"/>
                <a:ea typeface="+mn-ea"/>
                <a:cs typeface="+mn-cs"/>
              </a:rPr>
              <a:t> added a romantic aspect by pairing up the housemates up and having them compete as couples. In the </a:t>
            </a:r>
            <a:r>
              <a:rPr lang="en-GB" sz="1200" b="0" i="0" u="none" strike="noStrike" kern="1200" dirty="0" smtClean="0">
                <a:solidFill>
                  <a:schemeClr val="tx1"/>
                </a:solidFill>
                <a:effectLst/>
                <a:latin typeface="+mn-lt"/>
                <a:ea typeface="+mn-ea"/>
                <a:cs typeface="+mn-cs"/>
              </a:rPr>
              <a:t>14</a:t>
            </a:r>
            <a:r>
              <a:rPr lang="en-GB" sz="1200" b="0" i="0" u="none" strike="noStrike" kern="1200" baseline="30000" dirty="0" smtClean="0">
                <a:solidFill>
                  <a:schemeClr val="tx1"/>
                </a:solidFill>
                <a:effectLst/>
                <a:latin typeface="+mn-lt"/>
                <a:ea typeface="+mn-ea"/>
                <a:cs typeface="+mn-cs"/>
              </a:rPr>
              <a:t>th</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Brailian</a:t>
            </a:r>
            <a:r>
              <a:rPr lang="en-GB" sz="1200" b="0" i="0" u="none" strike="noStrike" kern="1200" baseline="0" dirty="0" smtClean="0">
                <a:solidFill>
                  <a:schemeClr val="tx1"/>
                </a:solidFill>
                <a:effectLst/>
                <a:latin typeface="+mn-lt"/>
                <a:ea typeface="+mn-ea"/>
                <a:cs typeface="+mn-cs"/>
              </a:rPr>
              <a:t> series</a:t>
            </a:r>
            <a:r>
              <a:rPr lang="en-GB" sz="1200" b="0" i="0" kern="1200" dirty="0" smtClean="0">
                <a:solidFill>
                  <a:schemeClr val="tx1"/>
                </a:solidFill>
                <a:effectLst/>
                <a:latin typeface="+mn-lt"/>
                <a:ea typeface="+mn-ea"/>
                <a:cs typeface="+mn-cs"/>
              </a:rPr>
              <a:t>, 7 mothers and 2 aunts, relatives of the 9 remaining housemates, entered the Big Brother </a:t>
            </a:r>
            <a:r>
              <a:rPr lang="en-GB" sz="1200" b="0" i="0" kern="1200" dirty="0" err="1" smtClean="0">
                <a:solidFill>
                  <a:schemeClr val="tx1"/>
                </a:solidFill>
                <a:effectLst/>
                <a:latin typeface="+mn-lt"/>
                <a:ea typeface="+mn-ea"/>
                <a:cs typeface="+mn-cs"/>
              </a:rPr>
              <a:t>Brasil</a:t>
            </a:r>
            <a:r>
              <a:rPr lang="en-GB" sz="1200" b="0" i="0" kern="1200" dirty="0" smtClean="0">
                <a:solidFill>
                  <a:schemeClr val="tx1"/>
                </a:solidFill>
                <a:effectLst/>
                <a:latin typeface="+mn-lt"/>
                <a:ea typeface="+mn-ea"/>
                <a:cs typeface="+mn-cs"/>
              </a:rPr>
              <a:t> house to celebrate International Women’s Day. By contrast, in UK in 2004/05 in the Big Brother Panto</a:t>
            </a:r>
            <a:r>
              <a:rPr lang="en-GB" sz="1200" b="0" i="0" u="none" strike="noStrike" kern="1200" baseline="0" dirty="0" smtClean="0">
                <a:solidFill>
                  <a:schemeClr val="tx1"/>
                </a:solidFill>
                <a:effectLst/>
                <a:latin typeface="+mn-lt"/>
                <a:ea typeface="+mn-ea"/>
                <a:cs typeface="+mn-cs"/>
              </a:rPr>
              <a:t> h</a:t>
            </a:r>
            <a:r>
              <a:rPr lang="en-GB" sz="1200" b="0" i="0" kern="1200" dirty="0" smtClean="0">
                <a:solidFill>
                  <a:schemeClr val="tx1"/>
                </a:solidFill>
                <a:effectLst/>
                <a:latin typeface="+mn-lt"/>
                <a:ea typeface="+mn-ea"/>
                <a:cs typeface="+mn-cs"/>
              </a:rPr>
              <a:t>ousemates from previous series spent time in the Big Brother House to perform a pantomime at the series' end. Doesn’t get</a:t>
            </a:r>
            <a:r>
              <a:rPr lang="en-GB" sz="1200" b="0" i="0" kern="1200" baseline="0" dirty="0" smtClean="0">
                <a:solidFill>
                  <a:schemeClr val="tx1"/>
                </a:solidFill>
                <a:effectLst/>
                <a:latin typeface="+mn-lt"/>
                <a:ea typeface="+mn-ea"/>
                <a:cs typeface="+mn-cs"/>
              </a:rPr>
              <a:t> more British than that!</a:t>
            </a:r>
            <a:endParaRPr lang="en-GB" sz="1200" b="0" i="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smtClean="0"/>
              <a:t>It’s not just factual or entertainment (</a:t>
            </a:r>
            <a:r>
              <a:rPr lang="en-GB" i="0" dirty="0" err="1" smtClean="0"/>
              <a:t>ie</a:t>
            </a:r>
            <a:r>
              <a:rPr lang="en-GB" i="0" dirty="0" smtClean="0"/>
              <a:t>, non-scripted formats) – can also,</a:t>
            </a:r>
            <a:r>
              <a:rPr lang="en-GB" i="0" baseline="0" dirty="0" smtClean="0"/>
              <a:t> increasingly, apply to scripted (</a:t>
            </a:r>
            <a:r>
              <a:rPr lang="en-GB" i="0" baseline="0" dirty="0" err="1" smtClean="0"/>
              <a:t>ie</a:t>
            </a:r>
            <a:r>
              <a:rPr lang="en-GB" i="0" baseline="0" dirty="0" smtClean="0"/>
              <a:t>, comedy and drama).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The Office.  Massive hit in the US when remade with Steve Carrell – again, about t</a:t>
            </a:r>
            <a:r>
              <a:rPr lang="en-GB" sz="1200" b="0" i="0" kern="1200" dirty="0" smtClean="0">
                <a:solidFill>
                  <a:schemeClr val="tx1"/>
                </a:solidFill>
                <a:effectLst/>
                <a:latin typeface="+mn-lt"/>
                <a:ea typeface="+mn-ea"/>
                <a:cs typeface="+mn-cs"/>
              </a:rPr>
              <a:t>he everyday lives of office employees working in mundane</a:t>
            </a:r>
            <a:r>
              <a:rPr lang="en-GB" sz="1200" b="0" i="0" kern="1200" baseline="0" dirty="0" smtClean="0">
                <a:solidFill>
                  <a:schemeClr val="tx1"/>
                </a:solidFill>
                <a:effectLst/>
                <a:latin typeface="+mn-lt"/>
                <a:ea typeface="+mn-ea"/>
                <a:cs typeface="+mn-cs"/>
              </a:rPr>
              <a:t> jobs, with idiots – but culturally adapted to work to reflect American experiences.  But also it had different comic styles – Ricky Gervais’ character drew comedy from a </a:t>
            </a:r>
            <a:r>
              <a:rPr lang="en-GB" sz="1200" b="0" i="0" kern="1200" dirty="0" smtClean="0">
                <a:solidFill>
                  <a:schemeClr val="tx1"/>
                </a:solidFill>
                <a:effectLst/>
                <a:latin typeface="+mn-lt"/>
                <a:ea typeface="+mn-ea"/>
                <a:cs typeface="+mn-cs"/>
              </a:rPr>
              <a:t>restrained, subtle approach of cringe-inducing embarrassment, whereas Steve Carell’s engaged in wacky, over-the-top physical gags and some wild buffoonery.</a:t>
            </a:r>
            <a:r>
              <a:rPr lang="en-GB" sz="1200" b="0" i="0" kern="1200" baseline="0" dirty="0" smtClean="0">
                <a:solidFill>
                  <a:schemeClr val="tx1"/>
                </a:solidFill>
                <a:effectLst/>
                <a:latin typeface="+mn-lt"/>
                <a:ea typeface="+mn-ea"/>
                <a:cs typeface="+mn-cs"/>
              </a:rPr>
              <a:t>  And they’re tonally different – UK more cynical and depressing, US more warm and optimistic.</a:t>
            </a:r>
            <a:endParaRPr lang="en-GB"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The Bridge.  </a:t>
            </a:r>
            <a:r>
              <a:rPr lang="en-GB" sz="1200" i="0" dirty="0" smtClean="0">
                <a:solidFill>
                  <a:schemeClr val="tx1"/>
                </a:solidFill>
                <a:latin typeface="Century Gothic" panose="020B0502020202020204" pitchFamily="34" charset="0"/>
              </a:rPr>
              <a:t>Odd-couple dark crime drama ‘The Bridge’ makes national difference a core part of it’s character-driven narrative, and has been repurposed from the original Danish/Swedish dynamic twice</a:t>
            </a:r>
            <a:r>
              <a:rPr lang="en-GB" sz="1200" i="0" baseline="0" dirty="0" smtClean="0">
                <a:solidFill>
                  <a:schemeClr val="tx1"/>
                </a:solidFill>
                <a:latin typeface="Century Gothic" panose="020B0502020202020204" pitchFamily="34" charset="0"/>
              </a:rPr>
              <a:t> in locations where geopolitical borders and cultural differences are significant.  USA/Mexico and </a:t>
            </a:r>
            <a:r>
              <a:rPr lang="en-GB" sz="1200" i="0" dirty="0" smtClean="0">
                <a:solidFill>
                  <a:schemeClr val="bg1"/>
                </a:solidFill>
                <a:latin typeface="Century Gothic" panose="020B0502020202020204" pitchFamily="34" charset="0"/>
              </a:rPr>
              <a:t>France/UK (called The Tunnel  - on Sky</a:t>
            </a:r>
            <a:r>
              <a:rPr lang="en-GB" sz="1200" i="0" baseline="0" dirty="0" smtClean="0">
                <a:solidFill>
                  <a:schemeClr val="bg1"/>
                </a:solidFill>
                <a:latin typeface="Century Gothic" panose="020B0502020202020204" pitchFamily="34" charset="0"/>
              </a:rPr>
              <a:t> Atlantic)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baseline="0" dirty="0" smtClean="0">
                <a:solidFill>
                  <a:schemeClr val="bg1"/>
                </a:solidFill>
                <a:latin typeface="Century Gothic" panose="020B0502020202020204" pitchFamily="34" charset="0"/>
              </a:rPr>
              <a:t>Shameless – US version has stuck to the roots of the UK, focussing on how Frank Gallagher’s alcoholism affects his family.  The producers had </a:t>
            </a:r>
            <a:r>
              <a:rPr lang="en-GB" sz="1200" b="0" i="0" kern="1200" dirty="0" smtClean="0">
                <a:solidFill>
                  <a:schemeClr val="tx1"/>
                </a:solidFill>
                <a:effectLst/>
                <a:latin typeface="+mn-lt"/>
                <a:ea typeface="+mn-ea"/>
                <a:cs typeface="+mn-cs"/>
              </a:rPr>
              <a:t>to fight efforts to place the show in the South or in a trailer park</a:t>
            </a:r>
            <a:r>
              <a:rPr lang="en-GB" sz="1200" b="0" i="0" u="none" strike="noStrike" kern="1200" baseline="0" dirty="0" smtClean="0">
                <a:solidFill>
                  <a:schemeClr val="tx1"/>
                </a:solidFill>
                <a:effectLst/>
                <a:latin typeface="+mn-lt"/>
                <a:ea typeface="+mn-ea"/>
                <a:cs typeface="+mn-cs"/>
              </a:rPr>
              <a:t> because they felt there was already </a:t>
            </a:r>
            <a:r>
              <a:rPr lang="en-GB" sz="1200" b="0" i="0" kern="1200" dirty="0" smtClean="0">
                <a:solidFill>
                  <a:schemeClr val="tx1"/>
                </a:solidFill>
                <a:effectLst/>
                <a:latin typeface="+mn-lt"/>
                <a:ea typeface="+mn-ea"/>
                <a:cs typeface="+mn-cs"/>
              </a:rPr>
              <a:t>a comedic tradition of making fun of the people in those worlds. Wanted to expose the fact</a:t>
            </a:r>
            <a:r>
              <a:rPr lang="en-GB" sz="1200" b="0" i="0" kern="1200" baseline="0" dirty="0" smtClean="0">
                <a:solidFill>
                  <a:schemeClr val="tx1"/>
                </a:solidFill>
                <a:effectLst/>
                <a:latin typeface="+mn-lt"/>
                <a:ea typeface="+mn-ea"/>
                <a:cs typeface="+mn-cs"/>
              </a:rPr>
              <a:t> of the </a:t>
            </a:r>
            <a:r>
              <a:rPr lang="en-GB" sz="1200" b="0" i="0" kern="1200" dirty="0" smtClean="0">
                <a:solidFill>
                  <a:schemeClr val="tx1"/>
                </a:solidFill>
                <a:effectLst/>
                <a:latin typeface="+mn-lt"/>
                <a:ea typeface="+mn-ea"/>
                <a:cs typeface="+mn-cs"/>
              </a:rPr>
              <a:t>reality that these people aren't 'the other' – they're people who live four blocks down from you and two blocks over"</a:t>
            </a:r>
            <a:endParaRPr lang="en-GB" i="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baseline="0" dirty="0" smtClean="0"/>
              <a:t>But doesn’t always work for scripted content – it’s harder.  Comedy in particular can be hard to reconstruct – as I’ve said.  Some examples coming later.4</a:t>
            </a:r>
            <a:r>
              <a:rPr lang="en-GB" baseline="0" dirty="0" smtClean="0"/>
              <a:t>No coincidence that these are some of the highest rating shows in the UK as well</a:t>
            </a:r>
            <a:endParaRPr lang="en-GB" dirty="0" smtClean="0"/>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18</a:t>
            </a:fld>
            <a:endParaRPr lang="en-GB"/>
          </a:p>
        </p:txBody>
      </p:sp>
    </p:spTree>
    <p:extLst>
      <p:ext uri="{BB962C8B-B14F-4D97-AF65-F5344CB8AC3E}">
        <p14:creationId xmlns:p14="http://schemas.microsoft.com/office/powerpoint/2010/main" val="80460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smtClean="0"/>
              <a:t>UK consumers of Doctor Who are twice as likely to say that the show is primarily for children than the global norm (although still only at 8% vs 4%),  </a:t>
            </a:r>
          </a:p>
          <a:p>
            <a:pPr marL="171450" indent="-171450">
              <a:buFont typeface="Arial" panose="020B0604020202020204" pitchFamily="34" charset="0"/>
              <a:buChar char="•"/>
            </a:pPr>
            <a:endParaRPr lang="en-GB" sz="1200" dirty="0" smtClean="0"/>
          </a:p>
          <a:p>
            <a:pPr marL="171450" indent="-171450">
              <a:buFont typeface="Arial" panose="020B0604020202020204" pitchFamily="34" charset="0"/>
              <a:buChar char="•"/>
            </a:pPr>
            <a:r>
              <a:rPr lang="en-GB" sz="1200" dirty="0" smtClean="0"/>
              <a:t>But… they also feel most strongly than many</a:t>
            </a:r>
            <a:r>
              <a:rPr lang="en-GB" sz="1200" baseline="0" dirty="0" smtClean="0"/>
              <a:t> other markets </a:t>
            </a:r>
            <a:r>
              <a:rPr lang="en-GB" sz="1200" dirty="0" smtClean="0"/>
              <a:t>that the show is as much for adults as it is for children (80%). This is closely followed by USA and Australia</a:t>
            </a:r>
            <a:r>
              <a:rPr lang="en-GB" sz="1200" baseline="0" dirty="0" smtClean="0"/>
              <a:t> – which is typical of patterns across all sorts of measures for Doctor Who.</a:t>
            </a:r>
          </a:p>
          <a:p>
            <a:pPr marL="171450" indent="-171450">
              <a:buFont typeface="Arial" panose="020B0604020202020204" pitchFamily="34" charset="0"/>
              <a:buChar char="•"/>
            </a:pPr>
            <a:endParaRPr lang="en-GB" sz="12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t>Meanwhile…  </a:t>
            </a:r>
            <a:r>
              <a:rPr lang="en-GB" dirty="0" smtClean="0">
                <a:solidFill>
                  <a:srgbClr val="000000"/>
                </a:solidFill>
              </a:rPr>
              <a:t>Germany is the market least likely to agree that it is for adults as much as children (only 53%), but the implication from other survey answers (which</a:t>
            </a:r>
            <a:r>
              <a:rPr lang="en-GB" baseline="0" dirty="0" smtClean="0">
                <a:solidFill>
                  <a:srgbClr val="000000"/>
                </a:solidFill>
              </a:rPr>
              <a:t> is why it’s important to pull together an overall story from across different data points)</a:t>
            </a:r>
            <a:r>
              <a:rPr lang="en-GB" dirty="0" smtClean="0">
                <a:solidFill>
                  <a:srgbClr val="000000"/>
                </a:solidFill>
              </a:rPr>
              <a:t> is that they believe it is more for adults rather than just for children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solidFill>
                  <a:srgbClr val="000000"/>
                </a:solidFill>
              </a:rPr>
              <a:t>So, there’s a 27% points difference</a:t>
            </a:r>
            <a:r>
              <a:rPr lang="en-GB" baseline="0" dirty="0" smtClean="0">
                <a:solidFill>
                  <a:srgbClr val="000000"/>
                </a:solidFill>
              </a:rPr>
              <a:t> between how they feel about it.  The a</a:t>
            </a:r>
            <a:r>
              <a:rPr lang="en-GB" dirty="0" smtClean="0">
                <a:solidFill>
                  <a:srgbClr val="000000"/>
                </a:solidFill>
              </a:rPr>
              <a:t>verage</a:t>
            </a:r>
            <a:r>
              <a:rPr lang="en-GB" baseline="0" dirty="0" smtClean="0">
                <a:solidFill>
                  <a:srgbClr val="000000"/>
                </a:solidFill>
              </a:rPr>
              <a:t> is almost literally in the middle of those (66%) – which is where averages let you down, because you can’t see the range of difference – which is important here.  Will have implications on how broadcasters schedule and market the show, but also in terms of tone and topics they cover – to make sure they include all ages</a:t>
            </a:r>
            <a:endParaRPr lang="en-GB" dirty="0" smtClean="0">
              <a:solidFill>
                <a:srgbClr val="000000"/>
              </a:solidFill>
            </a:endParaRPr>
          </a:p>
          <a:p>
            <a:endParaRPr lang="en-GB" dirty="0"/>
          </a:p>
        </p:txBody>
      </p:sp>
      <p:sp>
        <p:nvSpPr>
          <p:cNvPr id="4" name="Slide Number Placeholder 3"/>
          <p:cNvSpPr>
            <a:spLocks noGrp="1"/>
          </p:cNvSpPr>
          <p:nvPr>
            <p:ph type="sldNum" sz="quarter" idx="10"/>
          </p:nvPr>
        </p:nvSpPr>
        <p:spPr/>
        <p:txBody>
          <a:bodyPr/>
          <a:lstStyle/>
          <a:p>
            <a:fld id="{91B691E2-42FB-41F3-AAFD-35DE5CC18619}" type="slidenum">
              <a:rPr lang="en-GB" smtClean="0"/>
              <a:t>19</a:t>
            </a:fld>
            <a:endParaRPr lang="en-GB"/>
          </a:p>
        </p:txBody>
      </p:sp>
    </p:spTree>
    <p:extLst>
      <p:ext uri="{BB962C8B-B14F-4D97-AF65-F5344CB8AC3E}">
        <p14:creationId xmlns:p14="http://schemas.microsoft.com/office/powerpoint/2010/main" val="120127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Where research</a:t>
            </a:r>
            <a:r>
              <a:rPr lang="en-GB" baseline="0" dirty="0" smtClean="0"/>
              <a:t> and insight can help shape existing content, it’s also increasingly being used to commission </a:t>
            </a:r>
            <a:r>
              <a:rPr lang="en-GB" baseline="0" dirty="0" err="1" smtClean="0"/>
              <a:t>iti</a:t>
            </a:r>
            <a:r>
              <a:rPr lang="en-GB" baseline="0" dirty="0" smtClean="0"/>
              <a:t> n the first place.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indent="-171450">
              <a:buFont typeface="Arial" panose="020B0604020202020204" pitchFamily="34" charset="0"/>
              <a:buChar char="•"/>
            </a:pPr>
            <a:r>
              <a:rPr lang="en-GB" sz="1200" dirty="0" smtClean="0">
                <a:latin typeface="Century Gothic" panose="020B0502020202020204" pitchFamily="34" charset="0"/>
              </a:rPr>
              <a:t>Ted </a:t>
            </a:r>
            <a:r>
              <a:rPr lang="en-GB" sz="1200" dirty="0" err="1" smtClean="0">
                <a:latin typeface="Century Gothic" panose="020B0502020202020204" pitchFamily="34" charset="0"/>
              </a:rPr>
              <a:t>Sarandos</a:t>
            </a:r>
            <a:r>
              <a:rPr lang="en-GB" sz="1200" dirty="0" smtClean="0">
                <a:latin typeface="Century Gothic" panose="020B0502020202020204" pitchFamily="34" charset="0"/>
              </a:rPr>
              <a:t>,</a:t>
            </a:r>
            <a:r>
              <a:rPr lang="en-GB" sz="1200" baseline="0" dirty="0" smtClean="0">
                <a:latin typeface="Century Gothic" panose="020B0502020202020204" pitchFamily="34" charset="0"/>
              </a:rPr>
              <a:t> </a:t>
            </a:r>
            <a:r>
              <a:rPr lang="en-GB" sz="1200" b="0" i="0" kern="1200" dirty="0" smtClean="0">
                <a:solidFill>
                  <a:schemeClr val="tx1"/>
                </a:solidFill>
                <a:effectLst/>
                <a:latin typeface="+mn-lt"/>
                <a:ea typeface="+mn-ea"/>
                <a:cs typeface="+mn-cs"/>
              </a:rPr>
              <a:t>Chief Content Officer of Netflix, </a:t>
            </a:r>
            <a:r>
              <a:rPr lang="en-GB" sz="1200" dirty="0" smtClean="0">
                <a:latin typeface="Century Gothic" panose="020B0502020202020204" pitchFamily="34" charset="0"/>
              </a:rPr>
              <a:t>once called himself a “human algorithm” because of his use of data rather than gut instinct to work out what viewers want.</a:t>
            </a:r>
            <a:r>
              <a:rPr lang="en-GB" sz="1200" baseline="0" dirty="0" smtClean="0">
                <a:latin typeface="Century Gothic" panose="020B0502020202020204" pitchFamily="34" charset="0"/>
              </a:rPr>
              <a:t>  </a:t>
            </a:r>
            <a:r>
              <a:rPr lang="en-GB" sz="1200" dirty="0" smtClean="0">
                <a:latin typeface="Century Gothic" panose="020B0502020202020204" pitchFamily="34" charset="0"/>
              </a:rPr>
              <a:t>“Big data is a very important resource to allow us to see how much to invest in a project but we don’t try to reverse-engineer,” he says, adding that commissioning decisions are more like </a:t>
            </a:r>
            <a:r>
              <a:rPr lang="en-GB" sz="1200" b="1" dirty="0" smtClean="0">
                <a:latin typeface="Century Gothic" panose="020B0502020202020204" pitchFamily="34" charset="0"/>
              </a:rPr>
              <a:t>“70% science and 30% art”</a:t>
            </a:r>
            <a:r>
              <a:rPr lang="en-GB" sz="1200" dirty="0" smtClean="0">
                <a:latin typeface="Century Gothic" panose="020B0502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chemeClr val="tx1"/>
                </a:solidFill>
                <a:latin typeface="+mn-lt"/>
              </a:rPr>
              <a:t>Here’s an example of the </a:t>
            </a:r>
            <a:r>
              <a:rPr lang="en-GB" sz="1200" dirty="0" smtClean="0">
                <a:solidFill>
                  <a:schemeClr val="tx1"/>
                </a:solidFill>
                <a:latin typeface="Georgia" panose="02040502050405020303" pitchFamily="18" charset="0"/>
              </a:rPr>
              <a:t>‘science’ in Netflix’s creativity.</a:t>
            </a:r>
            <a:r>
              <a:rPr lang="en-GB" sz="1200" baseline="0" dirty="0" smtClean="0">
                <a:solidFill>
                  <a:schemeClr val="tx1"/>
                </a:solidFill>
                <a:latin typeface="Georgia" panose="02040502050405020303" pitchFamily="18" charset="0"/>
              </a:rPr>
              <a:t>  </a:t>
            </a:r>
            <a:r>
              <a:rPr lang="en-GB" dirty="0" smtClean="0"/>
              <a:t>Before green-lighting House of Cards, thanks to their data, Netflix already knew these</a:t>
            </a:r>
            <a:r>
              <a:rPr lang="en-GB" baseline="0" dirty="0" smtClean="0"/>
              <a:t> key things</a:t>
            </a:r>
            <a:r>
              <a:rPr lang="en-GB" dirty="0" smtClean="0"/>
              <a:t>:</a:t>
            </a:r>
          </a:p>
          <a:p>
            <a:pPr marL="171450" indent="-171450">
              <a:buFont typeface="Arial" panose="020B0604020202020204" pitchFamily="34" charset="0"/>
              <a:buChar char="•"/>
            </a:pPr>
            <a:r>
              <a:rPr lang="en-GB" dirty="0" smtClean="0"/>
              <a:t/>
            </a:r>
            <a:br>
              <a:rPr lang="en-GB" dirty="0" smtClean="0"/>
            </a:br>
            <a:r>
              <a:rPr lang="en-GB" dirty="0" smtClean="0"/>
              <a:t>1. A lot of users watched the David Fincher directed movie The Social Network from beginning to end.</a:t>
            </a:r>
          </a:p>
          <a:p>
            <a:pPr marL="171450" indent="-171450">
              <a:buFont typeface="Arial" panose="020B0604020202020204" pitchFamily="34" charset="0"/>
              <a:buChar char="•"/>
            </a:pPr>
            <a:r>
              <a:rPr lang="en-GB" dirty="0" smtClean="0"/>
              <a:t>2. The British version of “House of Cards” has been well watched.</a:t>
            </a:r>
          </a:p>
          <a:p>
            <a:pPr marL="171450" indent="-171450">
              <a:buFont typeface="Arial" panose="020B0604020202020204" pitchFamily="34" charset="0"/>
              <a:buChar char="•"/>
            </a:pPr>
            <a:r>
              <a:rPr lang="en-GB" dirty="0" smtClean="0"/>
              <a:t>3. Those who watched the British version “House of Cards” also watched Kevin Spacey films and/or films</a:t>
            </a:r>
            <a:br>
              <a:rPr lang="en-GB" dirty="0" smtClean="0"/>
            </a:br>
            <a:endParaRPr lang="en-GB" dirty="0" smtClean="0"/>
          </a:p>
          <a:p>
            <a:pPr marL="171450" indent="-171450">
              <a:buFont typeface="Arial" panose="020B0604020202020204" pitchFamily="34" charset="0"/>
              <a:buChar char="•"/>
            </a:pPr>
            <a:r>
              <a:rPr lang="en-GB" dirty="0" smtClean="0"/>
              <a:t>Helped</a:t>
            </a:r>
            <a:r>
              <a:rPr lang="en-GB" baseline="0" dirty="0" smtClean="0"/>
              <a:t> with their decision-making process once the idea was brought before them.</a:t>
            </a:r>
          </a:p>
          <a:p>
            <a:pPr marL="171450" indent="-171450">
              <a:buFont typeface="Arial" panose="020B0604020202020204" pitchFamily="34" charset="0"/>
              <a:buChar char="•"/>
            </a:pPr>
            <a:r>
              <a:rPr lang="en-GB" baseline="0" dirty="0" smtClean="0"/>
              <a:t>Apparently, they also used this to explore the business case for taking on  Clarkson et al once they left Top Gear – but the data suggested it wouldn’t work for them and their business model.</a:t>
            </a:r>
            <a:endParaRPr lang="en-GB" dirty="0" smtClean="0"/>
          </a:p>
          <a:p>
            <a:endParaRPr lang="en-GB" dirty="0"/>
          </a:p>
        </p:txBody>
      </p:sp>
      <p:sp>
        <p:nvSpPr>
          <p:cNvPr id="4" name="Slide Number Placeholder 3"/>
          <p:cNvSpPr>
            <a:spLocks noGrp="1"/>
          </p:cNvSpPr>
          <p:nvPr>
            <p:ph type="sldNum" sz="quarter" idx="10"/>
          </p:nvPr>
        </p:nvSpPr>
        <p:spPr/>
        <p:txBody>
          <a:bodyPr/>
          <a:lstStyle/>
          <a:p>
            <a:fld id="{2B700625-4105-44DB-AF05-E99B1FF0ACBB}" type="slidenum">
              <a:rPr lang="en-GB" smtClean="0"/>
              <a:t>20</a:t>
            </a:fld>
            <a:endParaRPr lang="en-GB"/>
          </a:p>
        </p:txBody>
      </p:sp>
    </p:spTree>
    <p:extLst>
      <p:ext uri="{BB962C8B-B14F-4D97-AF65-F5344CB8AC3E}">
        <p14:creationId xmlns:p14="http://schemas.microsoft.com/office/powerpoint/2010/main" val="227911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CB13225-226C-46F3-93EC-EAE1D4A64A63}"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313116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B13225-226C-46F3-93EC-EAE1D4A64A63}"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186300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B13225-226C-46F3-93EC-EAE1D4A64A63}"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1469408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733373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277339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49474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CF69E84-068F-4F4E-9F15-F026A33ED004}"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161318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CF69E84-068F-4F4E-9F15-F026A33ED004}" type="datetimeFigureOut">
              <a:rPr lang="en-GB" smtClean="0"/>
              <a:t>28/04/16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071761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CF69E84-068F-4F4E-9F15-F026A33ED004}" type="datetimeFigureOut">
              <a:rPr lang="en-GB" smtClean="0"/>
              <a:t>28/04/16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114756188"/>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69E84-068F-4F4E-9F15-F026A33ED004}" type="datetimeFigureOut">
              <a:rPr lang="en-GB" smtClean="0"/>
              <a:t>28/04/16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4072993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45006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CB13225-226C-46F3-93EC-EAE1D4A64A63}"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48677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763665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148008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470496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059801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746845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903444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CF69E84-068F-4F4E-9F15-F026A33ED004}"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366449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CF69E84-068F-4F4E-9F15-F026A33ED004}" type="datetimeFigureOut">
              <a:rPr lang="en-GB" smtClean="0"/>
              <a:t>28/04/16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4009036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CF69E84-068F-4F4E-9F15-F026A33ED004}" type="datetimeFigureOut">
              <a:rPr lang="en-GB" smtClean="0"/>
              <a:t>28/04/16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504639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69E84-068F-4F4E-9F15-F026A33ED004}" type="datetimeFigureOut">
              <a:rPr lang="en-GB" smtClean="0"/>
              <a:t>28/04/16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90914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B13225-226C-46F3-93EC-EAE1D4A64A63}"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2879344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252868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69E84-068F-4F4E-9F15-F026A33ED004}"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760687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1132753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CF69E84-068F-4F4E-9F15-F026A33ED004}" type="datetimeFigureOut">
              <a:rPr lang="en-GB" smtClean="0"/>
              <a:t>28/04/16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3FDC22-492F-4475-9D5B-F03501BD6913}" type="slidenum">
              <a:rPr lang="en-GB" smtClean="0"/>
              <a:t>‹#›</a:t>
            </a:fld>
            <a:endParaRPr lang="en-GB"/>
          </a:p>
        </p:txBody>
      </p:sp>
    </p:spTree>
    <p:extLst>
      <p:ext uri="{BB962C8B-B14F-4D97-AF65-F5344CB8AC3E}">
        <p14:creationId xmlns:p14="http://schemas.microsoft.com/office/powerpoint/2010/main" val="3921979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9786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398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5037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1951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2390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54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CB13225-226C-46F3-93EC-EAE1D4A64A63}"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1670078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47804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6451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9702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3563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0492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CB13225-226C-46F3-93EC-EAE1D4A64A63}" type="datetimeFigureOut">
              <a:rPr lang="en-GB" smtClean="0"/>
              <a:t>28/04/16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30767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CB13225-226C-46F3-93EC-EAE1D4A64A63}" type="datetimeFigureOut">
              <a:rPr lang="en-GB" smtClean="0"/>
              <a:t>28/04/16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218766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13225-226C-46F3-93EC-EAE1D4A64A63}" type="datetimeFigureOut">
              <a:rPr lang="en-GB" smtClean="0"/>
              <a:t>28/04/16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130398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B13225-226C-46F3-93EC-EAE1D4A64A63}"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351535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B13225-226C-46F3-93EC-EAE1D4A64A63}" type="datetimeFigureOut">
              <a:rPr lang="en-GB" smtClean="0"/>
              <a:t>28/04/16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DD185E-4F5F-4AE1-900A-1E170103D676}" type="slidenum">
              <a:rPr lang="en-GB" smtClean="0"/>
              <a:t>‹#›</a:t>
            </a:fld>
            <a:endParaRPr lang="en-GB"/>
          </a:p>
        </p:txBody>
      </p:sp>
    </p:spTree>
    <p:extLst>
      <p:ext uri="{BB962C8B-B14F-4D97-AF65-F5344CB8AC3E}">
        <p14:creationId xmlns:p14="http://schemas.microsoft.com/office/powerpoint/2010/main" val="7394118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13225-226C-46F3-93EC-EAE1D4A64A63}" type="datetimeFigureOut">
              <a:rPr lang="en-GB" smtClean="0"/>
              <a:t>28/04/16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D185E-4F5F-4AE1-900A-1E170103D676}" type="slidenum">
              <a:rPr lang="en-GB" smtClean="0"/>
              <a:t>‹#›</a:t>
            </a:fld>
            <a:endParaRPr lang="en-GB"/>
          </a:p>
        </p:txBody>
      </p:sp>
    </p:spTree>
    <p:extLst>
      <p:ext uri="{BB962C8B-B14F-4D97-AF65-F5344CB8AC3E}">
        <p14:creationId xmlns:p14="http://schemas.microsoft.com/office/powerpoint/2010/main" val="2349677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9E84-068F-4F4E-9F15-F026A33ED004}" type="datetimeFigureOut">
              <a:rPr lang="en-GB" smtClean="0"/>
              <a:t>28/04/16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FDC22-492F-4475-9D5B-F03501BD6913}" type="slidenum">
              <a:rPr lang="en-GB" smtClean="0"/>
              <a:t>‹#›</a:t>
            </a:fld>
            <a:endParaRPr lang="en-GB"/>
          </a:p>
        </p:txBody>
      </p:sp>
      <p:sp>
        <p:nvSpPr>
          <p:cNvPr id="7" name="Text Box 2"/>
          <p:cNvSpPr txBox="1">
            <a:spLocks noChangeArrowheads="1"/>
          </p:cNvSpPr>
          <p:nvPr userDrawn="1"/>
        </p:nvSpPr>
        <p:spPr bwMode="auto">
          <a:xfrm>
            <a:off x="11145863" y="5813614"/>
            <a:ext cx="415870" cy="701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en-GB" altLang="en-US" sz="4000" dirty="0" err="1">
                <a:solidFill>
                  <a:srgbClr val="00B050"/>
                </a:solidFill>
                <a:latin typeface="Bookman Old Style" panose="02050604050505020204" pitchFamily="18" charset="0"/>
              </a:rPr>
              <a:t>i</a:t>
            </a:r>
            <a:endParaRPr lang="en-US" altLang="en-US" dirty="0">
              <a:solidFill>
                <a:srgbClr val="00B050"/>
              </a:solidFill>
              <a:latin typeface="Arial" panose="020B0604020202020204" pitchFamily="34" charset="0"/>
            </a:endParaRPr>
          </a:p>
        </p:txBody>
      </p:sp>
      <p:sp>
        <p:nvSpPr>
          <p:cNvPr id="8" name="Cloud"/>
          <p:cNvSpPr>
            <a:spLocks noChangeAspect="1" noEditPoints="1" noChangeArrowheads="1"/>
          </p:cNvSpPr>
          <p:nvPr userDrawn="1"/>
        </p:nvSpPr>
        <p:spPr bwMode="auto">
          <a:xfrm rot="750143">
            <a:off x="10849767" y="5705665"/>
            <a:ext cx="1008063" cy="9175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B05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vert="horz" wrap="square" lIns="91440" tIns="45720" rIns="91440" bIns="45720" numCol="1" anchor="t" anchorCtr="0" compatLnSpc="1">
            <a:prstTxWarp prst="textNoShape">
              <a:avLst/>
            </a:prstTxWarp>
          </a:bodyPr>
          <a:lstStyle/>
          <a:p>
            <a:endParaRPr lang="en-GB">
              <a:solidFill>
                <a:prstClr val="white"/>
              </a:solidFill>
            </a:endParaRPr>
          </a:p>
        </p:txBody>
      </p:sp>
    </p:spTree>
    <p:extLst>
      <p:ext uri="{BB962C8B-B14F-4D97-AF65-F5344CB8AC3E}">
        <p14:creationId xmlns:p14="http://schemas.microsoft.com/office/powerpoint/2010/main" val="24894320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9E84-068F-4F4E-9F15-F026A33ED004}" type="datetimeFigureOut">
              <a:rPr lang="en-GB" smtClean="0"/>
              <a:t>28/04/16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FDC22-492F-4475-9D5B-F03501BD6913}" type="slidenum">
              <a:rPr lang="en-GB" smtClean="0"/>
              <a:t>‹#›</a:t>
            </a:fld>
            <a:endParaRPr lang="en-GB"/>
          </a:p>
        </p:txBody>
      </p:sp>
      <p:sp>
        <p:nvSpPr>
          <p:cNvPr id="7" name="Text Box 2"/>
          <p:cNvSpPr txBox="1">
            <a:spLocks noChangeArrowheads="1"/>
          </p:cNvSpPr>
          <p:nvPr userDrawn="1"/>
        </p:nvSpPr>
        <p:spPr bwMode="auto">
          <a:xfrm>
            <a:off x="630263" y="5826124"/>
            <a:ext cx="415870" cy="701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en-GB" altLang="en-US" sz="4000" dirty="0" err="1">
                <a:solidFill>
                  <a:srgbClr val="00B050"/>
                </a:solidFill>
                <a:latin typeface="Bookman Old Style" panose="02050604050505020204" pitchFamily="18" charset="0"/>
              </a:rPr>
              <a:t>i</a:t>
            </a:r>
            <a:endParaRPr lang="en-US" altLang="en-US" dirty="0">
              <a:solidFill>
                <a:srgbClr val="00B050"/>
              </a:solidFill>
              <a:latin typeface="Arial" panose="020B0604020202020204" pitchFamily="34" charset="0"/>
            </a:endParaRPr>
          </a:p>
        </p:txBody>
      </p:sp>
      <p:sp>
        <p:nvSpPr>
          <p:cNvPr id="8" name="Cloud"/>
          <p:cNvSpPr>
            <a:spLocks noChangeAspect="1" noEditPoints="1" noChangeArrowheads="1"/>
          </p:cNvSpPr>
          <p:nvPr userDrawn="1"/>
        </p:nvSpPr>
        <p:spPr bwMode="auto">
          <a:xfrm rot="750143">
            <a:off x="334167" y="5718175"/>
            <a:ext cx="1008063" cy="9175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B05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vert="horz" wrap="square" lIns="91440" tIns="45720" rIns="91440" bIns="45720" numCol="1" anchor="t" anchorCtr="0" compatLnSpc="1">
            <a:prstTxWarp prst="textNoShape">
              <a:avLst/>
            </a:prstTxWarp>
          </a:bodyPr>
          <a:lstStyle/>
          <a:p>
            <a:endParaRPr lang="en-GB">
              <a:solidFill>
                <a:prstClr val="white"/>
              </a:solidFill>
            </a:endParaRPr>
          </a:p>
        </p:txBody>
      </p:sp>
    </p:spTree>
    <p:extLst>
      <p:ext uri="{BB962C8B-B14F-4D97-AF65-F5344CB8AC3E}">
        <p14:creationId xmlns:p14="http://schemas.microsoft.com/office/powerpoint/2010/main" val="2832718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8384D-6B3B-409E-B97C-0E45A8FFB1D9}" type="datetimeFigureOut">
              <a:rPr lang="en-GB" smtClean="0">
                <a:solidFill>
                  <a:prstClr val="black">
                    <a:tint val="75000"/>
                  </a:prstClr>
                </a:solidFill>
              </a:rPr>
              <a:pPr/>
              <a:t>28/04/16</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09EE8-0B21-43FE-898C-E8FAF1F8D9B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92225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5"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 Id="rId6" Type="http://schemas.openxmlformats.org/officeDocument/2006/relationships/image" Target="../media/image2.jpeg"/><Relationship Id="rId7" Type="http://schemas.microsoft.com/office/2007/relationships/hdphoto" Target="../media/hdphoto2.wdp"/><Relationship Id="rId8" Type="http://schemas.openxmlformats.org/officeDocument/2006/relationships/hyperlink" Target="http://www.google.co.uk/url?sa=i&amp;rct=j&amp;q=&amp;esrc=s&amp;source=images&amp;cd=&amp;cad=rja&amp;uact=8&amp;docid=EiNSUz0PktPurM&amp;tbnid=-XCYuMctlNIzNM:&amp;ved=0CAYQjRw&amp;url=http://www.bang2write.com/2013/04/5-reasons-writers-should-consider-a-transmedia-project-by-dylan-spicer.html&amp;ei=L4UkU7asH4e60QW04IHwDA&amp;bvm=bv.62922401,d.bGE&amp;psig=AFQjCNEzgNwAL8iZFU3oQhFHrRkVCmb1tw&amp;ust=1394988707735930" TargetMode="External"/><Relationship Id="rId9" Type="http://schemas.openxmlformats.org/officeDocument/2006/relationships/image" Target="../media/image3.jpeg"/><Relationship Id="rId10" Type="http://schemas.openxmlformats.org/officeDocument/2006/relationships/hyperlink" Target="http://www.google.co.uk/url?sa=i&amp;rct=j&amp;q=&amp;esrc=s&amp;source=images&amp;cd=&amp;cad=rja&amp;uact=8&amp;docid=OmKrYsSRmOHMcM&amp;tbnid=iXMurtXrFO5n2M:&amp;ved=0CAYQjRw&amp;url=http://truthaboutmarika.wordpress.com/what-is-transmedia-about/&amp;ei=dYUkU8HCJuvs0gXAzYCgCg&amp;bvm=bv.62922401,d.bGE&amp;psig=AFQjCNEzgNwAL8iZFU3oQhFHrRkVCmb1tw&amp;ust=1394988707735930" TargetMode="External"/><Relationship Id="rId11" Type="http://schemas.openxmlformats.org/officeDocument/2006/relationships/image" Target="../media/image4.jpeg"/><Relationship Id="rId1" Type="http://schemas.openxmlformats.org/officeDocument/2006/relationships/slideLayout" Target="../slideLayouts/slideLayout34.xml"/><Relationship Id="rId2" Type="http://schemas.openxmlformats.org/officeDocument/2006/relationships/hyperlink" Target="http://www.google.co.uk/url?sa=i&amp;rct=j&amp;q=&amp;esrc=s&amp;source=images&amp;cd=&amp;cad=rja&amp;docid=3J-sECAm4gyzpM&amp;tbnid=M7ET6hG_yq76SM:&amp;ved=0CAUQjRw&amp;url=http://maher.filfre.net/writings/convergence.html&amp;ei=NTwBU8WmLYb80gHFvYDgDg&amp;bvm=bv.61535280,d.dmQ&amp;psig=AFQjCNEiNYE6h2kqnC2_YmSg0CpLyDYWAQ&amp;ust=139267621260007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ZqFh2YOKCI" TargetMode="External"/><Relationship Id="rId4" Type="http://schemas.openxmlformats.org/officeDocument/2006/relationships/image" Target="../media/image16.png"/><Relationship Id="rId1" Type="http://schemas.openxmlformats.org/officeDocument/2006/relationships/slideLayout" Target="../slideLayouts/slideLayout1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7.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35.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59.jpeg"/><Relationship Id="rId5" Type="http://schemas.microsoft.com/office/2007/relationships/hdphoto" Target="../media/hdphoto5.wdp"/><Relationship Id="rId1" Type="http://schemas.openxmlformats.org/officeDocument/2006/relationships/slideLayout" Target="../slideLayouts/slideLayout13.xml"/><Relationship Id="rId2" Type="http://schemas.openxmlformats.org/officeDocument/2006/relationships/image" Target="../media/image5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35.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3.wdp"/><Relationship Id="rId1" Type="http://schemas.openxmlformats.org/officeDocument/2006/relationships/slideLayout" Target="../slideLayouts/slideLayout35.xml"/><Relationship Id="rId2" Type="http://schemas.openxmlformats.org/officeDocument/2006/relationships/hyperlink" Target="http://www.google.co.uk/url?sa=i&amp;rct=j&amp;q=&amp;esrc=s&amp;source=images&amp;cd=&amp;cad=rja&amp;uact=8&amp;docid=zoT7dM0kKLTRYM&amp;tbnid=7QqNR91iUxXvOM:&amp;ved=0CAYQjRw&amp;url=http://www.snd.org/2013/11/san-francisco-chronicle-goes-gotham-city-for-batkid/&amp;ei=zFEpU5f4JIX70gWwj4DgDw&amp;bvm=bv.62922401,d.bGE&amp;psig=AFQjCNFiV8NciTnpf2ybmOYcg8-BWKp7rg&amp;ust=139530319501044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7382" y="3429001"/>
            <a:ext cx="10800524" cy="1470025"/>
          </a:xfrm>
        </p:spPr>
        <p:txBody>
          <a:bodyPr>
            <a:normAutofit/>
          </a:bodyPr>
          <a:lstStyle/>
          <a:p>
            <a:pPr algn="l"/>
            <a:r>
              <a:rPr lang="en-GB" b="1" dirty="0" smtClean="0"/>
              <a:t>Transmedia Futures Part </a:t>
            </a:r>
            <a:r>
              <a:rPr lang="en-GB" b="1" dirty="0"/>
              <a:t>2</a:t>
            </a:r>
            <a:r>
              <a:rPr lang="en-GB" b="1" dirty="0" smtClean="0"/>
              <a:t>: </a:t>
            </a:r>
            <a:br>
              <a:rPr lang="en-GB" b="1" dirty="0" smtClean="0"/>
            </a:br>
            <a:r>
              <a:rPr lang="en-GB" sz="2800" b="1" dirty="0" smtClean="0"/>
              <a:t>Transnational and Global Perspectives</a:t>
            </a:r>
            <a:endParaRPr lang="en-GB" b="1" dirty="0"/>
          </a:p>
        </p:txBody>
      </p:sp>
      <p:pic>
        <p:nvPicPr>
          <p:cNvPr id="4" name="Picture 2" descr="http://maher.filfre.net/writings/convergence.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23" b="6204"/>
          <a:stretch/>
        </p:blipFill>
        <p:spPr bwMode="auto">
          <a:xfrm>
            <a:off x="-1" y="0"/>
            <a:ext cx="3646041" cy="3573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whatworkswhere.com/wp-content/uploads/2012/08/Transmedia-Storytelling1.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69099" y="0"/>
            <a:ext cx="8622901" cy="2996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bang2write.com/wp-content/uploads/2013/04/transmedia-storytelling.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0409" y="4797152"/>
            <a:ext cx="6091591" cy="2060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ruthaboutmarika.files.wordpress.com/2011/12/transmediawordle1.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4827017"/>
            <a:ext cx="6100409" cy="20309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46041" y="3111351"/>
            <a:ext cx="8545959" cy="461665"/>
          </a:xfrm>
          <a:prstGeom prst="rect">
            <a:avLst/>
          </a:prstGeom>
        </p:spPr>
        <p:txBody>
          <a:bodyPr wrap="square">
            <a:spAutoFit/>
          </a:bodyPr>
          <a:lstStyle/>
          <a:p>
            <a:r>
              <a:rPr lang="en-GB" altLang="en-US" sz="2400" dirty="0" smtClean="0">
                <a:latin typeface="Arial" charset="0"/>
              </a:rPr>
              <a:t>Lecture 6</a:t>
            </a:r>
            <a:endParaRPr lang="en-GB" sz="2400" dirty="0"/>
          </a:p>
        </p:txBody>
      </p:sp>
    </p:spTree>
    <p:extLst>
      <p:ext uri="{BB962C8B-B14F-4D97-AF65-F5344CB8AC3E}">
        <p14:creationId xmlns:p14="http://schemas.microsoft.com/office/powerpoint/2010/main" val="42162274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13733" cy="1325563"/>
          </a:xfrm>
        </p:spPr>
        <p:txBody>
          <a:bodyPr/>
          <a:lstStyle/>
          <a:p>
            <a:r>
              <a:rPr lang="en-US" dirty="0" smtClean="0"/>
              <a:t>And so, looking from an industry perspective…</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We are entering a phase (in the UK) where the model is often less about extending content across the borders of media and countries…</a:t>
            </a:r>
          </a:p>
          <a:p>
            <a:pPr marL="0" indent="0">
              <a:buNone/>
            </a:pPr>
            <a:r>
              <a:rPr lang="en-US" dirty="0" smtClean="0"/>
              <a:t>And more about, at best, the imagination of creative digital media agencies, and, at worst, the </a:t>
            </a:r>
            <a:r>
              <a:rPr lang="en-US" b="1" u="sng" dirty="0" smtClean="0"/>
              <a:t>repurposing</a:t>
            </a:r>
            <a:r>
              <a:rPr lang="en-US" dirty="0" smtClean="0"/>
              <a:t> of content across countries</a:t>
            </a:r>
            <a:endParaRPr lang="en-US" dirty="0"/>
          </a:p>
        </p:txBody>
      </p:sp>
    </p:spTree>
    <p:extLst>
      <p:ext uri="{BB962C8B-B14F-4D97-AF65-F5344CB8AC3E}">
        <p14:creationId xmlns:p14="http://schemas.microsoft.com/office/powerpoint/2010/main" val="310318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9051"/>
            <a:ext cx="12192000" cy="6838949"/>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49894" y="5867884"/>
            <a:ext cx="798069" cy="756195"/>
          </a:xfrm>
          <a:prstGeom prst="rect">
            <a:avLst/>
          </a:prstGeom>
        </p:spPr>
      </p:pic>
      <p:sp>
        <p:nvSpPr>
          <p:cNvPr id="4" name="TextBox 3"/>
          <p:cNvSpPr txBox="1"/>
          <p:nvPr/>
        </p:nvSpPr>
        <p:spPr>
          <a:xfrm>
            <a:off x="1363166" y="2071452"/>
            <a:ext cx="9465667" cy="523220"/>
          </a:xfrm>
          <a:prstGeom prst="rect">
            <a:avLst/>
          </a:prstGeom>
          <a:solidFill>
            <a:schemeClr val="tx1">
              <a:alpha val="74000"/>
            </a:schemeClr>
          </a:solidFill>
        </p:spPr>
        <p:txBody>
          <a:bodyPr wrap="square" rtlCol="0">
            <a:spAutoFit/>
          </a:bodyPr>
          <a:lstStyle/>
          <a:p>
            <a:pPr algn="ctr"/>
            <a:r>
              <a:rPr lang="en-GB" sz="28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TRANSNATIONALISM IN TELEVISION FORMATS:</a:t>
            </a:r>
            <a:endParaRPr lang="en-GB" sz="28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873366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TV’s greatest opportunity is also its greatest challenge at the moment</a:t>
            </a:r>
            <a:endParaRPr lang="en-GB" dirty="0"/>
          </a:p>
        </p:txBody>
      </p:sp>
      <p:pic>
        <p:nvPicPr>
          <p:cNvPr id="6" name="Picture 5">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69431" y="2093495"/>
            <a:ext cx="7676147" cy="4211052"/>
          </a:xfrm>
          <a:prstGeom prst="rect">
            <a:avLst/>
          </a:prstGeom>
        </p:spPr>
      </p:pic>
      <p:sp>
        <p:nvSpPr>
          <p:cNvPr id="3" name="Rectangle 2"/>
          <p:cNvSpPr/>
          <p:nvPr/>
        </p:nvSpPr>
        <p:spPr>
          <a:xfrm>
            <a:off x="5644566" y="6488668"/>
            <a:ext cx="4958333" cy="369332"/>
          </a:xfrm>
          <a:prstGeom prst="rect">
            <a:avLst/>
          </a:prstGeom>
        </p:spPr>
        <p:txBody>
          <a:bodyPr wrap="none">
            <a:spAutoFit/>
          </a:bodyPr>
          <a:lstStyle/>
          <a:p>
            <a:r>
              <a:rPr lang="en-GB" i="1" dirty="0">
                <a:hlinkClick r:id="rId3"/>
              </a:rPr>
              <a:t>https://www.youtube.com/watch?v=ZZqFh2YOKCI</a:t>
            </a:r>
            <a:r>
              <a:rPr lang="en-GB" i="1" dirty="0"/>
              <a:t> </a:t>
            </a:r>
            <a:endParaRPr lang="en-US" dirty="0"/>
          </a:p>
        </p:txBody>
      </p:sp>
    </p:spTree>
    <p:extLst>
      <p:ext uri="{BB962C8B-B14F-4D97-AF65-F5344CB8AC3E}">
        <p14:creationId xmlns:p14="http://schemas.microsoft.com/office/powerpoint/2010/main" val="40361825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then…</a:t>
            </a:r>
            <a:endParaRPr lang="en-US" dirty="0"/>
          </a:p>
        </p:txBody>
      </p:sp>
      <p:sp>
        <p:nvSpPr>
          <p:cNvPr id="3" name="Content Placeholder 2"/>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Rise of convergence culture and digital spread of media has led to a proliferation of media content and continues to grow and grow</a:t>
            </a:r>
          </a:p>
          <a:p>
            <a:pPr marL="514350" indent="-514350">
              <a:buFont typeface="+mj-lt"/>
              <a:buAutoNum type="arabicPeriod"/>
            </a:pPr>
            <a:r>
              <a:rPr lang="en-US" dirty="0" smtClean="0"/>
              <a:t>This transmedia culture creates more demand on audiences</a:t>
            </a:r>
          </a:p>
          <a:p>
            <a:pPr marL="514350" indent="-514350">
              <a:buFont typeface="+mj-lt"/>
              <a:buAutoNum type="arabicPeriod"/>
            </a:pPr>
            <a:r>
              <a:rPr lang="en-US" dirty="0" smtClean="0"/>
              <a:t>Because of this proliferation of content, the media landscape is more competitive than ever before, and as a result…</a:t>
            </a:r>
          </a:p>
          <a:p>
            <a:pPr marL="514350" indent="-514350">
              <a:buFont typeface="+mj-lt"/>
              <a:buAutoNum type="arabicPeriod"/>
            </a:pPr>
            <a:r>
              <a:rPr lang="en-US" dirty="0" smtClean="0"/>
              <a:t>…Producers are looking for global content that travels easily and cuts through this crowded and over-proliferated media landscape</a:t>
            </a:r>
          </a:p>
        </p:txBody>
      </p:sp>
    </p:spTree>
    <p:extLst>
      <p:ext uri="{BB962C8B-B14F-4D97-AF65-F5344CB8AC3E}">
        <p14:creationId xmlns:p14="http://schemas.microsoft.com/office/powerpoint/2010/main" val="876060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lum bright="70000" contrast="-70000"/>
          </a:blip>
          <a:stretch>
            <a:fillRect/>
          </a:stretch>
        </p:blipFill>
        <p:spPr>
          <a:xfrm>
            <a:off x="0" y="-23812"/>
            <a:ext cx="12234332" cy="6881812"/>
          </a:xfrm>
          <a:prstGeom prst="rect">
            <a:avLst/>
          </a:prstGeom>
        </p:spPr>
      </p:pic>
      <p:sp>
        <p:nvSpPr>
          <p:cNvPr id="2" name="Title 1"/>
          <p:cNvSpPr>
            <a:spLocks noGrp="1"/>
          </p:cNvSpPr>
          <p:nvPr>
            <p:ph type="title"/>
          </p:nvPr>
        </p:nvSpPr>
        <p:spPr/>
        <p:txBody>
          <a:bodyPr/>
          <a:lstStyle/>
          <a:p>
            <a:r>
              <a:rPr lang="en-GB" dirty="0" smtClean="0"/>
              <a:t>Case study: </a:t>
            </a:r>
            <a:r>
              <a:rPr lang="en-GB" dirty="0" err="1" smtClean="0"/>
              <a:t>Narcos</a:t>
            </a:r>
            <a:endParaRPr lang="en-GB" dirty="0"/>
          </a:p>
        </p:txBody>
      </p:sp>
      <p:sp>
        <p:nvSpPr>
          <p:cNvPr id="3" name="TextBox 2"/>
          <p:cNvSpPr txBox="1"/>
          <p:nvPr/>
        </p:nvSpPr>
        <p:spPr>
          <a:xfrm>
            <a:off x="4472515" y="5791200"/>
            <a:ext cx="6000750" cy="646331"/>
          </a:xfrm>
          <a:prstGeom prst="rect">
            <a:avLst/>
          </a:prstGeom>
          <a:noFill/>
        </p:spPr>
        <p:txBody>
          <a:bodyPr wrap="square" rtlCol="0">
            <a:spAutoFit/>
          </a:bodyPr>
          <a:lstStyle/>
          <a:p>
            <a:pPr algn="r"/>
            <a:r>
              <a:rPr lang="en-GB" sz="3600" dirty="0" smtClean="0"/>
              <a:t>A global audience by design</a:t>
            </a:r>
            <a:endParaRPr lang="en-GB" sz="360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794" y="4957868"/>
            <a:ext cx="2999513" cy="1687226"/>
          </a:xfrm>
          <a:prstGeom prst="rect">
            <a:avLst/>
          </a:prstGeom>
        </p:spPr>
      </p:pic>
      <p:sp>
        <p:nvSpPr>
          <p:cNvPr id="7" name="Text Box 2"/>
          <p:cNvSpPr txBox="1">
            <a:spLocks noChangeArrowheads="1"/>
          </p:cNvSpPr>
          <p:nvPr/>
        </p:nvSpPr>
        <p:spPr bwMode="auto">
          <a:xfrm>
            <a:off x="11145863" y="5813614"/>
            <a:ext cx="415870" cy="7016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eaLnBrk="0" fontAlgn="base" hangingPunct="0">
              <a:spcBef>
                <a:spcPct val="0"/>
              </a:spcBef>
              <a:spcAft>
                <a:spcPct val="0"/>
              </a:spcAft>
            </a:pPr>
            <a:r>
              <a:rPr lang="en-GB" altLang="en-US" sz="4000" dirty="0" err="1">
                <a:solidFill>
                  <a:srgbClr val="00B050"/>
                </a:solidFill>
                <a:latin typeface="Bookman Old Style" panose="02050604050505020204" pitchFamily="18" charset="0"/>
              </a:rPr>
              <a:t>i</a:t>
            </a:r>
            <a:endParaRPr lang="en-US" altLang="en-US" dirty="0">
              <a:solidFill>
                <a:srgbClr val="00B050"/>
              </a:solidFill>
              <a:latin typeface="Arial" panose="020B0604020202020204" pitchFamily="34" charset="0"/>
            </a:endParaRPr>
          </a:p>
        </p:txBody>
      </p:sp>
      <p:sp>
        <p:nvSpPr>
          <p:cNvPr id="8" name="Cloud"/>
          <p:cNvSpPr>
            <a:spLocks noChangeAspect="1" noEditPoints="1" noChangeArrowheads="1"/>
          </p:cNvSpPr>
          <p:nvPr/>
        </p:nvSpPr>
        <p:spPr bwMode="auto">
          <a:xfrm rot="750143">
            <a:off x="10849767" y="5705665"/>
            <a:ext cx="1008063" cy="9175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1"/>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300"/>
                  <a:pt x="7635" y="20039"/>
                  <a:pt x="8235" y="19546"/>
                </a:cubicBezTo>
                <a:lnTo>
                  <a:pt x="8229" y="19550"/>
                </a:lnTo>
                <a:cubicBezTo>
                  <a:pt x="8855" y="20829"/>
                  <a:pt x="9908" y="21597"/>
                  <a:pt x="11036" y="21597"/>
                </a:cubicBezTo>
                <a:cubicBezTo>
                  <a:pt x="12523" y="21597"/>
                  <a:pt x="13836" y="20267"/>
                  <a:pt x="14267" y="18324"/>
                </a:cubicBezTo>
                <a:lnTo>
                  <a:pt x="14270" y="18350"/>
                </a:lnTo>
                <a:cubicBezTo>
                  <a:pt x="14730" y="18740"/>
                  <a:pt x="15260" y="18947"/>
                  <a:pt x="15802" y="18947"/>
                </a:cubicBezTo>
                <a:cubicBezTo>
                  <a:pt x="17390" y="18947"/>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close/>
              </a:path>
              <a:path w="21600" h="21600" fill="none" extrusionOk="0">
                <a:moveTo>
                  <a:pt x="1074" y="12702"/>
                </a:moveTo>
                <a:cubicBezTo>
                  <a:pt x="1407" y="12969"/>
                  <a:pt x="1786" y="13110"/>
                  <a:pt x="2172" y="13110"/>
                </a:cubicBezTo>
                <a:cubicBezTo>
                  <a:pt x="2228" y="13110"/>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B05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BE7D"/>
                </a:solidFill>
              </a14:hiddenFill>
            </a:ext>
          </a:extLst>
        </p:spPr>
        <p:txBody>
          <a:bodyPr vert="horz" wrap="square" lIns="91440" tIns="45720" rIns="91440" bIns="45720" numCol="1" anchor="t" anchorCtr="0" compatLnSpc="1">
            <a:prstTxWarp prst="textNoShape">
              <a:avLst/>
            </a:prstTxWarp>
          </a:bodyPr>
          <a:lstStyle/>
          <a:p>
            <a:endParaRPr lang="en-GB">
              <a:solidFill>
                <a:prstClr val="white"/>
              </a:solidFill>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164" y="1858441"/>
            <a:ext cx="5238365" cy="2949759"/>
          </a:xfrm>
          <a:prstGeom prst="rect">
            <a:avLst/>
          </a:prstGeom>
        </p:spPr>
      </p:pic>
      <p:sp>
        <p:nvSpPr>
          <p:cNvPr id="14" name="Rectangle 13"/>
          <p:cNvSpPr/>
          <p:nvPr/>
        </p:nvSpPr>
        <p:spPr>
          <a:xfrm>
            <a:off x="5604248" y="1795093"/>
            <a:ext cx="6587752" cy="2246769"/>
          </a:xfrm>
          <a:prstGeom prst="rect">
            <a:avLst/>
          </a:prstGeom>
        </p:spPr>
        <p:txBody>
          <a:bodyPr wrap="square">
            <a:spAutoFit/>
          </a:bodyPr>
          <a:lstStyle/>
          <a:p>
            <a:pPr marL="457200" indent="-457200">
              <a:buFont typeface="Arial"/>
              <a:buChar char="•"/>
            </a:pPr>
            <a:r>
              <a:rPr lang="en-GB" sz="2800" dirty="0"/>
              <a:t>A</a:t>
            </a:r>
            <a:r>
              <a:rPr lang="en-GB" sz="2800" dirty="0" smtClean="0"/>
              <a:t>bout drug kingpin Pablo </a:t>
            </a:r>
            <a:r>
              <a:rPr lang="en-GB" sz="2800" dirty="0" err="1" smtClean="0"/>
              <a:t>Escabar</a:t>
            </a:r>
            <a:endParaRPr lang="en-GB" sz="2800" dirty="0" smtClean="0"/>
          </a:p>
          <a:p>
            <a:pPr marL="457200" indent="-457200">
              <a:buFont typeface="Arial"/>
              <a:buChar char="•"/>
            </a:pPr>
            <a:r>
              <a:rPr lang="en-GB" sz="2800" dirty="0" smtClean="0"/>
              <a:t>Available in dual languages</a:t>
            </a:r>
          </a:p>
          <a:p>
            <a:pPr marL="457200" indent="-457200">
              <a:buFont typeface="Arial"/>
              <a:buChar char="•"/>
            </a:pPr>
            <a:r>
              <a:rPr lang="en-GB" sz="2800" dirty="0" smtClean="0"/>
              <a:t>Shot in dual </a:t>
            </a:r>
            <a:r>
              <a:rPr lang="en-GB" sz="2800" dirty="0"/>
              <a:t>l</a:t>
            </a:r>
            <a:r>
              <a:rPr lang="en-GB" sz="2800" dirty="0" smtClean="0"/>
              <a:t>ocations</a:t>
            </a:r>
          </a:p>
          <a:p>
            <a:pPr marL="457200" indent="-457200">
              <a:buFont typeface="Arial"/>
              <a:buChar char="•"/>
            </a:pPr>
            <a:r>
              <a:rPr lang="en-GB" sz="2800" dirty="0" smtClean="0"/>
              <a:t>Hired film directors – ‘filmic’</a:t>
            </a:r>
          </a:p>
          <a:p>
            <a:pPr marL="457200" indent="-457200">
              <a:buFont typeface="Arial"/>
              <a:buChar char="•"/>
            </a:pPr>
            <a:r>
              <a:rPr lang="en-GB" sz="2800" dirty="0" smtClean="0"/>
              <a:t>Global social issues – drugs</a:t>
            </a:r>
            <a:endParaRPr lang="en-GB" sz="2800" dirty="0"/>
          </a:p>
        </p:txBody>
      </p:sp>
    </p:spTree>
    <p:extLst>
      <p:ext uri="{BB962C8B-B14F-4D97-AF65-F5344CB8AC3E}">
        <p14:creationId xmlns:p14="http://schemas.microsoft.com/office/powerpoint/2010/main" val="2866710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Drama &amp; entertainment travel the best</a:t>
            </a:r>
            <a:endParaRPr lang="en-GB" dirty="0"/>
          </a:p>
        </p:txBody>
      </p:sp>
      <p:sp>
        <p:nvSpPr>
          <p:cNvPr id="5" name="Rectangle 4"/>
          <p:cNvSpPr/>
          <p:nvPr/>
        </p:nvSpPr>
        <p:spPr>
          <a:xfrm>
            <a:off x="1387641" y="2568215"/>
            <a:ext cx="8309811" cy="1815882"/>
          </a:xfrm>
          <a:prstGeom prst="rect">
            <a:avLst/>
          </a:prstGeom>
        </p:spPr>
        <p:txBody>
          <a:bodyPr wrap="square">
            <a:spAutoFit/>
          </a:bodyPr>
          <a:lstStyle/>
          <a:p>
            <a:r>
              <a:rPr lang="en-GB" sz="2800" dirty="0"/>
              <a:t> We are </a:t>
            </a:r>
            <a:r>
              <a:rPr lang="en-GB" sz="2800" dirty="0" smtClean="0"/>
              <a:t>building real </a:t>
            </a:r>
            <a:r>
              <a:rPr lang="en-GB" sz="2800" dirty="0"/>
              <a:t>momentum as we continue to invest in a strong </a:t>
            </a:r>
            <a:r>
              <a:rPr lang="en-GB" sz="2800" dirty="0" smtClean="0"/>
              <a:t>and healthy </a:t>
            </a:r>
            <a:r>
              <a:rPr lang="en-GB" sz="2800" dirty="0"/>
              <a:t>creative pipeline, focusing specifically on genres </a:t>
            </a:r>
            <a:r>
              <a:rPr lang="en-GB" sz="2800" dirty="0" smtClean="0"/>
              <a:t>that return </a:t>
            </a:r>
            <a:r>
              <a:rPr lang="en-GB" sz="2800" dirty="0"/>
              <a:t>and travel, namely drama, entertainment and </a:t>
            </a:r>
            <a:r>
              <a:rPr lang="en-GB" sz="2800" dirty="0" smtClean="0"/>
              <a:t>factual entertainment.</a:t>
            </a:r>
            <a:endParaRPr lang="en-GB" sz="2800" dirty="0"/>
          </a:p>
        </p:txBody>
      </p:sp>
      <p:sp>
        <p:nvSpPr>
          <p:cNvPr id="6" name="TextBox 5"/>
          <p:cNvSpPr txBox="1"/>
          <p:nvPr/>
        </p:nvSpPr>
        <p:spPr>
          <a:xfrm>
            <a:off x="838200" y="2334127"/>
            <a:ext cx="1058779" cy="1107996"/>
          </a:xfrm>
          <a:prstGeom prst="rect">
            <a:avLst/>
          </a:prstGeom>
          <a:noFill/>
        </p:spPr>
        <p:txBody>
          <a:bodyPr wrap="square" rtlCol="0">
            <a:spAutoFit/>
          </a:bodyPr>
          <a:lstStyle/>
          <a:p>
            <a:r>
              <a:rPr lang="en-GB" sz="6600" dirty="0" smtClean="0">
                <a:solidFill>
                  <a:srgbClr val="00B050"/>
                </a:solidFill>
                <a:latin typeface="Arial Black" panose="020B0A04020102020204" pitchFamily="34" charset="0"/>
              </a:rPr>
              <a:t>“</a:t>
            </a:r>
            <a:endParaRPr lang="en-GB" sz="6600" dirty="0">
              <a:solidFill>
                <a:srgbClr val="00B050"/>
              </a:solidFill>
              <a:latin typeface="Arial Black" panose="020B0A04020102020204" pitchFamily="34" charset="0"/>
            </a:endParaRPr>
          </a:p>
        </p:txBody>
      </p:sp>
      <p:sp>
        <p:nvSpPr>
          <p:cNvPr id="7" name="TextBox 6"/>
          <p:cNvSpPr txBox="1"/>
          <p:nvPr/>
        </p:nvSpPr>
        <p:spPr>
          <a:xfrm rot="10800000">
            <a:off x="8309810" y="3514791"/>
            <a:ext cx="1058779" cy="1107996"/>
          </a:xfrm>
          <a:prstGeom prst="rect">
            <a:avLst/>
          </a:prstGeom>
          <a:noFill/>
        </p:spPr>
        <p:txBody>
          <a:bodyPr wrap="square" rtlCol="0">
            <a:spAutoFit/>
          </a:bodyPr>
          <a:lstStyle/>
          <a:p>
            <a:r>
              <a:rPr lang="en-GB" sz="6600" dirty="0" smtClean="0">
                <a:solidFill>
                  <a:srgbClr val="00B050"/>
                </a:solidFill>
                <a:latin typeface="Arial Black" panose="020B0A04020102020204" pitchFamily="34" charset="0"/>
              </a:rPr>
              <a:t>“</a:t>
            </a:r>
            <a:endParaRPr lang="en-GB" sz="6600" dirty="0">
              <a:solidFill>
                <a:srgbClr val="00B050"/>
              </a:solidFill>
              <a:latin typeface="Arial Black" panose="020B0A04020102020204" pitchFamily="34" charset="0"/>
            </a:endParaRPr>
          </a:p>
        </p:txBody>
      </p:sp>
      <p:sp>
        <p:nvSpPr>
          <p:cNvPr id="8" name="Rectangle 7"/>
          <p:cNvSpPr/>
          <p:nvPr/>
        </p:nvSpPr>
        <p:spPr>
          <a:xfrm>
            <a:off x="1387641" y="4656534"/>
            <a:ext cx="6096000" cy="646331"/>
          </a:xfrm>
          <a:prstGeom prst="rect">
            <a:avLst/>
          </a:prstGeom>
        </p:spPr>
        <p:txBody>
          <a:bodyPr>
            <a:spAutoFit/>
          </a:bodyPr>
          <a:lstStyle/>
          <a:p>
            <a:r>
              <a:rPr lang="en-GB" dirty="0"/>
              <a:t>ITV plc Annual Report and Accounts</a:t>
            </a:r>
          </a:p>
          <a:p>
            <a:r>
              <a:rPr lang="en-GB" dirty="0"/>
              <a:t>for the year ended 31 December 2014</a:t>
            </a:r>
          </a:p>
        </p:txBody>
      </p:sp>
    </p:spTree>
    <p:extLst>
      <p:ext uri="{BB962C8B-B14F-4D97-AF65-F5344CB8AC3E}">
        <p14:creationId xmlns:p14="http://schemas.microsoft.com/office/powerpoint/2010/main" val="210657250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Rooted in universal truths or topical issues</a:t>
            </a:r>
            <a:endParaRPr lang="en-GB" dirty="0"/>
          </a:p>
        </p:txBody>
      </p:sp>
      <p:sp>
        <p:nvSpPr>
          <p:cNvPr id="3" name="TextBox 2"/>
          <p:cNvSpPr txBox="1"/>
          <p:nvPr/>
        </p:nvSpPr>
        <p:spPr>
          <a:xfrm>
            <a:off x="1494100" y="2370823"/>
            <a:ext cx="8837404" cy="369332"/>
          </a:xfrm>
          <a:prstGeom prst="rect">
            <a:avLst/>
          </a:prstGeom>
          <a:noFill/>
        </p:spPr>
        <p:txBody>
          <a:bodyPr wrap="square" rtlCol="0">
            <a:spAutoFit/>
          </a:bodyPr>
          <a:lstStyle/>
          <a:p>
            <a:pPr marL="285750" indent="-285750">
              <a:buFontTx/>
              <a:buChar char="-"/>
            </a:pPr>
            <a:endParaRPr lang="en-GB" i="1"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7273" y="2084033"/>
            <a:ext cx="2622884" cy="205775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6777" y="2084033"/>
            <a:ext cx="3296653" cy="205775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9843" y="2114797"/>
            <a:ext cx="3723957" cy="2026986"/>
          </a:xfrm>
          <a:prstGeom prst="rect">
            <a:avLst/>
          </a:prstGeom>
        </p:spPr>
      </p:pic>
    </p:spTree>
    <p:extLst>
      <p:ext uri="{BB962C8B-B14F-4D97-AF65-F5344CB8AC3E}">
        <p14:creationId xmlns:p14="http://schemas.microsoft.com/office/powerpoint/2010/main" val="2594111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34700" cy="1325563"/>
          </a:xfrm>
        </p:spPr>
        <p:txBody>
          <a:bodyPr/>
          <a:lstStyle/>
          <a:p>
            <a:r>
              <a:rPr lang="en-GB" dirty="0" smtClean="0"/>
              <a:t>Formats with broad appeal embedded</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1692" y="1548358"/>
            <a:ext cx="2943526" cy="234144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9562" y="3981391"/>
            <a:ext cx="4526284" cy="2263142"/>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9692" y="1704428"/>
            <a:ext cx="2480169" cy="220491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289753" y="1680308"/>
            <a:ext cx="2819254" cy="2225520"/>
          </a:xfrm>
          <a:prstGeom prst="rect">
            <a:avLst/>
          </a:prstGeom>
        </p:spPr>
      </p:pic>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04001" y="3940069"/>
            <a:ext cx="3145692" cy="2547391"/>
          </a:xfrm>
          <a:prstGeom prst="rect">
            <a:avLst/>
          </a:prstGeom>
        </p:spPr>
      </p:pic>
    </p:spTree>
    <p:extLst>
      <p:ext uri="{BB962C8B-B14F-4D97-AF65-F5344CB8AC3E}">
        <p14:creationId xmlns:p14="http://schemas.microsoft.com/office/powerpoint/2010/main" val="79058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657" y="315471"/>
            <a:ext cx="11868150" cy="1325563"/>
          </a:xfrm>
        </p:spPr>
        <p:txBody>
          <a:bodyPr/>
          <a:lstStyle/>
          <a:p>
            <a:r>
              <a:rPr lang="en-GB" dirty="0" smtClean="0"/>
              <a:t>Formats which can be made to feel local</a:t>
            </a:r>
            <a:endParaRPr lang="en-GB"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2384824" y="1695419"/>
            <a:ext cx="1679598" cy="158891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91383" y="1693025"/>
            <a:ext cx="1840155" cy="1611230"/>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61164" y="1693025"/>
            <a:ext cx="1790701" cy="161424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93528" y="1720827"/>
            <a:ext cx="2032956" cy="1604787"/>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b="-58"/>
          <a:stretch/>
        </p:blipFill>
        <p:spPr>
          <a:xfrm>
            <a:off x="10268147" y="1758219"/>
            <a:ext cx="1798660" cy="1582926"/>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72969" y="3438509"/>
            <a:ext cx="2523990" cy="1681303"/>
          </a:xfrm>
          <a:prstGeom prst="rect">
            <a:avLst/>
          </a:prstGeom>
        </p:spPr>
      </p:pic>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41633" y="3438509"/>
            <a:ext cx="2504294" cy="1665457"/>
          </a:xfrm>
          <a:prstGeom prst="rect">
            <a:avLst/>
          </a:prstGeom>
        </p:spPr>
      </p:pic>
      <p:pic>
        <p:nvPicPr>
          <p:cNvPr id="12" name="Picture 1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57829" y="1684128"/>
            <a:ext cx="1866900" cy="1600201"/>
          </a:xfrm>
          <a:prstGeom prst="rect">
            <a:avLst/>
          </a:prstGeom>
        </p:spPr>
      </p:pic>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05669" y="3428895"/>
            <a:ext cx="2252530" cy="1501687"/>
          </a:xfrm>
          <a:prstGeom prst="rect">
            <a:avLst/>
          </a:prstGeom>
        </p:spPr>
      </p:pic>
    </p:spTree>
    <p:extLst>
      <p:ext uri="{BB962C8B-B14F-4D97-AF65-F5344CB8AC3E}">
        <p14:creationId xmlns:p14="http://schemas.microsoft.com/office/powerpoint/2010/main" val="1643657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12457" y="1364570"/>
            <a:ext cx="5968301" cy="369332"/>
          </a:xfrm>
          <a:prstGeom prst="rect">
            <a:avLst/>
          </a:prstGeom>
        </p:spPr>
        <p:txBody>
          <a:bodyPr wrap="none">
            <a:spAutoFit/>
          </a:bodyPr>
          <a:lstStyle/>
          <a:p>
            <a:pPr defTabSz="914063"/>
            <a:r>
              <a:rPr lang="en-GB" b="1" dirty="0">
                <a:solidFill>
                  <a:srgbClr val="000000"/>
                </a:solidFill>
                <a:latin typeface="Gill Sans MT"/>
              </a:rPr>
              <a:t>“The show is as much for adults as it is for children”</a:t>
            </a:r>
          </a:p>
        </p:txBody>
      </p:sp>
      <p:graphicFrame>
        <p:nvGraphicFramePr>
          <p:cNvPr id="7" name="Chart 6"/>
          <p:cNvGraphicFramePr>
            <a:graphicFrameLocks/>
          </p:cNvGraphicFramePr>
          <p:nvPr>
            <p:extLst>
              <p:ext uri="{D42A27DB-BD31-4B8C-83A1-F6EECF244321}">
                <p14:modId xmlns:p14="http://schemas.microsoft.com/office/powerpoint/2010/main" val="3656917540"/>
              </p:ext>
            </p:extLst>
          </p:nvPr>
        </p:nvGraphicFramePr>
        <p:xfrm>
          <a:off x="1821759" y="1663598"/>
          <a:ext cx="8640000" cy="424998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566615" y="365125"/>
            <a:ext cx="11156811" cy="1325563"/>
          </a:xfrm>
          <a:prstGeom prst="rect">
            <a:avLst/>
          </a:prstGeom>
        </p:spPr>
        <p:txBody>
          <a:bodyPr/>
          <a:lst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a:lstStyle>
          <a:p>
            <a:r>
              <a:rPr lang="en-GB" dirty="0" smtClean="0"/>
              <a:t>The importance of audience research</a:t>
            </a:r>
            <a:endParaRPr lang="en-GB" dirty="0"/>
          </a:p>
        </p:txBody>
      </p:sp>
      <p:cxnSp>
        <p:nvCxnSpPr>
          <p:cNvPr id="12" name="Straight Connector 11"/>
          <p:cNvCxnSpPr/>
          <p:nvPr/>
        </p:nvCxnSpPr>
        <p:spPr>
          <a:xfrm>
            <a:off x="7231127" y="2650910"/>
            <a:ext cx="21324" cy="36932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76201" y="5913580"/>
            <a:ext cx="946245" cy="261610"/>
          </a:xfrm>
          <a:prstGeom prst="rect">
            <a:avLst/>
          </a:prstGeom>
          <a:solidFill>
            <a:schemeClr val="bg1"/>
          </a:solidFill>
        </p:spPr>
        <p:txBody>
          <a:bodyPr wrap="square" rtlCol="0">
            <a:spAutoFit/>
          </a:bodyPr>
          <a:lstStyle/>
          <a:p>
            <a:pPr algn="ctr"/>
            <a:r>
              <a:rPr lang="en-GB" sz="1100" dirty="0" smtClean="0"/>
              <a:t>Germany</a:t>
            </a:r>
            <a:endParaRPr lang="en-GB" sz="1100" dirty="0"/>
          </a:p>
        </p:txBody>
      </p:sp>
      <p:cxnSp>
        <p:nvCxnSpPr>
          <p:cNvPr id="15" name="Straight Connector 14"/>
          <p:cNvCxnSpPr/>
          <p:nvPr/>
        </p:nvCxnSpPr>
        <p:spPr>
          <a:xfrm>
            <a:off x="9046468" y="2650909"/>
            <a:ext cx="21324" cy="369323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84007" y="5968172"/>
            <a:ext cx="946245" cy="261610"/>
          </a:xfrm>
          <a:prstGeom prst="rect">
            <a:avLst/>
          </a:prstGeom>
          <a:solidFill>
            <a:schemeClr val="bg1"/>
          </a:solidFill>
        </p:spPr>
        <p:txBody>
          <a:bodyPr wrap="square" rtlCol="0">
            <a:spAutoFit/>
          </a:bodyPr>
          <a:lstStyle/>
          <a:p>
            <a:pPr algn="ctr"/>
            <a:r>
              <a:rPr lang="en-GB" sz="1100" dirty="0" smtClean="0"/>
              <a:t>UK</a:t>
            </a:r>
            <a:endParaRPr lang="en-GB" sz="1100" dirty="0"/>
          </a:p>
        </p:txBody>
      </p:sp>
      <p:cxnSp>
        <p:nvCxnSpPr>
          <p:cNvPr id="18" name="Straight Arrow Connector 17"/>
          <p:cNvCxnSpPr/>
          <p:nvPr/>
        </p:nvCxnSpPr>
        <p:spPr>
          <a:xfrm>
            <a:off x="7276619" y="2650909"/>
            <a:ext cx="1660478"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940807" y="2520104"/>
            <a:ext cx="473453" cy="261610"/>
          </a:xfrm>
          <a:prstGeom prst="rect">
            <a:avLst/>
          </a:prstGeom>
          <a:solidFill>
            <a:schemeClr val="bg1"/>
          </a:solidFill>
        </p:spPr>
        <p:txBody>
          <a:bodyPr wrap="square" rtlCol="0">
            <a:spAutoFit/>
          </a:bodyPr>
          <a:lstStyle/>
          <a:p>
            <a:pPr algn="ctr"/>
            <a:r>
              <a:rPr lang="en-GB" sz="1100" dirty="0" smtClean="0"/>
              <a:t>27%</a:t>
            </a:r>
            <a:endParaRPr lang="en-GB" sz="1100" dirty="0"/>
          </a:p>
        </p:txBody>
      </p:sp>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0092" y="1973386"/>
            <a:ext cx="2073006" cy="3657230"/>
          </a:xfrm>
          <a:prstGeom prst="rect">
            <a:avLst/>
          </a:prstGeom>
        </p:spPr>
      </p:pic>
    </p:spTree>
    <p:extLst>
      <p:ext uri="{BB962C8B-B14F-4D97-AF65-F5344CB8AC3E}">
        <p14:creationId xmlns:p14="http://schemas.microsoft.com/office/powerpoint/2010/main" val="2353171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a:t>
            </a:r>
            <a:endParaRPr lang="en-GB" dirty="0"/>
          </a:p>
        </p:txBody>
      </p:sp>
      <p:sp>
        <p:nvSpPr>
          <p:cNvPr id="3" name="Content Placeholder 2"/>
          <p:cNvSpPr>
            <a:spLocks noGrp="1"/>
          </p:cNvSpPr>
          <p:nvPr>
            <p:ph idx="1"/>
          </p:nvPr>
        </p:nvSpPr>
        <p:spPr>
          <a:xfrm>
            <a:off x="609600" y="1600201"/>
            <a:ext cx="11171296" cy="4525963"/>
          </a:xfrm>
        </p:spPr>
        <p:txBody>
          <a:bodyPr/>
          <a:lstStyle/>
          <a:p>
            <a:r>
              <a:rPr lang="en-GB" dirty="0" smtClean="0"/>
              <a:t>Global (and local perspectives)</a:t>
            </a:r>
          </a:p>
          <a:p>
            <a:r>
              <a:rPr lang="en-GB" dirty="0" smtClean="0"/>
              <a:t>Transnational TV formats and the global audience</a:t>
            </a:r>
          </a:p>
          <a:p>
            <a:pPr lvl="1"/>
            <a:r>
              <a:rPr lang="en-GB" dirty="0" smtClean="0"/>
              <a:t>Transmedia in the UK right now</a:t>
            </a:r>
          </a:p>
          <a:p>
            <a:pPr lvl="1"/>
            <a:r>
              <a:rPr lang="en-GB" dirty="0" smtClean="0"/>
              <a:t>Preference for transmedia audiences but global content</a:t>
            </a:r>
          </a:p>
          <a:p>
            <a:r>
              <a:rPr lang="en-GB" dirty="0" smtClean="0"/>
              <a:t>Global transmedia</a:t>
            </a:r>
          </a:p>
          <a:p>
            <a:pPr lvl="1"/>
            <a:r>
              <a:rPr lang="en-GB" dirty="0" smtClean="0"/>
              <a:t>International differences</a:t>
            </a:r>
          </a:p>
          <a:p>
            <a:pPr lvl="1"/>
            <a:r>
              <a:rPr lang="en-GB" dirty="0" smtClean="0"/>
              <a:t>Socio-political functions</a:t>
            </a:r>
          </a:p>
        </p:txBody>
      </p:sp>
    </p:spTree>
    <p:extLst>
      <p:ext uri="{BB962C8B-B14F-4D97-AF65-F5344CB8AC3E}">
        <p14:creationId xmlns:p14="http://schemas.microsoft.com/office/powerpoint/2010/main" val="375995157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5014" y="318255"/>
            <a:ext cx="9937104" cy="10369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840" dirty="0">
              <a:solidFill>
                <a:schemeClr val="tx1"/>
              </a:solidFill>
              <a:latin typeface="Georgia" panose="02040502050405020303" pitchFamily="18" charset="0"/>
            </a:endParaRPr>
          </a:p>
        </p:txBody>
      </p:sp>
      <p:sp>
        <p:nvSpPr>
          <p:cNvPr id="3" name="TextBox 2"/>
          <p:cNvSpPr txBox="1"/>
          <p:nvPr/>
        </p:nvSpPr>
        <p:spPr>
          <a:xfrm>
            <a:off x="2853076" y="2714726"/>
            <a:ext cx="1036915" cy="609398"/>
          </a:xfrm>
          <a:prstGeom prst="rect">
            <a:avLst/>
          </a:prstGeom>
          <a:noFill/>
        </p:spPr>
        <p:txBody>
          <a:bodyPr wrap="square" rtlCol="0">
            <a:spAutoFit/>
          </a:bodyPr>
          <a:lstStyle/>
          <a:p>
            <a:pPr algn="ctr"/>
            <a:r>
              <a:rPr lang="en-GB" sz="3360" dirty="0">
                <a:latin typeface="Century Gothic" panose="020B0502020202020204" pitchFamily="34" charset="0"/>
              </a:rPr>
              <a:t>+</a:t>
            </a:r>
          </a:p>
        </p:txBody>
      </p:sp>
      <p:sp>
        <p:nvSpPr>
          <p:cNvPr id="6" name="TextBox 5"/>
          <p:cNvSpPr txBox="1"/>
          <p:nvPr/>
        </p:nvSpPr>
        <p:spPr>
          <a:xfrm>
            <a:off x="5531773" y="2714726"/>
            <a:ext cx="1036915" cy="609398"/>
          </a:xfrm>
          <a:prstGeom prst="rect">
            <a:avLst/>
          </a:prstGeom>
          <a:noFill/>
        </p:spPr>
        <p:txBody>
          <a:bodyPr wrap="square" rtlCol="0">
            <a:spAutoFit/>
          </a:bodyPr>
          <a:lstStyle/>
          <a:p>
            <a:pPr algn="ctr"/>
            <a:r>
              <a:rPr lang="en-GB" sz="3360" dirty="0">
                <a:latin typeface="Century Gothic" panose="020B0502020202020204" pitchFamily="34" charset="0"/>
              </a:rPr>
              <a:t>+</a:t>
            </a:r>
          </a:p>
        </p:txBody>
      </p:sp>
      <p:sp>
        <p:nvSpPr>
          <p:cNvPr id="8" name="TextBox 7"/>
          <p:cNvSpPr txBox="1"/>
          <p:nvPr/>
        </p:nvSpPr>
        <p:spPr>
          <a:xfrm>
            <a:off x="8210471" y="2714726"/>
            <a:ext cx="1036915" cy="609398"/>
          </a:xfrm>
          <a:prstGeom prst="rect">
            <a:avLst/>
          </a:prstGeom>
          <a:noFill/>
        </p:spPr>
        <p:txBody>
          <a:bodyPr wrap="square" rtlCol="0">
            <a:spAutoFit/>
          </a:bodyPr>
          <a:lstStyle/>
          <a:p>
            <a:pPr algn="ctr"/>
            <a:r>
              <a:rPr lang="en-GB" sz="3360" dirty="0">
                <a:latin typeface="Century Gothic" panose="020B0502020202020204" pitchFamily="34" charset="0"/>
              </a:rPr>
              <a:t>=</a:t>
            </a:r>
          </a:p>
        </p:txBody>
      </p:sp>
      <p:sp>
        <p:nvSpPr>
          <p:cNvPr id="10" name="Right Brace 9"/>
          <p:cNvSpPr/>
          <p:nvPr/>
        </p:nvSpPr>
        <p:spPr>
          <a:xfrm rot="5400000">
            <a:off x="1799227" y="3439159"/>
            <a:ext cx="411727" cy="1987421"/>
          </a:xfrm>
          <a:prstGeom prst="rightBrace">
            <a:avLst>
              <a:gd name="adj1" fmla="val 121954"/>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160"/>
          </a:p>
        </p:txBody>
      </p:sp>
      <p:sp>
        <p:nvSpPr>
          <p:cNvPr id="11" name="Right Brace 10"/>
          <p:cNvSpPr/>
          <p:nvPr/>
        </p:nvSpPr>
        <p:spPr>
          <a:xfrm rot="5400000">
            <a:off x="4499754" y="3433895"/>
            <a:ext cx="411727" cy="1997950"/>
          </a:xfrm>
          <a:prstGeom prst="rightBrace">
            <a:avLst>
              <a:gd name="adj1" fmla="val 121954"/>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160"/>
          </a:p>
        </p:txBody>
      </p:sp>
      <p:sp>
        <p:nvSpPr>
          <p:cNvPr id="12" name="Right Brace 11"/>
          <p:cNvSpPr/>
          <p:nvPr/>
        </p:nvSpPr>
        <p:spPr>
          <a:xfrm rot="5400000">
            <a:off x="7194245" y="3428631"/>
            <a:ext cx="411727" cy="2008478"/>
          </a:xfrm>
          <a:prstGeom prst="rightBrace">
            <a:avLst>
              <a:gd name="adj1" fmla="val 121954"/>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160"/>
          </a:p>
        </p:txBody>
      </p:sp>
      <p:sp>
        <p:nvSpPr>
          <p:cNvPr id="14" name="Right Brace 13"/>
          <p:cNvSpPr/>
          <p:nvPr/>
        </p:nvSpPr>
        <p:spPr>
          <a:xfrm rot="5400000">
            <a:off x="2891379" y="4235999"/>
            <a:ext cx="411727" cy="2678698"/>
          </a:xfrm>
          <a:prstGeom prst="rightBrace">
            <a:avLst>
              <a:gd name="adj1" fmla="val 121954"/>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160"/>
          </a:p>
        </p:txBody>
      </p:sp>
      <p:sp>
        <p:nvSpPr>
          <p:cNvPr id="15" name="Rectangle 14"/>
          <p:cNvSpPr/>
          <p:nvPr/>
        </p:nvSpPr>
        <p:spPr>
          <a:xfrm>
            <a:off x="871940" y="4706469"/>
            <a:ext cx="2320488"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The Social Network very </a:t>
            </a:r>
            <a:r>
              <a:rPr lang="en-GB" sz="1600" dirty="0" smtClean="0">
                <a:solidFill>
                  <a:schemeClr val="tx1"/>
                </a:solidFill>
              </a:rPr>
              <a:t>popular in the US</a:t>
            </a:r>
            <a:endParaRPr lang="en-GB" sz="1600" dirty="0">
              <a:solidFill>
                <a:schemeClr val="tx1"/>
              </a:solidFill>
            </a:endParaRPr>
          </a:p>
        </p:txBody>
      </p:sp>
      <p:sp>
        <p:nvSpPr>
          <p:cNvPr id="16" name="Rectangle 15"/>
          <p:cNvSpPr/>
          <p:nvPr/>
        </p:nvSpPr>
        <p:spPr>
          <a:xfrm>
            <a:off x="2000006" y="5934879"/>
            <a:ext cx="2390378"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Hollywood actor/director billing: for fans of ‘Se7en’</a:t>
            </a:r>
          </a:p>
        </p:txBody>
      </p:sp>
      <p:sp>
        <p:nvSpPr>
          <p:cNvPr id="17" name="Rectangle 16"/>
          <p:cNvSpPr/>
          <p:nvPr/>
        </p:nvSpPr>
        <p:spPr>
          <a:xfrm>
            <a:off x="3480820" y="4706469"/>
            <a:ext cx="2378844"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Kevin Spacey </a:t>
            </a:r>
          </a:p>
          <a:p>
            <a:pPr algn="ctr"/>
            <a:r>
              <a:rPr lang="en-GB" sz="1600" dirty="0">
                <a:solidFill>
                  <a:schemeClr val="tx1"/>
                </a:solidFill>
              </a:rPr>
              <a:t>very </a:t>
            </a:r>
            <a:r>
              <a:rPr lang="en-GB" sz="1600" dirty="0" smtClean="0">
                <a:solidFill>
                  <a:schemeClr val="tx1"/>
                </a:solidFill>
              </a:rPr>
              <a:t>popular globally</a:t>
            </a:r>
            <a:endParaRPr lang="en-GB" sz="1600" dirty="0">
              <a:solidFill>
                <a:schemeClr val="tx1"/>
              </a:solidFill>
            </a:endParaRPr>
          </a:p>
        </p:txBody>
      </p:sp>
      <p:sp>
        <p:nvSpPr>
          <p:cNvPr id="18" name="Rectangle 17"/>
          <p:cNvSpPr/>
          <p:nvPr/>
        </p:nvSpPr>
        <p:spPr>
          <a:xfrm>
            <a:off x="6375368" y="4706469"/>
            <a:ext cx="1997948"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Well-rated British drama </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6669" y="1614399"/>
            <a:ext cx="1844819" cy="250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5047" y="1602511"/>
            <a:ext cx="1601142" cy="251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ight Brace 22"/>
          <p:cNvSpPr/>
          <p:nvPr/>
        </p:nvSpPr>
        <p:spPr>
          <a:xfrm rot="5400000">
            <a:off x="6064021" y="4216847"/>
            <a:ext cx="411727" cy="2678698"/>
          </a:xfrm>
          <a:prstGeom prst="rightBrace">
            <a:avLst>
              <a:gd name="adj1" fmla="val 121954"/>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160"/>
          </a:p>
        </p:txBody>
      </p:sp>
      <p:sp>
        <p:nvSpPr>
          <p:cNvPr id="24" name="Rectangle 23"/>
          <p:cNvSpPr/>
          <p:nvPr/>
        </p:nvSpPr>
        <p:spPr>
          <a:xfrm>
            <a:off x="5340372" y="5945208"/>
            <a:ext cx="2110993"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High crossover between </a:t>
            </a:r>
            <a:r>
              <a:rPr lang="en-GB" sz="1600" dirty="0" smtClean="0">
                <a:solidFill>
                  <a:schemeClr val="tx1"/>
                </a:solidFill>
              </a:rPr>
              <a:t>viewers </a:t>
            </a:r>
            <a:endParaRPr lang="en-GB" sz="1600" dirty="0">
              <a:solidFill>
                <a:schemeClr val="tx1"/>
              </a:solidFill>
            </a:endParaRPr>
          </a:p>
        </p:txBody>
      </p:sp>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5452" y="1614399"/>
            <a:ext cx="1805144" cy="252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47386" y="1602511"/>
            <a:ext cx="1703196" cy="251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ight Brace 26"/>
          <p:cNvSpPr/>
          <p:nvPr/>
        </p:nvSpPr>
        <p:spPr>
          <a:xfrm rot="5400000">
            <a:off x="9893121" y="3496366"/>
            <a:ext cx="411727" cy="2008478"/>
          </a:xfrm>
          <a:prstGeom prst="rightBrace">
            <a:avLst>
              <a:gd name="adj1" fmla="val 121954"/>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160"/>
          </a:p>
        </p:txBody>
      </p:sp>
      <p:sp>
        <p:nvSpPr>
          <p:cNvPr id="28" name="Rectangle 27"/>
          <p:cNvSpPr/>
          <p:nvPr/>
        </p:nvSpPr>
        <p:spPr>
          <a:xfrm>
            <a:off x="8826620" y="4783240"/>
            <a:ext cx="2624872" cy="961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3m boost to subscriber </a:t>
            </a:r>
            <a:r>
              <a:rPr lang="en-GB" sz="1600" dirty="0" smtClean="0">
                <a:solidFill>
                  <a:schemeClr val="tx1"/>
                </a:solidFill>
              </a:rPr>
              <a:t>base +</a:t>
            </a:r>
            <a:endParaRPr lang="en-GB" sz="1600" dirty="0">
              <a:solidFill>
                <a:schemeClr val="tx1"/>
              </a:solidFill>
            </a:endParaRPr>
          </a:p>
          <a:p>
            <a:pPr algn="ctr"/>
            <a:r>
              <a:rPr lang="en-GB" sz="1600" dirty="0">
                <a:solidFill>
                  <a:schemeClr val="tx1"/>
                </a:solidFill>
              </a:rPr>
              <a:t>First </a:t>
            </a:r>
            <a:r>
              <a:rPr lang="en-GB" sz="1600" dirty="0" err="1">
                <a:solidFill>
                  <a:schemeClr val="tx1"/>
                </a:solidFill>
              </a:rPr>
              <a:t>Emmy</a:t>
            </a:r>
            <a:r>
              <a:rPr lang="en-GB" sz="1600" dirty="0">
                <a:solidFill>
                  <a:schemeClr val="tx1"/>
                </a:solidFill>
              </a:rPr>
              <a:t> win for a non-broadcast series</a:t>
            </a:r>
          </a:p>
        </p:txBody>
      </p:sp>
      <p:sp>
        <p:nvSpPr>
          <p:cNvPr id="22" name="Title 1"/>
          <p:cNvSpPr txBox="1">
            <a:spLocks/>
          </p:cNvSpPr>
          <p:nvPr/>
        </p:nvSpPr>
        <p:spPr>
          <a:xfrm>
            <a:off x="683847" y="365125"/>
            <a:ext cx="11039580" cy="1325563"/>
          </a:xfrm>
          <a:prstGeom prst="rect">
            <a:avLst/>
          </a:prstGeom>
        </p:spPr>
        <p:txBody>
          <a:bodyPr/>
          <a:lstStyle>
            <a:lvl1pPr algn="l" defTabSz="914400" rtl="0" eaLnBrk="1" latinLnBrk="0" hangingPunct="1">
              <a:lnSpc>
                <a:spcPct val="90000"/>
              </a:lnSpc>
              <a:spcBef>
                <a:spcPct val="0"/>
              </a:spcBef>
              <a:buNone/>
              <a:defRPr sz="4400" kern="1200">
                <a:solidFill>
                  <a:srgbClr val="00B050"/>
                </a:solidFill>
                <a:latin typeface="Verdana" panose="020B0604030504040204" pitchFamily="34" charset="0"/>
                <a:ea typeface="Verdana" panose="020B0604030504040204" pitchFamily="34" charset="0"/>
                <a:cs typeface="Verdana" panose="020B0604030504040204" pitchFamily="34" charset="0"/>
              </a:defRPr>
            </a:lvl1pPr>
          </a:lstStyle>
          <a:p>
            <a:r>
              <a:rPr lang="en-GB" dirty="0" smtClean="0"/>
              <a:t>The importance of audience research</a:t>
            </a:r>
            <a:endParaRPr lang="en-GB" dirty="0"/>
          </a:p>
        </p:txBody>
      </p:sp>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1277" y="5864947"/>
            <a:ext cx="1521326" cy="855746"/>
          </a:xfrm>
          <a:prstGeom prst="rect">
            <a:avLst/>
          </a:prstGeom>
        </p:spPr>
      </p:pic>
    </p:spTree>
    <p:extLst>
      <p:ext uri="{BB962C8B-B14F-4D97-AF65-F5344CB8AC3E}">
        <p14:creationId xmlns:p14="http://schemas.microsoft.com/office/powerpoint/2010/main" val="38341092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Shows that are made for local audiences, but work very well abroad</a:t>
            </a:r>
            <a:endParaRPr lang="en-GB"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2249314"/>
            <a:ext cx="3257550" cy="183237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6687" y="2241305"/>
            <a:ext cx="3343275" cy="187860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81899" y="2249314"/>
            <a:ext cx="2876551" cy="1913024"/>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 y="4379519"/>
            <a:ext cx="3257550" cy="1832372"/>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76687" y="4379519"/>
            <a:ext cx="3343275" cy="1811731"/>
          </a:xfrm>
          <a:prstGeom prst="rect">
            <a:avLst/>
          </a:prstGeom>
        </p:spPr>
      </p:pic>
    </p:spTree>
    <p:extLst>
      <p:ext uri="{BB962C8B-B14F-4D97-AF65-F5344CB8AC3E}">
        <p14:creationId xmlns:p14="http://schemas.microsoft.com/office/powerpoint/2010/main" val="3332612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Shows from abroad that haven’t worked as well in UK</a:t>
            </a:r>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7337" y="2112987"/>
            <a:ext cx="3378400" cy="167230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5952" y="4444525"/>
            <a:ext cx="3320718" cy="1978856"/>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66708" y="2210681"/>
            <a:ext cx="3281277" cy="2400396"/>
          </a:xfrm>
          <a:prstGeom prst="rect">
            <a:avLst/>
          </a:prstGeom>
        </p:spPr>
      </p:pic>
      <p:sp>
        <p:nvSpPr>
          <p:cNvPr id="9" name="Rectangle 8"/>
          <p:cNvSpPr/>
          <p:nvPr/>
        </p:nvSpPr>
        <p:spPr>
          <a:xfrm>
            <a:off x="7729940" y="4686931"/>
            <a:ext cx="2320488"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Rising Star</a:t>
            </a:r>
            <a:endParaRPr lang="en-GB" sz="1600" dirty="0">
              <a:solidFill>
                <a:schemeClr val="tx1"/>
              </a:solidFill>
            </a:endParaRPr>
          </a:p>
        </p:txBody>
      </p:sp>
      <p:sp>
        <p:nvSpPr>
          <p:cNvPr id="10" name="Rectangle 9"/>
          <p:cNvSpPr/>
          <p:nvPr/>
        </p:nvSpPr>
        <p:spPr>
          <a:xfrm>
            <a:off x="2598616" y="3788162"/>
            <a:ext cx="2899351"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So You Think You Can Dance</a:t>
            </a:r>
            <a:endParaRPr lang="en-GB" sz="1600" dirty="0">
              <a:solidFill>
                <a:schemeClr val="tx1"/>
              </a:solidFill>
            </a:endParaRPr>
          </a:p>
        </p:txBody>
      </p:sp>
      <p:sp>
        <p:nvSpPr>
          <p:cNvPr id="11" name="Rectangle 10"/>
          <p:cNvSpPr/>
          <p:nvPr/>
        </p:nvSpPr>
        <p:spPr>
          <a:xfrm>
            <a:off x="4017632" y="6467231"/>
            <a:ext cx="2320488" cy="390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Married At First Sight</a:t>
            </a:r>
            <a:endParaRPr lang="en-GB" sz="1600" dirty="0">
              <a:solidFill>
                <a:schemeClr val="tx1"/>
              </a:solidFill>
            </a:endParaRPr>
          </a:p>
        </p:txBody>
      </p:sp>
    </p:spTree>
    <p:extLst>
      <p:ext uri="{BB962C8B-B14F-4D97-AF65-F5344CB8AC3E}">
        <p14:creationId xmlns:p14="http://schemas.microsoft.com/office/powerpoint/2010/main" val="34395568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Shows from UK that </a:t>
            </a:r>
            <a:r>
              <a:rPr lang="en-GB" dirty="0" smtClean="0"/>
              <a:t>have not </a:t>
            </a:r>
            <a:r>
              <a:rPr lang="en-GB" dirty="0"/>
              <a:t>worked as well </a:t>
            </a:r>
            <a:r>
              <a:rPr lang="en-GB" dirty="0" smtClean="0"/>
              <a:t>abroad</a:t>
            </a:r>
            <a:endParaRPr lang="en-GB"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2910" y="2133352"/>
            <a:ext cx="3410668" cy="189430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42454" y="1974559"/>
            <a:ext cx="3191354" cy="1896789"/>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0909" y="4278686"/>
            <a:ext cx="2917837" cy="1943279"/>
          </a:xfrm>
          <a:prstGeom prst="rect">
            <a:avLst/>
          </a:prstGeom>
        </p:spPr>
      </p:pic>
      <p:sp>
        <p:nvSpPr>
          <p:cNvPr id="7" name="Rectangle 6"/>
          <p:cNvSpPr/>
          <p:nvPr/>
        </p:nvSpPr>
        <p:spPr>
          <a:xfrm>
            <a:off x="2923479" y="4042162"/>
            <a:ext cx="2320488"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The </a:t>
            </a:r>
            <a:r>
              <a:rPr lang="en-GB" sz="1600" dirty="0" err="1" smtClean="0">
                <a:solidFill>
                  <a:schemeClr val="tx1"/>
                </a:solidFill>
              </a:rPr>
              <a:t>Inbetweeners</a:t>
            </a:r>
            <a:endParaRPr lang="en-GB" sz="1600" dirty="0">
              <a:solidFill>
                <a:schemeClr val="tx1"/>
              </a:solidFill>
            </a:endParaRPr>
          </a:p>
        </p:txBody>
      </p:sp>
      <p:sp>
        <p:nvSpPr>
          <p:cNvPr id="9" name="Rectangle 8"/>
          <p:cNvSpPr/>
          <p:nvPr/>
        </p:nvSpPr>
        <p:spPr>
          <a:xfrm>
            <a:off x="8472401" y="3944470"/>
            <a:ext cx="2320488" cy="60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Gavin &amp; Stacey</a:t>
            </a:r>
            <a:endParaRPr lang="en-GB" sz="1600" dirty="0">
              <a:solidFill>
                <a:schemeClr val="tx1"/>
              </a:solidFill>
            </a:endParaRPr>
          </a:p>
        </p:txBody>
      </p:sp>
      <p:sp>
        <p:nvSpPr>
          <p:cNvPr id="10" name="Rectangle 9"/>
          <p:cNvSpPr/>
          <p:nvPr/>
        </p:nvSpPr>
        <p:spPr>
          <a:xfrm>
            <a:off x="5815171" y="6213231"/>
            <a:ext cx="2320488" cy="368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Skins</a:t>
            </a:r>
            <a:endParaRPr lang="en-GB" sz="1600" dirty="0">
              <a:solidFill>
                <a:schemeClr val="tx1"/>
              </a:solidFill>
            </a:endParaRPr>
          </a:p>
        </p:txBody>
      </p:sp>
    </p:spTree>
    <p:extLst>
      <p:ext uri="{BB962C8B-B14F-4D97-AF65-F5344CB8AC3E}">
        <p14:creationId xmlns:p14="http://schemas.microsoft.com/office/powerpoint/2010/main" val="19299795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GB" dirty="0" smtClean="0"/>
              <a:t>Shows that continue to have a global market after they’ve ended in the UK</a:t>
            </a:r>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4353" y="2486213"/>
            <a:ext cx="3498910" cy="231562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0586" y="2266761"/>
            <a:ext cx="4389082" cy="2535074"/>
          </a:xfrm>
          <a:prstGeom prst="rect">
            <a:avLst/>
          </a:prstGeom>
        </p:spPr>
      </p:pic>
    </p:spTree>
    <p:extLst>
      <p:ext uri="{BB962C8B-B14F-4D97-AF65-F5344CB8AC3E}">
        <p14:creationId xmlns:p14="http://schemas.microsoft.com/office/powerpoint/2010/main" val="11711920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3577" y="-64311"/>
            <a:ext cx="12199153" cy="6986622"/>
          </a:xfrm>
          <a:prstGeom prst="rect">
            <a:avLst/>
          </a:prstGeom>
        </p:spPr>
      </p:pic>
      <p:sp>
        <p:nvSpPr>
          <p:cNvPr id="2" name="Title 1"/>
          <p:cNvSpPr>
            <a:spLocks noGrp="1"/>
          </p:cNvSpPr>
          <p:nvPr>
            <p:ph type="title"/>
          </p:nvPr>
        </p:nvSpPr>
        <p:spPr/>
        <p:txBody>
          <a:bodyPr/>
          <a:lstStyle/>
          <a:p>
            <a:r>
              <a:rPr lang="en-GB" dirty="0" smtClean="0">
                <a:solidFill>
                  <a:schemeClr val="tx1"/>
                </a:solidFill>
              </a:rPr>
              <a:t>Summary so far…</a:t>
            </a:r>
            <a:endParaRPr lang="en-GB" dirty="0">
              <a:solidFill>
                <a:schemeClr val="tx1"/>
              </a:solidFill>
            </a:endParaRPr>
          </a:p>
        </p:txBody>
      </p:sp>
      <p:sp>
        <p:nvSpPr>
          <p:cNvPr id="3" name="TextBox 2"/>
          <p:cNvSpPr txBox="1"/>
          <p:nvPr/>
        </p:nvSpPr>
        <p:spPr>
          <a:xfrm>
            <a:off x="1123950" y="1885950"/>
            <a:ext cx="10534650" cy="3277820"/>
          </a:xfrm>
          <a:prstGeom prst="rect">
            <a:avLst/>
          </a:prstGeom>
          <a:solidFill>
            <a:srgbClr val="FFFFFF">
              <a:alpha val="52157"/>
            </a:srgbClr>
          </a:solidFill>
        </p:spPr>
        <p:txBody>
          <a:bodyPr wrap="square" rtlCol="0">
            <a:spAutoFit/>
          </a:bodyPr>
          <a:lstStyle/>
          <a:p>
            <a:pPr marL="285750" indent="-285750">
              <a:spcBef>
                <a:spcPts val="600"/>
              </a:spcBef>
              <a:buFont typeface="Arial" panose="020B0604020202020204" pitchFamily="34" charset="0"/>
              <a:buChar char="•"/>
            </a:pPr>
            <a:r>
              <a:rPr lang="en-GB" sz="2400" dirty="0" smtClean="0"/>
              <a:t>Transnational </a:t>
            </a:r>
            <a:r>
              <a:rPr lang="en-GB" sz="2400" dirty="0"/>
              <a:t>formats are </a:t>
            </a:r>
            <a:r>
              <a:rPr lang="en-GB" sz="2400" dirty="0" smtClean="0"/>
              <a:t>sometimes seen as ‘easier’ to produce and to maintain than transmedia stories, at least by some media companies in the UK</a:t>
            </a:r>
            <a:endParaRPr lang="en-GB" sz="2400" dirty="0"/>
          </a:p>
          <a:p>
            <a:pPr marL="285750" indent="-285750">
              <a:spcBef>
                <a:spcPts val="600"/>
              </a:spcBef>
              <a:buFont typeface="Arial" panose="020B0604020202020204" pitchFamily="34" charset="0"/>
              <a:buChar char="•"/>
            </a:pPr>
            <a:r>
              <a:rPr lang="en-GB" sz="2400" dirty="0" smtClean="0"/>
              <a:t>The ideal is when a global appeal is </a:t>
            </a:r>
            <a:r>
              <a:rPr lang="en-GB" sz="2400" dirty="0" smtClean="0"/>
              <a:t>‘baked in’ </a:t>
            </a:r>
            <a:r>
              <a:rPr lang="en-GB" sz="2400" dirty="0" smtClean="0"/>
              <a:t>to the idea from the start</a:t>
            </a:r>
          </a:p>
          <a:p>
            <a:pPr marL="285750" indent="-285750">
              <a:spcBef>
                <a:spcPts val="600"/>
              </a:spcBef>
              <a:buFont typeface="Arial" panose="020B0604020202020204" pitchFamily="34" charset="0"/>
              <a:buChar char="•"/>
            </a:pPr>
            <a:r>
              <a:rPr lang="en-GB" sz="2400" dirty="0" smtClean="0"/>
              <a:t>There is greater efficiency and more likelihood of success in embedding global appeal from the start through formats that appeal to lots of different audiences or can be made local, but are rooted in a universal truth or topical subject</a:t>
            </a:r>
          </a:p>
          <a:p>
            <a:pPr marL="285750" indent="-285750">
              <a:spcBef>
                <a:spcPts val="600"/>
              </a:spcBef>
              <a:buFont typeface="Arial" panose="020B0604020202020204" pitchFamily="34" charset="0"/>
              <a:buChar char="•"/>
            </a:pPr>
            <a:r>
              <a:rPr lang="en-GB" sz="2400" dirty="0" smtClean="0"/>
              <a:t>But it is not always an exact science – there is also skill in recognising where an idea might stretch transnationally, even if it has not work in its original </a:t>
            </a:r>
            <a:r>
              <a:rPr lang="en-GB" sz="2400" dirty="0" smtClean="0"/>
              <a:t>country  </a:t>
            </a:r>
            <a:endParaRPr lang="en-GB" sz="2400" dirty="0" smtClean="0"/>
          </a:p>
        </p:txBody>
      </p:sp>
    </p:spTree>
    <p:extLst>
      <p:ext uri="{BB962C8B-B14F-4D97-AF65-F5344CB8AC3E}">
        <p14:creationId xmlns:p14="http://schemas.microsoft.com/office/powerpoint/2010/main" val="21007512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about transmedia globally?</a:t>
            </a:r>
            <a:endParaRPr lang="en-US" dirty="0"/>
          </a:p>
        </p:txBody>
      </p:sp>
      <p:sp>
        <p:nvSpPr>
          <p:cNvPr id="3" name="Content Placeholder 2"/>
          <p:cNvSpPr>
            <a:spLocks noGrp="1"/>
          </p:cNvSpPr>
          <p:nvPr>
            <p:ph idx="1"/>
          </p:nvPr>
        </p:nvSpPr>
        <p:spPr/>
        <p:txBody>
          <a:bodyPr/>
          <a:lstStyle/>
          <a:p>
            <a:r>
              <a:rPr lang="en-US" dirty="0" smtClean="0"/>
              <a:t>What does it mean to understand transmedia NOT as a product of US convergences or US/UK industrial manufacturing models?</a:t>
            </a:r>
          </a:p>
          <a:p>
            <a:r>
              <a:rPr lang="en-US" dirty="0" smtClean="0"/>
              <a:t>Is transmedia about more than monetizing media products?</a:t>
            </a:r>
          </a:p>
          <a:p>
            <a:r>
              <a:rPr lang="en-US" dirty="0" smtClean="0"/>
              <a:t>If transmedia is about participation and is a form of communication, then what are the potentials of transmedia around the world?</a:t>
            </a:r>
          </a:p>
          <a:p>
            <a:r>
              <a:rPr lang="en-US" dirty="0" smtClean="0"/>
              <a:t>How are other cultures and communities making use of transmedia?</a:t>
            </a:r>
          </a:p>
          <a:p>
            <a:r>
              <a:rPr lang="en-US" dirty="0" smtClean="0"/>
              <a:t>And can we define transmedia as simply ‘one’ phenomenon – or is it too many things, with too many functions, to pin down concisely?</a:t>
            </a:r>
            <a:endParaRPr lang="en-US" dirty="0"/>
          </a:p>
        </p:txBody>
      </p:sp>
    </p:spTree>
    <p:extLst>
      <p:ext uri="{BB962C8B-B14F-4D97-AF65-F5344CB8AC3E}">
        <p14:creationId xmlns:p14="http://schemas.microsoft.com/office/powerpoint/2010/main" val="346326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0403" y="1843823"/>
            <a:ext cx="10285991" cy="3744925"/>
          </a:xfrm>
        </p:spPr>
        <p:txBody>
          <a:bodyPr>
            <a:normAutofit/>
          </a:bodyPr>
          <a:lstStyle/>
          <a:p>
            <a:r>
              <a:rPr lang="en-US" sz="3000" dirty="0" smtClean="0">
                <a:effectLst/>
              </a:rPr>
              <a:t>“International </a:t>
            </a:r>
            <a:r>
              <a:rPr lang="en-US" sz="3000" dirty="0">
                <a:effectLst/>
              </a:rPr>
              <a:t>differences are obscured by the generality of the term ‘convergence culture’, and it can be helpful to consider convergence </a:t>
            </a:r>
            <a:r>
              <a:rPr lang="en-US" sz="3000" dirty="0" smtClean="0">
                <a:effectLst/>
              </a:rPr>
              <a:t>‘cultures</a:t>
            </a:r>
            <a:r>
              <a:rPr lang="en-US" sz="3000" dirty="0">
                <a:effectLst/>
              </a:rPr>
              <a:t>’ in the </a:t>
            </a:r>
            <a:r>
              <a:rPr lang="en-US" sz="3000" dirty="0" smtClean="0">
                <a:effectLst/>
              </a:rPr>
              <a:t>plural.”     </a:t>
            </a:r>
          </a:p>
          <a:p>
            <a:r>
              <a:rPr lang="en-US" sz="3000" dirty="0" smtClean="0">
                <a:effectLst/>
              </a:rPr>
              <a:t>Hay </a:t>
            </a:r>
            <a:r>
              <a:rPr lang="en-US" sz="3000" dirty="0">
                <a:effectLst/>
              </a:rPr>
              <a:t>and </a:t>
            </a:r>
            <a:r>
              <a:rPr lang="en-US" sz="3000" dirty="0" smtClean="0">
                <a:effectLst/>
              </a:rPr>
              <a:t>Couldry (2011)</a:t>
            </a:r>
            <a:endParaRPr lang="en-US" sz="3000" dirty="0"/>
          </a:p>
        </p:txBody>
      </p:sp>
      <p:sp>
        <p:nvSpPr>
          <p:cNvPr id="3" name="Title 2"/>
          <p:cNvSpPr>
            <a:spLocks noGrp="1"/>
          </p:cNvSpPr>
          <p:nvPr>
            <p:ph type="title"/>
          </p:nvPr>
        </p:nvSpPr>
        <p:spPr>
          <a:xfrm>
            <a:off x="711763" y="496514"/>
            <a:ext cx="10897327" cy="914400"/>
          </a:xfrm>
        </p:spPr>
        <p:txBody>
          <a:bodyPr/>
          <a:lstStyle/>
          <a:p>
            <a:r>
              <a:rPr lang="en-US" dirty="0" smtClean="0"/>
              <a:t>Transmedia’s many variations…?</a:t>
            </a:r>
            <a:endParaRPr lang="en-US" dirty="0"/>
          </a:p>
        </p:txBody>
      </p:sp>
    </p:spTree>
    <p:extLst>
      <p:ext uri="{BB962C8B-B14F-4D97-AF65-F5344CB8AC3E}">
        <p14:creationId xmlns:p14="http://schemas.microsoft.com/office/powerpoint/2010/main" val="3623600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870" y="1638954"/>
            <a:ext cx="11216393" cy="4563384"/>
          </a:xfrm>
        </p:spPr>
        <p:txBody>
          <a:bodyPr/>
          <a:lstStyle/>
          <a:p>
            <a:r>
              <a:rPr lang="en-US" sz="2800" dirty="0">
                <a:effectLst/>
              </a:rPr>
              <a:t>F</a:t>
            </a:r>
            <a:r>
              <a:rPr lang="en-US" sz="2800" dirty="0" smtClean="0">
                <a:effectLst/>
              </a:rPr>
              <a:t>ranchising and participatory/digital storytelling</a:t>
            </a:r>
          </a:p>
          <a:p>
            <a:r>
              <a:rPr lang="en-US" sz="2800" dirty="0" smtClean="0">
                <a:effectLst/>
              </a:rPr>
              <a:t>Marketing </a:t>
            </a:r>
            <a:r>
              <a:rPr lang="en-US" sz="2800" dirty="0">
                <a:effectLst/>
              </a:rPr>
              <a:t>and </a:t>
            </a:r>
            <a:r>
              <a:rPr lang="en-US" sz="2800" dirty="0" smtClean="0">
                <a:effectLst/>
              </a:rPr>
              <a:t>brand development</a:t>
            </a:r>
          </a:p>
          <a:p>
            <a:r>
              <a:rPr lang="en-US" sz="2800" dirty="0" smtClean="0">
                <a:effectLst/>
              </a:rPr>
              <a:t>Digital space for virtual </a:t>
            </a:r>
            <a:r>
              <a:rPr lang="en-US" sz="2800" dirty="0">
                <a:effectLst/>
              </a:rPr>
              <a:t>reality </a:t>
            </a:r>
            <a:r>
              <a:rPr lang="en-US" sz="2800" dirty="0" smtClean="0">
                <a:effectLst/>
              </a:rPr>
              <a:t>games</a:t>
            </a:r>
            <a:endParaRPr lang="en-US" sz="2800" dirty="0">
              <a:effectLst/>
            </a:endParaRPr>
          </a:p>
          <a:p>
            <a:r>
              <a:rPr lang="en-US" dirty="0"/>
              <a:t>Media tool for religious radicalisation</a:t>
            </a:r>
          </a:p>
          <a:p>
            <a:r>
              <a:rPr lang="en-US" u="sng" dirty="0" smtClean="0"/>
              <a:t>Creative </a:t>
            </a:r>
            <a:r>
              <a:rPr lang="en-US" u="sng" dirty="0"/>
              <a:t>tool for </a:t>
            </a:r>
            <a:r>
              <a:rPr lang="en-US" u="sng" dirty="0" smtClean="0"/>
              <a:t>documentary filmmakers</a:t>
            </a:r>
            <a:endParaRPr lang="en-US" u="sng" dirty="0"/>
          </a:p>
          <a:p>
            <a:r>
              <a:rPr lang="en-US" sz="2800" u="sng" dirty="0" smtClean="0">
                <a:effectLst/>
              </a:rPr>
              <a:t>Political/social </a:t>
            </a:r>
            <a:r>
              <a:rPr lang="en-US" sz="2800" u="sng" dirty="0">
                <a:effectLst/>
              </a:rPr>
              <a:t>activism </a:t>
            </a:r>
            <a:r>
              <a:rPr lang="en-US" sz="2800" u="sng" dirty="0" smtClean="0">
                <a:effectLst/>
              </a:rPr>
              <a:t>communication</a:t>
            </a:r>
          </a:p>
          <a:p>
            <a:r>
              <a:rPr lang="en-US" sz="2800" u="sng" dirty="0" smtClean="0">
                <a:effectLst/>
              </a:rPr>
              <a:t>Construction source for re-building communities</a:t>
            </a:r>
          </a:p>
          <a:p>
            <a:endParaRPr lang="en-US" dirty="0"/>
          </a:p>
        </p:txBody>
      </p:sp>
      <p:sp>
        <p:nvSpPr>
          <p:cNvPr id="3" name="Title 2"/>
          <p:cNvSpPr>
            <a:spLocks noGrp="1"/>
          </p:cNvSpPr>
          <p:nvPr>
            <p:ph type="title"/>
          </p:nvPr>
        </p:nvSpPr>
        <p:spPr>
          <a:xfrm>
            <a:off x="327714" y="404491"/>
            <a:ext cx="11654344" cy="914400"/>
          </a:xfrm>
        </p:spPr>
        <p:txBody>
          <a:bodyPr>
            <a:normAutofit/>
          </a:bodyPr>
          <a:lstStyle/>
          <a:p>
            <a:r>
              <a:rPr lang="en-US" dirty="0" smtClean="0"/>
              <a:t>Transmedia differences around the globe</a:t>
            </a:r>
            <a:endParaRPr lang="en-US" dirty="0"/>
          </a:p>
        </p:txBody>
      </p:sp>
      <p:sp>
        <p:nvSpPr>
          <p:cNvPr id="4" name="Rectangle 3"/>
          <p:cNvSpPr/>
          <p:nvPr/>
        </p:nvSpPr>
        <p:spPr>
          <a:xfrm>
            <a:off x="3209068" y="5861258"/>
            <a:ext cx="7318757" cy="830997"/>
          </a:xfrm>
          <a:prstGeom prst="rect">
            <a:avLst/>
          </a:prstGeom>
        </p:spPr>
        <p:txBody>
          <a:bodyPr wrap="square">
            <a:spAutoFit/>
          </a:bodyPr>
          <a:lstStyle/>
          <a:p>
            <a:pPr algn="r"/>
            <a:r>
              <a:rPr lang="en-US" sz="2400" i="1" dirty="0" smtClean="0"/>
              <a:t>The Transmedia Earth Network</a:t>
            </a:r>
            <a:r>
              <a:rPr lang="en-US" sz="2400" dirty="0" smtClean="0"/>
              <a:t> </a:t>
            </a:r>
          </a:p>
          <a:p>
            <a:pPr algn="r"/>
            <a:r>
              <a:rPr lang="en-US" sz="2400" dirty="0" smtClean="0"/>
              <a:t>(Freeman &amp; Proctor) </a:t>
            </a:r>
            <a:endParaRPr lang="en-US" sz="2400" dirty="0"/>
          </a:p>
        </p:txBody>
      </p:sp>
    </p:spTree>
    <p:extLst>
      <p:ext uri="{BB962C8B-B14F-4D97-AF65-F5344CB8AC3E}">
        <p14:creationId xmlns:p14="http://schemas.microsoft.com/office/powerpoint/2010/main" val="3007911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Transmedia as online documentary</a:t>
            </a:r>
            <a:endParaRPr lang="en-US" dirty="0"/>
          </a:p>
        </p:txBody>
      </p:sp>
      <p:pic>
        <p:nvPicPr>
          <p:cNvPr id="4" name="Content Placeholder 3"/>
          <p:cNvPicPr>
            <a:picLocks noGrp="1" noChangeAspect="1"/>
          </p:cNvPicPr>
          <p:nvPr>
            <p:ph idx="1"/>
          </p:nvPr>
        </p:nvPicPr>
        <p:blipFill>
          <a:blip r:embed="rId2"/>
          <a:srcRect t="13566" b="13566"/>
          <a:stretch>
            <a:fillRect/>
          </a:stretch>
        </p:blipFill>
        <p:spPr>
          <a:xfrm>
            <a:off x="838200" y="1825625"/>
            <a:ext cx="8208108" cy="4351338"/>
          </a:xfrm>
        </p:spPr>
      </p:pic>
      <p:sp>
        <p:nvSpPr>
          <p:cNvPr id="5" name="Content Placeholder 1"/>
          <p:cNvSpPr txBox="1">
            <a:spLocks/>
          </p:cNvSpPr>
          <p:nvPr/>
        </p:nvSpPr>
        <p:spPr>
          <a:xfrm>
            <a:off x="9042583" y="1795262"/>
            <a:ext cx="2954032" cy="4563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smtClean="0"/>
              <a:t>Hollow:</a:t>
            </a:r>
          </a:p>
          <a:p>
            <a:r>
              <a:rPr lang="en-US" dirty="0" smtClean="0"/>
              <a:t>Looks at how natural disaster in a small town impacted people</a:t>
            </a:r>
          </a:p>
          <a:p>
            <a:pPr lvl="1"/>
            <a:r>
              <a:rPr lang="en-US" dirty="0" smtClean="0"/>
              <a:t>Websites</a:t>
            </a:r>
          </a:p>
          <a:p>
            <a:pPr lvl="1"/>
            <a:r>
              <a:rPr lang="en-US" dirty="0" smtClean="0"/>
              <a:t>Online game</a:t>
            </a:r>
          </a:p>
          <a:p>
            <a:pPr lvl="1"/>
            <a:r>
              <a:rPr lang="en-US" dirty="0" smtClean="0"/>
              <a:t>Social media</a:t>
            </a:r>
          </a:p>
          <a:p>
            <a:endParaRPr lang="en-US" dirty="0"/>
          </a:p>
        </p:txBody>
      </p:sp>
    </p:spTree>
    <p:extLst>
      <p:ext uri="{BB962C8B-B14F-4D97-AF65-F5344CB8AC3E}">
        <p14:creationId xmlns:p14="http://schemas.microsoft.com/office/powerpoint/2010/main" val="79200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roles for transmedia in the UK</a:t>
            </a:r>
            <a:endParaRPr lang="en-US" dirty="0"/>
          </a:p>
        </p:txBody>
      </p:sp>
      <p:sp>
        <p:nvSpPr>
          <p:cNvPr id="3" name="Content Placeholder 2"/>
          <p:cNvSpPr>
            <a:spLocks noGrp="1"/>
          </p:cNvSpPr>
          <p:nvPr>
            <p:ph idx="1"/>
          </p:nvPr>
        </p:nvSpPr>
        <p:spPr/>
        <p:txBody>
          <a:bodyPr/>
          <a:lstStyle/>
          <a:p>
            <a:pPr marL="0" indent="0">
              <a:buNone/>
            </a:pPr>
            <a:r>
              <a:rPr lang="en-US" u="sng" dirty="0" smtClean="0"/>
              <a:t>Transmedia as </a:t>
            </a:r>
            <a:r>
              <a:rPr lang="en-US" u="sng" dirty="0" smtClean="0"/>
              <a:t>‘informing</a:t>
            </a:r>
            <a:r>
              <a:rPr lang="en-US" u="sng" dirty="0" smtClean="0"/>
              <a:t>, educating and </a:t>
            </a:r>
            <a:r>
              <a:rPr lang="en-US" u="sng" dirty="0" smtClean="0"/>
              <a:t>entertaining’</a:t>
            </a:r>
            <a:r>
              <a:rPr lang="en-US" dirty="0" smtClean="0"/>
              <a:t> (Grainge, 2015)</a:t>
            </a:r>
            <a:endParaRPr lang="en-US" dirty="0" smtClean="0"/>
          </a:p>
          <a:p>
            <a:r>
              <a:rPr lang="en-US" dirty="0" smtClean="0"/>
              <a:t>BBC’s coverage of the London 2012 Olympic Games</a:t>
            </a:r>
            <a:endParaRPr lang="en-US" dirty="0"/>
          </a:p>
        </p:txBody>
      </p:sp>
      <p:pic>
        <p:nvPicPr>
          <p:cNvPr id="4" name="Picture 3"/>
          <p:cNvPicPr>
            <a:picLocks noChangeAspect="1"/>
          </p:cNvPicPr>
          <p:nvPr/>
        </p:nvPicPr>
        <p:blipFill>
          <a:blip r:embed="rId2"/>
          <a:stretch>
            <a:fillRect/>
          </a:stretch>
        </p:blipFill>
        <p:spPr>
          <a:xfrm>
            <a:off x="3301998" y="3165231"/>
            <a:ext cx="3722077" cy="3458307"/>
          </a:xfrm>
          <a:prstGeom prst="rect">
            <a:avLst/>
          </a:prstGeom>
        </p:spPr>
      </p:pic>
      <p:pic>
        <p:nvPicPr>
          <p:cNvPr id="5" name="Picture 4"/>
          <p:cNvPicPr>
            <a:picLocks noChangeAspect="1"/>
          </p:cNvPicPr>
          <p:nvPr/>
        </p:nvPicPr>
        <p:blipFill rotWithShape="1">
          <a:blip r:embed="rId3"/>
          <a:srcRect r="21660"/>
          <a:stretch/>
        </p:blipFill>
        <p:spPr>
          <a:xfrm>
            <a:off x="238369" y="3880339"/>
            <a:ext cx="3024554" cy="2171700"/>
          </a:xfrm>
          <a:prstGeom prst="rect">
            <a:avLst/>
          </a:prstGeom>
        </p:spPr>
      </p:pic>
      <p:pic>
        <p:nvPicPr>
          <p:cNvPr id="6" name="Picture 5"/>
          <p:cNvPicPr>
            <a:picLocks noChangeAspect="1"/>
          </p:cNvPicPr>
          <p:nvPr/>
        </p:nvPicPr>
        <p:blipFill>
          <a:blip r:embed="rId4"/>
          <a:stretch>
            <a:fillRect/>
          </a:stretch>
        </p:blipFill>
        <p:spPr>
          <a:xfrm>
            <a:off x="7049729" y="3145692"/>
            <a:ext cx="4834539" cy="3540370"/>
          </a:xfrm>
          <a:prstGeom prst="rect">
            <a:avLst/>
          </a:prstGeom>
        </p:spPr>
      </p:pic>
    </p:spTree>
    <p:extLst>
      <p:ext uri="{BB962C8B-B14F-4D97-AF65-F5344CB8AC3E}">
        <p14:creationId xmlns:p14="http://schemas.microsoft.com/office/powerpoint/2010/main" val="2339965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Transmedia as online documentary</a:t>
            </a:r>
            <a:endParaRPr lang="en-US" dirty="0"/>
          </a:p>
        </p:txBody>
      </p:sp>
      <p:pic>
        <p:nvPicPr>
          <p:cNvPr id="4" name="Content Placeholder 3"/>
          <p:cNvPicPr>
            <a:picLocks noGrp="1" noChangeAspect="1"/>
          </p:cNvPicPr>
          <p:nvPr>
            <p:ph idx="1"/>
          </p:nvPr>
        </p:nvPicPr>
        <p:blipFill>
          <a:blip r:embed="rId2"/>
          <a:srcRect t="13218" b="13218"/>
          <a:stretch>
            <a:fillRect/>
          </a:stretch>
        </p:blipFill>
        <p:spPr>
          <a:xfrm>
            <a:off x="447431" y="1825625"/>
            <a:ext cx="8012723" cy="4351338"/>
          </a:xfrm>
        </p:spPr>
      </p:pic>
      <p:sp>
        <p:nvSpPr>
          <p:cNvPr id="5" name="Content Placeholder 1"/>
          <p:cNvSpPr txBox="1">
            <a:spLocks/>
          </p:cNvSpPr>
          <p:nvPr/>
        </p:nvSpPr>
        <p:spPr>
          <a:xfrm>
            <a:off x="8518770" y="1736647"/>
            <a:ext cx="2954032" cy="4563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smtClean="0"/>
              <a:t>High Rise</a:t>
            </a:r>
            <a:r>
              <a:rPr lang="en-US" dirty="0" smtClean="0"/>
              <a:t>:</a:t>
            </a:r>
          </a:p>
          <a:p>
            <a:r>
              <a:rPr lang="en-US" dirty="0" smtClean="0"/>
              <a:t>Examines impact of urban living on Western society</a:t>
            </a:r>
          </a:p>
          <a:p>
            <a:r>
              <a:rPr lang="en-US" dirty="0" smtClean="0"/>
              <a:t>Looked at class, age</a:t>
            </a:r>
            <a:r>
              <a:rPr lang="en-US" dirty="0"/>
              <a:t> </a:t>
            </a:r>
            <a:r>
              <a:rPr lang="en-US" dirty="0" smtClean="0"/>
              <a:t>and religion</a:t>
            </a:r>
          </a:p>
          <a:p>
            <a:pPr lvl="1"/>
            <a:r>
              <a:rPr lang="en-US" dirty="0" smtClean="0"/>
              <a:t>Website</a:t>
            </a:r>
          </a:p>
          <a:p>
            <a:pPr lvl="1"/>
            <a:r>
              <a:rPr lang="en-US" dirty="0" smtClean="0"/>
              <a:t>Social media</a:t>
            </a:r>
          </a:p>
          <a:p>
            <a:pPr lvl="1"/>
            <a:r>
              <a:rPr lang="en-US" dirty="0" smtClean="0"/>
              <a:t>YouTube</a:t>
            </a:r>
          </a:p>
          <a:p>
            <a:endParaRPr lang="en-US" dirty="0"/>
          </a:p>
        </p:txBody>
      </p:sp>
    </p:spTree>
    <p:extLst>
      <p:ext uri="{BB962C8B-B14F-4D97-AF65-F5344CB8AC3E}">
        <p14:creationId xmlns:p14="http://schemas.microsoft.com/office/powerpoint/2010/main" val="305200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6320" y="1208729"/>
            <a:ext cx="10180075" cy="3183156"/>
          </a:xfrm>
        </p:spPr>
        <p:txBody>
          <a:bodyPr>
            <a:normAutofit/>
          </a:bodyPr>
          <a:lstStyle/>
          <a:p>
            <a:r>
              <a:rPr lang="en-GB" sz="2800" dirty="0" smtClean="0">
                <a:effectLst/>
              </a:rPr>
              <a:t>“The </a:t>
            </a:r>
            <a:r>
              <a:rPr lang="en-GB" sz="2800" dirty="0">
                <a:effectLst/>
              </a:rPr>
              <a:t>project is </a:t>
            </a:r>
            <a:r>
              <a:rPr lang="en-GB" sz="2800" dirty="0" smtClean="0">
                <a:effectLst/>
              </a:rPr>
              <a:t>about preserving </a:t>
            </a:r>
            <a:r>
              <a:rPr lang="en-GB" sz="2800" dirty="0">
                <a:effectLst/>
              </a:rPr>
              <a:t>the memory of the population and </a:t>
            </a:r>
            <a:r>
              <a:rPr lang="en-GB" sz="2800" dirty="0" smtClean="0">
                <a:effectLst/>
              </a:rPr>
              <a:t>seeks </a:t>
            </a:r>
            <a:r>
              <a:rPr lang="en-GB" sz="2800" dirty="0">
                <a:effectLst/>
              </a:rPr>
              <a:t>recognition of the </a:t>
            </a:r>
            <a:r>
              <a:rPr lang="en-GB" sz="2800" dirty="0" smtClean="0">
                <a:effectLst/>
              </a:rPr>
              <a:t>settlers, </a:t>
            </a:r>
            <a:r>
              <a:rPr lang="en-GB" sz="2800" dirty="0">
                <a:effectLst/>
              </a:rPr>
              <a:t>victims of internal displacement by generators of violence </a:t>
            </a:r>
            <a:r>
              <a:rPr lang="en-GB" sz="2800" dirty="0" smtClean="0">
                <a:effectLst/>
              </a:rPr>
              <a:t>(criminal gangs).”</a:t>
            </a:r>
            <a:endParaRPr lang="en-US" sz="2800" dirty="0">
              <a:effectLst/>
            </a:endParaRPr>
          </a:p>
          <a:p>
            <a:r>
              <a:rPr lang="en-US" sz="2500" dirty="0" smtClean="0">
                <a:effectLst/>
              </a:rPr>
              <a:t>Camilo Tamayo Gomez, EAFIT University (2015)         </a:t>
            </a:r>
            <a:r>
              <a:rPr lang="en-GB" sz="2500" dirty="0" smtClean="0">
                <a:effectLst/>
              </a:rPr>
              <a:t> </a:t>
            </a:r>
            <a:endParaRPr lang="en-US" sz="2500" dirty="0"/>
          </a:p>
        </p:txBody>
      </p:sp>
      <p:sp>
        <p:nvSpPr>
          <p:cNvPr id="3" name="Title 2"/>
          <p:cNvSpPr>
            <a:spLocks noGrp="1"/>
          </p:cNvSpPr>
          <p:nvPr>
            <p:ph type="title"/>
          </p:nvPr>
        </p:nvSpPr>
        <p:spPr>
          <a:xfrm>
            <a:off x="441786" y="1"/>
            <a:ext cx="11388197" cy="1350655"/>
          </a:xfrm>
        </p:spPr>
        <p:txBody>
          <a:bodyPr/>
          <a:lstStyle/>
          <a:p>
            <a:pPr algn="ctr"/>
            <a:r>
              <a:rPr lang="en-US" sz="4600" dirty="0" smtClean="0"/>
              <a:t>Transmedia as memory-making</a:t>
            </a:r>
            <a:endParaRPr lang="en-US" sz="46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237648" y="3182306"/>
            <a:ext cx="6363321" cy="243501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66810" y="3994951"/>
            <a:ext cx="5540848" cy="2341008"/>
          </a:xfrm>
          <a:prstGeom prst="rect">
            <a:avLst/>
          </a:prstGeom>
        </p:spPr>
      </p:pic>
    </p:spTree>
    <p:extLst>
      <p:ext uri="{BB962C8B-B14F-4D97-AF65-F5344CB8AC3E}">
        <p14:creationId xmlns:p14="http://schemas.microsoft.com/office/powerpoint/2010/main" val="3115069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399" y="1516032"/>
            <a:ext cx="10252908" cy="4428641"/>
          </a:xfrm>
        </p:spPr>
        <p:txBody>
          <a:bodyPr>
            <a:normAutofit/>
          </a:bodyPr>
          <a:lstStyle/>
          <a:p>
            <a:r>
              <a:rPr lang="en-US" sz="2800" dirty="0" smtClean="0">
                <a:effectLst/>
              </a:rPr>
              <a:t>“</a:t>
            </a:r>
            <a:r>
              <a:rPr lang="en-US" sz="2800" dirty="0">
                <a:effectLst/>
              </a:rPr>
              <a:t>I </a:t>
            </a:r>
            <a:r>
              <a:rPr lang="en-US" sz="2800" dirty="0" smtClean="0">
                <a:effectLst/>
              </a:rPr>
              <a:t>believe </a:t>
            </a:r>
            <a:r>
              <a:rPr lang="en-US" sz="2800" dirty="0">
                <a:effectLst/>
              </a:rPr>
              <a:t>that transmedia in Colombia can contribute to creating processes of memory, recognition and solidarity for the victims of the Colombian armed conflict. I think that using and developing transmedia with local communities can be the clue to starting real processes of reconciliation in </a:t>
            </a:r>
            <a:r>
              <a:rPr lang="en-US" sz="2800" dirty="0" smtClean="0">
                <a:effectLst/>
              </a:rPr>
              <a:t>our </a:t>
            </a:r>
            <a:r>
              <a:rPr lang="en-US" sz="2800" dirty="0">
                <a:effectLst/>
              </a:rPr>
              <a:t>country.”</a:t>
            </a:r>
            <a:r>
              <a:rPr lang="en-GB" sz="2800" dirty="0">
                <a:effectLst/>
              </a:rPr>
              <a:t> </a:t>
            </a:r>
            <a:r>
              <a:rPr lang="en-GB" sz="2800" dirty="0" smtClean="0">
                <a:effectLst/>
              </a:rPr>
              <a:t>                                                </a:t>
            </a:r>
          </a:p>
          <a:p>
            <a:r>
              <a:rPr lang="en-US" sz="2800" dirty="0" smtClean="0">
                <a:effectLst/>
              </a:rPr>
              <a:t>Student </a:t>
            </a:r>
            <a:r>
              <a:rPr lang="en-US" sz="2800" dirty="0">
                <a:effectLst/>
              </a:rPr>
              <a:t>enrolled on </a:t>
            </a:r>
            <a:r>
              <a:rPr lang="en-US" sz="2800" dirty="0" smtClean="0">
                <a:effectLst/>
              </a:rPr>
              <a:t>MA </a:t>
            </a:r>
            <a:r>
              <a:rPr lang="en-US" sz="2800" dirty="0">
                <a:effectLst/>
              </a:rPr>
              <a:t>in Transmedia </a:t>
            </a:r>
            <a:r>
              <a:rPr lang="en-US" sz="2800" dirty="0" smtClean="0">
                <a:effectLst/>
              </a:rPr>
              <a:t>Communication at EAFIT University (2015)</a:t>
            </a:r>
            <a:endParaRPr lang="en-US" sz="2800" dirty="0"/>
          </a:p>
        </p:txBody>
      </p:sp>
      <p:sp>
        <p:nvSpPr>
          <p:cNvPr id="3" name="Title 2"/>
          <p:cNvSpPr>
            <a:spLocks noGrp="1"/>
          </p:cNvSpPr>
          <p:nvPr>
            <p:ph type="title"/>
          </p:nvPr>
        </p:nvSpPr>
        <p:spPr>
          <a:xfrm>
            <a:off x="662676" y="228601"/>
            <a:ext cx="10897327" cy="914400"/>
          </a:xfrm>
        </p:spPr>
        <p:txBody>
          <a:bodyPr/>
          <a:lstStyle/>
          <a:p>
            <a:r>
              <a:rPr lang="en-US" dirty="0" smtClean="0"/>
              <a:t>Transmedia as reconciliation </a:t>
            </a:r>
            <a:endParaRPr lang="en-US" dirty="0"/>
          </a:p>
        </p:txBody>
      </p:sp>
    </p:spTree>
    <p:extLst>
      <p:ext uri="{BB962C8B-B14F-4D97-AF65-F5344CB8AC3E}">
        <p14:creationId xmlns:p14="http://schemas.microsoft.com/office/powerpoint/2010/main" val="2732608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1539" y="1700415"/>
            <a:ext cx="10843846" cy="4711994"/>
          </a:xfrm>
        </p:spPr>
        <p:txBody>
          <a:bodyPr>
            <a:normAutofit fontScale="92500" lnSpcReduction="10000"/>
          </a:bodyPr>
          <a:lstStyle/>
          <a:p>
            <a:r>
              <a:rPr lang="en-GB" sz="2800" dirty="0" smtClean="0">
                <a:effectLst/>
              </a:rPr>
              <a:t>Transmedia and convergence cultures have led to a proliferated and crowded media landscape with seemingly endless content</a:t>
            </a:r>
          </a:p>
          <a:p>
            <a:r>
              <a:rPr lang="en-GB" sz="2800" dirty="0" smtClean="0">
                <a:effectLst/>
              </a:rPr>
              <a:t>Global formats that travel are seen as the solution because it is cheaper and easier (with less perceived risk)… in the UK</a:t>
            </a:r>
          </a:p>
          <a:p>
            <a:r>
              <a:rPr lang="en-GB" sz="2800" dirty="0" smtClean="0">
                <a:effectLst/>
              </a:rPr>
              <a:t>Thinking</a:t>
            </a:r>
            <a:r>
              <a:rPr lang="en-GB" dirty="0" smtClean="0"/>
              <a:t> internationally, </a:t>
            </a:r>
            <a:r>
              <a:rPr lang="en-GB" sz="3900" b="1" dirty="0" smtClean="0">
                <a:effectLst/>
              </a:rPr>
              <a:t>“</a:t>
            </a:r>
            <a:r>
              <a:rPr lang="en-GB" sz="3900" b="1" u="sng" dirty="0"/>
              <a:t>t</a:t>
            </a:r>
            <a:r>
              <a:rPr lang="en-GB" sz="3900" b="1" u="sng" dirty="0" smtClean="0">
                <a:effectLst/>
              </a:rPr>
              <a:t>ransmedia </a:t>
            </a:r>
            <a:r>
              <a:rPr lang="en-GB" sz="3900" b="1" u="sng" dirty="0" smtClean="0">
                <a:effectLst/>
              </a:rPr>
              <a:t>is always </a:t>
            </a:r>
            <a:r>
              <a:rPr lang="en-GB" sz="3900" b="1" u="sng" dirty="0" smtClean="0">
                <a:effectLst/>
              </a:rPr>
              <a:t>an important </a:t>
            </a:r>
            <a:r>
              <a:rPr lang="en-GB" sz="3900" b="1" u="sng" dirty="0">
                <a:effectLst/>
              </a:rPr>
              <a:t>strategy for generating impact on the public </a:t>
            </a:r>
            <a:r>
              <a:rPr lang="en-GB" sz="3900" b="1" u="sng" dirty="0" smtClean="0">
                <a:effectLst/>
              </a:rPr>
              <a:t>sphere</a:t>
            </a:r>
            <a:r>
              <a:rPr lang="en-GB" sz="3900" b="1" dirty="0" smtClean="0">
                <a:effectLst/>
              </a:rPr>
              <a:t>…”</a:t>
            </a:r>
          </a:p>
          <a:p>
            <a:pPr lvl="1"/>
            <a:r>
              <a:rPr lang="en-GB" sz="2600" dirty="0" smtClean="0">
                <a:effectLst/>
              </a:rPr>
              <a:t>Economically?</a:t>
            </a:r>
          </a:p>
          <a:p>
            <a:pPr lvl="1"/>
            <a:r>
              <a:rPr lang="en-GB" sz="2600" dirty="0" smtClean="0">
                <a:effectLst/>
              </a:rPr>
              <a:t>Promotionally?</a:t>
            </a:r>
          </a:p>
          <a:p>
            <a:pPr lvl="1"/>
            <a:r>
              <a:rPr lang="en-GB" sz="2600" dirty="0" smtClean="0">
                <a:effectLst/>
              </a:rPr>
              <a:t>Narratively?</a:t>
            </a:r>
          </a:p>
          <a:p>
            <a:pPr lvl="1"/>
            <a:r>
              <a:rPr lang="en-GB" sz="2600" dirty="0" smtClean="0">
                <a:effectLst/>
              </a:rPr>
              <a:t>Culturally?</a:t>
            </a:r>
          </a:p>
          <a:p>
            <a:pPr lvl="1"/>
            <a:r>
              <a:rPr lang="en-GB" sz="2600" dirty="0" smtClean="0">
                <a:effectLst/>
              </a:rPr>
              <a:t>Socially?</a:t>
            </a:r>
          </a:p>
          <a:p>
            <a:pPr lvl="1"/>
            <a:r>
              <a:rPr lang="en-GB" sz="2600" dirty="0" smtClean="0">
                <a:effectLst/>
              </a:rPr>
              <a:t>Politically?</a:t>
            </a:r>
            <a:endParaRPr lang="en-GB" sz="2600" dirty="0">
              <a:effectLst/>
            </a:endParaRPr>
          </a:p>
          <a:p>
            <a:endParaRPr lang="en-US" dirty="0"/>
          </a:p>
        </p:txBody>
      </p:sp>
      <p:sp>
        <p:nvSpPr>
          <p:cNvPr id="3" name="Title 2"/>
          <p:cNvSpPr>
            <a:spLocks noGrp="1"/>
          </p:cNvSpPr>
          <p:nvPr>
            <p:ph type="title"/>
          </p:nvPr>
        </p:nvSpPr>
        <p:spPr>
          <a:xfrm>
            <a:off x="760850" y="519751"/>
            <a:ext cx="10602807" cy="914400"/>
          </a:xfrm>
        </p:spPr>
        <p:txBody>
          <a:bodyPr/>
          <a:lstStyle/>
          <a:p>
            <a:r>
              <a:rPr lang="en-US" dirty="0" smtClean="0"/>
              <a:t>What to take away from today…</a:t>
            </a:r>
            <a:endParaRPr lang="en-US" dirty="0"/>
          </a:p>
        </p:txBody>
      </p:sp>
    </p:spTree>
    <p:extLst>
      <p:ext uri="{BB962C8B-B14F-4D97-AF65-F5344CB8AC3E}">
        <p14:creationId xmlns:p14="http://schemas.microsoft.com/office/powerpoint/2010/main" val="2131127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TextBox 5"/>
          <p:cNvSpPr txBox="1"/>
          <p:nvPr/>
        </p:nvSpPr>
        <p:spPr>
          <a:xfrm>
            <a:off x="840922" y="2067795"/>
            <a:ext cx="9797142" cy="1631216"/>
          </a:xfrm>
          <a:prstGeom prst="rect">
            <a:avLst/>
          </a:prstGeom>
          <a:noFill/>
        </p:spPr>
        <p:txBody>
          <a:bodyPr wrap="square" rtlCol="0">
            <a:spAutoFit/>
          </a:bodyPr>
          <a:lstStyle/>
          <a:p>
            <a:pPr algn="ctr"/>
            <a:r>
              <a:rPr lang="en-GB" sz="10000" dirty="0" smtClean="0">
                <a:solidFill>
                  <a:prstClr val="white"/>
                </a:solidFill>
                <a:latin typeface="Verdana" panose="020B0604030504040204" pitchFamily="34" charset="0"/>
                <a:ea typeface="Verdana" panose="020B0604030504040204" pitchFamily="34" charset="0"/>
                <a:cs typeface="Verdana" panose="020B0604030504040204" pitchFamily="34" charset="0"/>
              </a:rPr>
              <a:t>Thank you</a:t>
            </a:r>
            <a:endParaRPr lang="en-GB" sz="10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3390900" y="5169135"/>
            <a:ext cx="6496050" cy="461665"/>
          </a:xfrm>
          <a:prstGeom prst="rect">
            <a:avLst/>
          </a:prstGeom>
          <a:noFill/>
        </p:spPr>
        <p:txBody>
          <a:bodyPr wrap="square" rtlCol="0">
            <a:spAutoFit/>
          </a:bodyPr>
          <a:lstStyle/>
          <a:p>
            <a:pPr algn="r"/>
            <a:r>
              <a:rPr lang="en-GB" sz="24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m.freeman@bathspa.ac.uk</a:t>
            </a:r>
            <a:endParaRPr lang="en-GB" sz="2400" dirty="0"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7527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69" y="443279"/>
            <a:ext cx="10515600" cy="1325563"/>
          </a:xfrm>
        </p:spPr>
        <p:txBody>
          <a:bodyPr/>
          <a:lstStyle/>
          <a:p>
            <a:r>
              <a:rPr lang="en-US" dirty="0" smtClean="0"/>
              <a:t>Local roles for transmedia in the UK</a:t>
            </a:r>
            <a:endParaRPr lang="en-US" dirty="0"/>
          </a:p>
        </p:txBody>
      </p:sp>
      <p:sp>
        <p:nvSpPr>
          <p:cNvPr id="3" name="Content Placeholder 2"/>
          <p:cNvSpPr>
            <a:spLocks noGrp="1"/>
          </p:cNvSpPr>
          <p:nvPr>
            <p:ph idx="1"/>
          </p:nvPr>
        </p:nvSpPr>
        <p:spPr/>
        <p:txBody>
          <a:bodyPr/>
          <a:lstStyle/>
          <a:p>
            <a:pPr marL="0" indent="0">
              <a:buNone/>
            </a:pPr>
            <a:r>
              <a:rPr lang="en-US" u="sng" dirty="0" smtClean="0"/>
              <a:t>Transmedia as national charity campaign</a:t>
            </a:r>
          </a:p>
          <a:p>
            <a:r>
              <a:rPr lang="en-US" dirty="0" smtClean="0"/>
              <a:t>BBC’s coverage of Red Nose Day</a:t>
            </a:r>
            <a:endParaRPr lang="en-US" dirty="0"/>
          </a:p>
        </p:txBody>
      </p:sp>
      <p:pic>
        <p:nvPicPr>
          <p:cNvPr id="4" name="Picture 3"/>
          <p:cNvPicPr>
            <a:picLocks noChangeAspect="1"/>
          </p:cNvPicPr>
          <p:nvPr/>
        </p:nvPicPr>
        <p:blipFill>
          <a:blip r:embed="rId2"/>
          <a:stretch>
            <a:fillRect/>
          </a:stretch>
        </p:blipFill>
        <p:spPr>
          <a:xfrm>
            <a:off x="410307" y="3004801"/>
            <a:ext cx="6685954" cy="3853199"/>
          </a:xfrm>
          <a:prstGeom prst="rect">
            <a:avLst/>
          </a:prstGeom>
        </p:spPr>
      </p:pic>
      <p:pic>
        <p:nvPicPr>
          <p:cNvPr id="6" name="Picture 5"/>
          <p:cNvPicPr>
            <a:picLocks noChangeAspect="1"/>
          </p:cNvPicPr>
          <p:nvPr/>
        </p:nvPicPr>
        <p:blipFill>
          <a:blip r:embed="rId3"/>
          <a:stretch>
            <a:fillRect/>
          </a:stretch>
        </p:blipFill>
        <p:spPr>
          <a:xfrm>
            <a:off x="8340979" y="355988"/>
            <a:ext cx="3655637" cy="2437788"/>
          </a:xfrm>
          <a:prstGeom prst="rect">
            <a:avLst/>
          </a:prstGeom>
        </p:spPr>
      </p:pic>
      <p:pic>
        <p:nvPicPr>
          <p:cNvPr id="7" name="Picture 6"/>
          <p:cNvPicPr>
            <a:picLocks noChangeAspect="1"/>
          </p:cNvPicPr>
          <p:nvPr/>
        </p:nvPicPr>
        <p:blipFill>
          <a:blip r:embed="rId4"/>
          <a:stretch>
            <a:fillRect/>
          </a:stretch>
        </p:blipFill>
        <p:spPr>
          <a:xfrm>
            <a:off x="7343529" y="2315916"/>
            <a:ext cx="4047392" cy="4366238"/>
          </a:xfrm>
          <a:prstGeom prst="rect">
            <a:avLst/>
          </a:prstGeom>
        </p:spPr>
      </p:pic>
    </p:spTree>
    <p:extLst>
      <p:ext uri="{BB962C8B-B14F-4D97-AF65-F5344CB8AC3E}">
        <p14:creationId xmlns:p14="http://schemas.microsoft.com/office/powerpoint/2010/main" val="58831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challenges for transmedia… in the UK</a:t>
            </a:r>
            <a:endParaRPr lang="en-US" dirty="0"/>
          </a:p>
        </p:txBody>
      </p:sp>
      <p:sp>
        <p:nvSpPr>
          <p:cNvPr id="3" name="Content Placeholder 2"/>
          <p:cNvSpPr>
            <a:spLocks noGrp="1"/>
          </p:cNvSpPr>
          <p:nvPr>
            <p:ph idx="1"/>
          </p:nvPr>
        </p:nvSpPr>
        <p:spPr/>
        <p:txBody>
          <a:bodyPr/>
          <a:lstStyle/>
          <a:p>
            <a:r>
              <a:rPr lang="en-US" dirty="0" smtClean="0"/>
              <a:t>“Transmedia </a:t>
            </a:r>
            <a:r>
              <a:rPr lang="en-US" dirty="0"/>
              <a:t>storytelling has </a:t>
            </a:r>
            <a:r>
              <a:rPr lang="en-US" dirty="0" smtClean="0"/>
              <a:t>struggled </a:t>
            </a:r>
            <a:r>
              <a:rPr lang="en-US" dirty="0"/>
              <a:t>to find itself </a:t>
            </a:r>
            <a:r>
              <a:rPr lang="en-US" dirty="0" smtClean="0"/>
              <a:t>a clear foothold</a:t>
            </a:r>
            <a:r>
              <a:rPr lang="en-US" dirty="0"/>
              <a:t> </a:t>
            </a:r>
            <a:r>
              <a:rPr lang="en-US" dirty="0" smtClean="0"/>
              <a:t>in the UK … transmedia </a:t>
            </a:r>
            <a:r>
              <a:rPr lang="en-US" dirty="0"/>
              <a:t>[storytelling] may have seen some recent successes, but the evidence </a:t>
            </a:r>
            <a:r>
              <a:rPr lang="en-US" dirty="0" smtClean="0"/>
              <a:t>here suggests </a:t>
            </a:r>
            <a:r>
              <a:rPr lang="en-US" dirty="0"/>
              <a:t>that the multi-platform world is still largely at the stage of “porting” projects across </a:t>
            </a:r>
            <a:r>
              <a:rPr lang="en-US" dirty="0" smtClean="0"/>
              <a:t>borders </a:t>
            </a:r>
            <a:r>
              <a:rPr lang="en-US" dirty="0" smtClean="0"/>
              <a:t>rather </a:t>
            </a:r>
            <a:r>
              <a:rPr lang="en-US" dirty="0"/>
              <a:t>than developing new models where industry cooperation and collaboration is more key</a:t>
            </a:r>
            <a:r>
              <a:rPr lang="en-US" dirty="0" smtClean="0"/>
              <a:t>.” (Johnston, 2013)</a:t>
            </a:r>
            <a:r>
              <a:rPr lang="en-GB" dirty="0" smtClean="0"/>
              <a:t> </a:t>
            </a:r>
            <a:endParaRPr lang="en-US" dirty="0"/>
          </a:p>
        </p:txBody>
      </p:sp>
    </p:spTree>
    <p:extLst>
      <p:ext uri="{BB962C8B-B14F-4D97-AF65-F5344CB8AC3E}">
        <p14:creationId xmlns:p14="http://schemas.microsoft.com/office/powerpoint/2010/main" val="324379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1716"/>
            <a:ext cx="10693251" cy="1325563"/>
          </a:xfrm>
        </p:spPr>
        <p:txBody>
          <a:bodyPr/>
          <a:lstStyle/>
          <a:p>
            <a:r>
              <a:rPr lang="en-US" dirty="0" smtClean="0"/>
              <a:t>Local challenges for transmedia… in the UK/US</a:t>
            </a:r>
            <a:endParaRPr lang="en-US" dirty="0"/>
          </a:p>
        </p:txBody>
      </p:sp>
      <p:sp>
        <p:nvSpPr>
          <p:cNvPr id="3" name="Content Placeholder 2"/>
          <p:cNvSpPr>
            <a:spLocks noGrp="1"/>
          </p:cNvSpPr>
          <p:nvPr>
            <p:ph idx="1"/>
          </p:nvPr>
        </p:nvSpPr>
        <p:spPr>
          <a:xfrm>
            <a:off x="879165" y="1538808"/>
            <a:ext cx="7764302" cy="4351338"/>
          </a:xfrm>
        </p:spPr>
        <p:txBody>
          <a:bodyPr/>
          <a:lstStyle/>
          <a:p>
            <a:r>
              <a:rPr lang="en-US" dirty="0" smtClean="0"/>
              <a:t>“Most </a:t>
            </a:r>
            <a:r>
              <a:rPr lang="en-US" dirty="0"/>
              <a:t>of the </a:t>
            </a:r>
            <a:r>
              <a:rPr lang="en-US" dirty="0" smtClean="0"/>
              <a:t>UK/US-</a:t>
            </a:r>
            <a:r>
              <a:rPr lang="en-US" dirty="0"/>
              <a:t>based transmedia </a:t>
            </a:r>
            <a:r>
              <a:rPr lang="en-US" dirty="0" smtClean="0"/>
              <a:t>projects</a:t>
            </a:r>
            <a:r>
              <a:rPr lang="en-GB" dirty="0"/>
              <a:t> </a:t>
            </a:r>
            <a:r>
              <a:rPr lang="en-US" dirty="0" smtClean="0"/>
              <a:t>today </a:t>
            </a:r>
            <a:r>
              <a:rPr lang="en-US" dirty="0"/>
              <a:t>are funded through promotional and marketing </a:t>
            </a:r>
            <a:r>
              <a:rPr lang="en-US" dirty="0" smtClean="0"/>
              <a:t>funds.”</a:t>
            </a:r>
            <a:r>
              <a:rPr lang="en-GB" dirty="0" smtClean="0"/>
              <a:t> (</a:t>
            </a:r>
            <a:r>
              <a:rPr lang="en-US" dirty="0" smtClean="0"/>
              <a:t>Brian Clark, 2013)</a:t>
            </a:r>
          </a:p>
          <a:p>
            <a:endParaRPr lang="en-US" dirty="0"/>
          </a:p>
          <a:p>
            <a:r>
              <a:rPr lang="en-US" dirty="0" smtClean="0"/>
              <a:t>Raises questions (and problems!) in terms of value, relevance, not to mention salaries! </a:t>
            </a:r>
            <a:endParaRPr lang="en-US" dirty="0"/>
          </a:p>
        </p:txBody>
      </p:sp>
      <p:pic>
        <p:nvPicPr>
          <p:cNvPr id="7" name="Picture 6" descr="http://www.snd.org/wp-content/uploads/2013/11/SF_Batkid.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00447" y="1393111"/>
            <a:ext cx="3314700" cy="5232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27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716"/>
            <a:ext cx="10515600" cy="1325563"/>
          </a:xfrm>
        </p:spPr>
        <p:txBody>
          <a:bodyPr/>
          <a:lstStyle/>
          <a:p>
            <a:r>
              <a:rPr lang="en-US" dirty="0" smtClean="0"/>
              <a:t>Local challenges for transmedia… in the UK</a:t>
            </a:r>
            <a:endParaRPr lang="en-US" dirty="0"/>
          </a:p>
        </p:txBody>
      </p:sp>
      <p:sp>
        <p:nvSpPr>
          <p:cNvPr id="3" name="Content Placeholder 2"/>
          <p:cNvSpPr>
            <a:spLocks noGrp="1"/>
          </p:cNvSpPr>
          <p:nvPr>
            <p:ph idx="1"/>
          </p:nvPr>
        </p:nvSpPr>
        <p:spPr>
          <a:xfrm>
            <a:off x="879165" y="1538808"/>
            <a:ext cx="10515600" cy="4351338"/>
          </a:xfrm>
        </p:spPr>
        <p:txBody>
          <a:bodyPr/>
          <a:lstStyle/>
          <a:p>
            <a:r>
              <a:rPr lang="en-US" dirty="0" smtClean="0"/>
              <a:t>Transmedia… and promotional </a:t>
            </a:r>
            <a:r>
              <a:rPr lang="en-US" dirty="0"/>
              <a:t>and marketing </a:t>
            </a:r>
            <a:r>
              <a:rPr lang="en-US" dirty="0" smtClean="0"/>
              <a:t>funds in the UK</a:t>
            </a:r>
          </a:p>
          <a:p>
            <a:r>
              <a:rPr lang="en-US" dirty="0" smtClean="0"/>
              <a:t>Digitization, gamification, involved fans… highly </a:t>
            </a:r>
            <a:r>
              <a:rPr lang="en-US" u="sng" dirty="0" smtClean="0"/>
              <a:t>creative</a:t>
            </a:r>
            <a:r>
              <a:rPr lang="en-US" dirty="0" smtClean="0"/>
              <a:t> strategy!</a:t>
            </a:r>
            <a:endParaRPr lang="en-US" dirty="0"/>
          </a:p>
        </p:txBody>
      </p:sp>
      <p:sp>
        <p:nvSpPr>
          <p:cNvPr id="4" name="Rectangle 3"/>
          <p:cNvSpPr/>
          <p:nvPr/>
        </p:nvSpPr>
        <p:spPr>
          <a:xfrm>
            <a:off x="5166897" y="6194451"/>
            <a:ext cx="6813879" cy="369332"/>
          </a:xfrm>
          <a:prstGeom prst="rect">
            <a:avLst/>
          </a:prstGeom>
        </p:spPr>
        <p:txBody>
          <a:bodyPr wrap="square">
            <a:spAutoFit/>
          </a:bodyPr>
          <a:lstStyle/>
          <a:p>
            <a:r>
              <a:rPr lang="en-US" dirty="0"/>
              <a:t>http://</a:t>
            </a:r>
            <a:r>
              <a:rPr lang="en-US" dirty="0" err="1"/>
              <a:t>www.redbeecreative.tv</a:t>
            </a:r>
            <a:r>
              <a:rPr lang="en-US" dirty="0"/>
              <a:t>/work/</a:t>
            </a:r>
            <a:r>
              <a:rPr lang="en-US" dirty="0" err="1"/>
              <a:t>bbc</a:t>
            </a:r>
            <a:r>
              <a:rPr lang="en-US" dirty="0"/>
              <a:t>-one-</a:t>
            </a:r>
            <a:r>
              <a:rPr lang="en-US" dirty="0" err="1"/>
              <a:t>sherlock</a:t>
            </a:r>
            <a:r>
              <a:rPr lang="en-US" dirty="0"/>
              <a:t>-lives</a:t>
            </a:r>
          </a:p>
        </p:txBody>
      </p:sp>
      <p:pic>
        <p:nvPicPr>
          <p:cNvPr id="5" name="Picture 4"/>
          <p:cNvPicPr>
            <a:picLocks noChangeAspect="1"/>
          </p:cNvPicPr>
          <p:nvPr/>
        </p:nvPicPr>
        <p:blipFill>
          <a:blip r:embed="rId2"/>
          <a:stretch>
            <a:fillRect/>
          </a:stretch>
        </p:blipFill>
        <p:spPr>
          <a:xfrm>
            <a:off x="3184770" y="2837067"/>
            <a:ext cx="5971312" cy="3358863"/>
          </a:xfrm>
          <a:prstGeom prst="rect">
            <a:avLst/>
          </a:prstGeom>
        </p:spPr>
      </p:pic>
    </p:spTree>
    <p:extLst>
      <p:ext uri="{BB962C8B-B14F-4D97-AF65-F5344CB8AC3E}">
        <p14:creationId xmlns:p14="http://schemas.microsoft.com/office/powerpoint/2010/main" val="372516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challenges for transmedia… in the UK</a:t>
            </a:r>
            <a:endParaRPr lang="en-US" dirty="0"/>
          </a:p>
        </p:txBody>
      </p:sp>
      <p:sp>
        <p:nvSpPr>
          <p:cNvPr id="3" name="Content Placeholder 2"/>
          <p:cNvSpPr>
            <a:spLocks noGrp="1"/>
          </p:cNvSpPr>
          <p:nvPr>
            <p:ph idx="1"/>
          </p:nvPr>
        </p:nvSpPr>
        <p:spPr>
          <a:xfrm>
            <a:off x="625231" y="1825625"/>
            <a:ext cx="10882923" cy="4351338"/>
          </a:xfrm>
        </p:spPr>
        <p:txBody>
          <a:bodyPr/>
          <a:lstStyle/>
          <a:p>
            <a:pPr marL="0" indent="0">
              <a:buNone/>
            </a:pPr>
            <a:r>
              <a:rPr lang="en-US" u="sng" dirty="0" smtClean="0"/>
              <a:t>The ‘marginalization’ of transmedia stories online:</a:t>
            </a:r>
          </a:p>
          <a:p>
            <a:r>
              <a:rPr lang="en-US" i="1" dirty="0"/>
              <a:t>Doctor Who </a:t>
            </a:r>
            <a:r>
              <a:rPr lang="en-US" dirty="0"/>
              <a:t>TV episodes </a:t>
            </a:r>
            <a:r>
              <a:rPr lang="en-US" dirty="0" smtClean="0"/>
              <a:t>averaged 6.47 </a:t>
            </a:r>
            <a:r>
              <a:rPr lang="en-US" dirty="0"/>
              <a:t>million </a:t>
            </a:r>
            <a:r>
              <a:rPr lang="en-US" dirty="0" smtClean="0"/>
              <a:t>to</a:t>
            </a:r>
            <a:r>
              <a:rPr lang="en-GB" dirty="0"/>
              <a:t> </a:t>
            </a:r>
            <a:r>
              <a:rPr lang="en-US" dirty="0" smtClean="0"/>
              <a:t>8.44 </a:t>
            </a:r>
            <a:r>
              <a:rPr lang="en-US" dirty="0"/>
              <a:t>million</a:t>
            </a:r>
            <a:r>
              <a:rPr lang="en-GB" dirty="0"/>
              <a:t> </a:t>
            </a:r>
            <a:r>
              <a:rPr lang="en-GB" dirty="0" smtClean="0"/>
              <a:t>(2013)</a:t>
            </a:r>
          </a:p>
          <a:p>
            <a:r>
              <a:rPr lang="en-GB" dirty="0" smtClean="0"/>
              <a:t>‘</a:t>
            </a:r>
            <a:r>
              <a:rPr lang="en-GB" i="1" dirty="0" smtClean="0"/>
              <a:t>The Night of the Doctor</a:t>
            </a:r>
            <a:r>
              <a:rPr lang="en-GB" dirty="0" smtClean="0"/>
              <a:t>’ online episode watched by 2.5 million during its entire week available online (2013)</a:t>
            </a:r>
          </a:p>
          <a:p>
            <a:r>
              <a:rPr lang="en-GB" dirty="0" smtClean="0"/>
              <a:t>So, is online content the </a:t>
            </a:r>
            <a:r>
              <a:rPr lang="en-GB" u="sng" dirty="0" smtClean="0"/>
              <a:t>marginal</a:t>
            </a:r>
            <a:r>
              <a:rPr lang="en-GB" dirty="0" smtClean="0"/>
              <a:t> home of transmedia stories in the UK?</a:t>
            </a:r>
          </a:p>
          <a:p>
            <a:pPr lvl="1"/>
            <a:r>
              <a:rPr lang="en-US" i="1" dirty="0" smtClean="0"/>
              <a:t>Doctor Who </a:t>
            </a:r>
            <a:r>
              <a:rPr lang="en-US" dirty="0"/>
              <a:t>s</a:t>
            </a:r>
            <a:r>
              <a:rPr lang="en-US" dirty="0" smtClean="0"/>
              <a:t>howrunner </a:t>
            </a:r>
            <a:r>
              <a:rPr lang="en-US" dirty="0"/>
              <a:t>Steven </a:t>
            </a:r>
            <a:r>
              <a:rPr lang="en-US" dirty="0" smtClean="0"/>
              <a:t>Moffat: “When will </a:t>
            </a:r>
            <a:r>
              <a:rPr lang="en-US" dirty="0"/>
              <a:t>we stop calling [online episodes] </a:t>
            </a:r>
            <a:r>
              <a:rPr lang="en-US" dirty="0" smtClean="0"/>
              <a:t>‘webisodes’ </a:t>
            </a:r>
            <a:r>
              <a:rPr lang="en-US" dirty="0"/>
              <a:t>or </a:t>
            </a:r>
            <a:r>
              <a:rPr lang="en-US" dirty="0" smtClean="0"/>
              <a:t>‘prequels’ </a:t>
            </a:r>
            <a:r>
              <a:rPr lang="en-US" dirty="0"/>
              <a:t>or </a:t>
            </a:r>
            <a:r>
              <a:rPr lang="en-US" dirty="0" smtClean="0"/>
              <a:t>‘promos’ or ‘minisodes’ </a:t>
            </a:r>
            <a:r>
              <a:rPr lang="en-US" dirty="0"/>
              <a:t>or whatever else. </a:t>
            </a:r>
            <a:r>
              <a:rPr lang="en-US" dirty="0" smtClean="0"/>
              <a:t>When will we </a:t>
            </a:r>
            <a:r>
              <a:rPr lang="en-US" dirty="0"/>
              <a:t>just </a:t>
            </a:r>
            <a:r>
              <a:rPr lang="en-US" dirty="0" smtClean="0"/>
              <a:t>start calling </a:t>
            </a:r>
            <a:r>
              <a:rPr lang="en-US" dirty="0"/>
              <a:t>them </a:t>
            </a:r>
            <a:r>
              <a:rPr lang="en-US" dirty="0" smtClean="0"/>
              <a:t>‘</a:t>
            </a:r>
            <a:r>
              <a:rPr lang="en-US" i="1" dirty="0" smtClean="0"/>
              <a:t>Doctor Who</a:t>
            </a:r>
            <a:r>
              <a:rPr lang="en-GB" dirty="0" smtClean="0"/>
              <a:t>’?” (2014)</a:t>
            </a:r>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9280769" y="5038481"/>
            <a:ext cx="2911231" cy="1819520"/>
          </a:xfrm>
          <a:prstGeom prst="rect">
            <a:avLst/>
          </a:prstGeom>
        </p:spPr>
      </p:pic>
      <p:sp>
        <p:nvSpPr>
          <p:cNvPr id="5" name="Rectangle 4"/>
          <p:cNvSpPr/>
          <p:nvPr/>
        </p:nvSpPr>
        <p:spPr>
          <a:xfrm>
            <a:off x="4294576" y="6194642"/>
            <a:ext cx="4892385"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a:t>
            </a:r>
            <a:r>
              <a:rPr lang="en-US" dirty="0" err="1"/>
              <a:t>EobSTIc-ywA</a:t>
            </a:r>
            <a:endParaRPr lang="en-US" dirty="0"/>
          </a:p>
        </p:txBody>
      </p:sp>
    </p:spTree>
    <p:extLst>
      <p:ext uri="{BB962C8B-B14F-4D97-AF65-F5344CB8AC3E}">
        <p14:creationId xmlns:p14="http://schemas.microsoft.com/office/powerpoint/2010/main" val="2501974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91477" y="1730020"/>
            <a:ext cx="9581323" cy="4327375"/>
          </a:xfrm>
        </p:spPr>
        <p:txBody>
          <a:bodyPr>
            <a:normAutofit/>
          </a:bodyPr>
          <a:lstStyle/>
          <a:p>
            <a:r>
              <a:rPr lang="es-ES_tradnl" sz="2800" dirty="0" smtClean="0">
                <a:effectLst/>
              </a:rPr>
              <a:t>‘</a:t>
            </a:r>
            <a:r>
              <a:rPr lang="es-ES_tradnl" sz="2800" dirty="0" err="1" smtClean="0">
                <a:effectLst/>
              </a:rPr>
              <a:t>There</a:t>
            </a:r>
            <a:r>
              <a:rPr lang="es-ES_tradnl" sz="2800" dirty="0" smtClean="0">
                <a:effectLst/>
              </a:rPr>
              <a:t> </a:t>
            </a:r>
            <a:r>
              <a:rPr lang="es-ES_tradnl" sz="2800" dirty="0" err="1">
                <a:effectLst/>
              </a:rPr>
              <a:t>is</a:t>
            </a:r>
            <a:r>
              <a:rPr lang="es-ES_tradnl" sz="2800" dirty="0">
                <a:effectLst/>
              </a:rPr>
              <a:t> </a:t>
            </a:r>
            <a:r>
              <a:rPr lang="es-ES_tradnl" sz="2800" dirty="0" err="1">
                <a:effectLst/>
              </a:rPr>
              <a:t>someone</a:t>
            </a:r>
            <a:r>
              <a:rPr lang="es-ES_tradnl" sz="2800" dirty="0">
                <a:effectLst/>
              </a:rPr>
              <a:t> </a:t>
            </a:r>
            <a:r>
              <a:rPr lang="es-ES_tradnl" sz="2800" dirty="0" err="1">
                <a:effectLst/>
              </a:rPr>
              <a:t>out</a:t>
            </a:r>
            <a:r>
              <a:rPr lang="es-ES_tradnl" sz="2800" dirty="0">
                <a:effectLst/>
              </a:rPr>
              <a:t> </a:t>
            </a:r>
            <a:r>
              <a:rPr lang="es-ES_tradnl" sz="2800" dirty="0" err="1">
                <a:effectLst/>
              </a:rPr>
              <a:t>there</a:t>
            </a:r>
            <a:r>
              <a:rPr lang="es-ES_tradnl" sz="2800" dirty="0">
                <a:effectLst/>
              </a:rPr>
              <a:t> </a:t>
            </a:r>
            <a:r>
              <a:rPr lang="es-ES_tradnl" sz="2800" dirty="0" err="1">
                <a:effectLst/>
              </a:rPr>
              <a:t>who</a:t>
            </a:r>
            <a:r>
              <a:rPr lang="es-ES_tradnl" sz="2800" dirty="0">
                <a:effectLst/>
              </a:rPr>
              <a:t> </a:t>
            </a:r>
            <a:r>
              <a:rPr lang="es-ES_tradnl" sz="2800" dirty="0" err="1">
                <a:effectLst/>
              </a:rPr>
              <a:t>will</a:t>
            </a:r>
            <a:r>
              <a:rPr lang="es-ES_tradnl" sz="2800" dirty="0">
                <a:effectLst/>
              </a:rPr>
              <a:t> no </a:t>
            </a:r>
            <a:r>
              <a:rPr lang="es-ES_tradnl" sz="2800" dirty="0" err="1">
                <a:effectLst/>
              </a:rPr>
              <a:t>doubt</a:t>
            </a:r>
            <a:r>
              <a:rPr lang="es-ES_tradnl" sz="2800" dirty="0">
                <a:effectLst/>
              </a:rPr>
              <a:t> figure </a:t>
            </a:r>
            <a:r>
              <a:rPr lang="es-ES_tradnl" sz="2800" dirty="0" err="1">
                <a:effectLst/>
              </a:rPr>
              <a:t>out</a:t>
            </a:r>
            <a:r>
              <a:rPr lang="es-ES_tradnl" sz="2800" dirty="0">
                <a:effectLst/>
              </a:rPr>
              <a:t> </a:t>
            </a:r>
            <a:r>
              <a:rPr lang="es-ES_tradnl" sz="2800" dirty="0" err="1">
                <a:effectLst/>
              </a:rPr>
              <a:t>how</a:t>
            </a:r>
            <a:r>
              <a:rPr lang="es-ES_tradnl" sz="2800" dirty="0">
                <a:effectLst/>
              </a:rPr>
              <a:t> </a:t>
            </a:r>
            <a:r>
              <a:rPr lang="es-ES_tradnl" sz="2800" dirty="0" err="1">
                <a:effectLst/>
              </a:rPr>
              <a:t>to</a:t>
            </a:r>
            <a:r>
              <a:rPr lang="es-ES_tradnl" sz="2800" dirty="0">
                <a:effectLst/>
              </a:rPr>
              <a:t> relate </a:t>
            </a:r>
            <a:r>
              <a:rPr lang="es-ES_tradnl" sz="2800" dirty="0" err="1">
                <a:effectLst/>
              </a:rPr>
              <a:t>the</a:t>
            </a:r>
            <a:r>
              <a:rPr lang="es-ES_tradnl" sz="2800" dirty="0">
                <a:effectLst/>
              </a:rPr>
              <a:t> Internet as a </a:t>
            </a:r>
            <a:r>
              <a:rPr lang="es-ES_tradnl" sz="2800" dirty="0" err="1">
                <a:effectLst/>
              </a:rPr>
              <a:t>tool</a:t>
            </a:r>
            <a:r>
              <a:rPr lang="es-ES_tradnl" sz="2800" dirty="0">
                <a:effectLst/>
              </a:rPr>
              <a:t> of </a:t>
            </a:r>
            <a:r>
              <a:rPr lang="es-ES_tradnl" sz="2800" dirty="0" err="1">
                <a:effectLst/>
              </a:rPr>
              <a:t>narrative</a:t>
            </a:r>
            <a:r>
              <a:rPr lang="es-ES_tradnl" sz="2800" dirty="0">
                <a:effectLst/>
              </a:rPr>
              <a:t> </a:t>
            </a:r>
            <a:r>
              <a:rPr lang="es-ES_tradnl" sz="2800" dirty="0" err="1">
                <a:effectLst/>
              </a:rPr>
              <a:t>beyond</a:t>
            </a:r>
            <a:r>
              <a:rPr lang="es-ES_tradnl" sz="2800" dirty="0">
                <a:effectLst/>
              </a:rPr>
              <a:t> </a:t>
            </a:r>
            <a:r>
              <a:rPr lang="es-ES_tradnl" sz="2800" dirty="0" err="1">
                <a:effectLst/>
              </a:rPr>
              <a:t>my</a:t>
            </a:r>
            <a:r>
              <a:rPr lang="es-ES_tradnl" sz="2800" dirty="0">
                <a:effectLst/>
              </a:rPr>
              <a:t> </a:t>
            </a:r>
            <a:r>
              <a:rPr lang="es-ES_tradnl" sz="2800" dirty="0" err="1">
                <a:effectLst/>
              </a:rPr>
              <a:t>old-fashioned</a:t>
            </a:r>
            <a:r>
              <a:rPr lang="es-ES_tradnl" sz="2800" dirty="0">
                <a:effectLst/>
              </a:rPr>
              <a:t> </a:t>
            </a:r>
            <a:r>
              <a:rPr lang="es-ES_tradnl" sz="2800" dirty="0" err="1">
                <a:effectLst/>
              </a:rPr>
              <a:t>notions</a:t>
            </a:r>
            <a:r>
              <a:rPr lang="es-ES_tradnl" sz="2800" dirty="0">
                <a:effectLst/>
              </a:rPr>
              <a:t>. </a:t>
            </a:r>
            <a:r>
              <a:rPr lang="es-ES_tradnl" sz="2800" dirty="0" err="1">
                <a:effectLst/>
              </a:rPr>
              <a:t>But</a:t>
            </a:r>
            <a:r>
              <a:rPr lang="es-ES_tradnl" sz="2800" dirty="0">
                <a:effectLst/>
              </a:rPr>
              <a:t> I </a:t>
            </a:r>
            <a:r>
              <a:rPr lang="es-ES_tradnl" sz="2800" dirty="0" err="1">
                <a:effectLst/>
              </a:rPr>
              <a:t>think</a:t>
            </a:r>
            <a:r>
              <a:rPr lang="es-ES_tradnl" sz="2800" dirty="0">
                <a:effectLst/>
              </a:rPr>
              <a:t> </a:t>
            </a:r>
            <a:r>
              <a:rPr lang="es-ES_tradnl" sz="2800" dirty="0" err="1">
                <a:effectLst/>
              </a:rPr>
              <a:t>whoever</a:t>
            </a:r>
            <a:r>
              <a:rPr lang="es-ES_tradnl" sz="2800" dirty="0">
                <a:effectLst/>
              </a:rPr>
              <a:t> </a:t>
            </a:r>
            <a:r>
              <a:rPr lang="es-ES_tradnl" sz="2800" dirty="0" err="1">
                <a:effectLst/>
              </a:rPr>
              <a:t>cracks</a:t>
            </a:r>
            <a:r>
              <a:rPr lang="es-ES_tradnl" sz="2800" dirty="0">
                <a:effectLst/>
              </a:rPr>
              <a:t> </a:t>
            </a:r>
            <a:r>
              <a:rPr lang="es-ES_tradnl" sz="2800" dirty="0" err="1">
                <a:effectLst/>
              </a:rPr>
              <a:t>that</a:t>
            </a:r>
            <a:r>
              <a:rPr lang="es-ES_tradnl" sz="2800" dirty="0">
                <a:effectLst/>
              </a:rPr>
              <a:t> </a:t>
            </a:r>
            <a:r>
              <a:rPr lang="es-ES_tradnl" sz="2800" dirty="0" err="1">
                <a:effectLst/>
              </a:rPr>
              <a:t>is</a:t>
            </a:r>
            <a:r>
              <a:rPr lang="es-ES_tradnl" sz="2800" dirty="0">
                <a:effectLst/>
              </a:rPr>
              <a:t> </a:t>
            </a:r>
            <a:r>
              <a:rPr lang="es-ES_tradnl" sz="2800" dirty="0" err="1">
                <a:effectLst/>
              </a:rPr>
              <a:t>not</a:t>
            </a:r>
            <a:r>
              <a:rPr lang="es-ES_tradnl" sz="2800" dirty="0">
                <a:effectLst/>
              </a:rPr>
              <a:t> </a:t>
            </a:r>
            <a:r>
              <a:rPr lang="es-ES_tradnl" sz="2800" dirty="0" err="1">
                <a:effectLst/>
              </a:rPr>
              <a:t>going</a:t>
            </a:r>
            <a:r>
              <a:rPr lang="es-ES_tradnl" sz="2800" dirty="0">
                <a:effectLst/>
              </a:rPr>
              <a:t> </a:t>
            </a:r>
            <a:r>
              <a:rPr lang="es-ES_tradnl" sz="2800" dirty="0" err="1">
                <a:effectLst/>
              </a:rPr>
              <a:t>to</a:t>
            </a:r>
            <a:r>
              <a:rPr lang="es-ES_tradnl" sz="2800" dirty="0">
                <a:effectLst/>
              </a:rPr>
              <a:t> be </a:t>
            </a:r>
            <a:r>
              <a:rPr lang="es-ES_tradnl" sz="2800" dirty="0" err="1">
                <a:effectLst/>
              </a:rPr>
              <a:t>someone</a:t>
            </a:r>
            <a:r>
              <a:rPr lang="es-ES_tradnl" sz="2800" dirty="0">
                <a:effectLst/>
              </a:rPr>
              <a:t> </a:t>
            </a:r>
            <a:r>
              <a:rPr lang="es-ES_tradnl" sz="2800" dirty="0" err="1">
                <a:effectLst/>
              </a:rPr>
              <a:t>who</a:t>
            </a:r>
            <a:r>
              <a:rPr lang="es-ES_tradnl" sz="2800" dirty="0">
                <a:effectLst/>
              </a:rPr>
              <a:t> has </a:t>
            </a:r>
            <a:r>
              <a:rPr lang="es-ES_tradnl" sz="2800" dirty="0" err="1">
                <a:effectLst/>
              </a:rPr>
              <a:t>made</a:t>
            </a:r>
            <a:r>
              <a:rPr lang="es-ES_tradnl" sz="2800" dirty="0">
                <a:effectLst/>
              </a:rPr>
              <a:t> </a:t>
            </a:r>
            <a:r>
              <a:rPr lang="es-ES_tradnl" sz="2800" dirty="0" err="1">
                <a:effectLst/>
              </a:rPr>
              <a:t>it</a:t>
            </a:r>
            <a:r>
              <a:rPr lang="es-ES_tradnl" sz="2800" dirty="0">
                <a:effectLst/>
              </a:rPr>
              <a:t> </a:t>
            </a:r>
            <a:r>
              <a:rPr lang="es-ES_tradnl" sz="2800" dirty="0" err="1">
                <a:effectLst/>
              </a:rPr>
              <a:t>big</a:t>
            </a:r>
            <a:r>
              <a:rPr lang="es-ES_tradnl" sz="2800" dirty="0">
                <a:effectLst/>
              </a:rPr>
              <a:t> in </a:t>
            </a:r>
            <a:r>
              <a:rPr lang="es-ES_tradnl" sz="2800" dirty="0" err="1">
                <a:effectLst/>
              </a:rPr>
              <a:t>television</a:t>
            </a:r>
            <a:r>
              <a:rPr lang="es-ES_tradnl" sz="2800" dirty="0">
                <a:effectLst/>
              </a:rPr>
              <a:t> </a:t>
            </a:r>
            <a:r>
              <a:rPr lang="es-ES_tradnl" sz="2800" dirty="0" err="1">
                <a:effectLst/>
              </a:rPr>
              <a:t>or</a:t>
            </a:r>
            <a:r>
              <a:rPr lang="es-ES_tradnl" sz="2800" dirty="0">
                <a:effectLst/>
              </a:rPr>
              <a:t> film. It is going to be someone we just do not know about </a:t>
            </a:r>
            <a:r>
              <a:rPr lang="es-ES_tradnl" sz="2800" dirty="0" smtClean="0">
                <a:effectLst/>
              </a:rPr>
              <a:t>yet…’ </a:t>
            </a:r>
          </a:p>
          <a:p>
            <a:r>
              <a:rPr lang="es-ES_tradnl" sz="2800" dirty="0" smtClean="0">
                <a:effectLst/>
              </a:rPr>
              <a:t>Joss Whedon (2014</a:t>
            </a:r>
            <a:r>
              <a:rPr lang="es-ES_tradnl" sz="2800" dirty="0" smtClean="0">
                <a:effectLst/>
              </a:rPr>
              <a:t>)</a:t>
            </a:r>
          </a:p>
          <a:p>
            <a:endParaRPr lang="es-ES_tradnl" dirty="0"/>
          </a:p>
          <a:p>
            <a:pPr lvl="1"/>
            <a:r>
              <a:rPr lang="es-ES_tradnl" sz="2800" b="1" dirty="0" smtClean="0">
                <a:effectLst/>
              </a:rPr>
              <a:t>Industrialisation to </a:t>
            </a:r>
            <a:r>
              <a:rPr lang="es-ES_tradnl" sz="2800" b="1" dirty="0" err="1" smtClean="0">
                <a:effectLst/>
              </a:rPr>
              <a:t>consumer</a:t>
            </a:r>
            <a:r>
              <a:rPr lang="es-ES_tradnl" sz="2800" b="1" dirty="0" smtClean="0">
                <a:effectLst/>
              </a:rPr>
              <a:t> culture to </a:t>
            </a:r>
            <a:r>
              <a:rPr lang="es-ES_tradnl" sz="2800" b="1" dirty="0" err="1" smtClean="0">
                <a:effectLst/>
              </a:rPr>
              <a:t>government</a:t>
            </a:r>
            <a:r>
              <a:rPr lang="es-ES_tradnl" sz="2800" b="1" dirty="0" smtClean="0">
                <a:effectLst/>
              </a:rPr>
              <a:t> to </a:t>
            </a:r>
            <a:r>
              <a:rPr lang="es-ES_tradnl" sz="2800" b="1" dirty="0" err="1" smtClean="0">
                <a:effectLst/>
              </a:rPr>
              <a:t>conglomeration</a:t>
            </a:r>
            <a:r>
              <a:rPr lang="es-ES_tradnl" sz="2800" b="1" dirty="0" smtClean="0">
                <a:effectLst/>
              </a:rPr>
              <a:t> to digital </a:t>
            </a:r>
            <a:r>
              <a:rPr lang="es-ES_tradnl" sz="2800" b="1" dirty="0" err="1" smtClean="0">
                <a:effectLst/>
              </a:rPr>
              <a:t>convergence</a:t>
            </a:r>
            <a:r>
              <a:rPr lang="es-ES_tradnl" sz="2800" b="1" dirty="0" smtClean="0">
                <a:effectLst/>
              </a:rPr>
              <a:t> to… </a:t>
            </a:r>
            <a:r>
              <a:rPr lang="es-ES_tradnl" sz="2800" b="1" i="1" dirty="0" err="1" smtClean="0">
                <a:effectLst/>
              </a:rPr>
              <a:t>Where</a:t>
            </a:r>
            <a:r>
              <a:rPr lang="es-ES_tradnl" sz="2800" b="1" i="1" dirty="0" smtClean="0">
                <a:effectLst/>
              </a:rPr>
              <a:t> </a:t>
            </a:r>
            <a:r>
              <a:rPr lang="es-ES_tradnl" sz="2800" b="1" i="1" dirty="0" err="1" smtClean="0">
                <a:effectLst/>
              </a:rPr>
              <a:t>next</a:t>
            </a:r>
            <a:r>
              <a:rPr lang="es-ES_tradnl" sz="2800" b="1" i="1" dirty="0" smtClean="0">
                <a:effectLst/>
              </a:rPr>
              <a:t>???</a:t>
            </a:r>
            <a:r>
              <a:rPr lang="en-GB" sz="2800" b="1" i="1" dirty="0" smtClean="0">
                <a:effectLst/>
              </a:rPr>
              <a:t> </a:t>
            </a:r>
            <a:endParaRPr lang="en-US" sz="2800" b="1" i="1" dirty="0"/>
          </a:p>
        </p:txBody>
      </p:sp>
      <p:sp>
        <p:nvSpPr>
          <p:cNvPr id="4" name="Title 2"/>
          <p:cNvSpPr>
            <a:spLocks noGrp="1"/>
          </p:cNvSpPr>
          <p:nvPr>
            <p:ph type="title"/>
          </p:nvPr>
        </p:nvSpPr>
        <p:spPr>
          <a:xfrm>
            <a:off x="623392" y="517038"/>
            <a:ext cx="11137237" cy="914400"/>
          </a:xfrm>
        </p:spPr>
        <p:txBody>
          <a:bodyPr/>
          <a:lstStyle/>
          <a:p>
            <a:pPr algn="ctr"/>
            <a:r>
              <a:rPr lang="en-GB" dirty="0" smtClean="0"/>
              <a:t>Uncertainties over transmedia’s future…?</a:t>
            </a:r>
            <a:endParaRPr lang="en-GB" dirty="0"/>
          </a:p>
        </p:txBody>
      </p:sp>
    </p:spTree>
    <p:extLst>
      <p:ext uri="{BB962C8B-B14F-4D97-AF65-F5344CB8AC3E}">
        <p14:creationId xmlns:p14="http://schemas.microsoft.com/office/powerpoint/2010/main" val="1647723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rgbClr val="000000"/>
    </a:dk1>
    <a:lt1>
      <a:srgbClr val="FFFFFF"/>
    </a:lt1>
    <a:dk2>
      <a:srgbClr val="36A9E1"/>
    </a:dk2>
    <a:lt2>
      <a:srgbClr val="28AD78"/>
    </a:lt2>
    <a:accent1>
      <a:srgbClr val="95C11F"/>
    </a:accent1>
    <a:accent2>
      <a:srgbClr val="F9B233"/>
    </a:accent2>
    <a:accent3>
      <a:srgbClr val="E84928"/>
    </a:accent3>
    <a:accent4>
      <a:srgbClr val="E6007E"/>
    </a:accent4>
    <a:accent5>
      <a:srgbClr val="1D71B8"/>
    </a:accent5>
    <a:accent6>
      <a:srgbClr val="009981"/>
    </a:accent6>
    <a:hlink>
      <a:srgbClr val="0000FF"/>
    </a:hlink>
    <a:folHlink>
      <a:srgbClr val="800080"/>
    </a:folHlink>
  </a:clrScheme>
  <a:fontScheme name="Font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2983</TotalTime>
  <Words>4397</Words>
  <Application>Microsoft Macintosh PowerPoint</Application>
  <PresentationFormat>Custom</PresentationFormat>
  <Paragraphs>289</Paragraphs>
  <Slides>34</Slides>
  <Notes>15</Notes>
  <HiddenSlides>0</HiddenSlides>
  <MMClips>0</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Office Theme</vt:lpstr>
      <vt:lpstr>Custom Design</vt:lpstr>
      <vt:lpstr>1_Custom Design</vt:lpstr>
      <vt:lpstr>2_Custom Design</vt:lpstr>
      <vt:lpstr>Transmedia Futures Part 2:  Transnational and Global Perspectives</vt:lpstr>
      <vt:lpstr>Today…</vt:lpstr>
      <vt:lpstr>Local roles for transmedia in the UK</vt:lpstr>
      <vt:lpstr>Local roles for transmedia in the UK</vt:lpstr>
      <vt:lpstr>Local challenges for transmedia… in the UK</vt:lpstr>
      <vt:lpstr>Local challenges for transmedia… in the UK/US</vt:lpstr>
      <vt:lpstr>Local challenges for transmedia… in the UK</vt:lpstr>
      <vt:lpstr>Local challenges for transmedia… in the UK</vt:lpstr>
      <vt:lpstr>Uncertainties over transmedia’s future…?</vt:lpstr>
      <vt:lpstr>And so, looking from an industry perspective…</vt:lpstr>
      <vt:lpstr>PowerPoint Presentation</vt:lpstr>
      <vt:lpstr>TV’s greatest opportunity is also its greatest challenge at the moment</vt:lpstr>
      <vt:lpstr>So then…</vt:lpstr>
      <vt:lpstr>Case study: Narcos</vt:lpstr>
      <vt:lpstr>Drama &amp; entertainment travel the best</vt:lpstr>
      <vt:lpstr>Rooted in universal truths or topical issues</vt:lpstr>
      <vt:lpstr>Formats with broad appeal embedded</vt:lpstr>
      <vt:lpstr>Formats which can be made to feel local</vt:lpstr>
      <vt:lpstr>PowerPoint Presentation</vt:lpstr>
      <vt:lpstr>PowerPoint Presentation</vt:lpstr>
      <vt:lpstr>Shows that are made for local audiences, but work very well abroad</vt:lpstr>
      <vt:lpstr>Shows from abroad that haven’t worked as well in UK</vt:lpstr>
      <vt:lpstr>Shows from UK that have not worked as well abroad</vt:lpstr>
      <vt:lpstr>Shows that continue to have a global market after they’ve ended in the UK</vt:lpstr>
      <vt:lpstr>Summary so far…</vt:lpstr>
      <vt:lpstr>Thinking about transmedia globally?</vt:lpstr>
      <vt:lpstr>Transmedia’s many variations…?</vt:lpstr>
      <vt:lpstr>Transmedia differences around the globe</vt:lpstr>
      <vt:lpstr>Transmedia as online documentary</vt:lpstr>
      <vt:lpstr>Transmedia as online documentary</vt:lpstr>
      <vt:lpstr>Transmedia as memory-making</vt:lpstr>
      <vt:lpstr>Transmedia as reconciliation </vt:lpstr>
      <vt:lpstr>What to take away from today…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 Castle</dc:creator>
  <cp:lastModifiedBy>Matthew Freeman</cp:lastModifiedBy>
  <cp:revision>111</cp:revision>
  <dcterms:created xsi:type="dcterms:W3CDTF">2015-11-28T15:38:42Z</dcterms:created>
  <dcterms:modified xsi:type="dcterms:W3CDTF">2016-04-28T06:29:37Z</dcterms:modified>
</cp:coreProperties>
</file>