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8"/>
  </p:notesMasterIdLst>
  <p:sldIdLst>
    <p:sldId id="256" r:id="rId2"/>
    <p:sldId id="257" r:id="rId3"/>
    <p:sldId id="271" r:id="rId4"/>
    <p:sldId id="269" r:id="rId5"/>
    <p:sldId id="258" r:id="rId6"/>
    <p:sldId id="259" r:id="rId7"/>
    <p:sldId id="260" r:id="rId8"/>
    <p:sldId id="261" r:id="rId9"/>
    <p:sldId id="262" r:id="rId10"/>
    <p:sldId id="264" r:id="rId11"/>
    <p:sldId id="270" r:id="rId12"/>
    <p:sldId id="265" r:id="rId13"/>
    <p:sldId id="266" r:id="rId14"/>
    <p:sldId id="267" r:id="rId15"/>
    <p:sldId id="263" r:id="rId16"/>
    <p:sldId id="268" r:id="rId1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F5386-A599-45F0-9F1C-116742E1AB1B}" type="datetimeFigureOut">
              <a:rPr lang="de-DE" smtClean="0"/>
              <a:t>03.03.2016</a:t>
            </a:fld>
            <a:endParaRPr lang="de-DE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00A18-1F8D-4BD7-B692-68F3E4B626E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5358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00A18-1F8D-4BD7-B692-68F3E4B626E9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2637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de-DE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de-DE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E8B62-88DC-4C84-8D53-C6792FF3B8B2}" type="datetimeFigureOut">
              <a:rPr lang="de-DE" smtClean="0"/>
              <a:t>03.03.2016</a:t>
            </a:fld>
            <a:endParaRPr lang="de-DE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BBAD-BB34-4975-B646-84023DDCB74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5230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de-DE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E8B62-88DC-4C84-8D53-C6792FF3B8B2}" type="datetimeFigureOut">
              <a:rPr lang="de-DE" smtClean="0"/>
              <a:t>03.03.2016</a:t>
            </a:fld>
            <a:endParaRPr lang="de-DE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BBAD-BB34-4975-B646-84023DDCB74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638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de-DE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E8B62-88DC-4C84-8D53-C6792FF3B8B2}" type="datetimeFigureOut">
              <a:rPr lang="de-DE" smtClean="0"/>
              <a:t>03.03.2016</a:t>
            </a:fld>
            <a:endParaRPr lang="de-DE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BBAD-BB34-4975-B646-84023DDCB74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0636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de-DE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E8B62-88DC-4C84-8D53-C6792FF3B8B2}" type="datetimeFigureOut">
              <a:rPr lang="de-DE" smtClean="0"/>
              <a:t>03.03.2016</a:t>
            </a:fld>
            <a:endParaRPr lang="de-DE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BBAD-BB34-4975-B646-84023DDCB74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790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de-DE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E8B62-88DC-4C84-8D53-C6792FF3B8B2}" type="datetimeFigureOut">
              <a:rPr lang="de-DE" smtClean="0"/>
              <a:t>03.03.2016</a:t>
            </a:fld>
            <a:endParaRPr lang="de-DE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BBAD-BB34-4975-B646-84023DDCB74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8490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de-DE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E8B62-88DC-4C84-8D53-C6792FF3B8B2}" type="datetimeFigureOut">
              <a:rPr lang="de-DE" smtClean="0"/>
              <a:t>03.03.2016</a:t>
            </a:fld>
            <a:endParaRPr lang="de-DE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BBAD-BB34-4975-B646-84023DDCB74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7094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de-DE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E8B62-88DC-4C84-8D53-C6792FF3B8B2}" type="datetimeFigureOut">
              <a:rPr lang="de-DE" smtClean="0"/>
              <a:t>03.03.2016</a:t>
            </a:fld>
            <a:endParaRPr lang="de-DE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BBAD-BB34-4975-B646-84023DDCB74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3172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de-DE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E8B62-88DC-4C84-8D53-C6792FF3B8B2}" type="datetimeFigureOut">
              <a:rPr lang="de-DE" smtClean="0"/>
              <a:t>03.03.2016</a:t>
            </a:fld>
            <a:endParaRPr lang="de-DE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BBAD-BB34-4975-B646-84023DDCB74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4842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E8B62-88DC-4C84-8D53-C6792FF3B8B2}" type="datetimeFigureOut">
              <a:rPr lang="de-DE" smtClean="0"/>
              <a:t>03.03.2016</a:t>
            </a:fld>
            <a:endParaRPr lang="de-DE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BBAD-BB34-4975-B646-84023DDCB74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912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de-DE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E8B62-88DC-4C84-8D53-C6792FF3B8B2}" type="datetimeFigureOut">
              <a:rPr lang="de-DE" smtClean="0"/>
              <a:t>03.03.2016</a:t>
            </a:fld>
            <a:endParaRPr lang="de-DE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BBAD-BB34-4975-B646-84023DDCB74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6691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de-DE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E8B62-88DC-4C84-8D53-C6792FF3B8B2}" type="datetimeFigureOut">
              <a:rPr lang="de-DE" smtClean="0"/>
              <a:t>03.03.2016</a:t>
            </a:fld>
            <a:endParaRPr lang="de-DE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BBAD-BB34-4975-B646-84023DDCB74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770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de-DE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E8B62-88DC-4C84-8D53-C6792FF3B8B2}" type="datetimeFigureOut">
              <a:rPr lang="de-DE" smtClean="0"/>
              <a:t>03.03.2016</a:t>
            </a:fld>
            <a:endParaRPr lang="de-DE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6BBAD-BB34-4975-B646-84023DDCB74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6194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ist.msu.ru/Departments/Medieval/Cappelli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://digitalcollections.tcd.ie/home/index.php?DRIS_ID=MS58_003v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/>
          <a:lstStyle/>
          <a:p>
            <a:r>
              <a:rPr lang="cs-CZ" smtClean="0"/>
              <a:t>Latinská Paleografie</a:t>
            </a:r>
            <a:br>
              <a:rPr lang="cs-CZ" smtClean="0"/>
            </a:br>
            <a:r>
              <a:rPr lang="cs-CZ" smtClean="0"/>
              <a:t>Výběrová bibliografie</a:t>
            </a:r>
            <a:endParaRPr lang="de-DE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7584" y="1556792"/>
            <a:ext cx="7920880" cy="5040560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cs-CZ" b="1"/>
              <a:t>čítanky</a:t>
            </a:r>
            <a:endParaRPr lang="de-DE" b="1"/>
          </a:p>
          <a:p>
            <a:pPr algn="l"/>
            <a:r>
              <a:rPr lang="cs-CZ"/>
              <a:t>HLEDÍKOVÁ, Zdeňka, Jaroslav KAŠPAR a Ivana EBELOVÁ. </a:t>
            </a:r>
            <a:r>
              <a:rPr lang="fi-FI" i="1"/>
              <a:t>Paleografická čítanka</a:t>
            </a:r>
            <a:r>
              <a:rPr lang="fi-FI"/>
              <a:t>. 2. vyd. Praha: Karolinum, 2014. </a:t>
            </a:r>
            <a:r>
              <a:rPr lang="de-DE"/>
              <a:t>ISBN 978-80-246-2344-3.</a:t>
            </a:r>
          </a:p>
          <a:p>
            <a:pPr algn="l"/>
            <a:r>
              <a:rPr lang="de-DE"/>
              <a:t>EBELOVÁ, Ivana. </a:t>
            </a:r>
            <a:r>
              <a:rPr lang="de-DE" i="1"/>
              <a:t>Klíč k novověké paleografii: Schlüssel zur neuzeitlichen Paläographie</a:t>
            </a:r>
            <a:r>
              <a:rPr lang="de-DE"/>
              <a:t>. Vyd. 1. Praha: ISV, 2004. ISBN 80-86642-30-5.</a:t>
            </a:r>
          </a:p>
          <a:p>
            <a:pPr algn="l"/>
            <a:r>
              <a:rPr lang="en-US"/>
              <a:t>HAVEL, Dalibor a Helena KRMÍČKOVÁ. </a:t>
            </a:r>
            <a:r>
              <a:rPr lang="en-US" i="1"/>
              <a:t>Paleografická čítanka: literární texty</a:t>
            </a:r>
            <a:r>
              <a:rPr lang="en-US"/>
              <a:t>. 1. vyd. </a:t>
            </a:r>
            <a:r>
              <a:rPr lang="de-DE"/>
              <a:t>Brno: Masarykova univerzita, 2014. ISBN 978-80-210-7081-3.</a:t>
            </a:r>
          </a:p>
          <a:p>
            <a:pPr algn="l"/>
            <a:r>
              <a:rPr lang="de-DE"/>
              <a:t> </a:t>
            </a:r>
          </a:p>
          <a:p>
            <a:pPr algn="l"/>
            <a:r>
              <a:rPr lang="de-DE" b="1"/>
              <a:t>příručky</a:t>
            </a:r>
            <a:r>
              <a:rPr lang="de-DE"/>
              <a:t>:</a:t>
            </a:r>
          </a:p>
          <a:p>
            <a:pPr algn="l"/>
            <a:r>
              <a:rPr lang="de-DE"/>
              <a:t>FRIEDRICH, Gustav. </a:t>
            </a:r>
            <a:r>
              <a:rPr lang="de-DE" i="1"/>
              <a:t>Učebná kniha paleografie latinské</a:t>
            </a:r>
            <a:r>
              <a:rPr lang="de-DE"/>
              <a:t>. Praha: Bursík &amp; Kohout, 1898.</a:t>
            </a:r>
          </a:p>
          <a:p>
            <a:pPr algn="l"/>
            <a:r>
              <a:rPr lang="de-DE"/>
              <a:t>ŠEBÁNEK, Jindřich. </a:t>
            </a:r>
            <a:r>
              <a:rPr lang="de-DE" i="1"/>
              <a:t>Základy pomocných věd historických</a:t>
            </a:r>
            <a:r>
              <a:rPr lang="de-DE"/>
              <a:t>. </a:t>
            </a:r>
            <a:r>
              <a:rPr lang="fi-FI"/>
              <a:t>1. Latinská paleografie. 3. vyd. Praha: SPN, 1976.</a:t>
            </a:r>
            <a:endParaRPr lang="de-DE"/>
          </a:p>
          <a:p>
            <a:pPr algn="l"/>
            <a:r>
              <a:rPr lang="de-DE"/>
              <a:t>KAŠPAR, Jaroslav. </a:t>
            </a:r>
            <a:r>
              <a:rPr lang="de-DE" i="1"/>
              <a:t>Úvod do novověké latinské paleografie se zvláštním zřetelem k českým zemím</a:t>
            </a:r>
            <a:r>
              <a:rPr lang="de-DE"/>
              <a:t>. 3. přeprac. vyd. Praha: Státní pedagogické nakladatelství, 1987.</a:t>
            </a:r>
          </a:p>
          <a:p>
            <a:pPr algn="l"/>
            <a:r>
              <a:rPr lang="de-DE"/>
              <a:t>PÁTKOVÁ, Hana. </a:t>
            </a:r>
            <a:r>
              <a:rPr lang="de-DE" i="1"/>
              <a:t>Česká středověká paleografie</a:t>
            </a:r>
            <a:r>
              <a:rPr lang="de-DE"/>
              <a:t>. Vyd. 1. České Budějovice: Veduta, 2008. ISBN 978-80-86829-38-8.</a:t>
            </a:r>
          </a:p>
          <a:p>
            <a:pPr algn="l"/>
            <a:r>
              <a:rPr lang="fi-FI"/>
              <a:t>CAPPELLI, Adriano. </a:t>
            </a:r>
            <a:r>
              <a:rPr lang="en-US" i="1"/>
              <a:t>Dizionario di abbreviature latine ed italiane</a:t>
            </a:r>
            <a:r>
              <a:rPr lang="en-US"/>
              <a:t>. </a:t>
            </a:r>
            <a:r>
              <a:rPr lang="fi-FI"/>
              <a:t>Milano, 1899. (</a:t>
            </a:r>
            <a:r>
              <a:rPr lang="fi-FI" u="sng">
                <a:hlinkClick r:id="rId2"/>
              </a:rPr>
              <a:t>http://www.hist.msu.ru/Departments/Medieval/Cappelli/</a:t>
            </a:r>
            <a:r>
              <a:rPr lang="fi-FI"/>
              <a:t>)</a:t>
            </a:r>
            <a:endParaRPr lang="de-DE"/>
          </a:p>
          <a:p>
            <a:pPr algn="l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451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Staroitalská kurziva</a:t>
            </a:r>
            <a:endParaRPr lang="de-DE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539" y="1600200"/>
            <a:ext cx="4966922" cy="4525963"/>
          </a:xfrm>
        </p:spPr>
      </p:pic>
    </p:spTree>
    <p:extLst>
      <p:ext uri="{BB962C8B-B14F-4D97-AF65-F5344CB8AC3E}">
        <p14:creationId xmlns:p14="http://schemas.microsoft.com/office/powerpoint/2010/main" val="142541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Kuriála</a:t>
            </a:r>
            <a:endParaRPr lang="de-DE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89458"/>
            <a:ext cx="6574288" cy="5539198"/>
          </a:xfrm>
        </p:spPr>
      </p:pic>
    </p:spTree>
    <p:extLst>
      <p:ext uri="{BB962C8B-B14F-4D97-AF65-F5344CB8AC3E}">
        <p14:creationId xmlns:p14="http://schemas.microsoft.com/office/powerpoint/2010/main" val="64031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beneventsko-montecassinské</a:t>
            </a:r>
            <a:endParaRPr lang="de-DE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196752"/>
            <a:ext cx="4171062" cy="6264434"/>
          </a:xfrm>
        </p:spPr>
      </p:pic>
    </p:spTree>
    <p:extLst>
      <p:ext uri="{BB962C8B-B14F-4D97-AF65-F5344CB8AC3E}">
        <p14:creationId xmlns:p14="http://schemas.microsoft.com/office/powerpoint/2010/main" val="212166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Merovejské písmo</a:t>
            </a:r>
            <a:endParaRPr lang="de-DE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56792"/>
            <a:ext cx="6070658" cy="5136300"/>
          </a:xfrm>
        </p:spPr>
      </p:pic>
    </p:spTree>
    <p:extLst>
      <p:ext uri="{BB962C8B-B14F-4D97-AF65-F5344CB8AC3E}">
        <p14:creationId xmlns:p14="http://schemas.microsoft.com/office/powerpoint/2010/main" val="78619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Vizigótské písmo</a:t>
            </a:r>
            <a:endParaRPr lang="de-DE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6" y="1988840"/>
            <a:ext cx="9033279" cy="3672408"/>
          </a:xfrm>
        </p:spPr>
      </p:pic>
    </p:spTree>
    <p:extLst>
      <p:ext uri="{BB962C8B-B14F-4D97-AF65-F5344CB8AC3E}">
        <p14:creationId xmlns:p14="http://schemas.microsoft.com/office/powerpoint/2010/main" val="109613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80510" cy="1143000"/>
          </a:xfrm>
        </p:spPr>
        <p:txBody>
          <a:bodyPr/>
          <a:lstStyle/>
          <a:p>
            <a:r>
              <a:rPr lang="cs-CZ" smtClean="0"/>
              <a:t>Insulární písma </a:t>
            </a:r>
            <a:endParaRPr lang="de-DE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/>
          <a:lstStyle/>
          <a:p>
            <a:endParaRPr lang="cs-CZ" smtClean="0"/>
          </a:p>
          <a:p>
            <a:endParaRPr lang="cs-CZ"/>
          </a:p>
          <a:p>
            <a:endParaRPr lang="cs-CZ" smtClean="0"/>
          </a:p>
          <a:p>
            <a:endParaRPr lang="cs-CZ"/>
          </a:p>
          <a:p>
            <a:endParaRPr lang="cs-CZ" smtClean="0"/>
          </a:p>
          <a:p>
            <a:r>
              <a:rPr lang="cs-CZ" smtClean="0">
                <a:hlinkClick r:id="rId2"/>
              </a:rPr>
              <a:t>The Book of Kells</a:t>
            </a:r>
            <a:endParaRPr lang="de-DE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710" y="0"/>
            <a:ext cx="46062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60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Karolínská minuskula</a:t>
            </a:r>
            <a:endParaRPr lang="de-DE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196752"/>
            <a:ext cx="6790446" cy="5445224"/>
          </a:xfrm>
          <a:prstGeom prst="rect">
            <a:avLst/>
          </a:prstGeom>
        </p:spPr>
      </p:pic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24744"/>
            <a:ext cx="4608512" cy="6033622"/>
          </a:xfrm>
        </p:spPr>
      </p:pic>
    </p:spTree>
    <p:extLst>
      <p:ext uri="{BB962C8B-B14F-4D97-AF65-F5344CB8AC3E}">
        <p14:creationId xmlns:p14="http://schemas.microsoft.com/office/powerpoint/2010/main" val="244072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smtClean="0"/>
              <a:t>Transkripce x transliterace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Ligatury</a:t>
            </a:r>
          </a:p>
          <a:p>
            <a:pPr marL="0" indent="0">
              <a:buNone/>
            </a:pPr>
            <a:r>
              <a:rPr lang="cs-CZ" dirty="0" smtClean="0"/>
              <a:t>Zkratky:</a:t>
            </a:r>
          </a:p>
          <a:p>
            <a:r>
              <a:rPr lang="cs-CZ" dirty="0" smtClean="0"/>
              <a:t>Suspenze (sigly)</a:t>
            </a:r>
          </a:p>
          <a:p>
            <a:r>
              <a:rPr lang="cs-CZ" dirty="0" smtClean="0"/>
              <a:t>Kontrakce (</a:t>
            </a:r>
            <a:r>
              <a:rPr lang="cs-CZ" dirty="0" err="1" smtClean="0"/>
              <a:t>nomina</a:t>
            </a:r>
            <a:r>
              <a:rPr lang="cs-CZ" dirty="0" smtClean="0"/>
              <a:t> </a:t>
            </a:r>
            <a:r>
              <a:rPr lang="cs-CZ" dirty="0" err="1" smtClean="0"/>
              <a:t>sacra</a:t>
            </a:r>
            <a:r>
              <a:rPr lang="cs-CZ" dirty="0" smtClean="0"/>
              <a:t>)</a:t>
            </a:r>
          </a:p>
          <a:p>
            <a:r>
              <a:rPr lang="cs-CZ" dirty="0" smtClean="0"/>
              <a:t>Pomocí znaků zvl. významu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Paleografické psací látky</a:t>
            </a:r>
          </a:p>
          <a:p>
            <a:r>
              <a:rPr lang="cs-CZ" dirty="0" smtClean="0"/>
              <a:t>papyrus</a:t>
            </a:r>
          </a:p>
          <a:p>
            <a:r>
              <a:rPr lang="cs-CZ" dirty="0" smtClean="0"/>
              <a:t>pergamen</a:t>
            </a:r>
          </a:p>
          <a:p>
            <a:r>
              <a:rPr lang="cs-CZ" dirty="0" smtClean="0"/>
              <a:t>papír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130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6712" y="0"/>
            <a:ext cx="10402615" cy="6009531"/>
          </a:xfrm>
        </p:spPr>
      </p:pic>
    </p:spTree>
    <p:extLst>
      <p:ext uri="{BB962C8B-B14F-4D97-AF65-F5344CB8AC3E}">
        <p14:creationId xmlns:p14="http://schemas.microsoft.com/office/powerpoint/2010/main" val="2871783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mtClean="0"/>
              <a:t>VÝVOJOVÉ FÁZE</a:t>
            </a:r>
            <a:r>
              <a:rPr lang="cs-CZ" smtClean="0"/>
              <a:t> </a:t>
            </a:r>
            <a:r>
              <a:rPr lang="de-DE" smtClean="0"/>
              <a:t>LATINSKÉHO PÍSMA</a:t>
            </a:r>
            <a:endParaRPr lang="de-DE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I</a:t>
            </a:r>
            <a:r>
              <a:rPr lang="de-DE" dirty="0"/>
              <a:t>. </a:t>
            </a:r>
            <a:r>
              <a:rPr lang="de-DE" dirty="0" err="1"/>
              <a:t>Stará</a:t>
            </a:r>
            <a:r>
              <a:rPr lang="de-DE" dirty="0"/>
              <a:t> </a:t>
            </a:r>
            <a:r>
              <a:rPr lang="de-DE" dirty="0" err="1"/>
              <a:t>římská</a:t>
            </a:r>
            <a:r>
              <a:rPr lang="de-DE" dirty="0"/>
              <a:t> </a:t>
            </a:r>
            <a:r>
              <a:rPr lang="de-DE" dirty="0" err="1"/>
              <a:t>písma</a:t>
            </a:r>
            <a:r>
              <a:rPr lang="de-DE" dirty="0"/>
              <a:t> (</a:t>
            </a:r>
            <a:r>
              <a:rPr lang="de-DE" dirty="0" err="1"/>
              <a:t>latinské</a:t>
            </a:r>
            <a:r>
              <a:rPr lang="de-DE" dirty="0"/>
              <a:t> </a:t>
            </a:r>
            <a:r>
              <a:rPr lang="de-DE" dirty="0" err="1"/>
              <a:t>písmo</a:t>
            </a:r>
            <a:r>
              <a:rPr lang="de-DE" dirty="0"/>
              <a:t> </a:t>
            </a:r>
            <a:r>
              <a:rPr lang="de-DE" dirty="0" err="1"/>
              <a:t>ve</a:t>
            </a:r>
            <a:r>
              <a:rPr lang="de-DE" dirty="0"/>
              <a:t> </a:t>
            </a:r>
            <a:r>
              <a:rPr lang="de-DE" dirty="0" err="1"/>
              <a:t>starověku</a:t>
            </a:r>
            <a:r>
              <a:rPr lang="de-DE" dirty="0"/>
              <a:t>)</a:t>
            </a:r>
          </a:p>
          <a:p>
            <a:r>
              <a:rPr lang="de-DE" dirty="0"/>
              <a:t>II. </a:t>
            </a:r>
            <a:r>
              <a:rPr lang="de-DE" dirty="0" err="1"/>
              <a:t>Raně</a:t>
            </a:r>
            <a:r>
              <a:rPr lang="de-DE" dirty="0"/>
              <a:t> </a:t>
            </a:r>
            <a:r>
              <a:rPr lang="de-DE" dirty="0" err="1"/>
              <a:t>středověká</a:t>
            </a:r>
            <a:r>
              <a:rPr lang="de-DE" dirty="0"/>
              <a:t> </a:t>
            </a:r>
            <a:r>
              <a:rPr lang="de-DE" dirty="0" err="1"/>
              <a:t>latinská</a:t>
            </a:r>
            <a:r>
              <a:rPr lang="de-DE" dirty="0"/>
              <a:t> </a:t>
            </a:r>
            <a:r>
              <a:rPr lang="de-DE" dirty="0" err="1"/>
              <a:t>písma</a:t>
            </a:r>
            <a:r>
              <a:rPr lang="de-DE" dirty="0"/>
              <a:t> </a:t>
            </a:r>
            <a:r>
              <a:rPr lang="cs-CZ" dirty="0" smtClean="0"/>
              <a:t>(„</a:t>
            </a:r>
            <a:r>
              <a:rPr lang="de-DE" dirty="0" err="1" smtClean="0"/>
              <a:t>národní</a:t>
            </a:r>
            <a:r>
              <a:rPr lang="de-DE" dirty="0" smtClean="0"/>
              <a:t> </a:t>
            </a:r>
            <a:r>
              <a:rPr lang="de-DE" dirty="0" err="1" smtClean="0"/>
              <a:t>písma</a:t>
            </a:r>
            <a:r>
              <a:rPr lang="cs-CZ" dirty="0" smtClean="0"/>
              <a:t>“)</a:t>
            </a:r>
            <a:endParaRPr lang="de-DE" dirty="0"/>
          </a:p>
          <a:p>
            <a:r>
              <a:rPr lang="de-DE" dirty="0"/>
              <a:t>III. </a:t>
            </a:r>
            <a:r>
              <a:rPr lang="de-DE" dirty="0" err="1"/>
              <a:t>Karolínská</a:t>
            </a:r>
            <a:r>
              <a:rPr lang="de-DE" dirty="0"/>
              <a:t> </a:t>
            </a:r>
            <a:r>
              <a:rPr lang="de-DE" dirty="0" err="1"/>
              <a:t>minuskula</a:t>
            </a:r>
            <a:endParaRPr lang="de-DE" dirty="0"/>
          </a:p>
          <a:p>
            <a:r>
              <a:rPr lang="de-DE" dirty="0"/>
              <a:t>IV. </a:t>
            </a:r>
            <a:r>
              <a:rPr lang="de-DE" dirty="0" err="1" smtClean="0"/>
              <a:t>Gotick</a:t>
            </a:r>
            <a:r>
              <a:rPr lang="cs-CZ" dirty="0" smtClean="0"/>
              <a:t>á a </a:t>
            </a:r>
            <a:r>
              <a:rPr lang="cs-CZ" dirty="0" smtClean="0"/>
              <a:t>novogotická</a:t>
            </a:r>
            <a:r>
              <a:rPr lang="de-DE" dirty="0" smtClean="0"/>
              <a:t> </a:t>
            </a:r>
            <a:r>
              <a:rPr lang="de-DE" dirty="0" err="1" smtClean="0"/>
              <a:t>písm</a:t>
            </a:r>
            <a:r>
              <a:rPr lang="cs-CZ" dirty="0" smtClean="0"/>
              <a:t>a</a:t>
            </a:r>
            <a:endParaRPr lang="de-DE" dirty="0"/>
          </a:p>
          <a:p>
            <a:r>
              <a:rPr lang="de-DE" dirty="0"/>
              <a:t>V. </a:t>
            </a:r>
            <a:r>
              <a:rPr lang="de-DE" dirty="0" err="1"/>
              <a:t>Humanistické</a:t>
            </a:r>
            <a:r>
              <a:rPr lang="de-DE" dirty="0"/>
              <a:t> </a:t>
            </a:r>
            <a:r>
              <a:rPr lang="de-DE" dirty="0" err="1"/>
              <a:t>písmo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342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Zlatá spona z Praeneste</a:t>
            </a:r>
            <a:endParaRPr lang="de-DE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" y="1701641"/>
            <a:ext cx="7360920" cy="4323080"/>
          </a:xfrm>
        </p:spPr>
      </p:pic>
    </p:spTree>
    <p:extLst>
      <p:ext uri="{BB962C8B-B14F-4D97-AF65-F5344CB8AC3E}">
        <p14:creationId xmlns:p14="http://schemas.microsoft.com/office/powerpoint/2010/main" val="303199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778098"/>
          </a:xfrm>
        </p:spPr>
        <p:txBody>
          <a:bodyPr>
            <a:normAutofit/>
          </a:bodyPr>
          <a:lstStyle/>
          <a:p>
            <a:r>
              <a:rPr lang="cs-CZ" smtClean="0"/>
              <a:t>Capitalis quadrata x rustica</a:t>
            </a:r>
            <a:endParaRPr lang="de-DE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1190609"/>
            <a:ext cx="5221088" cy="6226149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475" y="1196752"/>
            <a:ext cx="5284407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32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Unciála a polounciála</a:t>
            </a:r>
            <a:endParaRPr lang="de-DE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5837"/>
            <a:ext cx="3528392" cy="5171384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628799"/>
            <a:ext cx="3361556" cy="488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27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mtClean="0"/>
              <a:t>Starší a mladší římská kurziva</a:t>
            </a:r>
            <a:endParaRPr lang="de-DE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40" y="1340768"/>
            <a:ext cx="5572204" cy="1775975"/>
          </a:xfr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175461"/>
            <a:ext cx="5437632" cy="468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05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„národní písma“</a:t>
            </a:r>
            <a:endParaRPr lang="de-DE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733" y="1600200"/>
            <a:ext cx="6748534" cy="4525963"/>
          </a:xfrm>
        </p:spPr>
      </p:pic>
    </p:spTree>
    <p:extLst>
      <p:ext uri="{BB962C8B-B14F-4D97-AF65-F5344CB8AC3E}">
        <p14:creationId xmlns:p14="http://schemas.microsoft.com/office/powerpoint/2010/main" val="177022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</TotalTime>
  <Words>187</Words>
  <Application>Microsoft Office PowerPoint</Application>
  <PresentationFormat>Předvádění na obrazovce (4:3)</PresentationFormat>
  <Paragraphs>49</Paragraphs>
  <Slides>16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9" baseType="lpstr">
      <vt:lpstr>Arial</vt:lpstr>
      <vt:lpstr>Calibri</vt:lpstr>
      <vt:lpstr>Motiv systému Office</vt:lpstr>
      <vt:lpstr>Latinská Paleografie Výběrová bibliografie</vt:lpstr>
      <vt:lpstr>Prezentace aplikace PowerPoint</vt:lpstr>
      <vt:lpstr>Prezentace aplikace PowerPoint</vt:lpstr>
      <vt:lpstr>VÝVOJOVÉ FÁZE LATINSKÉHO PÍSMA</vt:lpstr>
      <vt:lpstr>Zlatá spona z Praeneste</vt:lpstr>
      <vt:lpstr>Capitalis quadrata x rustica</vt:lpstr>
      <vt:lpstr>Unciála a polounciála</vt:lpstr>
      <vt:lpstr>Starší a mladší římská kurziva</vt:lpstr>
      <vt:lpstr>„národní písma“</vt:lpstr>
      <vt:lpstr>Staroitalská kurziva</vt:lpstr>
      <vt:lpstr>Kuriála</vt:lpstr>
      <vt:lpstr>beneventsko-montecassinské</vt:lpstr>
      <vt:lpstr>Merovejské písmo</vt:lpstr>
      <vt:lpstr>Vizigótské písmo</vt:lpstr>
      <vt:lpstr>Insulární písma </vt:lpstr>
      <vt:lpstr>Karolínská minuskula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user</dc:creator>
  <cp:lastModifiedBy>Stanislav Bárta</cp:lastModifiedBy>
  <cp:revision>11</cp:revision>
  <dcterms:created xsi:type="dcterms:W3CDTF">2016-03-03T01:10:25Z</dcterms:created>
  <dcterms:modified xsi:type="dcterms:W3CDTF">2016-03-03T08:28:32Z</dcterms:modified>
</cp:coreProperties>
</file>