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0" r:id="rId6"/>
    <p:sldId id="261" r:id="rId7"/>
    <p:sldId id="265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0D0E3-F16C-49A5-9ABF-E23733E1F56B}" type="datetimeFigureOut">
              <a:rPr lang="cs-CZ" smtClean="0"/>
              <a:t>25. 5. 2016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5F947-4A13-4A08-B8E1-2FFB94DA7A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728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5F947-4A13-4A08-B8E1-2FFB94DA7A2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749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5F947-4A13-4A08-B8E1-2FFB94DA7A2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0844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5F947-4A13-4A08-B8E1-2FFB94DA7A2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09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25. 5. 2016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25. 5. 2016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25. 5. 2016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25. 5. 2016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25. 5. 2016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25. 5. 2016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25. 5. 2016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25. 5. 2016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25. 5. 2016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25. 5. 2016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25. 5. 2016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25. 5. 2016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cstamps.com/?p=3465" TargetMode="External"/><Relationship Id="rId3" Type="http://schemas.openxmlformats.org/officeDocument/2006/relationships/hyperlink" Target="https://de.wikipedia.org/wiki/Geschichte_Belgiens" TargetMode="External"/><Relationship Id="rId7" Type="http://schemas.openxmlformats.org/officeDocument/2006/relationships/hyperlink" Target="http://sunnycv.com/steve/ww1/literature.html" TargetMode="External"/><Relationship Id="rId2" Type="http://schemas.openxmlformats.org/officeDocument/2006/relationships/hyperlink" Target="https://de.wikipedia.org/wiki/Belgi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Belgick%C3%A9_Kongo" TargetMode="External"/><Relationship Id="rId5" Type="http://schemas.openxmlformats.org/officeDocument/2006/relationships/hyperlink" Target="http://www.authentichistory.com/1914-1920/1-overview/1-origins/" TargetMode="External"/><Relationship Id="rId4" Type="http://schemas.openxmlformats.org/officeDocument/2006/relationships/hyperlink" Target="https://de.wikipedia.org/wiki/K%C3%B6nigreich_der_Vereinigten_Niederland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Vývoj </a:t>
            </a:r>
            <a:r>
              <a:rPr lang="cs-CZ" b="1" dirty="0"/>
              <a:t>B</a:t>
            </a:r>
            <a:r>
              <a:rPr lang="cs-CZ" b="1" dirty="0" smtClean="0"/>
              <a:t>elgického území</a:t>
            </a:r>
            <a:br>
              <a:rPr lang="cs-CZ" b="1" dirty="0" smtClean="0"/>
            </a:br>
            <a:r>
              <a:rPr lang="cs-CZ" b="1" dirty="0" smtClean="0"/>
              <a:t>1714-1918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94413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Zdroje informací a literatura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cs-CZ" sz="2000" dirty="0" err="1" smtClean="0"/>
              <a:t>Liščák</a:t>
            </a:r>
            <a:r>
              <a:rPr lang="cs-CZ" sz="2000" dirty="0" smtClean="0"/>
              <a:t>, Vladimír: </a:t>
            </a:r>
            <a:r>
              <a:rPr lang="cs-CZ" sz="2000" i="1" dirty="0" smtClean="0"/>
              <a:t>Státy a území světa.</a:t>
            </a:r>
            <a:r>
              <a:rPr lang="cs-CZ" sz="2000" dirty="0" smtClean="0"/>
              <a:t> Praha 1996, str. 35-37.</a:t>
            </a:r>
          </a:p>
          <a:p>
            <a:r>
              <a:rPr lang="cs-CZ" sz="2000" dirty="0" smtClean="0"/>
              <a:t>Šrámek, Jiří: </a:t>
            </a:r>
            <a:r>
              <a:rPr lang="cs-CZ" sz="2000" i="1" dirty="0"/>
              <a:t>Úvod do dějin a kultury frankofonních zemí: (Belgie, Lucembursko, Švýcarsko, Kanada)</a:t>
            </a:r>
            <a:r>
              <a:rPr lang="cs-CZ" sz="2000" dirty="0"/>
              <a:t>. Brno: </a:t>
            </a:r>
            <a:r>
              <a:rPr lang="cs-CZ" sz="2000" dirty="0" smtClean="0"/>
              <a:t>Masarykova </a:t>
            </a:r>
            <a:r>
              <a:rPr lang="cs-CZ" sz="2000" dirty="0"/>
              <a:t>univerzita, </a:t>
            </a:r>
            <a:r>
              <a:rPr lang="cs-CZ" sz="2000" dirty="0" smtClean="0"/>
              <a:t>1995.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>
                <a:hlinkClick r:id="rId2"/>
              </a:rPr>
              <a:t>https</a:t>
            </a:r>
            <a:r>
              <a:rPr lang="cs-CZ" sz="2000" dirty="0">
                <a:hlinkClick r:id="rId2"/>
              </a:rPr>
              <a:t>://de.wikipedia.org/wiki/Belgien</a:t>
            </a:r>
            <a:endParaRPr lang="cs-CZ" sz="2000" dirty="0"/>
          </a:p>
          <a:p>
            <a:r>
              <a:rPr lang="cs-CZ" sz="2000" dirty="0">
                <a:hlinkClick r:id="rId3"/>
              </a:rPr>
              <a:t>https://</a:t>
            </a:r>
            <a:r>
              <a:rPr lang="cs-CZ" sz="2000" dirty="0" smtClean="0">
                <a:hlinkClick r:id="rId3"/>
              </a:rPr>
              <a:t>de.wikipedia.org/wiki/Geschichte_Belgiens</a:t>
            </a:r>
            <a:endParaRPr lang="cs-CZ" sz="2000" dirty="0" smtClean="0"/>
          </a:p>
          <a:p>
            <a:r>
              <a:rPr lang="cs-CZ" sz="2000" dirty="0">
                <a:hlinkClick r:id="rId4"/>
              </a:rPr>
              <a:t>https://</a:t>
            </a:r>
            <a:r>
              <a:rPr lang="cs-CZ" sz="2000" dirty="0" smtClean="0">
                <a:hlinkClick r:id="rId4"/>
              </a:rPr>
              <a:t>de.wikipedia.org/wiki/K%C3%B6nigreich_der_Vereinigten_Niederlande</a:t>
            </a:r>
            <a:endParaRPr lang="cs-CZ" sz="2000" dirty="0" smtClean="0"/>
          </a:p>
          <a:p>
            <a:r>
              <a:rPr lang="cs-CZ" sz="2000" dirty="0">
                <a:hlinkClick r:id="rId5"/>
              </a:rPr>
              <a:t>http://www.authentichistory.com/1914-1920/1-overview/1-origins</a:t>
            </a:r>
            <a:r>
              <a:rPr lang="cs-CZ" sz="2000" dirty="0" smtClean="0">
                <a:hlinkClick r:id="rId5"/>
              </a:rPr>
              <a:t>/</a:t>
            </a:r>
            <a:endParaRPr lang="cs-CZ" sz="2000" dirty="0"/>
          </a:p>
          <a:p>
            <a:r>
              <a:rPr lang="cs-CZ" sz="2000" dirty="0">
                <a:hlinkClick r:id="rId6"/>
              </a:rPr>
              <a:t>https://</a:t>
            </a:r>
            <a:r>
              <a:rPr lang="cs-CZ" sz="2000" dirty="0" smtClean="0">
                <a:hlinkClick r:id="rId6"/>
              </a:rPr>
              <a:t>cs.wikipedia.org/wiki/Belgick%C3%A9_Kongo</a:t>
            </a:r>
            <a:endParaRPr lang="cs-CZ" sz="2000" dirty="0"/>
          </a:p>
          <a:p>
            <a:r>
              <a:rPr lang="cs-CZ" sz="2000" dirty="0">
                <a:hlinkClick r:id="rId7"/>
              </a:rPr>
              <a:t>http://</a:t>
            </a:r>
            <a:r>
              <a:rPr lang="cs-CZ" sz="2000" dirty="0" smtClean="0">
                <a:hlinkClick r:id="rId7"/>
              </a:rPr>
              <a:t>sunnycv.com/steve/ww1/literature.html</a:t>
            </a:r>
            <a:endParaRPr lang="cs-CZ" sz="2000" dirty="0" smtClean="0"/>
          </a:p>
          <a:p>
            <a:r>
              <a:rPr lang="cs-CZ" sz="2000" dirty="0">
                <a:hlinkClick r:id="rId8"/>
              </a:rPr>
              <a:t>http://www.dcstamps.com/?</a:t>
            </a:r>
            <a:r>
              <a:rPr lang="cs-CZ" sz="2000" dirty="0" smtClean="0">
                <a:hlinkClick r:id="rId8"/>
              </a:rPr>
              <a:t>p=3465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88322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Historická území Belgického království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cs-CZ" sz="2000" b="1" dirty="0" smtClean="0"/>
              <a:t>Regiony</a:t>
            </a:r>
            <a:r>
              <a:rPr lang="cs-CZ" sz="2000" dirty="0" smtClean="0"/>
              <a:t>: Vlámsko, Valonsko, Brusel</a:t>
            </a:r>
          </a:p>
          <a:p>
            <a:r>
              <a:rPr lang="cs-CZ" sz="2000" dirty="0" err="1" smtClean="0"/>
              <a:t>Henegavsko</a:t>
            </a:r>
            <a:endParaRPr lang="cs-CZ" sz="2000" dirty="0" smtClean="0"/>
          </a:p>
          <a:p>
            <a:r>
              <a:rPr lang="cs-CZ" sz="2000" dirty="0" smtClean="0"/>
              <a:t>Vlámské a Valonské </a:t>
            </a:r>
            <a:r>
              <a:rPr lang="cs-CZ" sz="2000" dirty="0" err="1" smtClean="0"/>
              <a:t>Brabantsko</a:t>
            </a:r>
            <a:endParaRPr lang="cs-CZ" sz="2000" dirty="0" smtClean="0"/>
          </a:p>
          <a:p>
            <a:r>
              <a:rPr lang="cs-CZ" sz="2000" dirty="0" smtClean="0"/>
              <a:t>Flanderské hrabství</a:t>
            </a:r>
          </a:p>
          <a:p>
            <a:r>
              <a:rPr lang="cs-CZ" sz="2000" dirty="0" smtClean="0"/>
              <a:t>Antverpy</a:t>
            </a:r>
          </a:p>
          <a:p>
            <a:r>
              <a:rPr lang="cs-CZ" sz="2000" dirty="0" err="1" smtClean="0"/>
              <a:t>Limburk</a:t>
            </a:r>
            <a:endParaRPr lang="cs-CZ" sz="2000" dirty="0" smtClean="0"/>
          </a:p>
          <a:p>
            <a:r>
              <a:rPr lang="cs-CZ" sz="2000" dirty="0" err="1" smtClean="0"/>
              <a:t>Namur</a:t>
            </a:r>
            <a:endParaRPr lang="cs-CZ" sz="2000" dirty="0" smtClean="0"/>
          </a:p>
          <a:p>
            <a:r>
              <a:rPr lang="cs-CZ" sz="2000" dirty="0" smtClean="0"/>
              <a:t>Lutych</a:t>
            </a:r>
          </a:p>
          <a:p>
            <a:r>
              <a:rPr lang="cs-CZ" sz="2000" dirty="0" smtClean="0"/>
              <a:t>Lucembursko</a:t>
            </a:r>
          </a:p>
          <a:p>
            <a:r>
              <a:rPr lang="cs-CZ" sz="2000" dirty="0" err="1" smtClean="0"/>
              <a:t>Artoiské</a:t>
            </a:r>
            <a:r>
              <a:rPr lang="cs-CZ" sz="2000" dirty="0" smtClean="0"/>
              <a:t> hrabství</a:t>
            </a:r>
          </a:p>
          <a:p>
            <a:r>
              <a:rPr lang="cs-CZ" sz="2000" b="1" dirty="0" smtClean="0"/>
              <a:t>Belgické kolonie</a:t>
            </a:r>
            <a:r>
              <a:rPr lang="cs-CZ" sz="2000" dirty="0" smtClean="0"/>
              <a:t>: -Kongo (1885-1960)</a:t>
            </a:r>
          </a:p>
          <a:p>
            <a:pPr marL="0" indent="0">
              <a:buNone/>
            </a:pPr>
            <a:r>
              <a:rPr lang="cs-CZ" sz="2000" dirty="0" smtClean="0"/>
              <a:t>		      -Rwanda-</a:t>
            </a:r>
            <a:r>
              <a:rPr lang="cs-CZ" sz="2000" dirty="0" err="1" smtClean="0"/>
              <a:t>Urundi</a:t>
            </a:r>
            <a:r>
              <a:rPr lang="cs-CZ" sz="2000" dirty="0" smtClean="0"/>
              <a:t> (1916-24)</a:t>
            </a:r>
          </a:p>
          <a:p>
            <a:pPr marL="0" indent="0">
              <a:buNone/>
            </a:pPr>
            <a:r>
              <a:rPr lang="cs-CZ" sz="2000" dirty="0" smtClean="0"/>
              <a:t>		      -</a:t>
            </a:r>
            <a:r>
              <a:rPr lang="cs-CZ" sz="2000" dirty="0" err="1" smtClean="0"/>
              <a:t>Tchien-ťin</a:t>
            </a:r>
            <a:r>
              <a:rPr lang="cs-CZ" sz="2000" dirty="0" smtClean="0"/>
              <a:t> (1902-31)</a:t>
            </a:r>
          </a:p>
          <a:p>
            <a:r>
              <a:rPr lang="cs-CZ" sz="2000" dirty="0" err="1" smtClean="0"/>
              <a:t>Eupen</a:t>
            </a:r>
            <a:r>
              <a:rPr lang="cs-CZ" sz="2000" dirty="0"/>
              <a:t> </a:t>
            </a:r>
            <a:r>
              <a:rPr lang="cs-CZ" sz="2000" dirty="0" smtClean="0"/>
              <a:t>a </a:t>
            </a:r>
            <a:r>
              <a:rPr lang="cs-CZ" sz="2000" dirty="0" err="1" smtClean="0"/>
              <a:t>Malmédy</a:t>
            </a:r>
            <a:r>
              <a:rPr lang="cs-CZ" sz="2000" dirty="0" smtClean="0"/>
              <a:t> (připojeno r. 1919)</a:t>
            </a:r>
          </a:p>
        </p:txBody>
      </p:sp>
    </p:spTree>
    <p:extLst>
      <p:ext uri="{BB962C8B-B14F-4D97-AF65-F5344CB8AC3E}">
        <p14:creationId xmlns:p14="http://schemas.microsoft.com/office/powerpoint/2010/main" val="19629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Belgické království v období</a:t>
            </a:r>
            <a:br>
              <a:rPr lang="cs-CZ" sz="3200" dirty="0" smtClean="0"/>
            </a:br>
            <a:r>
              <a:rPr lang="cs-CZ" sz="3200" dirty="0" smtClean="0"/>
              <a:t> „Rakouského Nizozemí“ (1714-1795)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54148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1714 </a:t>
            </a:r>
            <a:r>
              <a:rPr lang="cs-CZ" sz="2000" dirty="0" err="1" smtClean="0"/>
              <a:t>Rasttatský</a:t>
            </a:r>
            <a:r>
              <a:rPr lang="cs-CZ" sz="2000" dirty="0" smtClean="0"/>
              <a:t> mír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1789–90  „Brabantská revoluce“</a:t>
            </a:r>
          </a:p>
          <a:p>
            <a:pPr marL="0" indent="0">
              <a:buNone/>
            </a:pPr>
            <a:r>
              <a:rPr lang="cs-CZ" sz="2000" dirty="0" smtClean="0"/>
              <a:t>a vyhlášení nezávislosti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/>
              <a:t>k</a:t>
            </a:r>
            <a:r>
              <a:rPr lang="cs-CZ" sz="2000" dirty="0" smtClean="0"/>
              <a:t>oncem r. 1790 obnova </a:t>
            </a:r>
          </a:p>
          <a:p>
            <a:pPr marL="0" indent="0">
              <a:buNone/>
            </a:pPr>
            <a:r>
              <a:rPr lang="cs-CZ" sz="2000" dirty="0"/>
              <a:t>r</a:t>
            </a:r>
            <a:r>
              <a:rPr lang="cs-CZ" sz="2000" dirty="0" smtClean="0"/>
              <a:t>akouského panství</a:t>
            </a: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1792-94 dobývání revolučními </a:t>
            </a:r>
          </a:p>
          <a:p>
            <a:pPr marL="0" indent="0">
              <a:buNone/>
            </a:pPr>
            <a:r>
              <a:rPr lang="cs-CZ" sz="2000" dirty="0" err="1" smtClean="0"/>
              <a:t>fran</a:t>
            </a:r>
            <a:r>
              <a:rPr lang="cs-CZ" sz="2000" dirty="0" smtClean="0"/>
              <a:t>. vojsky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říjen 1795 připojeno k Francii</a:t>
            </a:r>
            <a:endParaRPr lang="cs-CZ" sz="2000" dirty="0"/>
          </a:p>
        </p:txBody>
      </p:sp>
      <p:pic>
        <p:nvPicPr>
          <p:cNvPr id="2050" name="Picture 2" descr="https://upload.wikimedia.org/wikipedia/commons/3/36/OoNL178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48229"/>
            <a:ext cx="5381625" cy="512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42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Belgie během a po </a:t>
            </a:r>
            <a:br>
              <a:rPr lang="cs-CZ" sz="3200" dirty="0" smtClean="0"/>
            </a:br>
            <a:r>
              <a:rPr lang="cs-CZ" sz="3200" dirty="0" smtClean="0"/>
              <a:t>Napoleonských válkách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1795 anexe Francie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1814-15 Vídeňský kongres a spojení </a:t>
            </a:r>
          </a:p>
          <a:p>
            <a:pPr marL="0" indent="0">
              <a:buNone/>
            </a:pPr>
            <a:r>
              <a:rPr lang="cs-CZ" sz="2000" dirty="0" smtClean="0"/>
              <a:t>s Nizozemskem a Lucemburskem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1815 bitva u Waterloo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s</a:t>
            </a:r>
            <a:r>
              <a:rPr lang="cs-CZ" sz="2000" dirty="0" smtClean="0"/>
              <a:t>rpen 1830 „Belgická revoluce“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l</a:t>
            </a:r>
            <a:r>
              <a:rPr lang="cs-CZ" sz="2000" dirty="0" smtClean="0"/>
              <a:t>istopad 1830 nezávislost Belgie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1831 Konstituční monarchie</a:t>
            </a: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</p:txBody>
      </p:sp>
      <p:pic>
        <p:nvPicPr>
          <p:cNvPr id="1026" name="Picture 2" descr="https://upload.wikimedia.org/wikipedia/commons/thumb/8/81/1815-VerenigdKoninkrijkNederlanden-de.svg/742px-1815-VerenigdKoninkrijkNederlanden-d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68760"/>
            <a:ext cx="504056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70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Belgie po uznání nezávislosti r. 1830</a:t>
            </a:r>
            <a:endParaRPr lang="cs-CZ" sz="3200" dirty="0"/>
          </a:p>
        </p:txBody>
      </p:sp>
      <p:pic>
        <p:nvPicPr>
          <p:cNvPr id="3074" name="Picture 2" descr="https://upload.wikimedia.org/wikipedia/commons/thumb/4/4f/Belgien1844.png/1024px-Belgien18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92899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52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Belgická kolonie Kongo</a:t>
            </a:r>
            <a:br>
              <a:rPr lang="cs-CZ" sz="3200" dirty="0" smtClean="0"/>
            </a:br>
            <a:r>
              <a:rPr lang="cs-CZ" sz="3200" dirty="0" smtClean="0"/>
              <a:t>(1885-1909/60)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1885 vzniká Svobodný stát Kongo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1885–1908 pod dohledem krále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1908 vznik Belgického Konga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1909 dohled přebírá belgická vláda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1960 nezávislost Konga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4098" name="Picture 2" descr="http://www.reurnthai.com/index.php?PHPSESSID=f1b659cb9ced654938f13d8b875aa835&amp;action=dlattach;topic=4710.0;attach=23626;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40768"/>
            <a:ext cx="5064645" cy="538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91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2492" y="137026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Evropa před 1. světovou válkou</a:t>
            </a:r>
            <a:endParaRPr lang="cs-CZ" sz="3200" dirty="0"/>
          </a:p>
        </p:txBody>
      </p:sp>
      <p:pic>
        <p:nvPicPr>
          <p:cNvPr id="4098" name="Picture 2" descr="https://upload.wikimedia.org/wikipedia/commons/thumb/6/63/Europe_1914.jpg/800px-Europe_19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980728"/>
            <a:ext cx="8959579" cy="578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7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Belgie za 1. světové války </a:t>
            </a:r>
            <a:br>
              <a:rPr lang="cs-CZ" sz="3200" dirty="0" smtClean="0"/>
            </a:br>
            <a:r>
              <a:rPr lang="cs-CZ" sz="3200" dirty="0" smtClean="0"/>
              <a:t>a v meziválečném období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28800"/>
            <a:ext cx="8229600" cy="48139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 smtClean="0"/>
              <a:t>1913 zavedena branná povinnost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2.8. 1914 ultimátum belgické vládě</a:t>
            </a:r>
          </a:p>
          <a:p>
            <a:pPr marL="0" indent="0">
              <a:buNone/>
            </a:pPr>
            <a:r>
              <a:rPr lang="cs-CZ" sz="2000" dirty="0" smtClean="0"/>
              <a:t>zaslané Německem o volném </a:t>
            </a:r>
          </a:p>
          <a:p>
            <a:pPr marL="0" indent="0">
              <a:buNone/>
            </a:pPr>
            <a:r>
              <a:rPr lang="cs-CZ" sz="2000" dirty="0"/>
              <a:t>p</a:t>
            </a:r>
            <a:r>
              <a:rPr lang="cs-CZ" sz="2000" dirty="0" smtClean="0"/>
              <a:t>růchodu a okupací Belgie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4.8. 1914 vpád a obsazení </a:t>
            </a:r>
          </a:p>
          <a:p>
            <a:pPr marL="0" indent="0">
              <a:buNone/>
            </a:pPr>
            <a:r>
              <a:rPr lang="cs-CZ" sz="2000" dirty="0" smtClean="0"/>
              <a:t>Belgie Německem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k</a:t>
            </a:r>
            <a:r>
              <a:rPr lang="cs-CZ" sz="2000" dirty="0" smtClean="0"/>
              <a:t>věten 1915 bitva u města </a:t>
            </a:r>
            <a:r>
              <a:rPr lang="cs-CZ" sz="2000" dirty="0" err="1" smtClean="0"/>
              <a:t>Ypry</a:t>
            </a: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z</a:t>
            </a:r>
            <a:r>
              <a:rPr lang="cs-CZ" sz="2000" dirty="0" smtClean="0"/>
              <a:t>áří 1918 znovudobývání Belgie</a:t>
            </a:r>
          </a:p>
          <a:p>
            <a:pPr marL="0" indent="0">
              <a:buNone/>
            </a:pPr>
            <a:endParaRPr lang="cs-CZ" sz="2000" dirty="0" smtClean="0"/>
          </a:p>
        </p:txBody>
      </p:sp>
      <p:pic>
        <p:nvPicPr>
          <p:cNvPr id="2052" name="Picture 4" descr="http://www.longlongtrail.co.uk/maps/schlieff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40768"/>
            <a:ext cx="5292081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54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692696"/>
            <a:ext cx="8229600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1919 připojení oblastí </a:t>
            </a:r>
            <a:r>
              <a:rPr lang="cs-CZ" sz="2000" dirty="0" err="1"/>
              <a:t>Eupen</a:t>
            </a:r>
            <a:r>
              <a:rPr lang="cs-CZ" sz="2000" dirty="0"/>
              <a:t> a </a:t>
            </a:r>
            <a:r>
              <a:rPr lang="cs-CZ" sz="2000" dirty="0" err="1" smtClean="0"/>
              <a:t>Malmédy</a:t>
            </a: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1920 vojenská dohoda s Francií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1925 Locarnský pakt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1026" name="Picture 2" descr="WEU - Eupen &amp; Malmedy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1772816"/>
            <a:ext cx="666023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86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270</Words>
  <Application>Microsoft Office PowerPoint</Application>
  <PresentationFormat>Předvádění na obrazovce (4:3)</PresentationFormat>
  <Paragraphs>86</Paragraphs>
  <Slides>10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Vývoj Belgického území 1714-1918</vt:lpstr>
      <vt:lpstr>Historická území Belgického království</vt:lpstr>
      <vt:lpstr>Belgické království v období  „Rakouského Nizozemí“ (1714-1795)</vt:lpstr>
      <vt:lpstr>Belgie během a po  Napoleonských válkách</vt:lpstr>
      <vt:lpstr>Belgie po uznání nezávislosti r. 1830</vt:lpstr>
      <vt:lpstr>Belgická kolonie Kongo (1885-1909/60)</vt:lpstr>
      <vt:lpstr>Evropa před 1. světovou válkou</vt:lpstr>
      <vt:lpstr>Belgie za 1. světové války  a v meziválečném období</vt:lpstr>
      <vt:lpstr>Prezentace aplikace PowerPoint</vt:lpstr>
      <vt:lpstr>Zdroje informací a 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Belgie</dc:title>
  <dc:creator>Roman Černohlávek</dc:creator>
  <cp:lastModifiedBy>Roman Černohlávek</cp:lastModifiedBy>
  <cp:revision>171</cp:revision>
  <dcterms:created xsi:type="dcterms:W3CDTF">2016-04-12T15:47:16Z</dcterms:created>
  <dcterms:modified xsi:type="dcterms:W3CDTF">2016-05-25T12:51:57Z</dcterms:modified>
</cp:coreProperties>
</file>