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80" r:id="rId3"/>
    <p:sldId id="281" r:id="rId4"/>
    <p:sldId id="263" r:id="rId5"/>
    <p:sldId id="282" r:id="rId6"/>
    <p:sldId id="289" r:id="rId7"/>
    <p:sldId id="283" r:id="rId8"/>
    <p:sldId id="284" r:id="rId9"/>
    <p:sldId id="285" r:id="rId10"/>
    <p:sldId id="286" r:id="rId11"/>
    <p:sldId id="287" r:id="rId12"/>
    <p:sldId id="288" r:id="rId13"/>
    <p:sldId id="305" r:id="rId14"/>
    <p:sldId id="290" r:id="rId15"/>
    <p:sldId id="291" r:id="rId16"/>
    <p:sldId id="292" r:id="rId17"/>
    <p:sldId id="306" r:id="rId18"/>
    <p:sldId id="293" r:id="rId19"/>
    <p:sldId id="294" r:id="rId20"/>
    <p:sldId id="307" r:id="rId21"/>
    <p:sldId id="295" r:id="rId22"/>
    <p:sldId id="296" r:id="rId23"/>
    <p:sldId id="297" r:id="rId24"/>
    <p:sldId id="298" r:id="rId25"/>
    <p:sldId id="300" r:id="rId26"/>
    <p:sldId id="299" r:id="rId27"/>
    <p:sldId id="301" r:id="rId28"/>
    <p:sldId id="308" r:id="rId29"/>
    <p:sldId id="302" r:id="rId30"/>
    <p:sldId id="303" r:id="rId31"/>
    <p:sldId id="304" r:id="rId32"/>
    <p:sldId id="309" r:id="rId33"/>
    <p:sldId id="261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áš Raplík" initials="LR" lastIdx="1" clrIdx="0">
    <p:extLst>
      <p:ext uri="{19B8F6BF-5375-455C-9EA6-DF929625EA0E}">
        <p15:presenceInfo xmlns:p15="http://schemas.microsoft.com/office/powerpoint/2012/main" userId="b57d1c1c4f65626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3741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2" d="100"/>
          <a:sy n="52" d="100"/>
        </p:scale>
        <p:origin x="5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24A34-B53D-44A1-9B90-9CF589A03A11}" type="datetimeFigureOut">
              <a:rPr lang="cs-CZ" smtClean="0"/>
              <a:t>1.6.2016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71FB-214A-4245-BDEB-511A6CD2B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31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24A34-B53D-44A1-9B90-9CF589A03A11}" type="datetimeFigureOut">
              <a:rPr lang="cs-CZ" smtClean="0"/>
              <a:t>1.6.2016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71FB-214A-4245-BDEB-511A6CD2B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9537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24A34-B53D-44A1-9B90-9CF589A03A11}" type="datetimeFigureOut">
              <a:rPr lang="cs-CZ" smtClean="0"/>
              <a:t>1.6.2016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71FB-214A-4245-BDEB-511A6CD2B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621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24A34-B53D-44A1-9B90-9CF589A03A11}" type="datetimeFigureOut">
              <a:rPr lang="cs-CZ" smtClean="0"/>
              <a:t>1.6.2016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71FB-214A-4245-BDEB-511A6CD2B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5970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24A34-B53D-44A1-9B90-9CF589A03A11}" type="datetimeFigureOut">
              <a:rPr lang="cs-CZ" smtClean="0"/>
              <a:t>1.6.2016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71FB-214A-4245-BDEB-511A6CD2B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3076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24A34-B53D-44A1-9B90-9CF589A03A11}" type="datetimeFigureOut">
              <a:rPr lang="cs-CZ" smtClean="0"/>
              <a:t>1.6.2016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71FB-214A-4245-BDEB-511A6CD2B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277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24A34-B53D-44A1-9B90-9CF589A03A11}" type="datetimeFigureOut">
              <a:rPr lang="cs-CZ" smtClean="0"/>
              <a:t>1.6.2016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71FB-214A-4245-BDEB-511A6CD2B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77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24A34-B53D-44A1-9B90-9CF589A03A11}" type="datetimeFigureOut">
              <a:rPr lang="cs-CZ" smtClean="0"/>
              <a:t>1.6.2016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71FB-214A-4245-BDEB-511A6CD2B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02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24A34-B53D-44A1-9B90-9CF589A03A11}" type="datetimeFigureOut">
              <a:rPr lang="cs-CZ" smtClean="0"/>
              <a:t>1.6.2016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71FB-214A-4245-BDEB-511A6CD2B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58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24A34-B53D-44A1-9B90-9CF589A03A11}" type="datetimeFigureOut">
              <a:rPr lang="cs-CZ" smtClean="0"/>
              <a:t>1.6.2016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71FB-214A-4245-BDEB-511A6CD2B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168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24A34-B53D-44A1-9B90-9CF589A03A11}" type="datetimeFigureOut">
              <a:rPr lang="cs-CZ" smtClean="0"/>
              <a:t>1.6.2016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71FB-214A-4245-BDEB-511A6CD2B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6589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24A34-B53D-44A1-9B90-9CF589A03A11}" type="datetimeFigureOut">
              <a:rPr lang="cs-CZ" smtClean="0"/>
              <a:t>1.6.2016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771FB-214A-4245-BDEB-511A6CD2B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97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524000" y="235131"/>
            <a:ext cx="9144000" cy="9274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235131"/>
            <a:ext cx="9144000" cy="927463"/>
          </a:xfrm>
        </p:spPr>
        <p:txBody>
          <a:bodyPr/>
          <a:lstStyle/>
          <a:p>
            <a:r>
              <a:rPr lang="cs-CZ" dirty="0" smtClean="0"/>
              <a:t>Územní vývoj Ruské federace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7086600" y="5812155"/>
            <a:ext cx="3581400" cy="51435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707322"/>
          </a:xfrm>
        </p:spPr>
        <p:txBody>
          <a:bodyPr>
            <a:normAutofit/>
          </a:bodyPr>
          <a:lstStyle/>
          <a:p>
            <a:pPr algn="r"/>
            <a:endParaRPr lang="cs-CZ" dirty="0" smtClean="0">
              <a:solidFill>
                <a:schemeClr val="bg1"/>
              </a:solidFill>
            </a:endParaRP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endParaRPr lang="cs-CZ" dirty="0" smtClean="0">
              <a:solidFill>
                <a:schemeClr val="bg1"/>
              </a:solidFill>
            </a:endParaRP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endParaRPr lang="cs-CZ" dirty="0" smtClean="0">
              <a:solidFill>
                <a:schemeClr val="bg1"/>
              </a:solidFill>
            </a:endParaRPr>
          </a:p>
          <a:p>
            <a:pPr algn="r"/>
            <a:r>
              <a:rPr lang="cs-CZ" dirty="0" err="1" smtClean="0"/>
              <a:t>Grolich</a:t>
            </a:r>
            <a:r>
              <a:rPr lang="cs-CZ" dirty="0" smtClean="0"/>
              <a:t> David, Raplík Lukáš</a:t>
            </a:r>
          </a:p>
        </p:txBody>
      </p:sp>
    </p:spTree>
    <p:extLst>
      <p:ext uri="{BB962C8B-B14F-4D97-AF65-F5344CB8AC3E}">
        <p14:creationId xmlns:p14="http://schemas.microsoft.com/office/powerpoint/2010/main" val="169148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93" y="0"/>
            <a:ext cx="4011215" cy="6858000"/>
          </a:xfrm>
        </p:spPr>
      </p:pic>
      <p:sp>
        <p:nvSpPr>
          <p:cNvPr id="8" name="TextovéPole 7"/>
          <p:cNvSpPr txBox="1"/>
          <p:nvPr/>
        </p:nvSpPr>
        <p:spPr>
          <a:xfrm>
            <a:off x="11029950" y="6300788"/>
            <a:ext cx="116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MAPA 6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54219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38200" y="365125"/>
            <a:ext cx="10515600" cy="133508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838200" y="1814513"/>
            <a:ext cx="10515600" cy="435768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Krymská válka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b="1" dirty="0" smtClean="0"/>
              <a:t>1825 = povstání děkabristů = krutě potlačeno</a:t>
            </a:r>
          </a:p>
          <a:p>
            <a:r>
              <a:rPr lang="cs-CZ" sz="1600" b="1" dirty="0" smtClean="0"/>
              <a:t>Mikuláš I. (1825-1855)</a:t>
            </a:r>
          </a:p>
          <a:p>
            <a:r>
              <a:rPr lang="cs-CZ" sz="1600" b="1" dirty="0" smtClean="0"/>
              <a:t>Zahraniční politika</a:t>
            </a:r>
          </a:p>
          <a:p>
            <a:pPr lvl="1"/>
            <a:r>
              <a:rPr lang="cs-CZ" sz="1600" b="1" dirty="0" smtClean="0"/>
              <a:t>Potlačování evropských revolučních hnutí</a:t>
            </a:r>
          </a:p>
          <a:p>
            <a:pPr lvl="1"/>
            <a:r>
              <a:rPr lang="cs-CZ" sz="1600" b="1" dirty="0" smtClean="0"/>
              <a:t>Expanze na Střední Východ</a:t>
            </a:r>
          </a:p>
          <a:p>
            <a:pPr lvl="1"/>
            <a:r>
              <a:rPr lang="cs-CZ" sz="1600" b="1" dirty="0" smtClean="0"/>
              <a:t>Dělení Turecka</a:t>
            </a:r>
          </a:p>
          <a:p>
            <a:r>
              <a:rPr lang="cs-CZ" sz="1600" b="1" dirty="0" smtClean="0"/>
              <a:t>1853-1856 = Krymská válka </a:t>
            </a:r>
            <a:endParaRPr lang="cs-CZ" sz="1200" b="1" dirty="0" smtClean="0"/>
          </a:p>
          <a:p>
            <a:pPr lvl="1"/>
            <a:r>
              <a:rPr lang="cs-CZ" sz="1600" b="1" dirty="0" smtClean="0"/>
              <a:t>1853 = ruské jednotky na území podunajských knížectví</a:t>
            </a:r>
          </a:p>
          <a:p>
            <a:pPr lvl="1"/>
            <a:r>
              <a:rPr lang="cs-CZ" sz="1600" b="1" dirty="0" smtClean="0"/>
              <a:t>Říjen 1853 = Turecko vypovědělo Rusku válku</a:t>
            </a:r>
          </a:p>
          <a:p>
            <a:pPr lvl="1"/>
            <a:r>
              <a:rPr lang="cs-CZ" sz="1600" b="1" dirty="0" smtClean="0"/>
              <a:t>1854 = do konfliktu zasáhla VB a Francie (po boku Turecka)</a:t>
            </a:r>
          </a:p>
          <a:p>
            <a:pPr lvl="1"/>
            <a:r>
              <a:rPr lang="cs-CZ" sz="1600" b="1" dirty="0" smtClean="0"/>
              <a:t>Září 1854 = Britové a Francouzi obléhají Sevastopol </a:t>
            </a:r>
          </a:p>
          <a:p>
            <a:pPr lvl="1"/>
            <a:r>
              <a:rPr lang="cs-CZ" sz="1600" b="1" dirty="0" smtClean="0"/>
              <a:t>1856 = pařížský mír</a:t>
            </a:r>
          </a:p>
          <a:p>
            <a:pPr lvl="2"/>
            <a:r>
              <a:rPr lang="cs-CZ" sz="1600" b="1" dirty="0" smtClean="0"/>
              <a:t>Rusko ztratilo deltu Dunaje (viz mapa 7) + v Černém moři vyhlášena neutralita</a:t>
            </a:r>
          </a:p>
        </p:txBody>
      </p:sp>
    </p:spTree>
    <p:extLst>
      <p:ext uri="{BB962C8B-B14F-4D97-AF65-F5344CB8AC3E}">
        <p14:creationId xmlns:p14="http://schemas.microsoft.com/office/powerpoint/2010/main" val="86467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28" y="0"/>
            <a:ext cx="8539144" cy="6858000"/>
          </a:xfrm>
        </p:spPr>
      </p:pic>
      <p:sp>
        <p:nvSpPr>
          <p:cNvPr id="11" name="TextovéPole 10"/>
          <p:cNvSpPr txBox="1"/>
          <p:nvPr/>
        </p:nvSpPr>
        <p:spPr>
          <a:xfrm>
            <a:off x="10365572" y="6400800"/>
            <a:ext cx="1826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MAPA 7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913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960" y="0"/>
            <a:ext cx="4540080" cy="6869153"/>
          </a:xfrm>
        </p:spPr>
      </p:pic>
      <p:sp>
        <p:nvSpPr>
          <p:cNvPr id="7" name="TextovéPole 6"/>
          <p:cNvSpPr txBox="1"/>
          <p:nvPr/>
        </p:nvSpPr>
        <p:spPr>
          <a:xfrm>
            <a:off x="10829925" y="6486525"/>
            <a:ext cx="136207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MAPA 8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96095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38200" y="342900"/>
            <a:ext cx="10515600" cy="13430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Ruská expanze v Asii (19. století)</a:t>
            </a:r>
            <a:endParaRPr lang="cs-CZ" b="1" dirty="0"/>
          </a:p>
        </p:txBody>
      </p:sp>
      <p:sp>
        <p:nvSpPr>
          <p:cNvPr id="6" name="Obdélník 5"/>
          <p:cNvSpPr/>
          <p:nvPr/>
        </p:nvSpPr>
        <p:spPr>
          <a:xfrm>
            <a:off x="838200" y="1828800"/>
            <a:ext cx="10515600" cy="43719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b="1" dirty="0" smtClean="0"/>
              <a:t>Blízký východ = přání ovládnout černomořské úžiny</a:t>
            </a:r>
          </a:p>
          <a:p>
            <a:r>
              <a:rPr lang="cs-CZ" sz="1600" b="1" dirty="0" smtClean="0"/>
              <a:t>1878 = berlínský kongres  = ochlazení rusko-německého přátelství</a:t>
            </a:r>
          </a:p>
          <a:p>
            <a:r>
              <a:rPr lang="cs-CZ" sz="1600" b="1" dirty="0" smtClean="0"/>
              <a:t>Střední východ = posunutí hranic na úkor Persie, Indie a Číny</a:t>
            </a:r>
          </a:p>
          <a:p>
            <a:pPr lvl="1"/>
            <a:r>
              <a:rPr lang="cs-CZ" sz="1600" b="1" dirty="0" smtClean="0"/>
              <a:t>1864 = anexe Turkestánu (viz mapa 9) =&gt; vzrůst napětí v britsko-ruských vztazích</a:t>
            </a:r>
          </a:p>
          <a:p>
            <a:r>
              <a:rPr lang="cs-CZ" sz="1600" b="1" dirty="0" smtClean="0"/>
              <a:t>Dálný východ = jednání s Čínou (odstoupení jejich území)</a:t>
            </a:r>
          </a:p>
          <a:p>
            <a:pPr lvl="1"/>
            <a:r>
              <a:rPr lang="cs-CZ" sz="1600" b="1" dirty="0" smtClean="0"/>
              <a:t>1858 = zisk amurské oblasti (viz mapa 9)</a:t>
            </a:r>
          </a:p>
          <a:p>
            <a:pPr lvl="1"/>
            <a:r>
              <a:rPr lang="cs-CZ" sz="1600" b="1" dirty="0" smtClean="0"/>
              <a:t>1860 = zisk ussurijského a přímořského kraje (viz mapa 9)</a:t>
            </a:r>
            <a:endParaRPr lang="cs-CZ" sz="2000" b="1" dirty="0"/>
          </a:p>
          <a:p>
            <a:r>
              <a:rPr lang="cs-CZ" sz="1600" b="1" dirty="0" smtClean="0"/>
              <a:t>1860 = založen přístav </a:t>
            </a:r>
            <a:r>
              <a:rPr lang="cs-CZ" sz="1600" b="1" dirty="0" err="1" smtClean="0"/>
              <a:t>Vladisvostok</a:t>
            </a:r>
            <a:r>
              <a:rPr lang="cs-CZ" sz="1600" b="1" dirty="0" smtClean="0"/>
              <a:t> (viz mapa 9)</a:t>
            </a:r>
          </a:p>
          <a:p>
            <a:r>
              <a:rPr lang="cs-CZ" sz="1600" b="1" dirty="0" smtClean="0"/>
              <a:t>1867 = prodej Aljašky USA</a:t>
            </a:r>
          </a:p>
          <a:p>
            <a:r>
              <a:rPr lang="cs-CZ" sz="1600" b="1" dirty="0" smtClean="0"/>
              <a:t>1875 = zisk Sachalinu od Japonska výměnou za Kurilské ostrovy (viz mapa 9)</a:t>
            </a:r>
          </a:p>
        </p:txBody>
      </p:sp>
    </p:spTree>
    <p:extLst>
      <p:ext uri="{BB962C8B-B14F-4D97-AF65-F5344CB8AC3E}">
        <p14:creationId xmlns:p14="http://schemas.microsoft.com/office/powerpoint/2010/main" val="264626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18" y="0"/>
            <a:ext cx="11312165" cy="6858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1011989" y="6413863"/>
            <a:ext cx="1180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MAPA 9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653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38200" y="352697"/>
            <a:ext cx="10515600" cy="133241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838200" y="1843088"/>
            <a:ext cx="10515600" cy="432911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Vznik Sovětského svazu (1918-1924)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b="1" dirty="0" smtClean="0"/>
              <a:t>Červenec 1918 = vznikla Ruská socialistická federativní sovětská republika (RSFSR)</a:t>
            </a:r>
          </a:p>
          <a:p>
            <a:r>
              <a:rPr lang="cs-CZ" sz="1600" b="1" dirty="0" smtClean="0"/>
              <a:t>Červenec 1918 = vyvražděna carská rodina</a:t>
            </a:r>
          </a:p>
          <a:p>
            <a:r>
              <a:rPr lang="cs-CZ" sz="1600" b="1" dirty="0" smtClean="0"/>
              <a:t>1918 – 1920 = Ruská občanská válka = porážka bělogvardějců</a:t>
            </a:r>
          </a:p>
          <a:p>
            <a:r>
              <a:rPr lang="cs-CZ" sz="1600" b="1" dirty="0" smtClean="0"/>
              <a:t>1921 = založena státní plánovací komise (GOSPLAN) na koordinaci hospodářství</a:t>
            </a:r>
          </a:p>
          <a:p>
            <a:r>
              <a:rPr lang="cs-CZ" sz="1600" b="1" dirty="0" smtClean="0"/>
              <a:t>1922 = </a:t>
            </a:r>
            <a:r>
              <a:rPr lang="cs-CZ" sz="1600" b="1" dirty="0" err="1" smtClean="0"/>
              <a:t>Čeka</a:t>
            </a:r>
            <a:r>
              <a:rPr lang="cs-CZ" sz="1600" b="1" dirty="0" smtClean="0"/>
              <a:t> se přeměnila ve Státní politickou správu (GPU) + Stalin se stal generálním tajemníkem</a:t>
            </a:r>
          </a:p>
          <a:p>
            <a:r>
              <a:rPr lang="cs-CZ" sz="1600" b="1" dirty="0" smtClean="0"/>
              <a:t>Prosinec 1922 = založen Sovětský svaz socialistických republik (SSSR)</a:t>
            </a:r>
          </a:p>
          <a:p>
            <a:endParaRPr lang="cs-CZ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3773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196" y="44476"/>
            <a:ext cx="5617608" cy="6813524"/>
          </a:xfrm>
        </p:spPr>
      </p:pic>
      <p:sp>
        <p:nvSpPr>
          <p:cNvPr id="7" name="TextovéPole 6"/>
          <p:cNvSpPr txBox="1"/>
          <p:nvPr/>
        </p:nvSpPr>
        <p:spPr>
          <a:xfrm>
            <a:off x="10701338" y="6472238"/>
            <a:ext cx="149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MAPA 10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1602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38200" y="371475"/>
            <a:ext cx="10515600" cy="127158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Vývoj hranic na počátku 20. století (viz mapa 9)</a:t>
            </a:r>
            <a:endParaRPr lang="cs-CZ" b="1" dirty="0"/>
          </a:p>
        </p:txBody>
      </p:sp>
      <p:sp>
        <p:nvSpPr>
          <p:cNvPr id="6" name="Obdélník 5"/>
          <p:cNvSpPr/>
          <p:nvPr/>
        </p:nvSpPr>
        <p:spPr>
          <a:xfrm>
            <a:off x="838200" y="1828800"/>
            <a:ext cx="10515600" cy="432911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b="1" dirty="0" smtClean="0"/>
              <a:t>Územní ztráty</a:t>
            </a:r>
          </a:p>
          <a:p>
            <a:pPr lvl="1"/>
            <a:r>
              <a:rPr lang="cs-CZ" sz="1600" b="1" dirty="0" smtClean="0"/>
              <a:t>Finsko (1918)</a:t>
            </a:r>
          </a:p>
          <a:p>
            <a:pPr lvl="1"/>
            <a:r>
              <a:rPr lang="cs-CZ" sz="1600" b="1" dirty="0" smtClean="0"/>
              <a:t>Polská území (1921)</a:t>
            </a:r>
          </a:p>
          <a:p>
            <a:pPr lvl="1"/>
            <a:r>
              <a:rPr lang="cs-CZ" sz="1600" b="1" dirty="0" smtClean="0"/>
              <a:t>Estonsko (1920)</a:t>
            </a:r>
          </a:p>
          <a:p>
            <a:pPr lvl="1"/>
            <a:r>
              <a:rPr lang="cs-CZ" sz="1600" b="1" dirty="0" smtClean="0"/>
              <a:t>Lotyšsko (1920)</a:t>
            </a:r>
          </a:p>
          <a:p>
            <a:pPr lvl="1"/>
            <a:r>
              <a:rPr lang="cs-CZ" sz="1600" b="1" dirty="0" smtClean="0"/>
              <a:t>Litva (1920)</a:t>
            </a:r>
          </a:p>
          <a:p>
            <a:pPr lvl="1"/>
            <a:r>
              <a:rPr lang="cs-CZ" sz="1600" b="1" dirty="0" err="1" smtClean="0"/>
              <a:t>Kars</a:t>
            </a:r>
            <a:r>
              <a:rPr lang="cs-CZ" sz="1600" b="1" dirty="0" smtClean="0"/>
              <a:t> (1921)</a:t>
            </a:r>
          </a:p>
        </p:txBody>
      </p:sp>
    </p:spTree>
    <p:extLst>
      <p:ext uri="{BB962C8B-B14F-4D97-AF65-F5344CB8AC3E}">
        <p14:creationId xmlns:p14="http://schemas.microsoft.com/office/powerpoint/2010/main" val="184189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1" y="0"/>
            <a:ext cx="10756099" cy="6857999"/>
          </a:xfrm>
        </p:spPr>
      </p:pic>
      <p:sp>
        <p:nvSpPr>
          <p:cNvPr id="8" name="TextovéPole 7"/>
          <p:cNvSpPr txBox="1"/>
          <p:nvPr/>
        </p:nvSpPr>
        <p:spPr>
          <a:xfrm>
            <a:off x="10972800" y="642937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MAPA 11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9100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38200" y="314325"/>
            <a:ext cx="10515600" cy="135731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Rusko-turecké války a anexe Krymu</a:t>
            </a:r>
            <a:endParaRPr lang="cs-CZ" b="1" dirty="0"/>
          </a:p>
        </p:txBody>
      </p:sp>
      <p:sp>
        <p:nvSpPr>
          <p:cNvPr id="6" name="Obdélník 5"/>
          <p:cNvSpPr/>
          <p:nvPr/>
        </p:nvSpPr>
        <p:spPr>
          <a:xfrm>
            <a:off x="838200" y="1825624"/>
            <a:ext cx="10515600" cy="43608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b="1" dirty="0"/>
              <a:t>1764 = spojenectví s Pruskem</a:t>
            </a:r>
          </a:p>
          <a:p>
            <a:r>
              <a:rPr lang="cs-CZ" sz="1600" b="1" dirty="0"/>
              <a:t>1768-1774 = 1. rusko-turecká válka</a:t>
            </a:r>
          </a:p>
          <a:p>
            <a:pPr lvl="1"/>
            <a:r>
              <a:rPr lang="cs-CZ" sz="1600" b="1" dirty="0"/>
              <a:t>Rusko získává Moldavsko a Valašsko =&gt; Rakousko se spojilo s Turky</a:t>
            </a:r>
          </a:p>
          <a:p>
            <a:pPr lvl="1"/>
            <a:r>
              <a:rPr lang="cs-CZ" sz="1600" b="1" dirty="0"/>
              <a:t>Prusko v roli </a:t>
            </a:r>
            <a:r>
              <a:rPr lang="cs-CZ" sz="1600" b="1" dirty="0" err="1"/>
              <a:t>zprqostředkovatele</a:t>
            </a:r>
            <a:endParaRPr lang="cs-CZ" sz="1600" b="1" dirty="0"/>
          </a:p>
          <a:p>
            <a:pPr lvl="1"/>
            <a:r>
              <a:rPr lang="cs-CZ" sz="1600" b="1" dirty="0"/>
              <a:t>1770 = ruská flotila zvítězila u </a:t>
            </a:r>
            <a:r>
              <a:rPr lang="cs-CZ" sz="1600" b="1" dirty="0" err="1"/>
              <a:t>Česme</a:t>
            </a:r>
            <a:r>
              <a:rPr lang="cs-CZ" sz="1600" b="1" dirty="0"/>
              <a:t> =&gt; oslabení moci Turecka („nemocný muž na Bosporu</a:t>
            </a:r>
            <a:r>
              <a:rPr lang="cs-CZ" sz="1600" b="1" dirty="0" smtClean="0"/>
              <a:t>“)</a:t>
            </a:r>
          </a:p>
          <a:p>
            <a:pPr lvl="1"/>
            <a:r>
              <a:rPr lang="cs-CZ" sz="1600" b="1" dirty="0"/>
              <a:t>1774 = mír v </a:t>
            </a:r>
            <a:r>
              <a:rPr lang="cs-CZ" sz="1600" b="1" dirty="0" err="1"/>
              <a:t>Kučuk-Kajnardži</a:t>
            </a:r>
            <a:r>
              <a:rPr lang="cs-CZ" sz="1600" b="1" dirty="0"/>
              <a:t> </a:t>
            </a:r>
          </a:p>
          <a:p>
            <a:pPr lvl="2"/>
            <a:r>
              <a:rPr lang="cs-CZ" sz="1600" b="1" dirty="0"/>
              <a:t>Rusko získává Azov (viz </a:t>
            </a:r>
            <a:r>
              <a:rPr lang="cs-CZ" sz="1600" b="1" dirty="0" smtClean="0"/>
              <a:t>mapa 1)</a:t>
            </a:r>
            <a:endParaRPr lang="cs-CZ" sz="1600" b="1" dirty="0"/>
          </a:p>
          <a:p>
            <a:r>
              <a:rPr lang="cs-CZ" sz="1600" b="1" dirty="0"/>
              <a:t>1783 </a:t>
            </a:r>
            <a:r>
              <a:rPr lang="cs-CZ" sz="1600" b="1" dirty="0" smtClean="0"/>
              <a:t>= </a:t>
            </a:r>
            <a:r>
              <a:rPr lang="cs-CZ" sz="1600" b="1" dirty="0"/>
              <a:t>Anexe </a:t>
            </a:r>
            <a:r>
              <a:rPr lang="cs-CZ" sz="1600" b="1" dirty="0" smtClean="0"/>
              <a:t>Krymu (viz mapa 1)</a:t>
            </a:r>
            <a:endParaRPr lang="cs-CZ" sz="1600" b="1" dirty="0"/>
          </a:p>
          <a:p>
            <a:pPr lvl="1"/>
            <a:r>
              <a:rPr lang="cs-CZ" sz="1600" b="1" dirty="0"/>
              <a:t>Grigorij Potěmkin = černomořská </a:t>
            </a:r>
            <a:r>
              <a:rPr lang="cs-CZ" sz="1600" b="1" dirty="0" smtClean="0"/>
              <a:t>flotily</a:t>
            </a:r>
          </a:p>
          <a:p>
            <a:r>
              <a:rPr lang="cs-CZ" sz="1600" b="1" dirty="0" smtClean="0"/>
              <a:t>1787-1792 = 2. rusko-turecká válka</a:t>
            </a:r>
          </a:p>
          <a:p>
            <a:pPr lvl="1"/>
            <a:r>
              <a:rPr lang="cs-CZ" sz="1600" b="1" dirty="0" smtClean="0"/>
              <a:t>1792 = mír v Jasech </a:t>
            </a:r>
          </a:p>
          <a:p>
            <a:pPr lvl="2"/>
            <a:r>
              <a:rPr lang="cs-CZ" sz="1600" b="1" dirty="0" smtClean="0"/>
              <a:t>Rusko získává pobřeží mezi Dněstrem a Bugem (viz mapa 1)</a:t>
            </a:r>
          </a:p>
          <a:p>
            <a:endParaRPr lang="cs-CZ" sz="1600" b="1" dirty="0"/>
          </a:p>
          <a:p>
            <a:pPr marL="0" indent="0">
              <a:buNone/>
            </a:pPr>
            <a:r>
              <a:rPr lang="cs-CZ" sz="1600" b="1" dirty="0" smtClean="0"/>
              <a:t>	</a:t>
            </a:r>
            <a:endParaRPr lang="cs-CZ" sz="1600" b="1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26773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53" y="-35682"/>
            <a:ext cx="9474494" cy="6893682"/>
          </a:xfrm>
        </p:spPr>
      </p:pic>
      <p:sp>
        <p:nvSpPr>
          <p:cNvPr id="7" name="TextovéPole 6"/>
          <p:cNvSpPr txBox="1"/>
          <p:nvPr/>
        </p:nvSpPr>
        <p:spPr>
          <a:xfrm>
            <a:off x="10833247" y="6372225"/>
            <a:ext cx="1358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MAPA 12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77428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38200" y="342900"/>
            <a:ext cx="10515600" cy="13430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2. Světová válka</a:t>
            </a:r>
            <a:endParaRPr lang="cs-CZ" b="1" dirty="0"/>
          </a:p>
        </p:txBody>
      </p:sp>
      <p:sp>
        <p:nvSpPr>
          <p:cNvPr id="6" name="Obdélník 5"/>
          <p:cNvSpPr/>
          <p:nvPr/>
        </p:nvSpPr>
        <p:spPr>
          <a:xfrm>
            <a:off x="838200" y="1828800"/>
            <a:ext cx="10515600" cy="432911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b="1" dirty="0" smtClean="0"/>
              <a:t>1941-1942 = Válka v Rusku</a:t>
            </a:r>
          </a:p>
          <a:p>
            <a:pPr lvl="1"/>
            <a:r>
              <a:rPr lang="cs-CZ" sz="1600" b="1" dirty="0" smtClean="0"/>
              <a:t>22. 6. 1941 = Německo bez vyhlášení války přepadlo Sovětský svaz</a:t>
            </a:r>
          </a:p>
          <a:p>
            <a:pPr lvl="1"/>
            <a:r>
              <a:rPr lang="cs-CZ" sz="1600" b="1" dirty="0" smtClean="0"/>
              <a:t>1941 = bitva o Moskvu</a:t>
            </a:r>
          </a:p>
          <a:p>
            <a:pPr lvl="1"/>
            <a:r>
              <a:rPr lang="cs-CZ" sz="1600" b="1" dirty="0" smtClean="0"/>
              <a:t>Němci postupují do hloubi Ruska</a:t>
            </a:r>
          </a:p>
          <a:p>
            <a:pPr lvl="2"/>
            <a:r>
              <a:rPr lang="cs-CZ" sz="1600" b="1" dirty="0" smtClean="0"/>
              <a:t>Dobývají například Krym</a:t>
            </a:r>
          </a:p>
          <a:p>
            <a:pPr lvl="1"/>
            <a:r>
              <a:rPr lang="cs-CZ" sz="1600" b="1" dirty="0" smtClean="0"/>
              <a:t>V zimě 1942/43 = </a:t>
            </a:r>
            <a:r>
              <a:rPr lang="cs-CZ" sz="1600" b="1" dirty="0" err="1" smtClean="0"/>
              <a:t>Staliningradská</a:t>
            </a:r>
            <a:r>
              <a:rPr lang="cs-CZ" sz="1600" b="1" dirty="0" smtClean="0"/>
              <a:t> bitva = zlom ve válce </a:t>
            </a:r>
            <a:endParaRPr lang="cs-CZ" sz="1600" b="1" dirty="0"/>
          </a:p>
          <a:p>
            <a:r>
              <a:rPr lang="cs-CZ" sz="1600" b="1" dirty="0" smtClean="0"/>
              <a:t>Rusko tlačí německou armádu zpět na východ</a:t>
            </a:r>
          </a:p>
          <a:p>
            <a:r>
              <a:rPr lang="cs-CZ" sz="1600" b="1" dirty="0" smtClean="0"/>
              <a:t>Spojenci určují demarkační linii</a:t>
            </a:r>
          </a:p>
        </p:txBody>
      </p:sp>
    </p:spTree>
    <p:extLst>
      <p:ext uri="{BB962C8B-B14F-4D97-AF65-F5344CB8AC3E}">
        <p14:creationId xmlns:p14="http://schemas.microsoft.com/office/powerpoint/2010/main" val="20725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56" y="-199"/>
            <a:ext cx="4129088" cy="6869888"/>
          </a:xfrm>
        </p:spPr>
      </p:pic>
      <p:sp>
        <p:nvSpPr>
          <p:cNvPr id="8" name="TextovéPole 7"/>
          <p:cNvSpPr txBox="1"/>
          <p:nvPr/>
        </p:nvSpPr>
        <p:spPr>
          <a:xfrm>
            <a:off x="10687050" y="6343650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MAPA 13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0158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5" y="0"/>
            <a:ext cx="10640151" cy="6858000"/>
          </a:xfrm>
        </p:spPr>
      </p:pic>
      <p:sp>
        <p:nvSpPr>
          <p:cNvPr id="7" name="TextovéPole 6"/>
          <p:cNvSpPr txBox="1"/>
          <p:nvPr/>
        </p:nvSpPr>
        <p:spPr>
          <a:xfrm>
            <a:off x="10858501" y="6443663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MAPA 14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33331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19" y="36478"/>
            <a:ext cx="4043363" cy="6827845"/>
          </a:xfrm>
        </p:spPr>
      </p:pic>
      <p:sp>
        <p:nvSpPr>
          <p:cNvPr id="7" name="TextovéPole 6"/>
          <p:cNvSpPr txBox="1"/>
          <p:nvPr/>
        </p:nvSpPr>
        <p:spPr>
          <a:xfrm>
            <a:off x="10729913" y="6457950"/>
            <a:ext cx="146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MAPA 15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421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38200" y="342900"/>
            <a:ext cx="10515600" cy="132873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Sovětská expanze od roku 1939</a:t>
            </a:r>
            <a:endParaRPr lang="cs-CZ" b="1" dirty="0"/>
          </a:p>
        </p:txBody>
      </p:sp>
      <p:sp>
        <p:nvSpPr>
          <p:cNvPr id="6" name="Obdélník 5"/>
          <p:cNvSpPr/>
          <p:nvPr/>
        </p:nvSpPr>
        <p:spPr>
          <a:xfrm>
            <a:off x="838200" y="1843088"/>
            <a:ext cx="10515600" cy="43148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b="1" dirty="0" smtClean="0"/>
              <a:t>Estonská SSR (1940)</a:t>
            </a:r>
          </a:p>
          <a:p>
            <a:r>
              <a:rPr lang="cs-CZ" sz="1600" b="1" dirty="0" smtClean="0"/>
              <a:t>Lotyšská SSR (1940)</a:t>
            </a:r>
          </a:p>
          <a:p>
            <a:r>
              <a:rPr lang="cs-CZ" sz="1600" b="1" dirty="0" smtClean="0"/>
              <a:t>Litevská SSR (1941)</a:t>
            </a:r>
          </a:p>
          <a:p>
            <a:r>
              <a:rPr lang="cs-CZ" sz="1600" b="1" dirty="0" smtClean="0"/>
              <a:t>Běloruská SSR (1939)</a:t>
            </a:r>
          </a:p>
          <a:p>
            <a:r>
              <a:rPr lang="cs-CZ" sz="1600" b="1" dirty="0" smtClean="0"/>
              <a:t>Ukrajinská SSR (1945)</a:t>
            </a:r>
          </a:p>
          <a:p>
            <a:r>
              <a:rPr lang="cs-CZ" sz="1600" b="1" dirty="0" smtClean="0"/>
              <a:t>Moldavská SSR (1940)</a:t>
            </a:r>
          </a:p>
          <a:p>
            <a:r>
              <a:rPr lang="cs-CZ" sz="1600" b="1" dirty="0" err="1" smtClean="0"/>
              <a:t>Karelofinská</a:t>
            </a:r>
            <a:r>
              <a:rPr lang="cs-CZ" sz="1600" b="1" dirty="0" smtClean="0"/>
              <a:t> ASSR (1940)</a:t>
            </a:r>
          </a:p>
        </p:txBody>
      </p:sp>
    </p:spTree>
    <p:extLst>
      <p:ext uri="{BB962C8B-B14F-4D97-AF65-F5344CB8AC3E}">
        <p14:creationId xmlns:p14="http://schemas.microsoft.com/office/powerpoint/2010/main" val="79379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38200" y="371475"/>
            <a:ext cx="10515600" cy="131445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Pozdní stalinismus (1945-1953)</a:t>
            </a:r>
            <a:endParaRPr lang="cs-CZ" b="1" dirty="0"/>
          </a:p>
        </p:txBody>
      </p:sp>
      <p:sp>
        <p:nvSpPr>
          <p:cNvPr id="6" name="Obdélník 5"/>
          <p:cNvSpPr/>
          <p:nvPr/>
        </p:nvSpPr>
        <p:spPr>
          <a:xfrm>
            <a:off x="838200" y="1814513"/>
            <a:ext cx="10515600" cy="43434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1600" b="1" dirty="0" smtClean="0"/>
              <a:t>1946-1950 = 4. pětiletka</a:t>
            </a:r>
          </a:p>
          <a:p>
            <a:r>
              <a:rPr lang="cs-CZ" sz="1600" b="1" dirty="0" smtClean="0"/>
              <a:t>1951-1955 = 5. pětiletka = velké stavby</a:t>
            </a:r>
          </a:p>
          <a:p>
            <a:r>
              <a:rPr lang="cs-CZ" sz="1600" b="1" dirty="0" smtClean="0"/>
              <a:t>Lidově demokratické satelitní státy</a:t>
            </a:r>
          </a:p>
          <a:p>
            <a:pPr lvl="1"/>
            <a:r>
              <a:rPr lang="cs-CZ" sz="1600" b="1" dirty="0" smtClean="0"/>
              <a:t>Československo (1948)</a:t>
            </a:r>
          </a:p>
          <a:p>
            <a:pPr lvl="1"/>
            <a:r>
              <a:rPr lang="cs-CZ" sz="1600" b="1" dirty="0" smtClean="0"/>
              <a:t>NDR </a:t>
            </a:r>
          </a:p>
          <a:p>
            <a:pPr lvl="1"/>
            <a:r>
              <a:rPr lang="cs-CZ" sz="1600" b="1" dirty="0" smtClean="0"/>
              <a:t>Polsko (1947)</a:t>
            </a:r>
          </a:p>
          <a:p>
            <a:pPr lvl="1"/>
            <a:r>
              <a:rPr lang="cs-CZ" sz="1600" b="1" dirty="0" smtClean="0"/>
              <a:t>Maďarsko (1949)</a:t>
            </a:r>
          </a:p>
          <a:p>
            <a:pPr lvl="1"/>
            <a:r>
              <a:rPr lang="cs-CZ" sz="1600" b="1" dirty="0" smtClean="0"/>
              <a:t>Rumunsko (1947)</a:t>
            </a:r>
          </a:p>
          <a:p>
            <a:pPr lvl="1"/>
            <a:r>
              <a:rPr lang="cs-CZ" sz="1600" b="1" dirty="0" smtClean="0"/>
              <a:t>Bulharsko (1946)</a:t>
            </a:r>
          </a:p>
          <a:p>
            <a:pPr lvl="1"/>
            <a:r>
              <a:rPr lang="cs-CZ" sz="1600" b="1" dirty="0" smtClean="0"/>
              <a:t>Albánie (1946)</a:t>
            </a:r>
          </a:p>
          <a:p>
            <a:r>
              <a:rPr lang="cs-CZ" sz="1600" b="1" dirty="0" smtClean="0"/>
              <a:t>1948 = Odpadnutí Jugoslávie</a:t>
            </a:r>
          </a:p>
          <a:p>
            <a:r>
              <a:rPr lang="cs-CZ" sz="1600" b="1" dirty="0" smtClean="0"/>
              <a:t>1950 = spojenecká smlouva s Čínou</a:t>
            </a:r>
          </a:p>
          <a:p>
            <a:r>
              <a:rPr lang="cs-CZ" sz="1600" b="1" dirty="0" smtClean="0"/>
              <a:t>5. března 1953 = umírá Stalin =&gt; nástup Nikity S. </a:t>
            </a:r>
            <a:r>
              <a:rPr lang="cs-CZ" sz="1600" b="1" dirty="0" err="1" smtClean="0"/>
              <a:t>Chrusčova</a:t>
            </a:r>
            <a:endParaRPr lang="cs-CZ" sz="1600" b="1" dirty="0" smtClean="0"/>
          </a:p>
          <a:p>
            <a:r>
              <a:rPr lang="cs-CZ" sz="1600" b="1" dirty="0"/>
              <a:t>Sovětský svaz (1953-1965)</a:t>
            </a:r>
            <a:r>
              <a:rPr lang="cs-CZ" sz="1600" b="1" dirty="0" smtClean="0"/>
              <a:t> = „politika mírového soužití“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16046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885" y="0"/>
            <a:ext cx="4136230" cy="6858000"/>
          </a:xfrm>
        </p:spPr>
      </p:pic>
      <p:sp>
        <p:nvSpPr>
          <p:cNvPr id="7" name="TextovéPole 6"/>
          <p:cNvSpPr txBox="1"/>
          <p:nvPr/>
        </p:nvSpPr>
        <p:spPr>
          <a:xfrm>
            <a:off x="10658475" y="6415088"/>
            <a:ext cx="153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MAPA 16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03834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72" y="0"/>
            <a:ext cx="10024657" cy="6881510"/>
          </a:xfrm>
        </p:spPr>
      </p:pic>
      <p:sp>
        <p:nvSpPr>
          <p:cNvPr id="7" name="TextovéPole 6"/>
          <p:cNvSpPr txBox="1"/>
          <p:nvPr/>
        </p:nvSpPr>
        <p:spPr>
          <a:xfrm>
            <a:off x="10972800" y="642937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MAPA 17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31693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38200" y="334962"/>
            <a:ext cx="10515600" cy="138588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 zániku SSSR</a:t>
            </a:r>
            <a:endParaRPr lang="cs-CZ" b="1" dirty="0"/>
          </a:p>
        </p:txBody>
      </p:sp>
      <p:sp>
        <p:nvSpPr>
          <p:cNvPr id="9" name="Obdélník 8"/>
          <p:cNvSpPr/>
          <p:nvPr/>
        </p:nvSpPr>
        <p:spPr>
          <a:xfrm>
            <a:off x="838200" y="1825625"/>
            <a:ext cx="10515600" cy="43608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b="1" dirty="0" smtClean="0"/>
              <a:t>Červenec 1968 = „Brežněvovy doktríny“</a:t>
            </a:r>
          </a:p>
          <a:p>
            <a:r>
              <a:rPr lang="cs-CZ" sz="1600" b="1" dirty="0" err="1" smtClean="0"/>
              <a:t>Nixonovy</a:t>
            </a:r>
            <a:r>
              <a:rPr lang="cs-CZ" sz="1600" b="1" dirty="0" smtClean="0"/>
              <a:t> návštěvy v SSSR</a:t>
            </a:r>
          </a:p>
          <a:p>
            <a:r>
              <a:rPr lang="cs-CZ" sz="1600" b="1" dirty="0" smtClean="0"/>
              <a:t>1976-1988 = hnutí za lidská práva</a:t>
            </a:r>
          </a:p>
          <a:p>
            <a:r>
              <a:rPr lang="cs-CZ" sz="1600" b="1" dirty="0" smtClean="0"/>
              <a:t>Prosinec 1979 = sovětské jednotky vstoupily do Afganistánu</a:t>
            </a:r>
          </a:p>
          <a:p>
            <a:r>
              <a:rPr lang="cs-CZ" sz="1600" b="1" dirty="0" smtClean="0"/>
              <a:t>1986 = umírá Černěnko -&gt; Michail Gorbačov = perestrojka </a:t>
            </a:r>
          </a:p>
          <a:p>
            <a:r>
              <a:rPr lang="cs-CZ" sz="1600" b="1" dirty="0" smtClean="0"/>
              <a:t>15. 5. 1988 = stahování sovětských vojsk z Afganistánu</a:t>
            </a:r>
          </a:p>
          <a:p>
            <a:r>
              <a:rPr lang="cs-CZ" sz="1600" b="1" dirty="0" smtClean="0"/>
              <a:t>1988 = setkání představitelů USA a SSSR</a:t>
            </a:r>
          </a:p>
          <a:p>
            <a:r>
              <a:rPr lang="cs-CZ" sz="1600" b="1" dirty="0" smtClean="0"/>
              <a:t>1990 = pobaltské státy vyhlásily svou nezávislost</a:t>
            </a:r>
          </a:p>
          <a:p>
            <a:r>
              <a:rPr lang="cs-CZ" sz="1600" b="1" dirty="0" smtClean="0"/>
              <a:t>1990 = Gorbačov presidentem + Jelcin předsedou vlády</a:t>
            </a:r>
          </a:p>
          <a:p>
            <a:r>
              <a:rPr lang="cs-CZ" sz="1600" b="1" dirty="0" smtClean="0"/>
              <a:t>1991 = vznik Společenství nezávislých států (SNS) = 11 bývalých sovětských republik</a:t>
            </a:r>
          </a:p>
          <a:p>
            <a:r>
              <a:rPr lang="cs-CZ" sz="1600" b="1" dirty="0" smtClean="0"/>
              <a:t>31. 12. 1991 = Sovětský svaz zanikl </a:t>
            </a:r>
          </a:p>
        </p:txBody>
      </p:sp>
    </p:spTree>
    <p:extLst>
      <p:ext uri="{BB962C8B-B14F-4D97-AF65-F5344CB8AC3E}">
        <p14:creationId xmlns:p14="http://schemas.microsoft.com/office/powerpoint/2010/main" val="53893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6530" y="1032950"/>
            <a:ext cx="6868958" cy="4781142"/>
          </a:xfrm>
        </p:spPr>
      </p:pic>
      <p:sp>
        <p:nvSpPr>
          <p:cNvPr id="12" name="TextovéPole 11"/>
          <p:cNvSpPr txBox="1"/>
          <p:nvPr/>
        </p:nvSpPr>
        <p:spPr>
          <a:xfrm>
            <a:off x="0" y="957263"/>
            <a:ext cx="3386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1600" b="1" dirty="0"/>
              <a:t>1774 = </a:t>
            </a:r>
            <a:r>
              <a:rPr lang="cs-CZ" sz="1600" b="1" dirty="0" smtClean="0"/>
              <a:t>Rusko </a:t>
            </a:r>
            <a:r>
              <a:rPr lang="cs-CZ" sz="1600" b="1" dirty="0"/>
              <a:t>získává Azov</a:t>
            </a:r>
            <a:endParaRPr lang="cs-CZ" sz="16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0" y="3400425"/>
            <a:ext cx="32289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1600" b="1" dirty="0"/>
              <a:t>1792 </a:t>
            </a:r>
            <a:r>
              <a:rPr lang="cs-CZ" sz="1600" b="1" dirty="0" smtClean="0"/>
              <a:t>= Rusko </a:t>
            </a:r>
            <a:r>
              <a:rPr lang="cs-CZ" sz="1600" b="1" dirty="0"/>
              <a:t>získává pobřeží mezi Dněstrem a </a:t>
            </a:r>
            <a:r>
              <a:rPr lang="cs-CZ" sz="1600" b="1" dirty="0" smtClean="0"/>
              <a:t>Bugem</a:t>
            </a:r>
            <a:endParaRPr lang="cs-CZ" sz="1600" b="1" dirty="0"/>
          </a:p>
          <a:p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8472488" y="728663"/>
            <a:ext cx="3719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1783 = Anexe </a:t>
            </a:r>
            <a:r>
              <a:rPr lang="cs-CZ" sz="1600" b="1" dirty="0" smtClean="0"/>
              <a:t>Krymu</a:t>
            </a:r>
            <a:endParaRPr lang="cs-CZ" sz="16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8395881" y="1611214"/>
            <a:ext cx="3777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1796 = anexe </a:t>
            </a:r>
            <a:r>
              <a:rPr lang="cs-CZ" sz="1600" b="1" dirty="0" err="1" smtClean="0"/>
              <a:t>Tarki</a:t>
            </a:r>
            <a:endParaRPr lang="cs-CZ" sz="16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8395881" y="6315075"/>
            <a:ext cx="377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MAPA 1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553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9191" y="-913658"/>
            <a:ext cx="6913618" cy="8686800"/>
          </a:xfrm>
        </p:spPr>
      </p:pic>
      <p:sp>
        <p:nvSpPr>
          <p:cNvPr id="7" name="TextovéPole 6"/>
          <p:cNvSpPr txBox="1"/>
          <p:nvPr/>
        </p:nvSpPr>
        <p:spPr>
          <a:xfrm>
            <a:off x="10944225" y="6329363"/>
            <a:ext cx="124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MAPA 18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8407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89779" y="-1"/>
            <a:ext cx="9612442" cy="6858000"/>
          </a:xfrm>
        </p:spPr>
      </p:pic>
      <p:sp>
        <p:nvSpPr>
          <p:cNvPr id="7" name="TextovéPole 6"/>
          <p:cNvSpPr txBox="1"/>
          <p:nvPr/>
        </p:nvSpPr>
        <p:spPr>
          <a:xfrm>
            <a:off x="11058525" y="6386513"/>
            <a:ext cx="113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MAPA 19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8720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38200" y="385763"/>
            <a:ext cx="10515600" cy="12858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Seznam map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  <a:solidFill>
            <a:schemeClr val="bg1">
              <a:alpha val="70000"/>
            </a:schemeClr>
          </a:solidFill>
        </p:spPr>
        <p:txBody>
          <a:bodyPr>
            <a:normAutofit fontScale="47500" lnSpcReduction="20000"/>
          </a:bodyPr>
          <a:lstStyle/>
          <a:p>
            <a:r>
              <a:rPr lang="cs-CZ" sz="2500" b="1" dirty="0" smtClean="0"/>
              <a:t>Mapa 1 = Expanze Ruska v letech 1762-1769</a:t>
            </a:r>
          </a:p>
          <a:p>
            <a:r>
              <a:rPr lang="cs-CZ" sz="2500" b="1" dirty="0" smtClean="0"/>
              <a:t>Mapa 2 = Trojí dělení Polska</a:t>
            </a:r>
          </a:p>
          <a:p>
            <a:r>
              <a:rPr lang="cs-CZ" sz="2500" b="1" dirty="0" smtClean="0"/>
              <a:t>Mapa 3 = Trojí dělení Polska </a:t>
            </a:r>
          </a:p>
          <a:p>
            <a:r>
              <a:rPr lang="cs-CZ" sz="2500" b="1" dirty="0" smtClean="0"/>
              <a:t>Mapa 4 = Expanze Ruské říše</a:t>
            </a:r>
          </a:p>
          <a:p>
            <a:r>
              <a:rPr lang="cs-CZ" sz="2500" b="1" dirty="0" smtClean="0"/>
              <a:t>Mapa 5 = Proměny evropských poměrů za Napoleona I.</a:t>
            </a:r>
          </a:p>
          <a:p>
            <a:r>
              <a:rPr lang="cs-CZ" sz="2500" b="1" dirty="0" smtClean="0"/>
              <a:t>Mapa 6 = Uspořádání Evropy po vídeňském kongresu</a:t>
            </a:r>
          </a:p>
          <a:p>
            <a:r>
              <a:rPr lang="cs-CZ" sz="2500" b="1" dirty="0" smtClean="0"/>
              <a:t>Mapa 7 = Krymská válka</a:t>
            </a:r>
          </a:p>
          <a:p>
            <a:r>
              <a:rPr lang="cs-CZ" sz="2500" b="1" dirty="0" smtClean="0"/>
              <a:t>Mapa 8 = Evropské Rusko v 19. století</a:t>
            </a:r>
          </a:p>
          <a:p>
            <a:r>
              <a:rPr lang="cs-CZ" sz="2500" b="1" dirty="0" smtClean="0"/>
              <a:t>Mapa 9 = Rusko před rokem 1914</a:t>
            </a:r>
          </a:p>
          <a:p>
            <a:r>
              <a:rPr lang="cs-CZ" sz="2500" b="1" dirty="0" smtClean="0"/>
              <a:t>Mapa 10 = Politicko-administrativní mapa Ruské říše k 1. 1. 1914</a:t>
            </a:r>
          </a:p>
          <a:p>
            <a:r>
              <a:rPr lang="cs-CZ" sz="2500" b="1" dirty="0" smtClean="0"/>
              <a:t>Mapa 11 = Občanská válka v Rusku</a:t>
            </a:r>
          </a:p>
          <a:p>
            <a:r>
              <a:rPr lang="cs-CZ" sz="2500" b="1" dirty="0" smtClean="0"/>
              <a:t>Mapa 12 = Administrativní dělení SSSR v roce 1931</a:t>
            </a:r>
          </a:p>
          <a:p>
            <a:r>
              <a:rPr lang="cs-CZ" sz="2500" b="1" dirty="0" smtClean="0"/>
              <a:t>Mapa 13 = Německá ofenziva v Rusku</a:t>
            </a:r>
          </a:p>
          <a:p>
            <a:r>
              <a:rPr lang="cs-CZ" sz="2500" b="1" dirty="0" smtClean="0"/>
              <a:t>Mapa 14 = Postup spojenců proti Německu</a:t>
            </a:r>
          </a:p>
          <a:p>
            <a:r>
              <a:rPr lang="cs-CZ" sz="2500" b="1" dirty="0" smtClean="0"/>
              <a:t>Mapa 15 = Zánik Třetí říše</a:t>
            </a:r>
          </a:p>
          <a:p>
            <a:r>
              <a:rPr lang="cs-CZ" sz="2500" b="1" dirty="0" smtClean="0"/>
              <a:t>Mapa 16 = Sovětské satelity v Evropě po roce 1945</a:t>
            </a:r>
          </a:p>
          <a:p>
            <a:r>
              <a:rPr lang="cs-CZ" sz="2500" b="1" dirty="0" smtClean="0"/>
              <a:t>Mapa 17 = Administrativně-územní dělení SSSR v roce 1953</a:t>
            </a:r>
          </a:p>
          <a:p>
            <a:r>
              <a:rPr lang="cs-CZ" sz="2500" b="1" dirty="0" smtClean="0"/>
              <a:t>Mapa 18 = Společenství nezávislých států (SNS</a:t>
            </a:r>
          </a:p>
          <a:p>
            <a:r>
              <a:rPr lang="cs-CZ" sz="2500" b="1" dirty="0" smtClean="0"/>
              <a:t>Mapa 19 = Moderní státní hranice v Evropě</a:t>
            </a:r>
          </a:p>
          <a:p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26672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38200" y="365125"/>
            <a:ext cx="10515600" cy="132873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Literatura a mapy</a:t>
            </a:r>
            <a:endParaRPr lang="cs-CZ" b="1" dirty="0"/>
          </a:p>
        </p:txBody>
      </p:sp>
      <p:sp>
        <p:nvSpPr>
          <p:cNvPr id="6" name="Obdélník 5"/>
          <p:cNvSpPr/>
          <p:nvPr/>
        </p:nvSpPr>
        <p:spPr>
          <a:xfrm>
            <a:off x="838200" y="1814513"/>
            <a:ext cx="10515600" cy="43434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b="1" dirty="0"/>
              <a:t>CAFOUREK, Petr: </a:t>
            </a:r>
            <a:r>
              <a:rPr lang="cs-CZ" sz="1600" b="1" i="1" dirty="0"/>
              <a:t>Kapesní atlas světových dějin</a:t>
            </a:r>
            <a:r>
              <a:rPr lang="cs-CZ" sz="1600" b="1" dirty="0"/>
              <a:t>. 2. díl. Praha 1982.</a:t>
            </a:r>
          </a:p>
          <a:p>
            <a:r>
              <a:rPr lang="cs-CZ" sz="1600" b="1" dirty="0"/>
              <a:t>KINDER, Hermann – HILGERMANN, Werner: </a:t>
            </a:r>
            <a:r>
              <a:rPr lang="cs-CZ" sz="1600" b="1" i="1" dirty="0"/>
              <a:t>Encyklopedický atlas světových dějin</a:t>
            </a:r>
            <a:r>
              <a:rPr lang="cs-CZ" sz="1600" b="1" dirty="0"/>
              <a:t>. Mapy a chronologický přehled. Praha 1998.</a:t>
            </a:r>
          </a:p>
          <a:p>
            <a:r>
              <a:rPr lang="cs-CZ" sz="1600" b="1" dirty="0"/>
              <a:t>LIŠČÁK, Vladimír: </a:t>
            </a:r>
            <a:r>
              <a:rPr lang="cs-CZ" sz="1600" b="1" i="1" dirty="0"/>
              <a:t>Státy a území světa</a:t>
            </a:r>
            <a:r>
              <a:rPr lang="cs-CZ" sz="1600" b="1" dirty="0"/>
              <a:t>. Praha 2009.</a:t>
            </a:r>
          </a:p>
          <a:p>
            <a:r>
              <a:rPr lang="cs-CZ" sz="1600" b="1" dirty="0"/>
              <a:t>MARKIEWICZ, Mariusz: </a:t>
            </a:r>
            <a:r>
              <a:rPr lang="cs-CZ" sz="1600" b="1" i="1" dirty="0" err="1"/>
              <a:t>Historia</a:t>
            </a:r>
            <a:r>
              <a:rPr lang="cs-CZ" sz="1600" b="1" i="1" dirty="0"/>
              <a:t> </a:t>
            </a:r>
            <a:r>
              <a:rPr lang="cs-CZ" sz="1600" b="1" i="1" dirty="0" err="1"/>
              <a:t>Polski</a:t>
            </a:r>
            <a:r>
              <a:rPr lang="cs-CZ" sz="1600" b="1" i="1" dirty="0"/>
              <a:t> 1492-1795</a:t>
            </a:r>
            <a:r>
              <a:rPr lang="cs-CZ" sz="1600" b="1" dirty="0"/>
              <a:t>. </a:t>
            </a:r>
            <a:r>
              <a:rPr lang="cs-CZ" sz="1600" b="1" dirty="0" err="1"/>
              <a:t>Kraków</a:t>
            </a:r>
            <a:r>
              <a:rPr lang="cs-CZ" sz="1600" b="1" dirty="0"/>
              <a:t> 2005.</a:t>
            </a:r>
          </a:p>
          <a:p>
            <a:r>
              <a:rPr lang="cs-CZ" sz="1600" b="1" dirty="0"/>
              <a:t>REDDAWAY, W. F. – PENSON, J. H. – HALECKI, O. – DYBOSKI, R. (</a:t>
            </a:r>
            <a:r>
              <a:rPr lang="cs-CZ" sz="1600" b="1" dirty="0" err="1"/>
              <a:t>edd</a:t>
            </a:r>
            <a:r>
              <a:rPr lang="cs-CZ" sz="1600" b="1" dirty="0"/>
              <a:t>.): </a:t>
            </a:r>
            <a:r>
              <a:rPr lang="cs-CZ" sz="1600" b="1" i="1" dirty="0"/>
              <a:t>The Cambridge </a:t>
            </a:r>
            <a:r>
              <a:rPr lang="cs-CZ" sz="1600" b="1" i="1" dirty="0" err="1"/>
              <a:t>history</a:t>
            </a:r>
            <a:r>
              <a:rPr lang="cs-CZ" sz="1600" b="1" i="1" dirty="0"/>
              <a:t> </a:t>
            </a:r>
            <a:r>
              <a:rPr lang="cs-CZ" sz="1600" b="1" i="1" dirty="0" err="1"/>
              <a:t>of</a:t>
            </a:r>
            <a:r>
              <a:rPr lang="cs-CZ" sz="1600" b="1" i="1" dirty="0"/>
              <a:t> </a:t>
            </a:r>
            <a:r>
              <a:rPr lang="cs-CZ" sz="1600" b="1" i="1" dirty="0" err="1"/>
              <a:t>Poland</a:t>
            </a:r>
            <a:r>
              <a:rPr lang="cs-CZ" sz="1600" b="1" dirty="0"/>
              <a:t>. </a:t>
            </a:r>
            <a:r>
              <a:rPr lang="cs-CZ" sz="1600" b="1" dirty="0" err="1"/>
              <a:t>From</a:t>
            </a:r>
            <a:r>
              <a:rPr lang="cs-CZ" sz="1600" b="1" dirty="0"/>
              <a:t> Augustus II. to </a:t>
            </a:r>
            <a:r>
              <a:rPr lang="cs-CZ" sz="1600" b="1" dirty="0" err="1"/>
              <a:t>Pilsudski</a:t>
            </a:r>
            <a:r>
              <a:rPr lang="cs-CZ" sz="1600" b="1" dirty="0"/>
              <a:t> (1697-1935). Cambridge 1951.</a:t>
            </a:r>
          </a:p>
          <a:p>
            <a:r>
              <a:rPr lang="cs-CZ" sz="1600" b="1" dirty="0"/>
              <a:t>SKŘIVAN, Aleš: </a:t>
            </a:r>
            <a:r>
              <a:rPr lang="cs-CZ" sz="1600" b="1" i="1" dirty="0"/>
              <a:t>Evropská politika 1648-1914</a:t>
            </a:r>
            <a:r>
              <a:rPr lang="cs-CZ" sz="1600" b="1" dirty="0"/>
              <a:t>. Praha 1999.</a:t>
            </a:r>
          </a:p>
          <a:p>
            <a:r>
              <a:rPr lang="cs-CZ" sz="1600" b="1" dirty="0"/>
              <a:t>ŠVANKMAJER, Milan a kol.: </a:t>
            </a:r>
            <a:r>
              <a:rPr lang="cs-CZ" sz="1600" b="1" i="1" dirty="0"/>
              <a:t>Dějiny Ruska</a:t>
            </a:r>
            <a:r>
              <a:rPr lang="cs-CZ" sz="1600" b="1" dirty="0"/>
              <a:t>. Praha 2004.</a:t>
            </a:r>
          </a:p>
          <a:p>
            <a:r>
              <a:rPr lang="cs-CZ" sz="1600" b="1" dirty="0"/>
              <a:t>ZUBOV, Andrej: </a:t>
            </a:r>
            <a:r>
              <a:rPr lang="cs-CZ" sz="1600" b="1" i="1" dirty="0"/>
              <a:t>Dějiny Ruska 20. století – díl I.</a:t>
            </a:r>
            <a:r>
              <a:rPr lang="cs-CZ" sz="1600" b="1" dirty="0"/>
              <a:t> Praha 2014.</a:t>
            </a:r>
          </a:p>
          <a:p>
            <a:r>
              <a:rPr lang="cs-CZ" sz="1600" b="1" dirty="0"/>
              <a:t>ZUBOV, Andrej: </a:t>
            </a:r>
            <a:r>
              <a:rPr lang="cs-CZ" sz="1600" b="1" i="1" dirty="0"/>
              <a:t>Dějiny Ruska 20. století – díl II. </a:t>
            </a:r>
            <a:r>
              <a:rPr lang="cs-CZ" sz="1600" b="1" dirty="0"/>
              <a:t>Praha 2015.</a:t>
            </a:r>
          </a:p>
          <a:p>
            <a:pPr marL="0" indent="0">
              <a:buNone/>
            </a:pP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198742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838200" y="357188"/>
            <a:ext cx="10515600" cy="132873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Dělení Polska</a:t>
            </a:r>
            <a:endParaRPr 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838200" y="1828800"/>
            <a:ext cx="10515600" cy="43719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b="1" dirty="0" smtClean="0"/>
              <a:t>1772 = 1. dělení Polska + Rusko vyklidilo na oplátku Moldavsko a Valašsko</a:t>
            </a:r>
          </a:p>
          <a:p>
            <a:pPr lvl="1"/>
            <a:r>
              <a:rPr lang="cs-CZ" sz="1600" b="1" dirty="0" smtClean="0"/>
              <a:t>Rusko + Rakousko (Marie Terezie nechtěla) + Prusko</a:t>
            </a:r>
          </a:p>
          <a:p>
            <a:pPr lvl="1"/>
            <a:r>
              <a:rPr lang="cs-CZ" sz="1600" b="1" dirty="0" smtClean="0"/>
              <a:t>Rusko získává území Bílé Rusi, </a:t>
            </a:r>
            <a:r>
              <a:rPr lang="cs-CZ" sz="1600" b="1" dirty="0" err="1" smtClean="0"/>
              <a:t>Vitebsk</a:t>
            </a:r>
            <a:r>
              <a:rPr lang="cs-CZ" sz="1600" b="1" dirty="0" smtClean="0"/>
              <a:t> (viz mapa 2 a 3)</a:t>
            </a:r>
          </a:p>
          <a:p>
            <a:r>
              <a:rPr lang="cs-CZ" sz="1600" b="1" smtClean="0"/>
              <a:t>1793 </a:t>
            </a:r>
            <a:r>
              <a:rPr lang="cs-CZ" sz="1600" b="1" dirty="0" smtClean="0"/>
              <a:t>= 2. dělení Polska </a:t>
            </a:r>
          </a:p>
          <a:p>
            <a:pPr lvl="1"/>
            <a:r>
              <a:rPr lang="cs-CZ" sz="1600" b="1" dirty="0" smtClean="0"/>
              <a:t>Prusko + Rusko </a:t>
            </a:r>
          </a:p>
          <a:p>
            <a:pPr lvl="1"/>
            <a:r>
              <a:rPr lang="cs-CZ" sz="1600" b="1" dirty="0" smtClean="0"/>
              <a:t>Rusko získává Polesí, Podolí, </a:t>
            </a:r>
            <a:r>
              <a:rPr lang="cs-CZ" sz="1600" b="1" dirty="0" err="1" smtClean="0"/>
              <a:t>Targovici</a:t>
            </a:r>
            <a:r>
              <a:rPr lang="cs-CZ" sz="1600" b="1" dirty="0"/>
              <a:t> </a:t>
            </a:r>
            <a:r>
              <a:rPr lang="cs-CZ" sz="1600" b="1" dirty="0" smtClean="0"/>
              <a:t>a Minsk (viz mapa 2 a 3)</a:t>
            </a:r>
          </a:p>
          <a:p>
            <a:r>
              <a:rPr lang="cs-CZ" sz="1600" b="1" dirty="0" smtClean="0"/>
              <a:t>1795 = 3. dělení Polska =&gt; Rusko se posunula dále na západ a hraničí přímo s Pruskem</a:t>
            </a:r>
          </a:p>
          <a:p>
            <a:pPr lvl="1"/>
            <a:r>
              <a:rPr lang="cs-CZ" sz="1600" b="1" dirty="0" smtClean="0"/>
              <a:t>Rusko + Rakousko + Prusko </a:t>
            </a:r>
          </a:p>
          <a:p>
            <a:pPr lvl="1"/>
            <a:r>
              <a:rPr lang="cs-CZ" sz="1600" b="1" dirty="0" smtClean="0"/>
              <a:t>Rusko získává Volyň, území Litvy a Novgorod (viz mapa 2 a 3)</a:t>
            </a:r>
          </a:p>
          <a:p>
            <a:pPr marL="0" indent="0">
              <a:buNone/>
            </a:pPr>
            <a:endParaRPr lang="cs-CZ" sz="1600" b="1" dirty="0" smtClean="0"/>
          </a:p>
          <a:p>
            <a:pPr lvl="1"/>
            <a:endParaRPr lang="cs-CZ" sz="1200" b="1" dirty="0"/>
          </a:p>
          <a:p>
            <a:endParaRPr lang="cs-CZ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132185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ř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00" y="0"/>
            <a:ext cx="8213600" cy="6914817"/>
          </a:xfrm>
        </p:spPr>
      </p:pic>
      <p:sp>
        <p:nvSpPr>
          <p:cNvPr id="9" name="TextovéPole 8"/>
          <p:cNvSpPr txBox="1"/>
          <p:nvPr/>
        </p:nvSpPr>
        <p:spPr>
          <a:xfrm>
            <a:off x="10202800" y="6386513"/>
            <a:ext cx="19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MAPA 2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6300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64" y="0"/>
            <a:ext cx="6801073" cy="6858000"/>
          </a:xfrm>
        </p:spPr>
      </p:pic>
      <p:sp>
        <p:nvSpPr>
          <p:cNvPr id="7" name="TextovéPole 6"/>
          <p:cNvSpPr txBox="1"/>
          <p:nvPr/>
        </p:nvSpPr>
        <p:spPr>
          <a:xfrm>
            <a:off x="10615613" y="6443663"/>
            <a:ext cx="1576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MAPA 3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39095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38200" y="371475"/>
            <a:ext cx="10515600" cy="131445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Napoleonské války</a:t>
            </a:r>
            <a:endParaRPr lang="cs-CZ" b="1" dirty="0"/>
          </a:p>
        </p:txBody>
      </p:sp>
      <p:sp>
        <p:nvSpPr>
          <p:cNvPr id="6" name="Obdélník 5"/>
          <p:cNvSpPr/>
          <p:nvPr/>
        </p:nvSpPr>
        <p:spPr>
          <a:xfrm>
            <a:off x="838200" y="1828800"/>
            <a:ext cx="10515600" cy="43148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b="1" dirty="0" smtClean="0"/>
              <a:t>1807 = získání Bialystoku  (viz mapa 4 a 5)</a:t>
            </a:r>
          </a:p>
          <a:p>
            <a:r>
              <a:rPr lang="cs-CZ" sz="1600" b="1" dirty="0" smtClean="0"/>
              <a:t>1809 = získání </a:t>
            </a:r>
            <a:r>
              <a:rPr lang="cs-CZ" sz="1600" b="1" dirty="0" err="1" smtClean="0"/>
              <a:t>Tarnapole</a:t>
            </a:r>
            <a:r>
              <a:rPr lang="cs-CZ" sz="1600" b="1" dirty="0" smtClean="0"/>
              <a:t> (viz mapa 4 a 5)</a:t>
            </a:r>
          </a:p>
          <a:p>
            <a:r>
              <a:rPr lang="cs-CZ" sz="1600" b="1" dirty="0" smtClean="0"/>
              <a:t>1809 = anexe Finska (jako partner Napoleona) (viz mapa 4 a 5)</a:t>
            </a:r>
          </a:p>
          <a:p>
            <a:r>
              <a:rPr lang="cs-CZ" sz="1600" b="1" dirty="0" smtClean="0"/>
              <a:t>1812 = obsazení Besarábie (viz mapa 5) </a:t>
            </a:r>
          </a:p>
          <a:p>
            <a:r>
              <a:rPr lang="cs-CZ" sz="1600" b="1" dirty="0" smtClean="0"/>
              <a:t>+ získání Alandských ostrovů (viz mapa 5)</a:t>
            </a:r>
          </a:p>
          <a:p>
            <a:r>
              <a:rPr lang="cs-CZ" sz="1600" b="1" dirty="0"/>
              <a:t>1815 =&gt; rozdělena mezi Prusko a Rusko, Kongresovka = po vídeňském míru</a:t>
            </a:r>
          </a:p>
          <a:p>
            <a:pPr lvl="1"/>
            <a:r>
              <a:rPr lang="cs-CZ" sz="1600" b="1" dirty="0"/>
              <a:t>Varšava, </a:t>
            </a:r>
            <a:r>
              <a:rPr lang="cs-CZ" sz="1600" b="1" dirty="0" smtClean="0"/>
              <a:t>Kališ (viz mapa 6)</a:t>
            </a:r>
            <a:endParaRPr lang="cs-CZ" sz="1600" b="1" dirty="0"/>
          </a:p>
          <a:p>
            <a:pPr marL="0" indent="0">
              <a:buNone/>
            </a:pP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6637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34144" y="-1"/>
            <a:ext cx="10123713" cy="6858000"/>
          </a:xfrm>
        </p:spPr>
      </p:pic>
      <p:sp>
        <p:nvSpPr>
          <p:cNvPr id="9" name="TextovéPole 8"/>
          <p:cNvSpPr txBox="1"/>
          <p:nvPr/>
        </p:nvSpPr>
        <p:spPr>
          <a:xfrm>
            <a:off x="11157857" y="6472238"/>
            <a:ext cx="1034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MAPA 4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2819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transsibirskamagistrala.cz/files/moskva/Rude_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44" y="1"/>
            <a:ext cx="10849712" cy="6857999"/>
          </a:xfrm>
        </p:spPr>
      </p:pic>
      <p:sp>
        <p:nvSpPr>
          <p:cNvPr id="7" name="TextovéPole 6"/>
          <p:cNvSpPr txBox="1"/>
          <p:nvPr/>
        </p:nvSpPr>
        <p:spPr>
          <a:xfrm>
            <a:off x="11215688" y="6488668"/>
            <a:ext cx="97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MAPA 5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76649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</TotalTime>
  <Words>1247</Words>
  <Application>Microsoft Office PowerPoint</Application>
  <PresentationFormat>Širokoúhlá obrazovka</PresentationFormat>
  <Paragraphs>179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Motiv Office</vt:lpstr>
      <vt:lpstr>Územní vývoj Ruské federace</vt:lpstr>
      <vt:lpstr>Rusko-turecké války a anexe Krymu</vt:lpstr>
      <vt:lpstr>Prezentace aplikace PowerPoint</vt:lpstr>
      <vt:lpstr>Dělení Polska</vt:lpstr>
      <vt:lpstr>Prezentace aplikace PowerPoint</vt:lpstr>
      <vt:lpstr>Prezentace aplikace PowerPoint</vt:lpstr>
      <vt:lpstr>Napoleonské války</vt:lpstr>
      <vt:lpstr>Prezentace aplikace PowerPoint</vt:lpstr>
      <vt:lpstr>Prezentace aplikace PowerPoint</vt:lpstr>
      <vt:lpstr>Prezentace aplikace PowerPoint</vt:lpstr>
      <vt:lpstr>Krymská válka</vt:lpstr>
      <vt:lpstr>Prezentace aplikace PowerPoint</vt:lpstr>
      <vt:lpstr>Prezentace aplikace PowerPoint</vt:lpstr>
      <vt:lpstr>Ruská expanze v Asii (19. století)</vt:lpstr>
      <vt:lpstr>Prezentace aplikace PowerPoint</vt:lpstr>
      <vt:lpstr>Vznik Sovětského svazu (1918-1924)</vt:lpstr>
      <vt:lpstr>Prezentace aplikace PowerPoint</vt:lpstr>
      <vt:lpstr>Vývoj hranic na počátku 20. století (viz mapa 9)</vt:lpstr>
      <vt:lpstr>Prezentace aplikace PowerPoint</vt:lpstr>
      <vt:lpstr>Prezentace aplikace PowerPoint</vt:lpstr>
      <vt:lpstr>2. Světová válka</vt:lpstr>
      <vt:lpstr>Prezentace aplikace PowerPoint</vt:lpstr>
      <vt:lpstr>Prezentace aplikace PowerPoint</vt:lpstr>
      <vt:lpstr>Prezentace aplikace PowerPoint</vt:lpstr>
      <vt:lpstr>Sovětská expanze od roku 1939</vt:lpstr>
      <vt:lpstr>Pozdní stalinismus (1945-1953)</vt:lpstr>
      <vt:lpstr>Prezentace aplikace PowerPoint</vt:lpstr>
      <vt:lpstr>Prezentace aplikace PowerPoint</vt:lpstr>
      <vt:lpstr>K zániku SSSR</vt:lpstr>
      <vt:lpstr>Prezentace aplikace PowerPoint</vt:lpstr>
      <vt:lpstr>Prezentace aplikace PowerPoint</vt:lpstr>
      <vt:lpstr>Seznam map</vt:lpstr>
      <vt:lpstr>Literatura a mapy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Územní vývoj Ruské federace</dc:title>
  <dc:creator>Lukáš Raplík</dc:creator>
  <cp:lastModifiedBy>Grolich</cp:lastModifiedBy>
  <cp:revision>47</cp:revision>
  <dcterms:created xsi:type="dcterms:W3CDTF">2016-04-20T10:20:02Z</dcterms:created>
  <dcterms:modified xsi:type="dcterms:W3CDTF">2016-06-01T21:14:49Z</dcterms:modified>
</cp:coreProperties>
</file>