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61" r:id="rId2"/>
    <p:sldId id="257" r:id="rId3"/>
    <p:sldId id="265" r:id="rId4"/>
    <p:sldId id="266" r:id="rId5"/>
    <p:sldId id="258" r:id="rId6"/>
    <p:sldId id="264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22E"/>
    <a:srgbClr val="5BEFF3"/>
    <a:srgbClr val="4A6AF4"/>
    <a:srgbClr val="209BAC"/>
    <a:srgbClr val="BE0E83"/>
    <a:srgbClr val="6E2F9D"/>
    <a:srgbClr val="6CFC24"/>
    <a:srgbClr val="FFFF69"/>
    <a:srgbClr val="C96CEE"/>
    <a:srgbClr val="8B8E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6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01E268-0BEE-4B3F-A4CF-644A6ECDB62E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C9B79D-CE61-4145-A0C8-A37FC3E8B39F}" type="slidenum">
              <a:rPr lang="de-DE" smtClean="0"/>
              <a:t>‹#›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6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660232" y="332656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Rockwell" panose="02060603020205020403" pitchFamily="18" charset="0"/>
              </a:rPr>
              <a:t>1. hodina</a:t>
            </a:r>
            <a:endParaRPr lang="de-DE" sz="3200" dirty="0">
              <a:latin typeface="Rockwell" panose="02060603020205020403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12932" y="681409"/>
            <a:ext cx="31309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Rockwell" panose="02060603020205020403" pitchFamily="18" charset="0"/>
              </a:rPr>
              <a:t>NĚMČINA</a:t>
            </a:r>
            <a:endParaRPr lang="de-DE" sz="4400" dirty="0">
              <a:latin typeface="Rockwell" panose="020606030202050204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23075" y="1904684"/>
            <a:ext cx="62933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>
                <a:latin typeface="Rockwell" panose="02060603020205020403" pitchFamily="18" charset="0"/>
              </a:rPr>
              <a:t>Začátečníci 2,   Čt 12.30-14.05</a:t>
            </a:r>
            <a:endParaRPr lang="de-DE" sz="3000" dirty="0">
              <a:latin typeface="Rockwell" panose="02060603020205020403" pitchFamily="18" charset="0"/>
            </a:endParaRPr>
          </a:p>
        </p:txBody>
      </p:sp>
      <p:pic>
        <p:nvPicPr>
          <p:cNvPr id="2052" name="Picture 4" descr="http://www.cojeco.cz/attach/image/max/5d/0bfd/5d0bfdc07094b97e81e9df647af907d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30" y="215991"/>
            <a:ext cx="2102677" cy="140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puzzle-prodej.cz/gallery/c1507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6" y="2701952"/>
            <a:ext cx="2646032" cy="396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encrypted-tbn2.gstatic.com/images?q=tbn:ANd9GcR3CnmS_URUf8ZdkEgocEnzL8UpERAJz3e7VaR6VTmaUt9R6XE6O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01952"/>
            <a:ext cx="2619375" cy="195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vlaky.net/upload/online/diskusia/230379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999" y="2677373"/>
            <a:ext cx="2434598" cy="182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.lidovky.cz/10/042/lnc460/ABC328bf2_map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1684">
            <a:off x="3400932" y="4529680"/>
            <a:ext cx="3303658" cy="228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fc06.deviantart.net/fs71/f/2011/046/b/2/audi_logo_by_murder0210-d39lny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226" y="5085184"/>
            <a:ext cx="2021169" cy="151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64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985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Rockwell" panose="02060603020205020403" pitchFamily="18" charset="0"/>
              </a:rPr>
              <a:t>HIA114II/D   Němčina,   Čt 12.30-14.05</a:t>
            </a:r>
            <a:endParaRPr lang="de-DE" sz="3600" dirty="0">
              <a:latin typeface="Rockwell" panose="02060603020205020403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8869" y="115881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>
                <a:latin typeface="Rockwell" panose="02060603020205020403" pitchFamily="18" charset="0"/>
              </a:rPr>
              <a:t>Podmínky pro absolvování zkoušky</a:t>
            </a:r>
            <a:endParaRPr lang="de-DE" sz="2800" u="sng" dirty="0">
              <a:latin typeface="Rockwell" panose="02060603020205020403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3834" y="1844824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Rockwell" panose="02060603020205020403" pitchFamily="18" charset="0"/>
              </a:rPr>
              <a:t>účast na semináři (povoleny 2 absence)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Rockwell" panose="02060603020205020403" pitchFamily="18" charset="0"/>
              </a:rPr>
              <a:t> aktivní spolupráce na semináři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800" dirty="0">
                <a:latin typeface="Rockwell" panose="02060603020205020403" pitchFamily="18" charset="0"/>
              </a:rPr>
              <a:t>z</a:t>
            </a:r>
            <a:r>
              <a:rPr lang="cs-CZ" sz="2800" dirty="0" smtClean="0">
                <a:latin typeface="Rockwell" panose="02060603020205020403" pitchFamily="18" charset="0"/>
              </a:rPr>
              <a:t>ákaz práce na PC na semináři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800" dirty="0" smtClean="0">
                <a:latin typeface="Rockwell" panose="02060603020205020403" pitchFamily="18" charset="0"/>
              </a:rPr>
              <a:t>příprava (osvojení si nové slovní zásoby a gramatiky, četba textů, vkládání domácích úkolů do </a:t>
            </a:r>
            <a:r>
              <a:rPr lang="cs-CZ" sz="2800" dirty="0" err="1" smtClean="0">
                <a:latin typeface="Rockwell" panose="02060603020205020403" pitchFamily="18" charset="0"/>
              </a:rPr>
              <a:t>odevzdávárny</a:t>
            </a:r>
            <a:r>
              <a:rPr lang="cs-CZ" sz="2800" dirty="0" smtClean="0">
                <a:latin typeface="Rockwell" panose="02060603020205020403" pitchFamily="18" charset="0"/>
              </a:rPr>
              <a:t> v IS)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800" dirty="0">
                <a:latin typeface="Rockwell" panose="02060603020205020403" pitchFamily="18" charset="0"/>
              </a:rPr>
              <a:t>p</a:t>
            </a:r>
            <a:r>
              <a:rPr lang="cs-CZ" sz="2800" dirty="0" smtClean="0">
                <a:latin typeface="Rockwell" panose="02060603020205020403" pitchFamily="18" charset="0"/>
              </a:rPr>
              <a:t>růběžné testy během semestru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800" dirty="0">
                <a:latin typeface="Rockwell" panose="02060603020205020403" pitchFamily="18" charset="0"/>
              </a:rPr>
              <a:t>ú</a:t>
            </a:r>
            <a:r>
              <a:rPr lang="cs-CZ" sz="2800" dirty="0" smtClean="0">
                <a:latin typeface="Rockwell" panose="02060603020205020403" pitchFamily="18" charset="0"/>
              </a:rPr>
              <a:t>spěšné složení zkoušky písemné a ústní</a:t>
            </a:r>
            <a:endParaRPr lang="cs-CZ" sz="28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40466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Rockwell" panose="02060603020205020403" pitchFamily="18" charset="0"/>
              </a:rPr>
              <a:t>Hodnocení  - písemná část zkoušky</a:t>
            </a:r>
            <a:endParaRPr lang="de-DE" sz="2800" dirty="0">
              <a:latin typeface="Rockwell" panose="02060603020205020403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9477" y="1052736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Rockwell" panose="02060603020205020403" pitchFamily="18" charset="0"/>
              </a:rPr>
              <a:t> </a:t>
            </a:r>
            <a:r>
              <a:rPr lang="cs-CZ" sz="2000" dirty="0" smtClean="0">
                <a:latin typeface="Rockwell" panose="02060603020205020403" pitchFamily="18" charset="0"/>
              </a:rPr>
              <a:t>průběžné testy během semestru co 14 dní (tedy 6 testů), za každý test lze získat max. 30 bodů, tedy za všechny testy celkem 180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Rockwell" panose="02060603020205020403" pitchFamily="18" charset="0"/>
              </a:rPr>
              <a:t>m</a:t>
            </a:r>
            <a:r>
              <a:rPr lang="cs-CZ" sz="2000" dirty="0" smtClean="0">
                <a:latin typeface="Rockwell" panose="02060603020205020403" pitchFamily="18" charset="0"/>
              </a:rPr>
              <a:t>inimální hranice každého testu je 40%, tedy je nutné získat nejméně 12 bodů za každý test </a:t>
            </a:r>
            <a:r>
              <a:rPr lang="cs-CZ" sz="2000" dirty="0" smtClean="0">
                <a:latin typeface="Rockwell" panose="02060603020205020403" pitchFamily="18" charset="0"/>
                <a:sym typeface="Wingdings 3"/>
              </a:rPr>
              <a:t> v případě nižšího počtu získaných bodů bude povinný úkol navíc</a:t>
            </a:r>
            <a:endParaRPr lang="cs-CZ" sz="2000" dirty="0" smtClean="0">
              <a:latin typeface="Rockwell" panose="020606030202050204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Rockwell" panose="02060603020205020403" pitchFamily="18" charset="0"/>
              </a:rPr>
              <a:t>na hodinu, kdy se nepíše test, bude domácí úkol k odevzdání do </a:t>
            </a:r>
            <a:r>
              <a:rPr lang="cs-CZ" sz="2000" dirty="0" err="1" smtClean="0">
                <a:latin typeface="Rockwell" panose="02060603020205020403" pitchFamily="18" charset="0"/>
              </a:rPr>
              <a:t>Odevzdávárny</a:t>
            </a:r>
            <a:r>
              <a:rPr lang="cs-CZ" sz="2000" dirty="0" smtClean="0">
                <a:latin typeface="Rockwell" panose="02060603020205020403" pitchFamily="18" charset="0"/>
              </a:rPr>
              <a:t> v </a:t>
            </a:r>
            <a:r>
              <a:rPr lang="cs-CZ" sz="2000" dirty="0" err="1" smtClean="0">
                <a:latin typeface="Rockwell" panose="02060603020205020403" pitchFamily="18" charset="0"/>
              </a:rPr>
              <a:t>Isu</a:t>
            </a:r>
            <a:r>
              <a:rPr lang="cs-CZ" sz="2000" dirty="0" smtClean="0">
                <a:latin typeface="Rockwell" panose="02060603020205020403" pitchFamily="18" charset="0"/>
              </a:rPr>
              <a:t>, za každý včas odevzdaný úkol je možné získat max. 5 bodů, za každý včas neodevzdaný úkol je sankce -5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Rockwell" panose="02060603020205020403" pitchFamily="18" charset="0"/>
              </a:rPr>
              <a:t>za všechny domácí úkoly odevzdané do </a:t>
            </a:r>
            <a:r>
              <a:rPr lang="cs-CZ" sz="2000" dirty="0" err="1" smtClean="0">
                <a:latin typeface="Rockwell" panose="02060603020205020403" pitchFamily="18" charset="0"/>
              </a:rPr>
              <a:t>Odevzdávárny</a:t>
            </a:r>
            <a:r>
              <a:rPr lang="cs-CZ" sz="2000" dirty="0" smtClean="0">
                <a:latin typeface="Rockwell" panose="02060603020205020403" pitchFamily="18" charset="0"/>
              </a:rPr>
              <a:t> včas lze celkem získat max.  30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Rockwell" panose="02060603020205020403" pitchFamily="18" charset="0"/>
              </a:rPr>
              <a:t>h</a:t>
            </a:r>
            <a:r>
              <a:rPr lang="cs-CZ" sz="2000" dirty="0" smtClean="0">
                <a:latin typeface="Rockwell" panose="02060603020205020403" pitchFamily="18" charset="0"/>
              </a:rPr>
              <a:t>ranice úspěšnosti pro absolvování písemné části zkoušky je 70%, což odpovídá známce 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Rockwell" panose="02060603020205020403" pitchFamily="18" charset="0"/>
              </a:rPr>
              <a:t> 100% tvoří maximální součet bodů, které lze získat ze všech napsaných testů a všech do </a:t>
            </a:r>
            <a:r>
              <a:rPr lang="cs-CZ" sz="2000" dirty="0" err="1" smtClean="0">
                <a:latin typeface="Rockwell" panose="02060603020205020403" pitchFamily="18" charset="0"/>
              </a:rPr>
              <a:t>Odevzdávárny</a:t>
            </a:r>
            <a:r>
              <a:rPr lang="cs-CZ" sz="2000" dirty="0" smtClean="0">
                <a:latin typeface="Rockwell" panose="02060603020205020403" pitchFamily="18" charset="0"/>
              </a:rPr>
              <a:t> odevzdaných domácích úkolů, tedy 100% = 210 bodů, k úspěšnému absolvování písemné části zkoušky je nutné získat alespoň 70% z 210 bodů, což je 147 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Rockwell" panose="02060603020205020403" pitchFamily="18" charset="0"/>
              </a:rPr>
              <a:t>h</a:t>
            </a:r>
            <a:r>
              <a:rPr lang="cs-CZ" sz="2000" dirty="0" smtClean="0">
                <a:latin typeface="Rockwell" panose="02060603020205020403" pitchFamily="18" charset="0"/>
              </a:rPr>
              <a:t>ranice 70% je podmínkou pro připuštění k ústní zkoušce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47667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Rockwell" panose="02060603020205020403" pitchFamily="18" charset="0"/>
              </a:rPr>
              <a:t>Ústní </a:t>
            </a:r>
            <a:r>
              <a:rPr lang="cs-CZ" sz="3600" dirty="0">
                <a:latin typeface="Rockwell" panose="02060603020205020403" pitchFamily="18" charset="0"/>
              </a:rPr>
              <a:t>část zkoušky</a:t>
            </a:r>
            <a:endParaRPr lang="de-DE" sz="3600" dirty="0">
              <a:latin typeface="Rockwell" panose="02060603020205020403" pitchFamily="18" charset="0"/>
            </a:endParaRPr>
          </a:p>
          <a:p>
            <a:endParaRPr lang="de-DE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400002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Rockwell" panose="02060603020205020403" pitchFamily="18" charset="0"/>
              </a:rPr>
              <a:t>ústní zkouškou si lze známku vylepšit, nebo zhoršit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Rockwell" panose="02060603020205020403" pitchFamily="18" charset="0"/>
              </a:rPr>
              <a:t>náplní ústní zkoušky je krátké povídání na jedno z vybraných témat, doplněné o otázky zkoušejícího (5-10 vět + 2-3 doplňující otázky)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Rockwell" panose="02060603020205020403" pitchFamily="18" charset="0"/>
              </a:rPr>
              <a:t>témata jsou např. moje diplomová práce; kniha, která mne zaujala; můj oblíbený seminář; referát, který </a:t>
            </a:r>
            <a:r>
              <a:rPr lang="cs-CZ" sz="2800" dirty="0" smtClean="0">
                <a:latin typeface="Rockwell" panose="02060603020205020403" pitchFamily="18" charset="0"/>
              </a:rPr>
              <a:t>jsem připravoval/a </a:t>
            </a:r>
            <a:r>
              <a:rPr lang="cs-CZ" sz="2800" dirty="0" smtClean="0">
                <a:latin typeface="Rockwell" panose="02060603020205020403" pitchFamily="18" charset="0"/>
              </a:rPr>
              <a:t>do mého semináře (podmínkou u studentů Historie je oborové zaměření)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Rockwell" panose="02060603020205020403" pitchFamily="18" charset="0"/>
              </a:rPr>
              <a:t>t</a:t>
            </a:r>
            <a:r>
              <a:rPr lang="cs-CZ" sz="2800" dirty="0" smtClean="0">
                <a:latin typeface="Rockwell" panose="02060603020205020403" pitchFamily="18" charset="0"/>
              </a:rPr>
              <a:t>ermíny budou vypsány ve zkouškovém období</a:t>
            </a:r>
            <a:endParaRPr lang="de-DE" sz="28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49266" y="130233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Rockwell" panose="02060603020205020403" pitchFamily="18" charset="0"/>
              </a:rPr>
              <a:t>Literatura</a:t>
            </a:r>
            <a:endParaRPr lang="de-DE" sz="4000" dirty="0">
              <a:latin typeface="Rockwell" panose="02060603020205020403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7657" y="622373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 </a:t>
            </a:r>
            <a:r>
              <a:rPr lang="cs-CZ" sz="2800" i="1" u="sng" dirty="0" smtClean="0">
                <a:latin typeface="Rockwell" panose="02060603020205020403" pitchFamily="18" charset="0"/>
              </a:rPr>
              <a:t>gramatika</a:t>
            </a:r>
            <a:endParaRPr lang="de-DE" sz="2800" i="1" u="sng" dirty="0">
              <a:latin typeface="Rockwell" panose="020606030202050204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17716" y="1195557"/>
            <a:ext cx="84262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 smtClean="0">
                <a:latin typeface="Rockwell" panose="02060603020205020403" pitchFamily="18" charset="0"/>
              </a:rPr>
              <a:t>BERGLOVÁ,  Eva. </a:t>
            </a:r>
            <a:r>
              <a:rPr lang="cs-CZ" sz="2400" i="1" dirty="0" smtClean="0">
                <a:latin typeface="Rockwell" panose="02060603020205020403" pitchFamily="18" charset="0"/>
              </a:rPr>
              <a:t>Moderní gramatika němčiny. </a:t>
            </a:r>
            <a:r>
              <a:rPr lang="cs-CZ" sz="2400" dirty="0">
                <a:latin typeface="Rockwell" panose="02060603020205020403" pitchFamily="18" charset="0"/>
              </a:rPr>
              <a:t> </a:t>
            </a:r>
            <a:r>
              <a:rPr lang="cs-CZ" sz="2400" dirty="0" smtClean="0">
                <a:latin typeface="Rockwell" panose="02060603020205020403" pitchFamily="18" charset="0"/>
              </a:rPr>
              <a:t>Plzeň: Fraus, 2012.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 smtClean="0">
                <a:latin typeface="Rockwell" panose="02060603020205020403" pitchFamily="18" charset="0"/>
              </a:rPr>
              <a:t>DREYER, </a:t>
            </a:r>
            <a:r>
              <a:rPr lang="cs-CZ" sz="2400" dirty="0" err="1" smtClean="0">
                <a:latin typeface="Rockwell" panose="02060603020205020403" pitchFamily="18" charset="0"/>
              </a:rPr>
              <a:t>Hilke</a:t>
            </a:r>
            <a:r>
              <a:rPr lang="cs-CZ" sz="2400" dirty="0" smtClean="0">
                <a:latin typeface="Rockwell" panose="02060603020205020403" pitchFamily="18" charset="0"/>
              </a:rPr>
              <a:t>; SCHMITT, Richard.  </a:t>
            </a:r>
            <a:r>
              <a:rPr lang="cs-CZ" sz="2400" i="1" dirty="0" err="1" smtClean="0">
                <a:latin typeface="Rockwell" panose="02060603020205020403" pitchFamily="18" charset="0"/>
              </a:rPr>
              <a:t>Lehr</a:t>
            </a:r>
            <a:r>
              <a:rPr lang="cs-CZ" sz="2400" i="1" dirty="0" smtClean="0">
                <a:latin typeface="Rockwell" panose="02060603020205020403" pitchFamily="18" charset="0"/>
              </a:rPr>
              <a:t>- </a:t>
            </a:r>
            <a:r>
              <a:rPr lang="cs-CZ" sz="2400" i="1" dirty="0" err="1" smtClean="0">
                <a:latin typeface="Rockwell" panose="02060603020205020403" pitchFamily="18" charset="0"/>
              </a:rPr>
              <a:t>und</a:t>
            </a:r>
            <a:r>
              <a:rPr lang="cs-CZ" sz="2400" i="1" dirty="0" smtClean="0">
                <a:latin typeface="Rockwell" panose="02060603020205020403" pitchFamily="18" charset="0"/>
              </a:rPr>
              <a:t> </a:t>
            </a:r>
            <a:r>
              <a:rPr lang="cs-CZ" sz="2400" i="1" dirty="0" err="1" smtClean="0">
                <a:latin typeface="Rockwell" panose="02060603020205020403" pitchFamily="18" charset="0"/>
              </a:rPr>
              <a:t>Übungsbuch</a:t>
            </a:r>
            <a:r>
              <a:rPr lang="cs-CZ" sz="2400" i="1" dirty="0" smtClean="0">
                <a:latin typeface="Rockwell" panose="02060603020205020403" pitchFamily="18" charset="0"/>
              </a:rPr>
              <a:t> der </a:t>
            </a:r>
            <a:r>
              <a:rPr lang="cs-CZ" sz="2400" i="1" dirty="0" err="1" smtClean="0">
                <a:latin typeface="Rockwell" panose="02060603020205020403" pitchFamily="18" charset="0"/>
              </a:rPr>
              <a:t>deutschen</a:t>
            </a:r>
            <a:r>
              <a:rPr lang="cs-CZ" sz="2400" i="1" dirty="0" smtClean="0">
                <a:latin typeface="Rockwell" panose="02060603020205020403" pitchFamily="18" charset="0"/>
              </a:rPr>
              <a:t> </a:t>
            </a:r>
            <a:r>
              <a:rPr lang="cs-CZ" sz="2400" i="1" dirty="0" err="1" smtClean="0">
                <a:latin typeface="Rockwell" panose="02060603020205020403" pitchFamily="18" charset="0"/>
              </a:rPr>
              <a:t>Grammatik</a:t>
            </a:r>
            <a:r>
              <a:rPr lang="cs-CZ" sz="2400" i="1" dirty="0" smtClean="0">
                <a:latin typeface="Rockwell" panose="02060603020205020403" pitchFamily="18" charset="0"/>
              </a:rPr>
              <a:t>. </a:t>
            </a:r>
            <a:r>
              <a:rPr lang="cs-CZ" sz="2400" i="1" dirty="0" err="1" smtClean="0">
                <a:latin typeface="Rockwell" panose="02060603020205020403" pitchFamily="18" charset="0"/>
              </a:rPr>
              <a:t>Neubearbeitung</a:t>
            </a:r>
            <a:r>
              <a:rPr lang="cs-CZ" sz="2400" i="1" dirty="0" smtClean="0">
                <a:latin typeface="Rockwell" panose="02060603020205020403" pitchFamily="18" charset="0"/>
              </a:rPr>
              <a:t>. </a:t>
            </a:r>
            <a:r>
              <a:rPr lang="cs-CZ" sz="2400" dirty="0" err="1" smtClean="0">
                <a:latin typeface="Rockwell" panose="02060603020205020403" pitchFamily="18" charset="0"/>
              </a:rPr>
              <a:t>Ismaning</a:t>
            </a:r>
            <a:r>
              <a:rPr lang="cs-CZ" sz="2400" dirty="0" smtClean="0">
                <a:latin typeface="Rockwell" panose="02060603020205020403" pitchFamily="18" charset="0"/>
              </a:rPr>
              <a:t>: </a:t>
            </a:r>
            <a:r>
              <a:rPr lang="cs-CZ" sz="2400" dirty="0" err="1" smtClean="0">
                <a:latin typeface="Rockwell" panose="02060603020205020403" pitchFamily="18" charset="0"/>
              </a:rPr>
              <a:t>Hueber</a:t>
            </a:r>
            <a:r>
              <a:rPr lang="cs-CZ" sz="2400" dirty="0" smtClean="0">
                <a:latin typeface="Rockwell" panose="02060603020205020403" pitchFamily="18" charset="0"/>
              </a:rPr>
              <a:t> </a:t>
            </a:r>
            <a:r>
              <a:rPr lang="cs-CZ" sz="2400" dirty="0" err="1" smtClean="0">
                <a:latin typeface="Rockwell" panose="02060603020205020403" pitchFamily="18" charset="0"/>
              </a:rPr>
              <a:t>Verlag</a:t>
            </a:r>
            <a:r>
              <a:rPr lang="cs-CZ" sz="2400" dirty="0" smtClean="0">
                <a:latin typeface="Rockwell" panose="02060603020205020403" pitchFamily="18" charset="0"/>
              </a:rPr>
              <a:t>, 2000.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 smtClean="0">
                <a:latin typeface="Rockwell" panose="02060603020205020403" pitchFamily="18" charset="0"/>
              </a:rPr>
              <a:t>DUSILOVÁ, Doris. </a:t>
            </a:r>
            <a:r>
              <a:rPr lang="cs-CZ" sz="2400" i="1" dirty="0" smtClean="0">
                <a:latin typeface="Rockwell" panose="02060603020205020403" pitchFamily="18" charset="0"/>
              </a:rPr>
              <a:t> Nová cvičebnice německé gramatiky: 8800 příkladů s  řešením na protější straně. </a:t>
            </a:r>
            <a:r>
              <a:rPr lang="cs-CZ" sz="2400" dirty="0" smtClean="0">
                <a:latin typeface="Rockwell" panose="02060603020205020403" pitchFamily="18" charset="0"/>
              </a:rPr>
              <a:t> Praha: Polyglot, 2000.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 smtClean="0">
                <a:latin typeface="Rockwell" panose="02060603020205020403" pitchFamily="18" charset="0"/>
              </a:rPr>
              <a:t>HERING, Axel; MATUSSEK, Magdalena; PERLMANN-BALME, Michaela. </a:t>
            </a:r>
            <a:r>
              <a:rPr lang="cs-CZ" sz="2400" i="1" dirty="0" err="1" smtClean="0">
                <a:latin typeface="Rockwell" panose="02060603020205020403" pitchFamily="18" charset="0"/>
              </a:rPr>
              <a:t>em-Übungsgrammatik</a:t>
            </a:r>
            <a:r>
              <a:rPr lang="cs-CZ" sz="2400" i="1" dirty="0" smtClean="0">
                <a:latin typeface="Rockwell" panose="02060603020205020403" pitchFamily="18" charset="0"/>
              </a:rPr>
              <a:t>. </a:t>
            </a:r>
            <a:r>
              <a:rPr lang="cs-CZ" sz="2400" dirty="0" err="1" smtClean="0">
                <a:latin typeface="Rockwell" panose="02060603020205020403" pitchFamily="18" charset="0"/>
              </a:rPr>
              <a:t>Ismaning</a:t>
            </a:r>
            <a:r>
              <a:rPr lang="cs-CZ" sz="2400" dirty="0" smtClean="0">
                <a:latin typeface="Rockwell" panose="02060603020205020403" pitchFamily="18" charset="0"/>
              </a:rPr>
              <a:t>: </a:t>
            </a:r>
            <a:r>
              <a:rPr lang="cs-CZ" sz="2400" dirty="0" err="1" smtClean="0">
                <a:latin typeface="Rockwell" panose="02060603020205020403" pitchFamily="18" charset="0"/>
              </a:rPr>
              <a:t>Hueber</a:t>
            </a:r>
            <a:r>
              <a:rPr lang="cs-CZ" sz="2400" dirty="0" smtClean="0">
                <a:latin typeface="Rockwell" panose="02060603020205020403" pitchFamily="18" charset="0"/>
              </a:rPr>
              <a:t> </a:t>
            </a:r>
            <a:r>
              <a:rPr lang="cs-CZ" sz="2400" dirty="0" err="1" smtClean="0">
                <a:latin typeface="Rockwell" panose="02060603020205020403" pitchFamily="18" charset="0"/>
              </a:rPr>
              <a:t>Verlag</a:t>
            </a:r>
            <a:r>
              <a:rPr lang="cs-CZ" sz="2400" dirty="0" smtClean="0">
                <a:latin typeface="Rockwell" panose="02060603020205020403" pitchFamily="18" charset="0"/>
              </a:rPr>
              <a:t>, 2002.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 smtClean="0">
                <a:latin typeface="Rockwell" panose="02060603020205020403" pitchFamily="18" charset="0"/>
              </a:rPr>
              <a:t>POVEJŠIL, Jaromír. </a:t>
            </a:r>
            <a:r>
              <a:rPr lang="cs-CZ" sz="2400" i="1" dirty="0" smtClean="0">
                <a:latin typeface="Rockwell" panose="02060603020205020403" pitchFamily="18" charset="0"/>
              </a:rPr>
              <a:t>Mluvnice současné němčiny. </a:t>
            </a:r>
            <a:r>
              <a:rPr lang="cs-CZ" sz="2400" dirty="0" smtClean="0">
                <a:latin typeface="Rockwell" panose="02060603020205020403" pitchFamily="18" charset="0"/>
              </a:rPr>
              <a:t>Praha: Academia, 2004.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482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9724" y="476672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 </a:t>
            </a:r>
            <a:r>
              <a:rPr lang="cs-CZ" sz="2800" i="1" u="sng" dirty="0" smtClean="0">
                <a:latin typeface="Rockwell" panose="02060603020205020403" pitchFamily="18" charset="0"/>
              </a:rPr>
              <a:t>slovní zásoba</a:t>
            </a:r>
            <a:endParaRPr lang="de-DE" sz="2800" u="sng" dirty="0">
              <a:latin typeface="Rockwell" panose="02060603020205020403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69724" y="292494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i="1" u="sng" dirty="0" smtClean="0">
                <a:latin typeface="Rockwell" panose="02060603020205020403" pitchFamily="18" charset="0"/>
              </a:rPr>
              <a:t>slovníky</a:t>
            </a:r>
            <a:endParaRPr lang="de-DE" sz="2800" i="1" u="sng" dirty="0">
              <a:latin typeface="Rockwell" panose="020606030202050204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19675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 smtClean="0">
                <a:latin typeface="Rockwell" panose="02060603020205020403" pitchFamily="18" charset="0"/>
              </a:rPr>
              <a:t>TSCHIRNER, Erwin. </a:t>
            </a:r>
            <a:r>
              <a:rPr lang="cs-CZ" sz="2400" i="1" dirty="0" smtClean="0">
                <a:latin typeface="Rockwell" panose="02060603020205020403" pitchFamily="18" charset="0"/>
              </a:rPr>
              <a:t> </a:t>
            </a:r>
            <a:r>
              <a:rPr lang="cs-CZ" sz="2400" i="1" dirty="0" err="1" smtClean="0">
                <a:latin typeface="Rockwell" panose="02060603020205020403" pitchFamily="18" charset="0"/>
              </a:rPr>
              <a:t>Deutsch</a:t>
            </a:r>
            <a:r>
              <a:rPr lang="cs-CZ" sz="2400" i="1" dirty="0" smtClean="0">
                <a:latin typeface="Rockwell" panose="02060603020205020403" pitchFamily="18" charset="0"/>
              </a:rPr>
              <a:t> </a:t>
            </a:r>
            <a:r>
              <a:rPr lang="cs-CZ" sz="2400" i="1" dirty="0" err="1" smtClean="0">
                <a:latin typeface="Rockwell" panose="02060603020205020403" pitchFamily="18" charset="0"/>
              </a:rPr>
              <a:t>als</a:t>
            </a:r>
            <a:r>
              <a:rPr lang="cs-CZ" sz="2400" i="1" dirty="0" smtClean="0">
                <a:latin typeface="Rockwell" panose="02060603020205020403" pitchFamily="18" charset="0"/>
              </a:rPr>
              <a:t> </a:t>
            </a:r>
            <a:r>
              <a:rPr lang="cs-CZ" sz="2400" i="1" dirty="0" err="1" smtClean="0">
                <a:latin typeface="Rockwell" panose="02060603020205020403" pitchFamily="18" charset="0"/>
              </a:rPr>
              <a:t>Fremdsprache</a:t>
            </a:r>
            <a:r>
              <a:rPr lang="cs-CZ" sz="2400" i="1" dirty="0" smtClean="0">
                <a:latin typeface="Rockwell" panose="02060603020205020403" pitchFamily="18" charset="0"/>
              </a:rPr>
              <a:t> nach </a:t>
            </a:r>
            <a:r>
              <a:rPr lang="cs-CZ" sz="2400" i="1" dirty="0" err="1" smtClean="0">
                <a:latin typeface="Rockwell" panose="02060603020205020403" pitchFamily="18" charset="0"/>
              </a:rPr>
              <a:t>Themen</a:t>
            </a:r>
            <a:r>
              <a:rPr lang="cs-CZ" sz="2400" i="1" dirty="0" smtClean="0">
                <a:latin typeface="Rockwell" panose="02060603020205020403" pitchFamily="18" charset="0"/>
              </a:rPr>
              <a:t>. Grund- </a:t>
            </a:r>
            <a:r>
              <a:rPr lang="cs-CZ" sz="2400" i="1" dirty="0" err="1" smtClean="0">
                <a:latin typeface="Rockwell" panose="02060603020205020403" pitchFamily="18" charset="0"/>
              </a:rPr>
              <a:t>und</a:t>
            </a:r>
            <a:r>
              <a:rPr lang="cs-CZ" sz="2400" i="1" dirty="0" smtClean="0">
                <a:latin typeface="Rockwell" panose="02060603020205020403" pitchFamily="18" charset="0"/>
              </a:rPr>
              <a:t> </a:t>
            </a:r>
            <a:r>
              <a:rPr lang="cs-CZ" sz="2400" i="1" dirty="0" err="1" smtClean="0">
                <a:latin typeface="Rockwell" panose="02060603020205020403" pitchFamily="18" charset="0"/>
              </a:rPr>
              <a:t>Aufbauwortschatz</a:t>
            </a:r>
            <a:r>
              <a:rPr lang="cs-CZ" sz="2400" i="1" dirty="0" smtClean="0">
                <a:latin typeface="Rockwell" panose="02060603020205020403" pitchFamily="18" charset="0"/>
              </a:rPr>
              <a:t>. </a:t>
            </a:r>
            <a:r>
              <a:rPr lang="cs-CZ" sz="2400" dirty="0" err="1" smtClean="0">
                <a:latin typeface="Rockwell" panose="02060603020205020403" pitchFamily="18" charset="0"/>
              </a:rPr>
              <a:t>Berlin</a:t>
            </a:r>
            <a:r>
              <a:rPr lang="cs-CZ" sz="2400" dirty="0" smtClean="0">
                <a:latin typeface="Rockwell" panose="02060603020205020403" pitchFamily="18" charset="0"/>
              </a:rPr>
              <a:t>: </a:t>
            </a:r>
            <a:r>
              <a:rPr lang="cs-CZ" sz="2400" dirty="0" err="1" smtClean="0">
                <a:latin typeface="Rockwell" panose="02060603020205020403" pitchFamily="18" charset="0"/>
              </a:rPr>
              <a:t>Cornelsen</a:t>
            </a:r>
            <a:r>
              <a:rPr lang="cs-CZ" sz="2400" dirty="0" smtClean="0">
                <a:latin typeface="Rockwell" panose="02060603020205020403" pitchFamily="18" charset="0"/>
              </a:rPr>
              <a:t>, 2008.</a:t>
            </a:r>
            <a:endParaRPr lang="de-DE" sz="2400" dirty="0">
              <a:latin typeface="Rockwell" panose="02060603020205020403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80410" y="3700481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>
                <a:latin typeface="MS UI Gothic" panose="020B0600070205080204" pitchFamily="34" charset="-128"/>
                <a:ea typeface="MS UI Gothic" panose="020B0600070205080204" pitchFamily="34" charset="-128"/>
              </a:rPr>
              <a:t> </a:t>
            </a:r>
            <a:r>
              <a:rPr lang="cs-CZ" sz="2400" dirty="0" smtClean="0">
                <a:latin typeface="Rockwell" panose="02060603020205020403" pitchFamily="18" charset="0"/>
                <a:ea typeface="MS UI Gothic" panose="020B0600070205080204" pitchFamily="34" charset="-128"/>
              </a:rPr>
              <a:t>např. Lingea, DUDEN (jednojazyčný výkladový)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400" dirty="0">
                <a:latin typeface="Rockwell" panose="02060603020205020403" pitchFamily="18" charset="0"/>
                <a:ea typeface="MS UI Gothic" panose="020B0600070205080204" pitchFamily="34" charset="-128"/>
              </a:rPr>
              <a:t> </a:t>
            </a:r>
            <a:r>
              <a:rPr lang="cs-CZ" sz="2400" dirty="0" smtClean="0">
                <a:latin typeface="Rockwell" panose="02060603020205020403" pitchFamily="18" charset="0"/>
                <a:ea typeface="MS UI Gothic" panose="020B0600070205080204" pitchFamily="34" charset="-128"/>
              </a:rPr>
              <a:t>www.dwds.de</a:t>
            </a:r>
            <a:endParaRPr lang="de-DE" sz="2400" dirty="0">
              <a:latin typeface="MS UI Gothic" panose="020B0600070205080204" pitchFamily="34" charset="-128"/>
              <a:ea typeface="MS UI 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9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473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Iveta</cp:lastModifiedBy>
  <cp:revision>75</cp:revision>
  <dcterms:created xsi:type="dcterms:W3CDTF">2013-09-17T20:48:51Z</dcterms:created>
  <dcterms:modified xsi:type="dcterms:W3CDTF">2016-02-25T21:36:23Z</dcterms:modified>
</cp:coreProperties>
</file>