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25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41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5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6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8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25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96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17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29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5D221-7640-4D68-A82D-970440DD262E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823A-BEDA-4FD7-B773-860626BC97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73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2606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rgbClr val="00B0F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Přivlastňovací zájmena</a:t>
            </a:r>
            <a:endParaRPr lang="de-DE" sz="3600" u="sng" dirty="0">
              <a:solidFill>
                <a:srgbClr val="00B0F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7166" y="1191715"/>
            <a:ext cx="62050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ich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  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→  </a:t>
            </a:r>
            <a:r>
              <a:rPr lang="cs-CZ" sz="3200" dirty="0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mein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(můj)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</a:p>
          <a:p>
            <a:r>
              <a:rPr lang="cs-CZ" sz="32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d</a:t>
            </a:r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u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dein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(tvůj)</a:t>
            </a:r>
          </a:p>
          <a:p>
            <a:r>
              <a:rPr lang="cs-CZ" sz="32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</a:t>
            </a:r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sein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(jeho)</a:t>
            </a:r>
            <a:endParaRPr lang="cs-CZ" sz="3200" dirty="0" smtClean="0">
              <a:latin typeface="Trebuchet MS" panose="020B0603020202020204" pitchFamily="34" charset="0"/>
              <a:cs typeface="Times New Roman" panose="02020603050405020304" pitchFamily="18" charset="0"/>
              <a:sym typeface="Wingdings"/>
            </a:endParaRPr>
          </a:p>
          <a:p>
            <a:r>
              <a:rPr lang="cs-CZ" sz="32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</a:t>
            </a:r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ie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→ 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(její)</a:t>
            </a:r>
          </a:p>
          <a:p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es  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sein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(jeho)</a:t>
            </a:r>
          </a:p>
          <a:p>
            <a:endParaRPr lang="cs-CZ" sz="3200" dirty="0">
              <a:latin typeface="Trebuchet MS" panose="020B0603020202020204" pitchFamily="34" charset="0"/>
              <a:cs typeface="Times New Roman" panose="02020603050405020304" pitchFamily="18" charset="0"/>
              <a:sym typeface="Wingdings"/>
            </a:endParaRPr>
          </a:p>
          <a:p>
            <a:r>
              <a:rPr lang="cs-CZ" sz="32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w</a:t>
            </a:r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unser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(náš)</a:t>
            </a:r>
          </a:p>
          <a:p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euer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(váš)</a:t>
            </a:r>
          </a:p>
          <a:p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sie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(jejich)</a:t>
            </a:r>
          </a:p>
          <a:p>
            <a:r>
              <a:rPr lang="cs-CZ" sz="3200" dirty="0" err="1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Sie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3200" dirty="0" err="1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3200" dirty="0" smtClean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3200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</a:t>
            </a:r>
            <a:r>
              <a:rPr lang="cs-CZ" sz="3200" i="1" dirty="0" smtClean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(Váš)</a:t>
            </a:r>
          </a:p>
        </p:txBody>
      </p:sp>
    </p:spTree>
    <p:extLst>
      <p:ext uri="{BB962C8B-B14F-4D97-AF65-F5344CB8AC3E}">
        <p14:creationId xmlns:p14="http://schemas.microsoft.com/office/powerpoint/2010/main" val="21177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18864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Přivlastňovací zájmena</a:t>
            </a:r>
            <a:endParaRPr lang="de-DE" sz="3200" u="sng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41277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rebuchet MS" panose="020B0603020202020204" pitchFamily="34" charset="0"/>
              </a:rPr>
              <a:t>s</a:t>
            </a:r>
            <a:r>
              <a:rPr lang="cs-CZ" sz="2800" dirty="0" smtClean="0">
                <a:latin typeface="Trebuchet MS" panose="020B0603020202020204" pitchFamily="34" charset="0"/>
              </a:rPr>
              <a:t>kloňují se v jednotném čísle jako člen neurčitý, v množném čísle pak jako člen určitý</a:t>
            </a:r>
            <a:endParaRPr lang="de-DE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61866" y="553035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Mužský rod a střední rod - </a:t>
            </a:r>
            <a:r>
              <a:rPr lang="cs-CZ" sz="3200" u="sng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Singular</a:t>
            </a:r>
            <a:endParaRPr lang="de-DE" sz="3200" u="sng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09088"/>
              </p:ext>
            </p:extLst>
          </p:nvPr>
        </p:nvGraphicFramePr>
        <p:xfrm>
          <a:off x="57694" y="2204864"/>
          <a:ext cx="9108504" cy="20421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67744"/>
                <a:gridCol w="2448272"/>
                <a:gridCol w="2088232"/>
                <a:gridCol w="23042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rebuchet MS" panose="020B0603020202020204" pitchFamily="34" charset="0"/>
                        </a:rPr>
                        <a:t>Mužský</a:t>
                      </a:r>
                      <a:r>
                        <a:rPr lang="cs-CZ" sz="2400" baseline="0" dirty="0" smtClean="0">
                          <a:latin typeface="Trebuchet MS" panose="020B0603020202020204" pitchFamily="34" charset="0"/>
                        </a:rPr>
                        <a:t> rod</a:t>
                      </a:r>
                      <a:endParaRPr lang="de-DE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rebuchet MS" panose="020B0603020202020204" pitchFamily="34" charset="0"/>
                        </a:rPr>
                        <a:t>Střední rod</a:t>
                      </a:r>
                      <a:endParaRPr lang="de-DE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1.</a:t>
                      </a:r>
                      <a:r>
                        <a:rPr lang="cs-CZ" sz="20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1.</a:t>
                      </a:r>
                      <a:r>
                        <a:rPr lang="cs-CZ" sz="2000" baseline="0" dirty="0" smtClean="0">
                          <a:latin typeface="Trebuchet MS" panose="020B0603020202020204" pitchFamily="34" charset="0"/>
                        </a:rPr>
                        <a:t> mein </a:t>
                      </a:r>
                      <a:r>
                        <a:rPr lang="cs-CZ" sz="2000" baseline="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1.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1.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ihr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r>
                        <a:rPr lang="cs-CZ" sz="20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endParaRPr lang="de-DE" sz="20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endParaRPr lang="de-DE" sz="20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endParaRPr lang="de-DE" sz="20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ihr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es</a:t>
                      </a:r>
                      <a:endParaRPr lang="de-DE" sz="20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em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em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em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ihr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em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en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2000" u="sng" dirty="0" err="1" smtClean="0">
                          <a:latin typeface="Trebuchet MS" panose="020B0603020202020204" pitchFamily="34" charset="0"/>
                        </a:rPr>
                        <a:t>en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Freund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ihr</a:t>
                      </a:r>
                      <a:r>
                        <a:rPr lang="cs-CZ" sz="20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000" dirty="0" err="1" smtClean="0">
                          <a:latin typeface="Trebuchet MS" panose="020B0603020202020204" pitchFamily="34" charset="0"/>
                        </a:rPr>
                        <a:t>Haus</a:t>
                      </a:r>
                      <a:endParaRPr lang="de-D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23483" y="501317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rebuchet MS" panose="020B0603020202020204" pitchFamily="34" charset="0"/>
              </a:rPr>
              <a:t>můj přítel</a:t>
            </a:r>
            <a:endParaRPr lang="de-DE" sz="2000" dirty="0">
              <a:latin typeface="Trebuchet MS" panose="020B0603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48264" y="501317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rebuchet MS" panose="020B0603020202020204" pitchFamily="34" charset="0"/>
              </a:rPr>
              <a:t>její dům</a:t>
            </a:r>
            <a:endParaRPr lang="de-DE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Ženský rod - </a:t>
            </a:r>
            <a:r>
              <a:rPr lang="cs-CZ" sz="3600" u="sng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Singular</a:t>
            </a:r>
            <a:endParaRPr lang="de-DE" sz="3600" u="sng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04700"/>
              </p:ext>
            </p:extLst>
          </p:nvPr>
        </p:nvGraphicFramePr>
        <p:xfrm>
          <a:off x="1619672" y="1988840"/>
          <a:ext cx="6096000" cy="29565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591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anose="020B0603020202020204" pitchFamily="34" charset="0"/>
                        </a:rPr>
                        <a:t>moje žena</a:t>
                      </a:r>
                      <a:endParaRPr lang="de-DE" sz="3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1. 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eine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1.</a:t>
                      </a:r>
                      <a:r>
                        <a:rPr lang="cs-CZ" sz="32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u="sng" baseline="0" dirty="0" err="1" smtClean="0">
                          <a:latin typeface="Trebuchet MS" panose="020B0603020202020204" pitchFamily="34" charset="0"/>
                        </a:rPr>
                        <a:t>meine</a:t>
                      </a:r>
                      <a:r>
                        <a:rPr lang="cs-CZ" sz="32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baseline="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3.</a:t>
                      </a:r>
                      <a:r>
                        <a:rPr lang="cs-CZ" sz="32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baseline="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3200" u="sng" baseline="0" dirty="0" err="1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32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baseline="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ein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mein</a:t>
                      </a:r>
                      <a:r>
                        <a:rPr lang="cs-CZ" sz="3200" u="sng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3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3200" dirty="0" err="1" smtClean="0">
                          <a:latin typeface="Trebuchet MS" panose="020B0603020202020204" pitchFamily="34" charset="0"/>
                        </a:rPr>
                        <a:t>Frau</a:t>
                      </a:r>
                      <a:endParaRPr lang="de-DE" sz="3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5303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Množné číslo</a:t>
            </a:r>
            <a:endParaRPr lang="de-DE" sz="3600" u="sng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46547"/>
              </p:ext>
            </p:extLst>
          </p:nvPr>
        </p:nvGraphicFramePr>
        <p:xfrm>
          <a:off x="1596008" y="2132856"/>
          <a:ext cx="6096000" cy="272199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7960"/>
                <a:gridCol w="34080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latin typeface="Trebuchet MS" panose="020B0603020202020204" pitchFamily="34" charset="0"/>
                        </a:rPr>
                        <a:t>naši</a:t>
                      </a:r>
                      <a:r>
                        <a:rPr lang="cs-CZ" sz="3600" baseline="0" dirty="0" smtClean="0">
                          <a:latin typeface="Trebuchet MS" panose="020B0603020202020204" pitchFamily="34" charset="0"/>
                        </a:rPr>
                        <a:t> žáci</a:t>
                      </a:r>
                      <a:endParaRPr lang="de-DE" sz="3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1.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di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28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baseline="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1.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unser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2. d</a:t>
                      </a:r>
                      <a:r>
                        <a:rPr lang="cs-CZ" sz="2800" u="sng" dirty="0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unser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er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2743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3. d</a:t>
                      </a:r>
                      <a:r>
                        <a:rPr lang="cs-CZ" sz="2800" u="sng" dirty="0" smtClean="0">
                          <a:latin typeface="Trebuchet MS" panose="020B0603020202020204" pitchFamily="34" charset="0"/>
                        </a:rPr>
                        <a:t>en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n</a:t>
                      </a:r>
                      <a:endParaRPr lang="de-DE" sz="28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unser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en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n</a:t>
                      </a:r>
                      <a:endParaRPr lang="de-DE" sz="2800" u="sng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di</a:t>
                      </a:r>
                      <a:r>
                        <a:rPr lang="cs-CZ" sz="2800" u="sng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Trebuchet MS" panose="020B0603020202020204" pitchFamily="34" charset="0"/>
                        </a:rPr>
                        <a:t>4.</a:t>
                      </a:r>
                      <a:r>
                        <a:rPr lang="cs-CZ" sz="28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baseline="0" dirty="0" err="1" smtClean="0">
                          <a:latin typeface="Trebuchet MS" panose="020B0603020202020204" pitchFamily="34" charset="0"/>
                        </a:rPr>
                        <a:t>unser</a:t>
                      </a:r>
                      <a:r>
                        <a:rPr lang="cs-CZ" sz="2800" u="sng" baseline="0" dirty="0" err="1" smtClean="0"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cs-CZ" sz="28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cs-CZ" sz="2800" baseline="0" dirty="0" err="1" smtClean="0">
                          <a:latin typeface="Trebuchet MS" panose="020B0603020202020204" pitchFamily="34" charset="0"/>
                        </a:rPr>
                        <a:t>Schüler</a:t>
                      </a:r>
                      <a:endParaRPr lang="de-DE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7987" y="1916832"/>
            <a:ext cx="3312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ich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  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→  </a:t>
            </a:r>
            <a:r>
              <a:rPr lang="cs-CZ" sz="2400" dirty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mein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(můj)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du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dein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(tvůj)</a:t>
            </a: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sein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(jeho)</a:t>
            </a:r>
            <a:endParaRPr lang="cs-CZ" sz="2400" dirty="0">
              <a:latin typeface="Trebuchet MS" panose="020B0603020202020204" pitchFamily="34" charset="0"/>
              <a:cs typeface="Times New Roman" panose="02020603050405020304" pitchFamily="18" charset="0"/>
              <a:sym typeface="Wingdings"/>
            </a:endParaRP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sie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→ 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(její)</a:t>
            </a:r>
          </a:p>
          <a:p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es  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sein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(jeho)</a:t>
            </a:r>
          </a:p>
          <a:p>
            <a:endParaRPr lang="cs-CZ" sz="2400" dirty="0">
              <a:latin typeface="Trebuchet MS" panose="020B0603020202020204" pitchFamily="34" charset="0"/>
              <a:cs typeface="Times New Roman" panose="02020603050405020304" pitchFamily="18" charset="0"/>
              <a:sym typeface="Wingdings"/>
            </a:endParaRP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wir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unser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(náš)</a:t>
            </a: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euer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(váš)</a:t>
            </a: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sie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(jejich)</a:t>
            </a:r>
          </a:p>
          <a:p>
            <a:r>
              <a:rPr lang="cs-CZ" sz="2400" dirty="0" err="1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Sie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 →  </a:t>
            </a:r>
            <a:r>
              <a:rPr lang="cs-CZ" sz="2400" dirty="0" err="1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Ihr</a:t>
            </a:r>
            <a:r>
              <a:rPr lang="cs-CZ" sz="2400" dirty="0">
                <a:solidFill>
                  <a:srgbClr val="00B0F0"/>
                </a:solidFill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400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   </a:t>
            </a:r>
            <a:r>
              <a:rPr lang="cs-CZ" sz="2400" i="1" dirty="0">
                <a:latin typeface="Trebuchet MS" panose="020B0603020202020204" pitchFamily="34" charset="0"/>
                <a:cs typeface="Times New Roman" panose="02020603050405020304" pitchFamily="18" charset="0"/>
                <a:sym typeface="Wingdings"/>
              </a:rPr>
              <a:t>(Váš)</a:t>
            </a:r>
          </a:p>
          <a:p>
            <a:endParaRPr lang="de-DE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304381" y="1154783"/>
            <a:ext cx="55313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 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Kinder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(e)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……………...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Liebe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(e)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Sorgen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es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……………..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Spielzeug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26064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Doplňte správné přivlastňovací zájmeno</a:t>
            </a:r>
            <a:endParaRPr lang="de-DE" sz="28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6487" y="1886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00CC00"/>
                </a:solidFill>
                <a:latin typeface="Trebuchet MS" panose="020B0603020202020204" pitchFamily="34" charset="0"/>
              </a:rPr>
              <a:t>Vyjádření českého „svůj“</a:t>
            </a:r>
            <a:endParaRPr lang="de-DE" sz="3600" dirty="0">
              <a:solidFill>
                <a:srgbClr val="00CC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8571" y="978987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Trebuchet MS" panose="020B0603020202020204" pitchFamily="34" charset="0"/>
              </a:rPr>
              <a:t>n</a:t>
            </a:r>
            <a:r>
              <a:rPr lang="cs-CZ" sz="3200" dirty="0" smtClean="0">
                <a:latin typeface="Trebuchet MS" panose="020B0603020202020204" pitchFamily="34" charset="0"/>
              </a:rPr>
              <a:t>ěmčina nemá zájmeno „svůj“, které je stejné pro všechny osoby, ale může ho vyjádřit přivlastňovacím zájmenem, které se řídí podmětem</a:t>
            </a:r>
            <a:endParaRPr lang="de-DE" sz="3200" dirty="0">
              <a:latin typeface="Trebuchet MS" panose="020B0603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1755" y="3140968"/>
            <a:ext cx="851224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Ich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habe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smtClean="0">
                <a:solidFill>
                  <a:srgbClr val="00CC00"/>
                </a:solidFill>
                <a:latin typeface="Trebuchet MS" panose="020B0603020202020204" pitchFamily="34" charset="0"/>
              </a:rPr>
              <a:t>mein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Já mám svůj pokoj.</a:t>
            </a:r>
          </a:p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Du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hast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dein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Ty máš svůj pokoj.</a:t>
            </a:r>
          </a:p>
          <a:p>
            <a:r>
              <a:rPr lang="cs-CZ" sz="2800" dirty="0" smtClean="0">
                <a:solidFill>
                  <a:srgbClr val="00CC00"/>
                </a:solidFill>
                <a:latin typeface="Trebuchet MS" panose="020B0603020202020204" pitchFamily="34" charset="0"/>
              </a:rPr>
              <a:t>Er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hat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sein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On má svůj pokoj.</a:t>
            </a:r>
          </a:p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Sie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hat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ihr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Ona má svůj pokoj.</a:t>
            </a:r>
          </a:p>
          <a:p>
            <a:endParaRPr lang="cs-CZ" sz="1000" i="1" dirty="0" smtClean="0">
              <a:latin typeface="Trebuchet MS" panose="020B0603020202020204" pitchFamily="34" charset="0"/>
            </a:endParaRPr>
          </a:p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Wir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haben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unser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My máme svůj pokoj.</a:t>
            </a:r>
          </a:p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Ihr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habt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euer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Vy máte svůj pokoj.</a:t>
            </a:r>
          </a:p>
          <a:p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Sie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haben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solidFill>
                  <a:srgbClr val="00CC00"/>
                </a:solidFill>
                <a:latin typeface="Trebuchet MS" panose="020B0603020202020204" pitchFamily="34" charset="0"/>
              </a:rPr>
              <a:t>ihr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cs-CZ" sz="2800" dirty="0" err="1" smtClean="0">
                <a:latin typeface="Trebuchet MS" panose="020B0603020202020204" pitchFamily="34" charset="0"/>
              </a:rPr>
              <a:t>Zimmer</a:t>
            </a:r>
            <a:r>
              <a:rPr lang="cs-CZ" sz="2800" dirty="0" smtClean="0">
                <a:latin typeface="Trebuchet MS" panose="020B0603020202020204" pitchFamily="34" charset="0"/>
              </a:rPr>
              <a:t>. = </a:t>
            </a:r>
            <a:r>
              <a:rPr lang="cs-CZ" sz="2800" i="1" dirty="0" smtClean="0">
                <a:latin typeface="Trebuchet MS" panose="020B0603020202020204" pitchFamily="34" charset="0"/>
              </a:rPr>
              <a:t>Oni mají svůj pokoj.</a:t>
            </a:r>
            <a:endParaRPr lang="de-DE" sz="28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Předvádění na obrazovce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uzivatel</cp:lastModifiedBy>
  <cp:revision>48</cp:revision>
  <dcterms:created xsi:type="dcterms:W3CDTF">2013-11-06T22:11:39Z</dcterms:created>
  <dcterms:modified xsi:type="dcterms:W3CDTF">2016-03-17T15:22:32Z</dcterms:modified>
</cp:coreProperties>
</file>