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8" r:id="rId6"/>
    <p:sldId id="259" r:id="rId7"/>
    <p:sldId id="260" r:id="rId8"/>
    <p:sldId id="261" r:id="rId9"/>
    <p:sldId id="262" r:id="rId10"/>
    <p:sldId id="275" r:id="rId11"/>
    <p:sldId id="263" r:id="rId12"/>
    <p:sldId id="264" r:id="rId13"/>
    <p:sldId id="276" r:id="rId14"/>
    <p:sldId id="265" r:id="rId15"/>
    <p:sldId id="266" r:id="rId16"/>
    <p:sldId id="267" r:id="rId17"/>
    <p:sldId id="268" r:id="rId18"/>
    <p:sldId id="282" r:id="rId19"/>
    <p:sldId id="269" r:id="rId20"/>
    <p:sldId id="283" r:id="rId21"/>
    <p:sldId id="277" r:id="rId22"/>
    <p:sldId id="270" r:id="rId23"/>
    <p:sldId id="284" r:id="rId24"/>
    <p:sldId id="304" r:id="rId25"/>
    <p:sldId id="271" r:id="rId26"/>
    <p:sldId id="286" r:id="rId27"/>
    <p:sldId id="272" r:id="rId28"/>
    <p:sldId id="285" r:id="rId29"/>
    <p:sldId id="273" r:id="rId30"/>
    <p:sldId id="279" r:id="rId31"/>
    <p:sldId id="280" r:id="rId32"/>
    <p:sldId id="281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5" r:id="rId49"/>
    <p:sldId id="302" r:id="rId50"/>
    <p:sldId id="303" r:id="rId51"/>
    <p:sldId id="306" r:id="rId52"/>
    <p:sldId id="307" r:id="rId53"/>
    <p:sldId id="312" r:id="rId54"/>
    <p:sldId id="315" r:id="rId55"/>
    <p:sldId id="311" r:id="rId56"/>
    <p:sldId id="308" r:id="rId57"/>
    <p:sldId id="309" r:id="rId58"/>
    <p:sldId id="313" r:id="rId59"/>
    <p:sldId id="346" r:id="rId60"/>
    <p:sldId id="310" r:id="rId61"/>
    <p:sldId id="314" r:id="rId62"/>
    <p:sldId id="316" r:id="rId63"/>
    <p:sldId id="317" r:id="rId64"/>
    <p:sldId id="318" r:id="rId65"/>
    <p:sldId id="319" r:id="rId66"/>
    <p:sldId id="321" r:id="rId67"/>
    <p:sldId id="320" r:id="rId68"/>
    <p:sldId id="322" r:id="rId69"/>
    <p:sldId id="323" r:id="rId70"/>
    <p:sldId id="325" r:id="rId71"/>
    <p:sldId id="326" r:id="rId72"/>
    <p:sldId id="324" r:id="rId73"/>
    <p:sldId id="332" r:id="rId74"/>
    <p:sldId id="333" r:id="rId75"/>
    <p:sldId id="328" r:id="rId76"/>
    <p:sldId id="329" r:id="rId77"/>
    <p:sldId id="330" r:id="rId78"/>
    <p:sldId id="331" r:id="rId79"/>
    <p:sldId id="327" r:id="rId80"/>
    <p:sldId id="351" r:id="rId81"/>
    <p:sldId id="352" r:id="rId82"/>
    <p:sldId id="334" r:id="rId83"/>
    <p:sldId id="335" r:id="rId84"/>
    <p:sldId id="336" r:id="rId85"/>
    <p:sldId id="337" r:id="rId86"/>
    <p:sldId id="338" r:id="rId87"/>
    <p:sldId id="339" r:id="rId88"/>
    <p:sldId id="353" r:id="rId89"/>
    <p:sldId id="340" r:id="rId90"/>
    <p:sldId id="341" r:id="rId91"/>
    <p:sldId id="342" r:id="rId92"/>
    <p:sldId id="343" r:id="rId93"/>
    <p:sldId id="354" r:id="rId94"/>
    <p:sldId id="355" r:id="rId95"/>
    <p:sldId id="344" r:id="rId96"/>
    <p:sldId id="345" r:id="rId97"/>
    <p:sldId id="347" r:id="rId98"/>
    <p:sldId id="348" r:id="rId99"/>
    <p:sldId id="349" r:id="rId100"/>
    <p:sldId id="350" r:id="rId101"/>
    <p:sldId id="367" r:id="rId102"/>
    <p:sldId id="356" r:id="rId103"/>
    <p:sldId id="368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9" r:id="rId112"/>
    <p:sldId id="364" r:id="rId113"/>
    <p:sldId id="370" r:id="rId114"/>
    <p:sldId id="372" r:id="rId115"/>
    <p:sldId id="373" r:id="rId116"/>
    <p:sldId id="374" r:id="rId117"/>
    <p:sldId id="371" r:id="rId118"/>
    <p:sldId id="365" r:id="rId1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848" y="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48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55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53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99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42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56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0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72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07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46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91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99D6F-307C-42F8-965B-AF59DD5A0794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58A0-272F-40B5-9314-8BC329E52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63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Iulsko-claudijská</a:t>
            </a:r>
            <a:r>
              <a:rPr lang="cs-CZ" dirty="0" smtClean="0"/>
              <a:t> dynastie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Tiberius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3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:\Users\827\Pictures\Cal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80" y="1600200"/>
            <a:ext cx="33066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283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Občané:</a:t>
            </a:r>
          </a:p>
          <a:p>
            <a:r>
              <a:rPr lang="cs-CZ" dirty="0" err="1" smtClean="0"/>
              <a:t>Honestiores</a:t>
            </a:r>
            <a:r>
              <a:rPr lang="cs-CZ" dirty="0" smtClean="0"/>
              <a:t> a </a:t>
            </a:r>
            <a:r>
              <a:rPr lang="cs-CZ" dirty="0" err="1" smtClean="0"/>
              <a:t>humiliores</a:t>
            </a:r>
            <a:endParaRPr lang="cs-CZ" dirty="0" smtClean="0"/>
          </a:p>
          <a:p>
            <a:r>
              <a:rPr lang="cs-CZ" dirty="0" smtClean="0"/>
              <a:t>Rozdíly: </a:t>
            </a:r>
          </a:p>
          <a:p>
            <a:r>
              <a:rPr lang="cs-CZ" dirty="0" smtClean="0"/>
              <a:t>trestní právo</a:t>
            </a:r>
          </a:p>
          <a:p>
            <a:r>
              <a:rPr lang="cs-CZ" smtClean="0"/>
              <a:t>munera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bednarikova\Pictures\Septimius_Sever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17" y="1600200"/>
            <a:ext cx="34193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k </a:t>
            </a:r>
            <a:r>
              <a:rPr lang="cs-CZ" dirty="0" err="1" smtClean="0"/>
              <a:t>Emese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Septimiova</a:t>
            </a:r>
            <a:r>
              <a:rPr lang="cs-CZ" dirty="0" smtClean="0"/>
              <a:t> manželka </a:t>
            </a:r>
            <a:r>
              <a:rPr lang="cs-CZ" dirty="0" err="1" smtClean="0"/>
              <a:t>Iulia</a:t>
            </a:r>
            <a:r>
              <a:rPr lang="cs-CZ" dirty="0" smtClean="0"/>
              <a:t> </a:t>
            </a:r>
            <a:r>
              <a:rPr lang="cs-CZ" dirty="0" err="1" smtClean="0"/>
              <a:t>Domna</a:t>
            </a:r>
            <a:r>
              <a:rPr lang="cs-CZ" dirty="0" smtClean="0"/>
              <a:t> – dcera </a:t>
            </a:r>
            <a:r>
              <a:rPr lang="cs-CZ" dirty="0" err="1" smtClean="0"/>
              <a:t>Elagabalova</a:t>
            </a:r>
            <a:r>
              <a:rPr lang="cs-CZ" dirty="0" smtClean="0"/>
              <a:t> kněze.</a:t>
            </a:r>
          </a:p>
          <a:p>
            <a:r>
              <a:rPr lang="cs-CZ" dirty="0" err="1" smtClean="0"/>
              <a:t>Illáhu</a:t>
            </a:r>
            <a:r>
              <a:rPr lang="cs-CZ" dirty="0" smtClean="0"/>
              <a:t> Džabal ?</a:t>
            </a:r>
          </a:p>
          <a:p>
            <a:r>
              <a:rPr lang="cs-CZ" dirty="0" smtClean="0"/>
              <a:t>Velký podíl na vládě, stála v čele kanceláří 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libellis</a:t>
            </a:r>
            <a:r>
              <a:rPr lang="cs-CZ" dirty="0" smtClean="0"/>
              <a:t> a ab </a:t>
            </a:r>
            <a:r>
              <a:rPr lang="cs-CZ" dirty="0" err="1" smtClean="0"/>
              <a:t>epistulis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V Egyptě srovnáváni s </a:t>
            </a:r>
            <a:r>
              <a:rPr lang="cs-CZ" dirty="0" err="1"/>
              <a:t>Oidípem</a:t>
            </a:r>
            <a:r>
              <a:rPr lang="cs-CZ" dirty="0"/>
              <a:t> a </a:t>
            </a:r>
            <a:r>
              <a:rPr lang="cs-CZ" dirty="0" err="1"/>
              <a:t>Iokastou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5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bednarikova\Pictures\Elagab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567781"/>
            <a:ext cx="254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Tažení proti oslabeným </a:t>
            </a:r>
            <a:r>
              <a:rPr lang="cs-CZ" dirty="0" err="1" smtClean="0"/>
              <a:t>Parthům</a:t>
            </a:r>
            <a:r>
              <a:rPr lang="cs-CZ" dirty="0" smtClean="0"/>
              <a:t>, podobně jako jeho otec, který bojoval též s Góty a se Skoty v Kaledonii</a:t>
            </a:r>
          </a:p>
          <a:p>
            <a:r>
              <a:rPr lang="cs-CZ" dirty="0" smtClean="0"/>
              <a:t>Na tomto tažení zavražděn r. 217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Císařem PPO </a:t>
            </a:r>
            <a:r>
              <a:rPr lang="cs-CZ" dirty="0" err="1" smtClean="0"/>
              <a:t>Macrinus</a:t>
            </a:r>
            <a:endParaRPr lang="cs-CZ" dirty="0" smtClean="0"/>
          </a:p>
          <a:p>
            <a:r>
              <a:rPr lang="cs-CZ" dirty="0" err="1" smtClean="0"/>
              <a:t>Iulia</a:t>
            </a:r>
            <a:r>
              <a:rPr lang="cs-CZ" dirty="0" smtClean="0"/>
              <a:t> </a:t>
            </a:r>
            <a:r>
              <a:rPr lang="cs-CZ" dirty="0" err="1" smtClean="0"/>
              <a:t>Domna</a:t>
            </a:r>
            <a:r>
              <a:rPr lang="cs-CZ" dirty="0" smtClean="0"/>
              <a:t> do vyhnanství</a:t>
            </a:r>
          </a:p>
          <a:p>
            <a:r>
              <a:rPr lang="cs-CZ" dirty="0" smtClean="0"/>
              <a:t>Nárok na vládu vnuk její sestry </a:t>
            </a:r>
            <a:r>
              <a:rPr lang="cs-CZ" dirty="0" err="1" smtClean="0"/>
              <a:t>Elagabal</a:t>
            </a:r>
            <a:endParaRPr lang="cs-CZ" dirty="0" smtClean="0"/>
          </a:p>
          <a:p>
            <a:r>
              <a:rPr lang="cs-CZ" dirty="0" err="1" smtClean="0"/>
              <a:t>Iulia</a:t>
            </a:r>
            <a:r>
              <a:rPr lang="cs-CZ" dirty="0" smtClean="0"/>
              <a:t> </a:t>
            </a:r>
            <a:r>
              <a:rPr lang="cs-CZ" dirty="0" err="1" smtClean="0"/>
              <a:t>Moesa</a:t>
            </a:r>
            <a:r>
              <a:rPr lang="cs-CZ" dirty="0" smtClean="0"/>
              <a:t> a </a:t>
            </a:r>
            <a:r>
              <a:rPr lang="cs-CZ" dirty="0" err="1" smtClean="0"/>
              <a:t>Iulia</a:t>
            </a:r>
            <a:r>
              <a:rPr lang="cs-CZ" dirty="0" smtClean="0"/>
              <a:t> </a:t>
            </a:r>
            <a:r>
              <a:rPr lang="cs-CZ" dirty="0" err="1" smtClean="0"/>
              <a:t>Soemias</a:t>
            </a:r>
            <a:r>
              <a:rPr lang="cs-CZ" dirty="0" smtClean="0"/>
              <a:t> vedly syrské legie proti </a:t>
            </a:r>
            <a:r>
              <a:rPr lang="cs-CZ" dirty="0" err="1" smtClean="0"/>
              <a:t>Macrinovi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Vláda žen?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Vládne </a:t>
            </a:r>
            <a:r>
              <a:rPr lang="cs-CZ" dirty="0" err="1" smtClean="0"/>
              <a:t>Moesa</a:t>
            </a:r>
            <a:endParaRPr lang="cs-CZ" dirty="0" smtClean="0"/>
          </a:p>
          <a:p>
            <a:r>
              <a:rPr lang="cs-CZ" dirty="0" err="1" smtClean="0"/>
              <a:t>Soemias</a:t>
            </a:r>
            <a:r>
              <a:rPr lang="cs-CZ" dirty="0" smtClean="0"/>
              <a:t> se měla na přání syna účastnit jednání senátu</a:t>
            </a:r>
          </a:p>
          <a:p>
            <a:r>
              <a:rPr lang="cs-CZ" dirty="0" smtClean="0"/>
              <a:t>Přijala jen předsednictví </a:t>
            </a:r>
            <a:r>
              <a:rPr lang="cs-CZ" dirty="0" err="1" smtClean="0"/>
              <a:t>senacula</a:t>
            </a:r>
            <a:r>
              <a:rPr lang="cs-CZ" dirty="0" smtClean="0"/>
              <a:t> (etiketa, oděvy a šperky žen)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kult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Elagabal</a:t>
            </a:r>
            <a:r>
              <a:rPr lang="cs-CZ" dirty="0" smtClean="0"/>
              <a:t> přiváží do Říma meteorit z </a:t>
            </a:r>
            <a:r>
              <a:rPr lang="cs-CZ" dirty="0" err="1" smtClean="0"/>
              <a:t>Emesy</a:t>
            </a:r>
            <a:endParaRPr lang="cs-CZ" dirty="0" smtClean="0"/>
          </a:p>
          <a:p>
            <a:r>
              <a:rPr lang="cs-CZ" dirty="0" smtClean="0"/>
              <a:t>Přízeň lidu si kupuje nákladnými hostinami a dary (mezi hráškem zlato, mezi čočkou onyxy, rozdával stříbrné stolní nádobí)</a:t>
            </a:r>
          </a:p>
          <a:p>
            <a:r>
              <a:rPr lang="cs-CZ" dirty="0" smtClean="0"/>
              <a:t>Zavražděn </a:t>
            </a:r>
            <a:r>
              <a:rPr lang="cs-CZ" dirty="0" err="1" smtClean="0"/>
              <a:t>praetoriány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9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Alexander </a:t>
            </a:r>
            <a:r>
              <a:rPr lang="cs-CZ" dirty="0" err="1" smtClean="0"/>
              <a:t>Severus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Vzdělaný a skromný</a:t>
            </a:r>
          </a:p>
          <a:p>
            <a:r>
              <a:rPr lang="cs-CZ" dirty="0" smtClean="0"/>
              <a:t>Dobré vztahy k senátu</a:t>
            </a:r>
          </a:p>
          <a:p>
            <a:r>
              <a:rPr lang="cs-CZ" dirty="0" smtClean="0"/>
              <a:t>Nábožensky zcela tolerantní (v jeho svatyni i Abraham, Kristus, </a:t>
            </a:r>
            <a:r>
              <a:rPr lang="cs-CZ" dirty="0" err="1" smtClean="0"/>
              <a:t>Apollónios</a:t>
            </a:r>
            <a:r>
              <a:rPr lang="cs-CZ" dirty="0" smtClean="0"/>
              <a:t> z </a:t>
            </a:r>
            <a:r>
              <a:rPr lang="cs-CZ" dirty="0" err="1" smtClean="0"/>
              <a:t>Tyany</a:t>
            </a:r>
            <a:r>
              <a:rPr lang="cs-CZ" dirty="0" smtClean="0"/>
              <a:t>)</a:t>
            </a:r>
          </a:p>
          <a:p>
            <a:r>
              <a:rPr lang="cs-CZ" dirty="0" smtClean="0"/>
              <a:t>Ženy na dvoře přály křesťanům</a:t>
            </a:r>
          </a:p>
          <a:p>
            <a:r>
              <a:rPr lang="cs-CZ" dirty="0" smtClean="0"/>
              <a:t>Pokračoval rozvoj práva (</a:t>
            </a:r>
            <a:r>
              <a:rPr lang="cs-CZ" dirty="0" err="1" smtClean="0"/>
              <a:t>Ulpianus</a:t>
            </a:r>
            <a:r>
              <a:rPr lang="cs-CZ" dirty="0" smtClean="0"/>
              <a:t>, významné místo ve vládě)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6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Omezování vlivu armády</a:t>
            </a:r>
          </a:p>
          <a:p>
            <a:r>
              <a:rPr lang="cs-CZ" dirty="0" smtClean="0"/>
              <a:t>Úsporná opatření: snížení počtu úředníků, prodej císařských šperků</a:t>
            </a:r>
          </a:p>
          <a:p>
            <a:r>
              <a:rPr lang="cs-CZ" dirty="0" smtClean="0"/>
              <a:t>Podpora řemeslnických </a:t>
            </a:r>
            <a:r>
              <a:rPr lang="cs-CZ" dirty="0" err="1" smtClean="0"/>
              <a:t>kolégií</a:t>
            </a:r>
            <a:endParaRPr lang="cs-CZ" dirty="0" smtClean="0"/>
          </a:p>
          <a:p>
            <a:r>
              <a:rPr lang="cs-CZ" dirty="0" smtClean="0"/>
              <a:t>Bezúročné nebo nízko úrokované státní půjčky na nákup půdy pro nemajetné</a:t>
            </a:r>
          </a:p>
          <a:p>
            <a:r>
              <a:rPr lang="cs-CZ" dirty="0" smtClean="0"/>
              <a:t>Snížení běžných daní, ale vysoké daně na velký majetek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3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Problémy s </a:t>
            </a:r>
            <a:r>
              <a:rPr lang="cs-CZ" dirty="0" err="1" smtClean="0"/>
              <a:t>parthskou</a:t>
            </a:r>
            <a:r>
              <a:rPr lang="cs-CZ" dirty="0" smtClean="0"/>
              <a:t> říší a s </a:t>
            </a:r>
            <a:r>
              <a:rPr lang="cs-CZ" dirty="0" err="1" smtClean="0"/>
              <a:t>britannskými</a:t>
            </a:r>
            <a:r>
              <a:rPr lang="cs-CZ" dirty="0" smtClean="0"/>
              <a:t> kmeny</a:t>
            </a:r>
          </a:p>
          <a:p>
            <a:r>
              <a:rPr lang="cs-CZ" dirty="0" smtClean="0"/>
              <a:t>Slavil triumf nad </a:t>
            </a:r>
            <a:r>
              <a:rPr lang="cs-CZ" dirty="0" err="1" smtClean="0"/>
              <a:t>Britannií</a:t>
            </a:r>
            <a:r>
              <a:rPr lang="cs-CZ" dirty="0" smtClean="0"/>
              <a:t>, ale skutečně tu nebojoval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49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Stavební 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Nová veřejná knihovna a akvadukt</a:t>
            </a:r>
          </a:p>
          <a:p>
            <a:r>
              <a:rPr lang="cs-CZ" dirty="0" smtClean="0"/>
              <a:t>Oprava </a:t>
            </a:r>
            <a:r>
              <a:rPr lang="cs-CZ" dirty="0" err="1" smtClean="0"/>
              <a:t>Colossea</a:t>
            </a:r>
            <a:r>
              <a:rPr lang="cs-CZ" dirty="0" smtClean="0"/>
              <a:t> a </a:t>
            </a:r>
            <a:r>
              <a:rPr lang="cs-CZ" dirty="0" err="1" smtClean="0"/>
              <a:t>caracallových</a:t>
            </a:r>
            <a:r>
              <a:rPr lang="cs-CZ" dirty="0" smtClean="0"/>
              <a:t> lázní</a:t>
            </a:r>
          </a:p>
          <a:p>
            <a:r>
              <a:rPr lang="cs-CZ" dirty="0" smtClean="0"/>
              <a:t>Stavby v provinciích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6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bednarikova\Pictures\Carac.lázně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34556"/>
            <a:ext cx="1295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ahraniční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 </a:t>
            </a:r>
            <a:r>
              <a:rPr lang="cs-CZ" dirty="0" err="1" smtClean="0"/>
              <a:t>novoperské</a:t>
            </a:r>
            <a:r>
              <a:rPr lang="cs-CZ" dirty="0" smtClean="0"/>
              <a:t> říše 222.</a:t>
            </a:r>
          </a:p>
          <a:p>
            <a:r>
              <a:rPr lang="cs-CZ" dirty="0" smtClean="0"/>
              <a:t>230 </a:t>
            </a:r>
            <a:r>
              <a:rPr lang="cs-CZ" dirty="0" err="1" smtClean="0"/>
              <a:t>Ardašír</a:t>
            </a:r>
            <a:r>
              <a:rPr lang="cs-CZ" dirty="0" smtClean="0"/>
              <a:t> nároky na Sýrii</a:t>
            </a:r>
          </a:p>
          <a:p>
            <a:r>
              <a:rPr lang="cs-CZ" dirty="0" smtClean="0"/>
              <a:t>Na mincích císař zobrazován jako vítěz</a:t>
            </a:r>
          </a:p>
          <a:p>
            <a:r>
              <a:rPr lang="cs-CZ" dirty="0" smtClean="0"/>
              <a:t>Vpády Alamanů do Gallie (tribut)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3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bednarikova\Pictures\Sasán. říš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747464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 </a:t>
            </a:r>
            <a:r>
              <a:rPr lang="cs-CZ" b="1" dirty="0" err="1"/>
              <a:t>novoperské</a:t>
            </a:r>
            <a:r>
              <a:rPr lang="cs-CZ" dirty="0"/>
              <a:t> říši, která vznikla ve 3. stol. po Kr., přetrvávaly na jedné straně starší tradice, na druhé se projevoval silný vliv </a:t>
            </a:r>
            <a:r>
              <a:rPr lang="cs-CZ" dirty="0" err="1"/>
              <a:t>Zaratchuštrova</a:t>
            </a:r>
            <a:r>
              <a:rPr lang="cs-CZ" dirty="0"/>
              <a:t> náboženství. </a:t>
            </a:r>
          </a:p>
          <a:p>
            <a:r>
              <a:rPr lang="cs-CZ" dirty="0"/>
              <a:t>Silná helénizace </a:t>
            </a:r>
            <a:r>
              <a:rPr lang="cs-CZ" dirty="0" err="1"/>
              <a:t>parthské</a:t>
            </a:r>
            <a:r>
              <a:rPr lang="cs-CZ" dirty="0"/>
              <a:t> říše poněkud narušila typické mezopotámské tradice, ale </a:t>
            </a:r>
            <a:r>
              <a:rPr lang="cs-CZ" dirty="0" err="1"/>
              <a:t>sasánovská</a:t>
            </a:r>
            <a:r>
              <a:rPr lang="cs-CZ" dirty="0"/>
              <a:t> Persie se k nim zase </a:t>
            </a:r>
            <a:r>
              <a:rPr lang="cs-CZ" dirty="0" smtClean="0"/>
              <a:t>vrátila. </a:t>
            </a:r>
            <a:r>
              <a:rPr lang="cs-CZ" dirty="0"/>
              <a:t>Dárcem království byl nejvyšší dobrý bůh </a:t>
            </a:r>
            <a:r>
              <a:rPr lang="cs-CZ" dirty="0" err="1"/>
              <a:t>zoroastrovského</a:t>
            </a:r>
            <a:r>
              <a:rPr lang="cs-CZ" dirty="0"/>
              <a:t> panteonu, </a:t>
            </a:r>
            <a:r>
              <a:rPr lang="cs-CZ" dirty="0" err="1"/>
              <a:t>Ahura-mazda</a:t>
            </a:r>
            <a:r>
              <a:rPr lang="cs-CZ" dirty="0"/>
              <a:t>. Titul král králů (v jazyce </a:t>
            </a:r>
            <a:r>
              <a:rPr lang="cs-CZ" dirty="0" err="1"/>
              <a:t>pahlaví</a:t>
            </a:r>
            <a:r>
              <a:rPr lang="cs-CZ" dirty="0"/>
              <a:t> </a:t>
            </a:r>
            <a:r>
              <a:rPr lang="cs-CZ" dirty="0" err="1"/>
              <a:t>Shahan-shah</a:t>
            </a:r>
            <a:r>
              <a:rPr lang="cs-CZ" dirty="0"/>
              <a:t>) přešel ovšem k </a:t>
            </a:r>
            <a:r>
              <a:rPr lang="cs-CZ" dirty="0" err="1"/>
              <a:t>Sasánovcům</a:t>
            </a:r>
            <a:r>
              <a:rPr lang="cs-CZ" dirty="0"/>
              <a:t> od </a:t>
            </a:r>
            <a:r>
              <a:rPr lang="cs-CZ" dirty="0" err="1"/>
              <a:t>Parhů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5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Sasánovští</a:t>
            </a:r>
            <a:r>
              <a:rPr lang="cs-CZ" dirty="0"/>
              <a:t> králové byli nejvyššími reprezentanty </a:t>
            </a:r>
            <a:r>
              <a:rPr lang="cs-CZ" dirty="0" err="1"/>
              <a:t>Ahura</a:t>
            </a:r>
            <a:r>
              <a:rPr lang="cs-CZ" dirty="0"/>
              <a:t> Mazdy na zemi. Ten jim uděloval královskou  vznešenost, ale věřilo se také, že král pochází z linie bohů. Království bylo chápáno jako darované bohem a posvátné, král je v </a:t>
            </a:r>
            <a:r>
              <a:rPr lang="cs-CZ" dirty="0" err="1"/>
              <a:t>novoperské</a:t>
            </a:r>
            <a:r>
              <a:rPr lang="cs-CZ" dirty="0"/>
              <a:t> říši nedotknutelný,  ale nikdy tu není chápán jako vtělení boha. Sakrální království, jehož původ je božský, se na zemi manifestuje v osobě dobrého a spravedlivého krále. Ten vystupuje jako všemocný a vše chránící reprezentant </a:t>
            </a:r>
            <a:r>
              <a:rPr lang="cs-CZ" dirty="0" err="1"/>
              <a:t>Ahura</a:t>
            </a:r>
            <a:r>
              <a:rPr lang="cs-CZ" dirty="0"/>
              <a:t>-Mazdy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3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Ammianus</a:t>
            </a:r>
            <a:r>
              <a:rPr lang="cs-CZ" dirty="0"/>
              <a:t> </a:t>
            </a:r>
            <a:r>
              <a:rPr lang="cs-CZ" dirty="0" err="1"/>
              <a:t>Marcellinus</a:t>
            </a:r>
            <a:r>
              <a:rPr lang="cs-CZ" dirty="0"/>
              <a:t>, který Persii osobně poznal, zachycuje také diplomatickou korespondenci mezi </a:t>
            </a:r>
            <a:r>
              <a:rPr lang="cs-CZ" dirty="0" err="1"/>
              <a:t>Saporem</a:t>
            </a:r>
            <a:r>
              <a:rPr lang="cs-CZ" dirty="0"/>
              <a:t> a císařem </a:t>
            </a:r>
            <a:r>
              <a:rPr lang="cs-CZ" dirty="0" err="1"/>
              <a:t>Constantiem</a:t>
            </a:r>
            <a:r>
              <a:rPr lang="cs-CZ" dirty="0"/>
              <a:t> II. „Já, císař (?) </a:t>
            </a:r>
            <a:r>
              <a:rPr lang="cs-CZ" dirty="0" err="1"/>
              <a:t>Sapor</a:t>
            </a:r>
            <a:r>
              <a:rPr lang="cs-CZ" dirty="0"/>
              <a:t>, král králů, partner hvězd, bratr slunce a měsíce, mému bratru </a:t>
            </a:r>
            <a:r>
              <a:rPr lang="cs-CZ" dirty="0" err="1"/>
              <a:t>Constantiovi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 </a:t>
            </a:r>
            <a:r>
              <a:rPr lang="cs-CZ" dirty="0"/>
              <a:t>„Já, </a:t>
            </a:r>
            <a:r>
              <a:rPr lang="cs-CZ" dirty="0" err="1"/>
              <a:t>Constantius</a:t>
            </a:r>
            <a:r>
              <a:rPr lang="cs-CZ" dirty="0"/>
              <a:t>, vítěz na zemi i na moři, </a:t>
            </a:r>
            <a:r>
              <a:rPr lang="cs-CZ" dirty="0" err="1"/>
              <a:t>semper</a:t>
            </a:r>
            <a:r>
              <a:rPr lang="cs-CZ" dirty="0"/>
              <a:t> </a:t>
            </a:r>
            <a:r>
              <a:rPr lang="cs-CZ" dirty="0" err="1"/>
              <a:t>augustus</a:t>
            </a:r>
            <a:r>
              <a:rPr lang="cs-CZ" dirty="0"/>
              <a:t>, mému bratru, </a:t>
            </a:r>
            <a:r>
              <a:rPr lang="cs-CZ" dirty="0" smtClean="0"/>
              <a:t>králi a </a:t>
            </a:r>
            <a:r>
              <a:rPr lang="cs-CZ" dirty="0"/>
              <a:t>imperátoru </a:t>
            </a:r>
            <a:r>
              <a:rPr lang="cs-CZ" dirty="0" err="1"/>
              <a:t>Saporovi</a:t>
            </a:r>
            <a:r>
              <a:rPr lang="cs-CZ" dirty="0"/>
              <a:t>“. </a:t>
            </a:r>
          </a:p>
          <a:p>
            <a:r>
              <a:rPr lang="cs-CZ" dirty="0"/>
              <a:t>Byzantský historik </a:t>
            </a:r>
            <a:r>
              <a:rPr lang="cs-CZ" dirty="0" err="1" smtClean="0"/>
              <a:t>Menander</a:t>
            </a:r>
            <a:r>
              <a:rPr lang="cs-CZ" dirty="0" smtClean="0"/>
              <a:t> </a:t>
            </a:r>
            <a:r>
              <a:rPr lang="cs-CZ" dirty="0"/>
              <a:t>Protektor zachytil tituly krále </a:t>
            </a:r>
            <a:r>
              <a:rPr lang="cs-CZ" dirty="0" err="1"/>
              <a:t>Chusrava</a:t>
            </a:r>
            <a:r>
              <a:rPr lang="cs-CZ" dirty="0"/>
              <a:t>: </a:t>
            </a:r>
            <a:r>
              <a:rPr lang="cs-CZ" dirty="0" err="1"/>
              <a:t>Chusrav</a:t>
            </a:r>
            <a:r>
              <a:rPr lang="cs-CZ" dirty="0"/>
              <a:t>, král králů, pán těch, kdo mají moc, vladař národů, kníže míru, ochránce </a:t>
            </a:r>
            <a:r>
              <a:rPr lang="cs-CZ" dirty="0" smtClean="0"/>
              <a:t>lidstva, </a:t>
            </a:r>
            <a:r>
              <a:rPr lang="cs-CZ" dirty="0"/>
              <a:t>dobrý a věčný člověk mezi </a:t>
            </a:r>
            <a:r>
              <a:rPr lang="cs-CZ" dirty="0" smtClean="0"/>
              <a:t>bohy, </a:t>
            </a:r>
            <a:r>
              <a:rPr lang="cs-CZ" dirty="0"/>
              <a:t>nejmocnější bůh mezi lidmi, </a:t>
            </a:r>
            <a:r>
              <a:rPr lang="cs-CZ" dirty="0" smtClean="0"/>
              <a:t>nejvznešenější, </a:t>
            </a:r>
            <a:r>
              <a:rPr lang="cs-CZ" dirty="0"/>
              <a:t>vítězný, </a:t>
            </a:r>
            <a:r>
              <a:rPr lang="cs-CZ" dirty="0" smtClean="0"/>
              <a:t>nastolený </a:t>
            </a:r>
            <a:r>
              <a:rPr lang="cs-CZ" dirty="0"/>
              <a:t>sluncem a druh </a:t>
            </a:r>
            <a:r>
              <a:rPr lang="cs-CZ" dirty="0" smtClean="0"/>
              <a:t>hvězd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2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bednarikova\Pictures\jatafrakt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767806"/>
            <a:ext cx="2381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Nový M. Aurelius</a:t>
            </a:r>
          </a:p>
          <a:p>
            <a:r>
              <a:rPr lang="cs-CZ" dirty="0" smtClean="0"/>
              <a:t>Neoblíben u </a:t>
            </a:r>
            <a:r>
              <a:rPr lang="cs-CZ" dirty="0"/>
              <a:t>v</a:t>
            </a:r>
            <a:r>
              <a:rPr lang="cs-CZ" dirty="0" smtClean="0"/>
              <a:t>ojska a nejvyšších kruhů(afričtí </a:t>
            </a:r>
            <a:r>
              <a:rPr lang="cs-CZ" dirty="0" err="1" smtClean="0"/>
              <a:t>Gordianové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235 vzpoura vojska</a:t>
            </a:r>
          </a:p>
          <a:p>
            <a:r>
              <a:rPr lang="cs-CZ" dirty="0" err="1" smtClean="0"/>
              <a:t>Gordianova</a:t>
            </a:r>
            <a:r>
              <a:rPr lang="cs-CZ" dirty="0" smtClean="0"/>
              <a:t> syna přemohl </a:t>
            </a:r>
            <a:r>
              <a:rPr lang="cs-CZ" dirty="0" err="1" smtClean="0"/>
              <a:t>Maximinus</a:t>
            </a:r>
            <a:r>
              <a:rPr lang="cs-CZ" dirty="0" smtClean="0"/>
              <a:t> </a:t>
            </a:r>
            <a:r>
              <a:rPr lang="cs-CZ" dirty="0" err="1" smtClean="0"/>
              <a:t>Thrax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4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Claudius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41-54</a:t>
            </a:r>
          </a:p>
          <a:p>
            <a:r>
              <a:rPr lang="cs-CZ" dirty="0" smtClean="0"/>
              <a:t>Změna vztahů k senátu</a:t>
            </a:r>
          </a:p>
          <a:p>
            <a:r>
              <a:rPr lang="cs-CZ" dirty="0" smtClean="0"/>
              <a:t>Libertini</a:t>
            </a:r>
          </a:p>
          <a:p>
            <a:r>
              <a:rPr lang="cs-CZ" dirty="0" smtClean="0"/>
              <a:t>Změna vztahu k provinciálům</a:t>
            </a:r>
          </a:p>
          <a:p>
            <a:r>
              <a:rPr lang="cs-CZ" dirty="0" smtClean="0"/>
              <a:t>Počátky císařských </a:t>
            </a:r>
            <a:r>
              <a:rPr lang="cs-CZ" dirty="0" err="1" smtClean="0"/>
              <a:t>officií</a:t>
            </a:r>
            <a:endParaRPr lang="cs-CZ" dirty="0" smtClean="0"/>
          </a:p>
          <a:p>
            <a:r>
              <a:rPr lang="cs-CZ" dirty="0" smtClean="0"/>
              <a:t>Stavby: dokončení </a:t>
            </a:r>
            <a:r>
              <a:rPr lang="cs-CZ" dirty="0" err="1" smtClean="0"/>
              <a:t>Caligulova</a:t>
            </a:r>
            <a:r>
              <a:rPr lang="cs-CZ" dirty="0" smtClean="0"/>
              <a:t> vodovodu, odvodnění </a:t>
            </a:r>
            <a:r>
              <a:rPr lang="cs-CZ" dirty="0" err="1" smtClean="0"/>
              <a:t>Fucinského</a:t>
            </a:r>
            <a:r>
              <a:rPr lang="cs-CZ" dirty="0" smtClean="0"/>
              <a:t> jezera, podpora pošty</a:t>
            </a:r>
          </a:p>
          <a:p>
            <a:r>
              <a:rPr lang="cs-CZ" dirty="0" smtClean="0"/>
              <a:t>Zvláštní zákony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56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D:\Users\827\Pictures\Claudi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05981"/>
            <a:ext cx="609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9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Získání </a:t>
            </a:r>
            <a:r>
              <a:rPr lang="cs-CZ" dirty="0" err="1" smtClean="0"/>
              <a:t>Britannie</a:t>
            </a:r>
            <a:r>
              <a:rPr lang="cs-CZ" dirty="0" smtClean="0"/>
              <a:t>, </a:t>
            </a:r>
            <a:r>
              <a:rPr lang="cs-CZ" dirty="0" err="1" smtClean="0"/>
              <a:t>Mauretanie</a:t>
            </a:r>
            <a:r>
              <a:rPr lang="cs-CZ" dirty="0" smtClean="0"/>
              <a:t>, Thrákie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70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činnost a 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Etruskové, </a:t>
            </a:r>
            <a:r>
              <a:rPr lang="cs-CZ" dirty="0" err="1" smtClean="0"/>
              <a:t>Karthago</a:t>
            </a:r>
            <a:r>
              <a:rPr lang="cs-CZ" dirty="0" smtClean="0"/>
              <a:t>, doba Augustova</a:t>
            </a:r>
          </a:p>
          <a:p>
            <a:r>
              <a:rPr lang="cs-CZ" dirty="0" smtClean="0"/>
              <a:t>Zpráva o nepokojích židů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04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Ženy jeho doby (Messalina, </a:t>
            </a:r>
            <a:r>
              <a:rPr lang="cs-CZ" dirty="0" err="1" smtClean="0"/>
              <a:t>Agrippina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Místo </a:t>
            </a:r>
            <a:r>
              <a:rPr lang="cs-CZ" dirty="0" err="1" smtClean="0"/>
              <a:t>Britannica</a:t>
            </a:r>
            <a:r>
              <a:rPr lang="cs-CZ" dirty="0" smtClean="0"/>
              <a:t> Nero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43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Nero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54-68</a:t>
            </a:r>
          </a:p>
          <a:p>
            <a:r>
              <a:rPr lang="cs-CZ" dirty="0" smtClean="0"/>
              <a:t>Z rodu </a:t>
            </a:r>
            <a:r>
              <a:rPr lang="cs-CZ" dirty="0" err="1" smtClean="0"/>
              <a:t>Domitiů</a:t>
            </a:r>
            <a:r>
              <a:rPr lang="cs-CZ" dirty="0" smtClean="0"/>
              <a:t> </a:t>
            </a:r>
            <a:r>
              <a:rPr lang="cs-CZ" dirty="0" err="1" smtClean="0"/>
              <a:t>Ahenobarbů</a:t>
            </a:r>
            <a:endParaRPr lang="cs-CZ" dirty="0" smtClean="0"/>
          </a:p>
          <a:p>
            <a:r>
              <a:rPr lang="cs-CZ" dirty="0" smtClean="0"/>
              <a:t>Seneca. Petronius, </a:t>
            </a:r>
            <a:r>
              <a:rPr lang="cs-CZ" dirty="0" err="1" smtClean="0"/>
              <a:t>Afranius</a:t>
            </a:r>
            <a:r>
              <a:rPr lang="cs-CZ" dirty="0" smtClean="0"/>
              <a:t> </a:t>
            </a:r>
            <a:r>
              <a:rPr lang="cs-CZ" dirty="0" err="1" smtClean="0"/>
              <a:t>Burrus</a:t>
            </a:r>
            <a:endParaRPr lang="cs-CZ" dirty="0" smtClean="0"/>
          </a:p>
          <a:p>
            <a:r>
              <a:rPr lang="cs-CZ" dirty="0" smtClean="0"/>
              <a:t>R. 62 – </a:t>
            </a:r>
            <a:r>
              <a:rPr lang="cs-CZ" dirty="0" err="1" smtClean="0"/>
              <a:t>Burrova</a:t>
            </a:r>
            <a:r>
              <a:rPr lang="cs-CZ" dirty="0" smtClean="0"/>
              <a:t> smrt</a:t>
            </a:r>
          </a:p>
          <a:p>
            <a:r>
              <a:rPr lang="cs-CZ" dirty="0" smtClean="0"/>
              <a:t>Vtělení </a:t>
            </a:r>
            <a:r>
              <a:rPr lang="cs-CZ" dirty="0" err="1" smtClean="0"/>
              <a:t>Hercula</a:t>
            </a:r>
            <a:r>
              <a:rPr lang="cs-CZ" dirty="0" smtClean="0"/>
              <a:t> a Apollona</a:t>
            </a:r>
          </a:p>
          <a:p>
            <a:r>
              <a:rPr lang="cs-CZ" dirty="0" smtClean="0"/>
              <a:t>Štědré dary lidu (každému 400 sesterciů, štědré dary i vojsku)</a:t>
            </a:r>
          </a:p>
          <a:p>
            <a:r>
              <a:rPr lang="cs-CZ" dirty="0" smtClean="0"/>
              <a:t>Výstavba „</a:t>
            </a:r>
            <a:r>
              <a:rPr lang="cs-CZ" dirty="0" err="1" smtClean="0"/>
              <a:t>Domus</a:t>
            </a:r>
            <a:r>
              <a:rPr lang="cs-CZ" dirty="0" smtClean="0"/>
              <a:t> </a:t>
            </a:r>
            <a:r>
              <a:rPr lang="cs-CZ" dirty="0" err="1" smtClean="0"/>
              <a:t>aurea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Vraždy (</a:t>
            </a:r>
            <a:r>
              <a:rPr lang="cs-CZ" dirty="0" err="1" smtClean="0"/>
              <a:t>Britannicus</a:t>
            </a:r>
            <a:r>
              <a:rPr lang="cs-CZ" dirty="0" smtClean="0"/>
              <a:t>, </a:t>
            </a:r>
            <a:r>
              <a:rPr lang="cs-CZ" dirty="0" err="1" smtClean="0"/>
              <a:t>Agrippina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Požár Říma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15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FF00"/>
                </a:solidFill>
              </a:rPr>
              <a:t>Odsud</a:t>
            </a:r>
            <a:r>
              <a:rPr lang="cs-CZ" dirty="0" err="1" smtClean="0"/>
              <a:t>Vládl</a:t>
            </a:r>
            <a:r>
              <a:rPr lang="cs-CZ" dirty="0" smtClean="0"/>
              <a:t> skutečně od počátku?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začátku vlády, když oslovil senát – jen funkci nejvyššího velitele vojska</a:t>
            </a:r>
          </a:p>
          <a:p>
            <a:r>
              <a:rPr lang="cs-CZ" dirty="0" err="1" smtClean="0"/>
              <a:t>Traianus</a:t>
            </a:r>
            <a:r>
              <a:rPr lang="cs-CZ" dirty="0" smtClean="0"/>
              <a:t> – nejlepších 5 let v historii císařství</a:t>
            </a:r>
          </a:p>
          <a:p>
            <a:r>
              <a:rPr lang="cs-CZ" dirty="0" smtClean="0"/>
              <a:t>Nerad podepisoval rozsudky smrti</a:t>
            </a:r>
          </a:p>
          <a:p>
            <a:r>
              <a:rPr lang="cs-CZ" dirty="0" smtClean="0"/>
              <a:t>Nechal za sebe vládnout </a:t>
            </a:r>
            <a:r>
              <a:rPr lang="cs-CZ" dirty="0" err="1" smtClean="0"/>
              <a:t>Agrippinu</a:t>
            </a:r>
            <a:endParaRPr lang="cs-CZ" dirty="0" smtClean="0"/>
          </a:p>
          <a:p>
            <a:r>
              <a:rPr lang="cs-CZ" dirty="0" smtClean="0"/>
              <a:t>Asi šlo o vládu </a:t>
            </a:r>
            <a:r>
              <a:rPr lang="cs-CZ" dirty="0" err="1" smtClean="0"/>
              <a:t>Burra</a:t>
            </a:r>
            <a:r>
              <a:rPr lang="cs-CZ" dirty="0" smtClean="0"/>
              <a:t>, Seneky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239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Icenové</a:t>
            </a:r>
            <a:r>
              <a:rPr lang="cs-CZ" dirty="0" smtClean="0"/>
              <a:t>, </a:t>
            </a:r>
            <a:r>
              <a:rPr lang="cs-CZ" dirty="0" err="1" smtClean="0"/>
              <a:t>Boudicce</a:t>
            </a:r>
            <a:r>
              <a:rPr lang="cs-CZ" dirty="0" smtClean="0"/>
              <a:t> v </a:t>
            </a:r>
            <a:r>
              <a:rPr lang="cs-CZ" dirty="0" err="1" smtClean="0"/>
              <a:t>Britannii</a:t>
            </a:r>
            <a:endParaRPr lang="cs-CZ" dirty="0" smtClean="0"/>
          </a:p>
          <a:p>
            <a:r>
              <a:rPr lang="cs-CZ" dirty="0" smtClean="0"/>
              <a:t>Pontos vyčištěn od pirátů</a:t>
            </a:r>
          </a:p>
          <a:p>
            <a:r>
              <a:rPr lang="cs-CZ" dirty="0" smtClean="0"/>
              <a:t>Arménie pod římským vlivem</a:t>
            </a:r>
          </a:p>
          <a:p>
            <a:r>
              <a:rPr lang="cs-CZ" dirty="0" smtClean="0"/>
              <a:t>Mír s </a:t>
            </a:r>
            <a:r>
              <a:rPr lang="cs-CZ" dirty="0" err="1" smtClean="0"/>
              <a:t>Parthy</a:t>
            </a:r>
            <a:r>
              <a:rPr lang="cs-CZ" dirty="0" smtClean="0"/>
              <a:t> (trval 50 let)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3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 Livie </a:t>
            </a:r>
            <a:r>
              <a:rPr lang="cs-CZ" dirty="0" err="1" smtClean="0"/>
              <a:t>Drusilly</a:t>
            </a:r>
            <a:r>
              <a:rPr lang="cs-CZ" dirty="0" smtClean="0"/>
              <a:t>, 3. Octavianovy manželky z 1. manželství</a:t>
            </a:r>
          </a:p>
          <a:p>
            <a:r>
              <a:rPr lang="cs-CZ" dirty="0" smtClean="0"/>
              <a:t>Adoptovaný syn  Octaviana</a:t>
            </a:r>
          </a:p>
          <a:p>
            <a:r>
              <a:rPr lang="cs-CZ" dirty="0" smtClean="0"/>
              <a:t>Bratr </a:t>
            </a:r>
            <a:r>
              <a:rPr lang="cs-CZ" dirty="0" err="1" smtClean="0"/>
              <a:t>Drusa</a:t>
            </a:r>
            <a:r>
              <a:rPr lang="cs-CZ" dirty="0" smtClean="0"/>
              <a:t> Staršího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19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Hospodářská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Volný obchod v celé říši</a:t>
            </a:r>
          </a:p>
          <a:p>
            <a:r>
              <a:rPr lang="cs-CZ" dirty="0" smtClean="0"/>
              <a:t>Snížení daní</a:t>
            </a:r>
          </a:p>
          <a:p>
            <a:r>
              <a:rPr lang="cs-CZ" dirty="0" smtClean="0"/>
              <a:t>Velmi nákladné hostiny a hry</a:t>
            </a:r>
          </a:p>
          <a:p>
            <a:r>
              <a:rPr lang="cs-CZ" dirty="0" smtClean="0"/>
              <a:t>Vyprázdnění státní pokladny</a:t>
            </a:r>
          </a:p>
          <a:p>
            <a:r>
              <a:rPr lang="cs-CZ" dirty="0" smtClean="0"/>
              <a:t>Císař sahá na votivní dary z chrámů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252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D:\Users\827\Pictures\Ne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2148681"/>
            <a:ext cx="2349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4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Náboženské poměry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</a:t>
            </a:r>
            <a:r>
              <a:rPr lang="cs-CZ" dirty="0" err="1" smtClean="0"/>
              <a:t>Suetonia</a:t>
            </a:r>
            <a:r>
              <a:rPr lang="cs-CZ" dirty="0" smtClean="0"/>
              <a:t> Nero pohrdal náboženstvím</a:t>
            </a:r>
          </a:p>
          <a:p>
            <a:r>
              <a:rPr lang="cs-CZ" dirty="0" smtClean="0"/>
              <a:t>Sám se však prohlašoval za božstvo. </a:t>
            </a:r>
            <a:r>
              <a:rPr lang="cs-CZ" dirty="0" err="1" smtClean="0"/>
              <a:t>Agrippinina</a:t>
            </a:r>
            <a:r>
              <a:rPr lang="cs-CZ" dirty="0" smtClean="0"/>
              <a:t> smrt – návrh postavit božskému </a:t>
            </a:r>
            <a:r>
              <a:rPr lang="cs-CZ" dirty="0" err="1" smtClean="0"/>
              <a:t>Neronovi</a:t>
            </a:r>
            <a:r>
              <a:rPr lang="cs-CZ" dirty="0" smtClean="0"/>
              <a:t> chrám</a:t>
            </a:r>
          </a:p>
          <a:p>
            <a:r>
              <a:rPr lang="cs-CZ" dirty="0" smtClean="0"/>
              <a:t>Božské pocty od arménského krále </a:t>
            </a:r>
            <a:r>
              <a:rPr lang="cs-CZ" dirty="0" err="1" smtClean="0"/>
              <a:t>Tiridata</a:t>
            </a:r>
            <a:endParaRPr lang="cs-CZ" dirty="0" smtClean="0"/>
          </a:p>
          <a:p>
            <a:r>
              <a:rPr lang="cs-CZ" dirty="0" err="1" smtClean="0"/>
              <a:t>Neronův</a:t>
            </a:r>
            <a:r>
              <a:rPr lang="cs-CZ" dirty="0" smtClean="0"/>
              <a:t> kolos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334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Výstavba Říma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R. 64 vypukl v Cirku Maximu požár</a:t>
            </a:r>
          </a:p>
          <a:p>
            <a:endParaRPr lang="cs-CZ" dirty="0"/>
          </a:p>
          <a:p>
            <a:r>
              <a:rPr lang="cs-CZ" dirty="0" smtClean="0"/>
              <a:t>Po požáru: nové ulice široké a přímé, rezervy vody, kamenné domy až po 1. podlaží, hlavní ulice </a:t>
            </a:r>
            <a:r>
              <a:rPr lang="cs-CZ" dirty="0" err="1" smtClean="0"/>
              <a:t>obsloupeny</a:t>
            </a:r>
            <a:endParaRPr lang="cs-CZ" dirty="0" smtClean="0"/>
          </a:p>
          <a:p>
            <a:r>
              <a:rPr lang="cs-CZ" dirty="0" err="1" smtClean="0"/>
              <a:t>Domus</a:t>
            </a:r>
            <a:r>
              <a:rPr lang="cs-CZ" dirty="0" smtClean="0"/>
              <a:t> </a:t>
            </a:r>
            <a:r>
              <a:rPr lang="cs-CZ" dirty="0" err="1" smtClean="0"/>
              <a:t>aurea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017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 a křesťané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Tacitova</a:t>
            </a:r>
            <a:r>
              <a:rPr lang="cs-CZ" dirty="0" smtClean="0"/>
              <a:t> zpráva</a:t>
            </a:r>
          </a:p>
          <a:p>
            <a:r>
              <a:rPr lang="cs-CZ" dirty="0" smtClean="0"/>
              <a:t>Obvinění z kriminálního činu</a:t>
            </a:r>
          </a:p>
          <a:p>
            <a:r>
              <a:rPr lang="cs-CZ" dirty="0" smtClean="0"/>
              <a:t>Tresty smrti</a:t>
            </a:r>
          </a:p>
          <a:p>
            <a:r>
              <a:rPr lang="cs-CZ" dirty="0" smtClean="0"/>
              <a:t>Svědectví o přítomnosti křesťanů v Římě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912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Opozice proti císaři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Vypovězení Seneky ze dvora (62)</a:t>
            </a:r>
          </a:p>
          <a:p>
            <a:r>
              <a:rPr lang="cs-CZ" dirty="0" smtClean="0"/>
              <a:t>Noví rádci – hlavním z nich </a:t>
            </a:r>
            <a:r>
              <a:rPr lang="cs-CZ" dirty="0" err="1" smtClean="0"/>
              <a:t>praefectus</a:t>
            </a:r>
            <a:r>
              <a:rPr lang="cs-CZ" dirty="0" smtClean="0"/>
              <a:t> Urbi </a:t>
            </a:r>
            <a:r>
              <a:rPr lang="cs-CZ" dirty="0" err="1" smtClean="0"/>
              <a:t>Tigellinus</a:t>
            </a:r>
            <a:endParaRPr lang="cs-CZ" dirty="0" smtClean="0"/>
          </a:p>
          <a:p>
            <a:r>
              <a:rPr lang="cs-CZ" dirty="0" err="1" smtClean="0"/>
              <a:t>Pisonovo</a:t>
            </a:r>
            <a:r>
              <a:rPr lang="cs-CZ" dirty="0" smtClean="0"/>
              <a:t> spiknutí (65)</a:t>
            </a:r>
          </a:p>
          <a:p>
            <a:r>
              <a:rPr lang="cs-CZ" dirty="0" smtClean="0"/>
              <a:t>Po odhalení: Seneca, Petronius, další stoikové jako </a:t>
            </a:r>
            <a:r>
              <a:rPr lang="cs-CZ" dirty="0" err="1" smtClean="0"/>
              <a:t>Thrasea</a:t>
            </a:r>
            <a:r>
              <a:rPr lang="cs-CZ" dirty="0" smtClean="0"/>
              <a:t> </a:t>
            </a:r>
            <a:r>
              <a:rPr lang="cs-CZ" dirty="0" err="1" smtClean="0"/>
              <a:t>Paetus</a:t>
            </a:r>
            <a:r>
              <a:rPr lang="cs-CZ" dirty="0" smtClean="0"/>
              <a:t>, </a:t>
            </a:r>
            <a:r>
              <a:rPr lang="cs-CZ" dirty="0" err="1" smtClean="0"/>
              <a:t>Musonius</a:t>
            </a:r>
            <a:r>
              <a:rPr lang="cs-CZ" dirty="0" smtClean="0"/>
              <a:t> </a:t>
            </a:r>
            <a:r>
              <a:rPr lang="cs-CZ" dirty="0" err="1" smtClean="0"/>
              <a:t>Rufus</a:t>
            </a:r>
            <a:r>
              <a:rPr lang="cs-CZ" dirty="0" smtClean="0"/>
              <a:t> aj. </a:t>
            </a:r>
          </a:p>
        </p:txBody>
      </p:sp>
    </p:spTree>
    <p:extLst>
      <p:ext uri="{BB962C8B-B14F-4D97-AF65-F5344CB8AC3E}">
        <p14:creationId xmlns:p14="http://schemas.microsoft.com/office/powerpoint/2010/main" val="3309255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povstání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Zpráva o vzpouře v Judey – </a:t>
            </a:r>
            <a:r>
              <a:rPr lang="cs-CZ" dirty="0" err="1" smtClean="0"/>
              <a:t>Neronův</a:t>
            </a:r>
            <a:r>
              <a:rPr lang="cs-CZ" dirty="0" smtClean="0"/>
              <a:t> návrat z Řecka</a:t>
            </a:r>
          </a:p>
          <a:p>
            <a:r>
              <a:rPr lang="cs-CZ" dirty="0" err="1" smtClean="0"/>
              <a:t>Iulius</a:t>
            </a:r>
            <a:r>
              <a:rPr lang="cs-CZ" dirty="0" smtClean="0"/>
              <a:t> </a:t>
            </a:r>
            <a:r>
              <a:rPr lang="cs-CZ" dirty="0" err="1" smtClean="0"/>
              <a:t>Vindex</a:t>
            </a:r>
            <a:r>
              <a:rPr lang="cs-CZ" dirty="0" smtClean="0"/>
              <a:t>-nezávislost Gallie</a:t>
            </a:r>
          </a:p>
          <a:p>
            <a:r>
              <a:rPr lang="cs-CZ" dirty="0" smtClean="0"/>
              <a:t>Spojuje se s </a:t>
            </a:r>
            <a:r>
              <a:rPr lang="cs-CZ" dirty="0" err="1" smtClean="0"/>
              <a:t>Galbou</a:t>
            </a:r>
            <a:endParaRPr lang="cs-CZ" dirty="0" smtClean="0"/>
          </a:p>
          <a:p>
            <a:r>
              <a:rPr lang="cs-CZ" dirty="0" smtClean="0"/>
              <a:t>Senát provolal </a:t>
            </a:r>
            <a:r>
              <a:rPr lang="cs-CZ" dirty="0" err="1" smtClean="0"/>
              <a:t>Galbu</a:t>
            </a:r>
            <a:r>
              <a:rPr lang="cs-CZ" dirty="0" smtClean="0"/>
              <a:t> císařem</a:t>
            </a:r>
          </a:p>
          <a:p>
            <a:r>
              <a:rPr lang="cs-CZ" dirty="0" err="1" smtClean="0"/>
              <a:t>Hostis</a:t>
            </a:r>
            <a:r>
              <a:rPr lang="cs-CZ" dirty="0" smtClean="0"/>
              <a:t> </a:t>
            </a:r>
            <a:r>
              <a:rPr lang="cs-CZ" dirty="0" err="1" smtClean="0"/>
              <a:t>publicus</a:t>
            </a:r>
            <a:endParaRPr lang="cs-CZ" dirty="0" smtClean="0"/>
          </a:p>
          <a:p>
            <a:r>
              <a:rPr lang="cs-CZ" dirty="0" err="1" smtClean="0"/>
              <a:t>Neronova</a:t>
            </a:r>
            <a:r>
              <a:rPr lang="cs-CZ" dirty="0" smtClean="0"/>
              <a:t> sebevražda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535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Císař se pokoušel o básnění, malování, hudbu, rytecké umění</a:t>
            </a:r>
          </a:p>
          <a:p>
            <a:r>
              <a:rPr lang="cs-CZ" dirty="0" smtClean="0"/>
              <a:t>Nutil senátory vystupovat jako herce, závodníky, gladiátory apod.</a:t>
            </a:r>
          </a:p>
          <a:p>
            <a:r>
              <a:rPr lang="cs-CZ" dirty="0" smtClean="0"/>
              <a:t>Seneca, Petronius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04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Hellénofil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66 vystupuje na olympijských hrách</a:t>
            </a:r>
          </a:p>
          <a:p>
            <a:r>
              <a:rPr lang="cs-CZ" dirty="0" smtClean="0"/>
              <a:t>Osvobozuje řecká města od placení daní do Říma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627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D:\Users\827\Pictures\ma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-4203848"/>
            <a:ext cx="19050000" cy="139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Users\827\Pictures\Tib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89" y="1600200"/>
            <a:ext cx="341582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81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Řím a křesťané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Vývoj v židovském prostředí od 2. stol. Př. n. l.</a:t>
            </a:r>
          </a:p>
          <a:p>
            <a:r>
              <a:rPr lang="cs-CZ" dirty="0" smtClean="0"/>
              <a:t>Otázka historičnosti Ježíše</a:t>
            </a:r>
          </a:p>
          <a:p>
            <a:r>
              <a:rPr lang="cs-CZ" dirty="0" smtClean="0"/>
              <a:t>Evangelia, </a:t>
            </a:r>
            <a:r>
              <a:rPr lang="cs-CZ" dirty="0" err="1" smtClean="0"/>
              <a:t>Tacitus</a:t>
            </a:r>
            <a:r>
              <a:rPr lang="cs-CZ" dirty="0" smtClean="0"/>
              <a:t>, Talmud, </a:t>
            </a:r>
            <a:r>
              <a:rPr lang="cs-CZ" dirty="0" err="1" smtClean="0"/>
              <a:t>Josephus</a:t>
            </a:r>
            <a:r>
              <a:rPr lang="cs-CZ" dirty="0" smtClean="0"/>
              <a:t> Flavius  -- </a:t>
            </a:r>
            <a:r>
              <a:rPr lang="cs-CZ" dirty="0" err="1" smtClean="0"/>
              <a:t>Agapios</a:t>
            </a:r>
            <a:r>
              <a:rPr lang="cs-CZ" dirty="0" smtClean="0"/>
              <a:t>, </a:t>
            </a:r>
            <a:r>
              <a:rPr lang="cs-CZ" dirty="0" err="1" smtClean="0"/>
              <a:t>Šlomo</a:t>
            </a:r>
            <a:r>
              <a:rPr lang="cs-CZ" dirty="0" smtClean="0"/>
              <a:t> </a:t>
            </a:r>
            <a:r>
              <a:rPr lang="cs-CZ" dirty="0" err="1" smtClean="0"/>
              <a:t>Pines</a:t>
            </a:r>
            <a:endParaRPr lang="cs-CZ" dirty="0" smtClean="0"/>
          </a:p>
          <a:p>
            <a:r>
              <a:rPr lang="cs-CZ" dirty="0" smtClean="0"/>
              <a:t>Pavel</a:t>
            </a:r>
          </a:p>
          <a:p>
            <a:r>
              <a:rPr lang="cs-CZ" dirty="0" smtClean="0"/>
              <a:t>Rozlišení </a:t>
            </a:r>
            <a:r>
              <a:rPr lang="cs-CZ" dirty="0" err="1" smtClean="0"/>
              <a:t>křesťantsví</a:t>
            </a:r>
            <a:r>
              <a:rPr lang="cs-CZ" dirty="0" smtClean="0"/>
              <a:t> od sekt judaismu</a:t>
            </a:r>
          </a:p>
          <a:p>
            <a:r>
              <a:rPr lang="cs-CZ" dirty="0" smtClean="0"/>
              <a:t>Křesťanství v Římě</a:t>
            </a:r>
          </a:p>
          <a:p>
            <a:r>
              <a:rPr lang="cs-CZ" dirty="0" smtClean="0"/>
              <a:t>Důvody nedůvěry, později pronásledování vládou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174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4 císařů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68-69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Galba</a:t>
            </a:r>
            <a:r>
              <a:rPr lang="cs-CZ" dirty="0"/>
              <a:t> </a:t>
            </a:r>
            <a:r>
              <a:rPr lang="cs-CZ" dirty="0" smtClean="0"/>
              <a:t>– vracet 9/10 z výnosů a rent, které občanům daroval Nero</a:t>
            </a:r>
          </a:p>
          <a:p>
            <a:pPr marL="0" indent="0">
              <a:buNone/>
            </a:pPr>
            <a:r>
              <a:rPr lang="cs-CZ" dirty="0" smtClean="0"/>
              <a:t>M. Otto – podpořen </a:t>
            </a:r>
            <a:r>
              <a:rPr lang="cs-CZ" dirty="0" err="1" smtClean="0"/>
              <a:t>praetoriány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Vojska v Germanii a Egyptě: Aula </a:t>
            </a:r>
            <a:r>
              <a:rPr lang="cs-CZ" dirty="0" err="1" smtClean="0"/>
              <a:t>Vitellia</a:t>
            </a:r>
            <a:r>
              <a:rPr lang="cs-CZ" dirty="0" smtClean="0"/>
              <a:t> a T. Flavia </a:t>
            </a:r>
            <a:r>
              <a:rPr lang="cs-CZ" dirty="0" err="1" smtClean="0"/>
              <a:t>Vespasiana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890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Judea administrativní součást Sýrie; </a:t>
            </a:r>
            <a:r>
              <a:rPr lang="cs-CZ" dirty="0" err="1" smtClean="0"/>
              <a:t>procuratores</a:t>
            </a:r>
            <a:endParaRPr lang="cs-CZ" dirty="0" smtClean="0"/>
          </a:p>
          <a:p>
            <a:r>
              <a:rPr lang="cs-CZ" dirty="0" smtClean="0"/>
              <a:t>Za Tiberia v Judeji klid</a:t>
            </a:r>
          </a:p>
          <a:p>
            <a:r>
              <a:rPr lang="cs-CZ" dirty="0" err="1" smtClean="0"/>
              <a:t>Caligula</a:t>
            </a:r>
            <a:r>
              <a:rPr lang="cs-CZ" dirty="0" smtClean="0"/>
              <a:t> – do chrámu své portréty</a:t>
            </a:r>
          </a:p>
          <a:p>
            <a:r>
              <a:rPr lang="cs-CZ" dirty="0" smtClean="0"/>
              <a:t>Claudius – učinil vládcem prakticky celé </a:t>
            </a:r>
            <a:r>
              <a:rPr lang="cs-CZ" dirty="0" err="1" smtClean="0"/>
              <a:t>Palaestiny</a:t>
            </a:r>
            <a:r>
              <a:rPr lang="cs-CZ" dirty="0" smtClean="0"/>
              <a:t> </a:t>
            </a:r>
            <a:r>
              <a:rPr lang="cs-CZ" dirty="0" err="1" smtClean="0"/>
              <a:t>Héroda</a:t>
            </a:r>
            <a:r>
              <a:rPr lang="cs-CZ" dirty="0" smtClean="0"/>
              <a:t> </a:t>
            </a:r>
            <a:r>
              <a:rPr lang="cs-CZ" dirty="0" err="1" smtClean="0"/>
              <a:t>Agrippu</a:t>
            </a:r>
            <a:endParaRPr lang="cs-CZ" dirty="0" smtClean="0"/>
          </a:p>
          <a:p>
            <a:r>
              <a:rPr lang="cs-CZ" dirty="0" smtClean="0"/>
              <a:t>Ten ale brzy zemřel – opět prokurátoři; mezi nimi ti, kteří v provincii špatně hospodařili, ba i plenili</a:t>
            </a:r>
          </a:p>
          <a:p>
            <a:r>
              <a:rPr lang="cs-CZ" dirty="0" smtClean="0"/>
              <a:t>Zélóti a </a:t>
            </a:r>
            <a:r>
              <a:rPr lang="cs-CZ" dirty="0" err="1" smtClean="0"/>
              <a:t>sicariové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676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Procurator</a:t>
            </a:r>
            <a:r>
              <a:rPr lang="cs-CZ" dirty="0" smtClean="0"/>
              <a:t> </a:t>
            </a:r>
            <a:r>
              <a:rPr lang="cs-CZ" dirty="0" err="1" smtClean="0"/>
              <a:t>Florus</a:t>
            </a:r>
            <a:r>
              <a:rPr lang="cs-CZ" dirty="0" smtClean="0"/>
              <a:t> sáhl na poklad chrámu</a:t>
            </a:r>
          </a:p>
          <a:p>
            <a:r>
              <a:rPr lang="cs-CZ" dirty="0" smtClean="0"/>
              <a:t>Rozštěpení židovské komunity</a:t>
            </a:r>
          </a:p>
          <a:p>
            <a:r>
              <a:rPr lang="cs-CZ" dirty="0" smtClean="0"/>
              <a:t>68 počátek války</a:t>
            </a:r>
          </a:p>
          <a:p>
            <a:r>
              <a:rPr lang="cs-CZ" dirty="0" smtClean="0"/>
              <a:t>Nero pověřuje </a:t>
            </a:r>
            <a:r>
              <a:rPr lang="cs-CZ" dirty="0" err="1" smtClean="0"/>
              <a:t>Vespasiana</a:t>
            </a:r>
            <a:endParaRPr lang="cs-CZ" dirty="0" smtClean="0"/>
          </a:p>
          <a:p>
            <a:r>
              <a:rPr lang="cs-CZ" dirty="0" smtClean="0"/>
              <a:t>70 – Titus dobývá Jeruzalém, zničení chrámu</a:t>
            </a:r>
          </a:p>
          <a:p>
            <a:r>
              <a:rPr lang="cs-CZ" dirty="0" smtClean="0"/>
              <a:t>Odpor trval místy až do r. 73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75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Zabavení majetku účastníků</a:t>
            </a:r>
          </a:p>
          <a:p>
            <a:r>
              <a:rPr lang="cs-CZ" dirty="0" smtClean="0"/>
              <a:t>Zrušení úřadu velekněze a rady</a:t>
            </a:r>
          </a:p>
          <a:p>
            <a:r>
              <a:rPr lang="cs-CZ" dirty="0" smtClean="0"/>
              <a:t>Velké vylidnění Judeje</a:t>
            </a:r>
          </a:p>
          <a:p>
            <a:r>
              <a:rPr lang="cs-CZ" dirty="0" smtClean="0"/>
              <a:t>diaspora</a:t>
            </a:r>
          </a:p>
          <a:p>
            <a:r>
              <a:rPr lang="cs-CZ" dirty="0" smtClean="0"/>
              <a:t>Zajatci a </a:t>
            </a:r>
            <a:r>
              <a:rPr lang="cs-CZ" dirty="0" err="1" smtClean="0"/>
              <a:t>Josephus</a:t>
            </a:r>
            <a:r>
              <a:rPr lang="cs-CZ" dirty="0" smtClean="0"/>
              <a:t> Flavius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796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Vespasianus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plebejského rodu</a:t>
            </a:r>
          </a:p>
          <a:p>
            <a:r>
              <a:rPr lang="cs-CZ" dirty="0" smtClean="0"/>
              <a:t>Reorganizace armády, snížení vlivu </a:t>
            </a:r>
            <a:r>
              <a:rPr lang="cs-CZ" dirty="0" err="1" smtClean="0"/>
              <a:t>praetoriánů</a:t>
            </a:r>
            <a:endParaRPr lang="cs-CZ" dirty="0" smtClean="0"/>
          </a:p>
          <a:p>
            <a:r>
              <a:rPr lang="cs-CZ" dirty="0" smtClean="0"/>
              <a:t>Tisícovce předních rodin z Itálie a západních provincií udělil patricijský nebo jezdecký status, doplnil jimi senát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20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Hospodářská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Zvýšil daně provinciálů</a:t>
            </a:r>
          </a:p>
          <a:p>
            <a:r>
              <a:rPr lang="cs-CZ" dirty="0" smtClean="0"/>
              <a:t>Zavedl je znova v Řecku</a:t>
            </a:r>
          </a:p>
          <a:p>
            <a:r>
              <a:rPr lang="cs-CZ" dirty="0" smtClean="0"/>
              <a:t>Dal do nájmu státní půdu, kterou předtím opět shromáždil </a:t>
            </a:r>
          </a:p>
          <a:p>
            <a:r>
              <a:rPr lang="cs-CZ" dirty="0" smtClean="0"/>
              <a:t>Prodával císařské paláce a statky</a:t>
            </a:r>
          </a:p>
          <a:p>
            <a:r>
              <a:rPr lang="cs-CZ" dirty="0" smtClean="0"/>
              <a:t>Snad i úřady</a:t>
            </a:r>
          </a:p>
          <a:p>
            <a:r>
              <a:rPr lang="cs-CZ" dirty="0" smtClean="0"/>
              <a:t>Daně z různých činností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Pecunia</a:t>
            </a:r>
            <a:r>
              <a:rPr lang="cs-CZ" dirty="0" smtClean="0"/>
              <a:t> non </a:t>
            </a:r>
            <a:r>
              <a:rPr lang="cs-CZ" dirty="0" err="1" smtClean="0"/>
              <a:t>olet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022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Opravy zničených chrámů</a:t>
            </a:r>
          </a:p>
          <a:p>
            <a:r>
              <a:rPr lang="cs-CZ" dirty="0" smtClean="0"/>
              <a:t>Počátek výstavby </a:t>
            </a:r>
            <a:r>
              <a:rPr lang="cs-CZ" dirty="0" err="1" smtClean="0"/>
              <a:t>Colossea</a:t>
            </a:r>
            <a:endParaRPr lang="cs-CZ" dirty="0" smtClean="0"/>
          </a:p>
          <a:p>
            <a:r>
              <a:rPr lang="cs-CZ" dirty="0" smtClean="0"/>
              <a:t>Péče o vzdělanost (</a:t>
            </a:r>
            <a:r>
              <a:rPr lang="cs-CZ" dirty="0" err="1" smtClean="0"/>
              <a:t>Quintilianus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181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Krátká vláda(do r. 81)</a:t>
            </a:r>
          </a:p>
          <a:p>
            <a:r>
              <a:rPr lang="cs-CZ" dirty="0" smtClean="0"/>
              <a:t>Dokončení </a:t>
            </a:r>
            <a:r>
              <a:rPr lang="cs-CZ" dirty="0" err="1" smtClean="0"/>
              <a:t>Colossea</a:t>
            </a:r>
            <a:endParaRPr lang="cs-CZ" dirty="0" smtClean="0"/>
          </a:p>
          <a:p>
            <a:r>
              <a:rPr lang="cs-CZ" dirty="0" smtClean="0"/>
              <a:t>Velká štědrost (pokud nikoho neobdaroval, „ztratil den“.)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994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Vesuv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Srpen 79</a:t>
            </a:r>
          </a:p>
          <a:p>
            <a:r>
              <a:rPr lang="cs-CZ" dirty="0" smtClean="0"/>
              <a:t>Popis u Plinia Ml.</a:t>
            </a:r>
          </a:p>
          <a:p>
            <a:r>
              <a:rPr lang="cs-CZ" dirty="0" smtClean="0"/>
              <a:t>Pompeje, </a:t>
            </a:r>
            <a:r>
              <a:rPr lang="cs-CZ" dirty="0" err="1" smtClean="0"/>
              <a:t>Stabie</a:t>
            </a:r>
            <a:r>
              <a:rPr lang="cs-CZ" dirty="0" smtClean="0"/>
              <a:t>, </a:t>
            </a:r>
            <a:r>
              <a:rPr lang="cs-CZ" dirty="0" err="1" smtClean="0"/>
              <a:t>Herculaneum</a:t>
            </a:r>
            <a:endParaRPr lang="cs-CZ" dirty="0" smtClean="0"/>
          </a:p>
          <a:p>
            <a:r>
              <a:rPr lang="cs-CZ" dirty="0" smtClean="0"/>
              <a:t>Ve stejném roce opět velký požár Říma a poté jedna z nejničivějších morových epidemií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11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k vládě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Octavianovi 2 synovci</a:t>
            </a:r>
          </a:p>
          <a:p>
            <a:r>
              <a:rPr lang="cs-CZ" dirty="0" smtClean="0"/>
              <a:t>Úspěchy v Germanii a v provinciích</a:t>
            </a:r>
          </a:p>
          <a:p>
            <a:r>
              <a:rPr lang="cs-CZ" dirty="0" smtClean="0"/>
              <a:t>R. 12 n. l. spoluvládcem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378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Domitianus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81-96</a:t>
            </a:r>
          </a:p>
          <a:p>
            <a:r>
              <a:rPr lang="cs-CZ" dirty="0" smtClean="0"/>
              <a:t>Prameny: </a:t>
            </a:r>
            <a:r>
              <a:rPr lang="cs-CZ" dirty="0" err="1" smtClean="0"/>
              <a:t>Tacitus</a:t>
            </a:r>
            <a:r>
              <a:rPr lang="cs-CZ" dirty="0" smtClean="0"/>
              <a:t>, Plinius Ml., </a:t>
            </a:r>
            <a:r>
              <a:rPr lang="cs-CZ" dirty="0" err="1" smtClean="0"/>
              <a:t>Statius</a:t>
            </a:r>
            <a:r>
              <a:rPr lang="cs-CZ" dirty="0" smtClean="0"/>
              <a:t>, </a:t>
            </a:r>
            <a:r>
              <a:rPr lang="cs-CZ" dirty="0" err="1" smtClean="0"/>
              <a:t>Martialis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154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Doživotní censor</a:t>
            </a:r>
          </a:p>
          <a:p>
            <a:r>
              <a:rPr lang="cs-CZ" dirty="0" smtClean="0"/>
              <a:t>Věnuje péči </a:t>
            </a:r>
            <a:r>
              <a:rPr lang="cs-CZ" dirty="0" err="1" smtClean="0"/>
              <a:t>iuliovským</a:t>
            </a:r>
            <a:r>
              <a:rPr lang="cs-CZ" dirty="0" smtClean="0"/>
              <a:t> zákonům, chránícím manželství</a:t>
            </a:r>
          </a:p>
          <a:p>
            <a:r>
              <a:rPr lang="cs-CZ" dirty="0" smtClean="0"/>
              <a:t>Proti prostituci dětí, nepřirozenému sexu</a:t>
            </a:r>
          </a:p>
          <a:p>
            <a:r>
              <a:rPr lang="cs-CZ" dirty="0" smtClean="0"/>
              <a:t>Proti udavačům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184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Otevření </a:t>
            </a:r>
            <a:r>
              <a:rPr lang="cs-CZ" dirty="0" err="1" smtClean="0"/>
              <a:t>Colossea</a:t>
            </a:r>
            <a:endParaRPr lang="cs-CZ" dirty="0" smtClean="0"/>
          </a:p>
          <a:p>
            <a:r>
              <a:rPr lang="cs-CZ" dirty="0" smtClean="0"/>
              <a:t>Lázně</a:t>
            </a:r>
          </a:p>
          <a:p>
            <a:r>
              <a:rPr lang="cs-CZ" dirty="0" smtClean="0"/>
              <a:t>stadion</a:t>
            </a:r>
          </a:p>
          <a:p>
            <a:r>
              <a:rPr lang="cs-CZ" dirty="0" err="1" smtClean="0"/>
              <a:t>Domus</a:t>
            </a:r>
            <a:r>
              <a:rPr lang="cs-CZ" dirty="0" smtClean="0"/>
              <a:t> Flavia</a:t>
            </a:r>
          </a:p>
          <a:p>
            <a:r>
              <a:rPr lang="cs-CZ" dirty="0" smtClean="0"/>
              <a:t>Nové chrámy (např. chrám Isidy a </a:t>
            </a:r>
            <a:r>
              <a:rPr lang="cs-CZ" dirty="0" err="1" smtClean="0"/>
              <a:t>Sarapida</a:t>
            </a:r>
            <a:r>
              <a:rPr lang="cs-CZ" dirty="0" smtClean="0"/>
              <a:t>)</a:t>
            </a:r>
          </a:p>
          <a:p>
            <a:r>
              <a:rPr lang="cs-CZ" dirty="0" smtClean="0"/>
              <a:t>Opravy zničených staveb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599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Zavedení kapitolských her</a:t>
            </a:r>
          </a:p>
          <a:p>
            <a:r>
              <a:rPr lang="cs-CZ" dirty="0" smtClean="0"/>
              <a:t>Výstavba hudební síně na </a:t>
            </a:r>
            <a:r>
              <a:rPr lang="cs-CZ" dirty="0" err="1" smtClean="0"/>
              <a:t>Martově</a:t>
            </a:r>
            <a:r>
              <a:rPr lang="cs-CZ" dirty="0" smtClean="0"/>
              <a:t> poli</a:t>
            </a:r>
          </a:p>
          <a:p>
            <a:r>
              <a:rPr lang="cs-CZ" dirty="0" smtClean="0"/>
              <a:t>Podpora veřejných knihoven</a:t>
            </a:r>
          </a:p>
          <a:p>
            <a:r>
              <a:rPr lang="cs-CZ" dirty="0" smtClean="0"/>
              <a:t>Opisy rukopisů z Alexandrijské knihovny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776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Výprava proti Dákům, kteří překročili hranice (86)</a:t>
            </a:r>
          </a:p>
          <a:p>
            <a:r>
              <a:rPr lang="cs-CZ" dirty="0" smtClean="0"/>
              <a:t>S </a:t>
            </a:r>
            <a:r>
              <a:rPr lang="cs-CZ" dirty="0" err="1"/>
              <a:t>D</a:t>
            </a:r>
            <a:r>
              <a:rPr lang="cs-CZ" dirty="0" err="1" smtClean="0"/>
              <a:t>ecebalem</a:t>
            </a:r>
            <a:r>
              <a:rPr lang="cs-CZ" dirty="0" smtClean="0"/>
              <a:t> mír</a:t>
            </a:r>
          </a:p>
          <a:p>
            <a:r>
              <a:rPr lang="cs-CZ" dirty="0" err="1" smtClean="0"/>
              <a:t>Decumates</a:t>
            </a:r>
            <a:r>
              <a:rPr lang="cs-CZ" dirty="0" smtClean="0"/>
              <a:t> </a:t>
            </a:r>
            <a:r>
              <a:rPr lang="cs-CZ" dirty="0" err="1" smtClean="0"/>
              <a:t>agri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446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Uzurpace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téže době uzurpace správce </a:t>
            </a:r>
            <a:r>
              <a:rPr lang="cs-CZ" dirty="0" err="1" smtClean="0"/>
              <a:t>Germ</a:t>
            </a:r>
            <a:r>
              <a:rPr lang="cs-CZ" dirty="0" smtClean="0"/>
              <a:t>. Sup. Saturnina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228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Senát ztrácí veškerou moc</a:t>
            </a:r>
          </a:p>
          <a:p>
            <a:r>
              <a:rPr lang="cs-CZ" dirty="0" err="1" smtClean="0"/>
              <a:t>Dominus</a:t>
            </a:r>
            <a:r>
              <a:rPr lang="cs-CZ" dirty="0" smtClean="0"/>
              <a:t> et deus </a:t>
            </a:r>
            <a:r>
              <a:rPr lang="cs-CZ" dirty="0" err="1" smtClean="0"/>
              <a:t>noster</a:t>
            </a:r>
            <a:endParaRPr lang="cs-CZ" dirty="0" smtClean="0"/>
          </a:p>
          <a:p>
            <a:r>
              <a:rPr lang="cs-CZ" smtClean="0"/>
              <a:t>Orientální </a:t>
            </a:r>
            <a:r>
              <a:rPr lang="cs-CZ" dirty="0" smtClean="0"/>
              <a:t>dvorský ceremoniál</a:t>
            </a:r>
          </a:p>
          <a:p>
            <a:r>
              <a:rPr lang="cs-CZ" dirty="0" smtClean="0"/>
              <a:t>Vyhnání filozofů z Itálie</a:t>
            </a:r>
          </a:p>
          <a:p>
            <a:r>
              <a:rPr lang="cs-CZ" dirty="0" smtClean="0"/>
              <a:t>Pronásledování křesťanů</a:t>
            </a:r>
          </a:p>
          <a:p>
            <a:r>
              <a:rPr lang="cs-CZ" dirty="0" err="1" smtClean="0"/>
              <a:t>Delatores</a:t>
            </a:r>
            <a:endParaRPr lang="cs-CZ" dirty="0" smtClean="0"/>
          </a:p>
          <a:p>
            <a:r>
              <a:rPr lang="cs-CZ" dirty="0" smtClean="0"/>
              <a:t>Politické procesy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137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dynastie </a:t>
            </a:r>
            <a:r>
              <a:rPr lang="cs-CZ" dirty="0" err="1" smtClean="0"/>
              <a:t>Flaviovců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Zavraždění </a:t>
            </a:r>
            <a:r>
              <a:rPr lang="cs-CZ" dirty="0" err="1" smtClean="0"/>
              <a:t>Domitiana</a:t>
            </a:r>
            <a:r>
              <a:rPr lang="cs-CZ" dirty="0" smtClean="0"/>
              <a:t> 96</a:t>
            </a:r>
          </a:p>
          <a:p>
            <a:r>
              <a:rPr lang="cs-CZ" dirty="0" smtClean="0"/>
              <a:t>Senát volí Nervu</a:t>
            </a:r>
          </a:p>
          <a:p>
            <a:r>
              <a:rPr lang="cs-CZ" dirty="0" smtClean="0"/>
              <a:t>Ruší </a:t>
            </a:r>
            <a:r>
              <a:rPr lang="cs-CZ" dirty="0" err="1" smtClean="0"/>
              <a:t>centurijní</a:t>
            </a:r>
            <a:r>
              <a:rPr lang="cs-CZ" dirty="0" smtClean="0"/>
              <a:t> sněm</a:t>
            </a:r>
          </a:p>
          <a:p>
            <a:r>
              <a:rPr lang="cs-CZ" dirty="0" smtClean="0"/>
              <a:t>Zavádí princip adopce dospělého a schopného nástupce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389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Adoptivní císaři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Traianus</a:t>
            </a:r>
            <a:endParaRPr lang="cs-CZ" dirty="0" smtClean="0"/>
          </a:p>
          <a:p>
            <a:r>
              <a:rPr lang="cs-CZ" dirty="0" smtClean="0"/>
              <a:t>V době jmenování velel vojsku na Rýně, nacházel se v Kolíně</a:t>
            </a:r>
          </a:p>
          <a:p>
            <a:r>
              <a:rPr lang="cs-CZ" dirty="0" smtClean="0"/>
              <a:t>42 let</a:t>
            </a:r>
          </a:p>
          <a:p>
            <a:r>
              <a:rPr lang="cs-CZ" dirty="0" err="1" smtClean="0"/>
              <a:t>Pliniův</a:t>
            </a:r>
            <a:r>
              <a:rPr lang="cs-CZ" dirty="0" smtClean="0"/>
              <a:t> panegyrik</a:t>
            </a:r>
          </a:p>
          <a:p>
            <a:r>
              <a:rPr lang="cs-CZ" dirty="0" smtClean="0"/>
              <a:t>Plinius a </a:t>
            </a:r>
            <a:r>
              <a:rPr lang="cs-CZ" dirty="0" err="1" smtClean="0"/>
              <a:t>Dión</a:t>
            </a:r>
            <a:r>
              <a:rPr lang="cs-CZ" dirty="0" smtClean="0"/>
              <a:t> </a:t>
            </a:r>
            <a:r>
              <a:rPr lang="cs-CZ" dirty="0" err="1" smtClean="0"/>
              <a:t>Chrýsostomos</a:t>
            </a:r>
            <a:r>
              <a:rPr lang="cs-CZ" dirty="0" smtClean="0"/>
              <a:t>: </a:t>
            </a:r>
            <a:r>
              <a:rPr lang="cs-CZ" dirty="0" err="1" smtClean="0"/>
              <a:t>dominatio</a:t>
            </a:r>
            <a:r>
              <a:rPr lang="cs-CZ" dirty="0" smtClean="0"/>
              <a:t> a </a:t>
            </a:r>
            <a:r>
              <a:rPr lang="cs-CZ" dirty="0" err="1" smtClean="0"/>
              <a:t>principatus</a:t>
            </a:r>
            <a:endParaRPr lang="cs-CZ" dirty="0" smtClean="0"/>
          </a:p>
          <a:p>
            <a:r>
              <a:rPr lang="cs-CZ" dirty="0" err="1" smtClean="0"/>
              <a:t>Imperator</a:t>
            </a:r>
            <a:r>
              <a:rPr lang="cs-CZ" dirty="0" smtClean="0"/>
              <a:t> omnibus </a:t>
            </a:r>
            <a:r>
              <a:rPr lang="cs-CZ" dirty="0" err="1" smtClean="0"/>
              <a:t>elegi</a:t>
            </a:r>
            <a:r>
              <a:rPr lang="cs-CZ" dirty="0" smtClean="0"/>
              <a:t> debet ex omnibus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16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Nerva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96-98</a:t>
            </a:r>
          </a:p>
          <a:p>
            <a:r>
              <a:rPr lang="cs-CZ" dirty="0" smtClean="0"/>
              <a:t>Zvolen senátem</a:t>
            </a:r>
          </a:p>
          <a:p>
            <a:r>
              <a:rPr lang="cs-CZ" dirty="0" smtClean="0"/>
              <a:t>Dovolil návrat vyhnanců</a:t>
            </a:r>
          </a:p>
          <a:p>
            <a:r>
              <a:rPr lang="cs-CZ" dirty="0" smtClean="0"/>
              <a:t>Péče o chudé, zřízení alimentačních fondů</a:t>
            </a:r>
          </a:p>
          <a:p>
            <a:r>
              <a:rPr lang="cs-CZ" dirty="0" smtClean="0"/>
              <a:t>Snížení některých daní</a:t>
            </a:r>
          </a:p>
          <a:p>
            <a:r>
              <a:rPr lang="cs-CZ" dirty="0" smtClean="0"/>
              <a:t>Osvobození židů od daní, které na ně uvalil </a:t>
            </a:r>
            <a:r>
              <a:rPr lang="cs-CZ" dirty="0" err="1" smtClean="0"/>
              <a:t>Vespasianus</a:t>
            </a:r>
            <a:endParaRPr lang="cs-CZ" dirty="0" smtClean="0"/>
          </a:p>
          <a:p>
            <a:r>
              <a:rPr lang="cs-CZ" dirty="0" smtClean="0"/>
              <a:t>Zrušení setninového sněmu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33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F:\Tiberius, tažen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1" y="0"/>
            <a:ext cx="8616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26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800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Adoptivní císaři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Traianus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48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Dobré vztahy se senátem</a:t>
            </a:r>
          </a:p>
          <a:p>
            <a:r>
              <a:rPr lang="cs-CZ" dirty="0" smtClean="0"/>
              <a:t>Skromný život</a:t>
            </a:r>
          </a:p>
          <a:p>
            <a:r>
              <a:rPr lang="cs-CZ" dirty="0" smtClean="0"/>
              <a:t>Nezvyšuje daně, a přitom provádí řadu velkých veřejných staveb</a:t>
            </a:r>
          </a:p>
          <a:p>
            <a:r>
              <a:rPr lang="cs-CZ" dirty="0" smtClean="0"/>
              <a:t>Ve správě dává přednost šlechtě</a:t>
            </a:r>
          </a:p>
          <a:p>
            <a:r>
              <a:rPr lang="cs-CZ" dirty="0" smtClean="0"/>
              <a:t>Kontroluje hospodaření měst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699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Snaha podpořit růst populace(měsíčně 16 sesterciů za výchovu chlapce, 12 za dívku)</a:t>
            </a:r>
          </a:p>
          <a:p>
            <a:r>
              <a:rPr lang="cs-CZ" dirty="0" smtClean="0"/>
              <a:t>Příděly obilí i na děti</a:t>
            </a:r>
          </a:p>
          <a:p>
            <a:r>
              <a:rPr lang="cs-CZ" dirty="0" smtClean="0"/>
              <a:t>Napodobují soukromníci (</a:t>
            </a:r>
            <a:r>
              <a:rPr lang="cs-CZ" dirty="0"/>
              <a:t>P</a:t>
            </a:r>
            <a:r>
              <a:rPr lang="cs-CZ" dirty="0" smtClean="0"/>
              <a:t>linius ročně 30 tis. </a:t>
            </a:r>
            <a:r>
              <a:rPr lang="cs-CZ" dirty="0" err="1" smtClean="0"/>
              <a:t>sest</a:t>
            </a:r>
            <a:r>
              <a:rPr lang="cs-CZ" dirty="0" smtClean="0"/>
              <a:t>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6805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Upevňování principátu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Budování císařských kanceláři</a:t>
            </a:r>
          </a:p>
          <a:p>
            <a:r>
              <a:rPr lang="cs-CZ" dirty="0" smtClean="0"/>
              <a:t>Ab </a:t>
            </a:r>
            <a:r>
              <a:rPr lang="cs-CZ" dirty="0" err="1" smtClean="0"/>
              <a:t>epistulis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studiis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rationibus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libellis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dispositionibus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5537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Povinnost senátorů vložit třetinu kapitálu do italských pozemků (růst latifundií)</a:t>
            </a:r>
          </a:p>
          <a:p>
            <a:r>
              <a:rPr lang="cs-CZ" dirty="0" smtClean="0"/>
              <a:t>Podpora drobných zemědělců (státní půjčky na nízký úrok)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645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Tažení do Dácie</a:t>
            </a:r>
          </a:p>
          <a:p>
            <a:r>
              <a:rPr lang="cs-CZ" dirty="0" smtClean="0"/>
              <a:t>Dobytí </a:t>
            </a:r>
            <a:r>
              <a:rPr lang="cs-CZ" dirty="0" err="1" smtClean="0"/>
              <a:t>Sarmizegetusy</a:t>
            </a:r>
            <a:endParaRPr lang="cs-CZ" dirty="0" smtClean="0"/>
          </a:p>
          <a:p>
            <a:r>
              <a:rPr lang="cs-CZ" dirty="0" smtClean="0"/>
              <a:t>Ustavení </a:t>
            </a:r>
            <a:r>
              <a:rPr lang="cs-CZ" dirty="0" err="1" smtClean="0"/>
              <a:t>Decebala</a:t>
            </a:r>
            <a:r>
              <a:rPr lang="cs-CZ" dirty="0" smtClean="0"/>
              <a:t> vládcem vazalského státu</a:t>
            </a:r>
          </a:p>
          <a:p>
            <a:r>
              <a:rPr lang="cs-CZ" dirty="0" err="1" smtClean="0"/>
              <a:t>Decebalovo</a:t>
            </a:r>
            <a:r>
              <a:rPr lang="cs-CZ" dirty="0" smtClean="0"/>
              <a:t> povstání</a:t>
            </a:r>
          </a:p>
          <a:p>
            <a:r>
              <a:rPr lang="cs-CZ" dirty="0" smtClean="0"/>
              <a:t>Dácie římskou provincií</a:t>
            </a:r>
          </a:p>
          <a:p>
            <a:r>
              <a:rPr lang="cs-CZ" dirty="0" smtClean="0"/>
              <a:t>Zlaté doly</a:t>
            </a:r>
          </a:p>
          <a:p>
            <a:r>
              <a:rPr lang="cs-CZ" dirty="0" smtClean="0"/>
              <a:t>Cesty do Černomoří</a:t>
            </a:r>
          </a:p>
          <a:p>
            <a:r>
              <a:rPr lang="cs-CZ" dirty="0" smtClean="0"/>
              <a:t>Obrovská kořist (milion lb. Stříbra a půl milionu lb. Zlata)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0397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Tažení proti </a:t>
            </a:r>
            <a:r>
              <a:rPr lang="cs-CZ" dirty="0" err="1" smtClean="0"/>
              <a:t>Parthům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Počátek r. 113</a:t>
            </a:r>
          </a:p>
          <a:p>
            <a:r>
              <a:rPr lang="cs-CZ" dirty="0" smtClean="0"/>
              <a:t>Dobyl </a:t>
            </a:r>
            <a:r>
              <a:rPr lang="cs-CZ" dirty="0" err="1" smtClean="0"/>
              <a:t>Ktésifon</a:t>
            </a:r>
            <a:r>
              <a:rPr lang="cs-CZ" dirty="0" smtClean="0"/>
              <a:t>, sesadil </a:t>
            </a:r>
            <a:r>
              <a:rPr lang="cs-CZ" dirty="0" err="1" smtClean="0"/>
              <a:t>Osrhoa</a:t>
            </a:r>
            <a:endParaRPr lang="cs-CZ" dirty="0" smtClean="0"/>
          </a:p>
          <a:p>
            <a:r>
              <a:rPr lang="cs-CZ" dirty="0"/>
              <a:t>Provincie Asýrie a </a:t>
            </a:r>
            <a:r>
              <a:rPr lang="cs-CZ" dirty="0" err="1"/>
              <a:t>Mesopotamie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Ten vytvořil nové vojsko, dobyl střední Mezopotámii. </a:t>
            </a:r>
          </a:p>
          <a:p>
            <a:r>
              <a:rPr lang="cs-CZ" dirty="0" smtClean="0"/>
              <a:t>Řada povstání v různých provinciích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660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Odsud</a:t>
            </a:r>
            <a:r>
              <a:rPr lang="cs-CZ" dirty="0" smtClean="0"/>
              <a:t> </a:t>
            </a:r>
            <a:r>
              <a:rPr lang="cs-CZ" dirty="0" err="1" smtClean="0"/>
              <a:t>Nabatejský</a:t>
            </a:r>
            <a:r>
              <a:rPr lang="cs-CZ" dirty="0" smtClean="0"/>
              <a:t>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Dnešním Jordánsku</a:t>
            </a:r>
          </a:p>
          <a:p>
            <a:r>
              <a:rPr lang="cs-CZ" dirty="0" smtClean="0"/>
              <a:t>Dobývá r. 106</a:t>
            </a:r>
          </a:p>
          <a:p>
            <a:r>
              <a:rPr lang="cs-CZ" dirty="0" err="1" smtClean="0"/>
              <a:t>Provincia</a:t>
            </a:r>
            <a:r>
              <a:rPr lang="cs-CZ" dirty="0" smtClean="0"/>
              <a:t> </a:t>
            </a:r>
            <a:r>
              <a:rPr lang="cs-CZ" dirty="0" err="1" smtClean="0"/>
              <a:t>Arabia</a:t>
            </a:r>
            <a:r>
              <a:rPr lang="cs-CZ" dirty="0" smtClean="0"/>
              <a:t> </a:t>
            </a:r>
            <a:r>
              <a:rPr lang="cs-CZ" dirty="0" err="1" smtClean="0"/>
              <a:t>Petraea</a:t>
            </a:r>
            <a:endParaRPr lang="cs-CZ" dirty="0" smtClean="0"/>
          </a:p>
          <a:p>
            <a:r>
              <a:rPr lang="cs-CZ" dirty="0" smtClean="0"/>
              <a:t>Místo Petry nové hl. m. </a:t>
            </a:r>
            <a:r>
              <a:rPr lang="cs-CZ" dirty="0" err="1" smtClean="0"/>
              <a:t>Bostra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067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Limes Romanus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Traianovy</a:t>
            </a:r>
            <a:r>
              <a:rPr lang="cs-CZ" dirty="0" smtClean="0"/>
              <a:t> valy na dolním Dunaji</a:t>
            </a:r>
          </a:p>
          <a:p>
            <a:r>
              <a:rPr lang="cs-CZ" dirty="0" smtClean="0"/>
              <a:t>Na rýnském limitu nové tábory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105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Samostatná vláda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 14-37</a:t>
            </a:r>
          </a:p>
          <a:p>
            <a:r>
              <a:rPr lang="cs-CZ" dirty="0" smtClean="0"/>
              <a:t>Vzpoura legií na Rýně</a:t>
            </a:r>
          </a:p>
          <a:p>
            <a:r>
              <a:rPr lang="cs-CZ" dirty="0" err="1" smtClean="0"/>
              <a:t>Germanikova</a:t>
            </a:r>
            <a:r>
              <a:rPr lang="cs-CZ" dirty="0" smtClean="0"/>
              <a:t> role</a:t>
            </a:r>
          </a:p>
          <a:p>
            <a:r>
              <a:rPr lang="cs-CZ" dirty="0" smtClean="0"/>
              <a:t>Tažení z let 14-16 (</a:t>
            </a:r>
            <a:r>
              <a:rPr lang="cs-CZ" dirty="0" err="1" smtClean="0"/>
              <a:t>protofranské</a:t>
            </a:r>
            <a:r>
              <a:rPr lang="cs-CZ" dirty="0" smtClean="0"/>
              <a:t> kmeny, </a:t>
            </a:r>
            <a:r>
              <a:rPr lang="cs-CZ" dirty="0" err="1" smtClean="0"/>
              <a:t>Chattové</a:t>
            </a:r>
            <a:r>
              <a:rPr lang="cs-CZ" dirty="0" smtClean="0"/>
              <a:t>. </a:t>
            </a:r>
            <a:r>
              <a:rPr lang="cs-CZ" dirty="0" err="1" smtClean="0"/>
              <a:t>Cheruskové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Plavba podél pobřeží</a:t>
            </a:r>
          </a:p>
          <a:p>
            <a:r>
              <a:rPr lang="cs-CZ" dirty="0" err="1" smtClean="0"/>
              <a:t>Thusnelda</a:t>
            </a:r>
            <a:endParaRPr lang="cs-CZ" dirty="0" smtClean="0"/>
          </a:p>
          <a:p>
            <a:r>
              <a:rPr lang="cs-CZ" dirty="0" err="1" smtClean="0"/>
              <a:t>Germanikovy</a:t>
            </a:r>
            <a:r>
              <a:rPr lang="cs-CZ" dirty="0" smtClean="0"/>
              <a:t> triumfy</a:t>
            </a:r>
          </a:p>
          <a:p>
            <a:r>
              <a:rPr lang="cs-CZ" dirty="0" smtClean="0"/>
              <a:t>Spojenci: </a:t>
            </a:r>
            <a:r>
              <a:rPr lang="cs-CZ" dirty="0" err="1" smtClean="0"/>
              <a:t>Batavové</a:t>
            </a:r>
            <a:r>
              <a:rPr lang="cs-CZ" dirty="0" smtClean="0"/>
              <a:t>, </a:t>
            </a:r>
            <a:r>
              <a:rPr lang="cs-CZ" dirty="0" err="1" smtClean="0"/>
              <a:t>Ubiové</a:t>
            </a:r>
            <a:r>
              <a:rPr lang="cs-CZ" dirty="0" smtClean="0"/>
              <a:t>, </a:t>
            </a:r>
            <a:r>
              <a:rPr lang="cs-CZ" dirty="0" err="1" smtClean="0"/>
              <a:t>Sugambrové</a:t>
            </a:r>
            <a:endParaRPr lang="cs-CZ" dirty="0" smtClean="0"/>
          </a:p>
          <a:p>
            <a:r>
              <a:rPr lang="cs-CZ" dirty="0" smtClean="0"/>
              <a:t>Smrt v Sýrii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021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Stavební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Velké rozšíření přístavu v Ostii (vystavěl Claudius)</a:t>
            </a:r>
          </a:p>
          <a:p>
            <a:r>
              <a:rPr lang="cs-CZ" dirty="0" err="1" smtClean="0"/>
              <a:t>Forum</a:t>
            </a:r>
            <a:r>
              <a:rPr lang="cs-CZ" dirty="0" smtClean="0"/>
              <a:t> </a:t>
            </a:r>
            <a:r>
              <a:rPr lang="cs-CZ" dirty="0" err="1" smtClean="0"/>
              <a:t>Traiani</a:t>
            </a:r>
            <a:r>
              <a:rPr lang="cs-CZ" dirty="0" smtClean="0"/>
              <a:t> (knihovna, basilika, vítězný oblouk, sloup)</a:t>
            </a:r>
          </a:p>
          <a:p>
            <a:r>
              <a:rPr lang="cs-CZ" dirty="0" smtClean="0"/>
              <a:t>Nový akvadukt</a:t>
            </a:r>
          </a:p>
          <a:p>
            <a:r>
              <a:rPr lang="cs-CZ" dirty="0" smtClean="0"/>
              <a:t>Dostavba </a:t>
            </a:r>
            <a:r>
              <a:rPr lang="cs-CZ" dirty="0" err="1" smtClean="0"/>
              <a:t>Domitianových</a:t>
            </a:r>
            <a:r>
              <a:rPr lang="cs-CZ" dirty="0" smtClean="0"/>
              <a:t> lázní</a:t>
            </a:r>
          </a:p>
          <a:p>
            <a:r>
              <a:rPr lang="cs-CZ" dirty="0" smtClean="0"/>
              <a:t>Akvadukt v Ravenně</a:t>
            </a:r>
          </a:p>
          <a:p>
            <a:r>
              <a:rPr lang="cs-CZ" dirty="0" smtClean="0"/>
              <a:t>Amfiteátr ve Veroně</a:t>
            </a:r>
          </a:p>
          <a:p>
            <a:r>
              <a:rPr lang="cs-CZ" dirty="0" smtClean="0"/>
              <a:t>Také výstavba nových měst (</a:t>
            </a:r>
            <a:r>
              <a:rPr lang="cs-CZ" dirty="0" err="1" smtClean="0"/>
              <a:t>coloniae</a:t>
            </a:r>
            <a:r>
              <a:rPr lang="cs-CZ" dirty="0" smtClean="0"/>
              <a:t> </a:t>
            </a:r>
            <a:r>
              <a:rPr lang="cs-CZ" dirty="0" err="1" smtClean="0"/>
              <a:t>Ulpiae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330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Traianova</a:t>
            </a:r>
            <a:r>
              <a:rPr lang="cs-CZ" dirty="0" smtClean="0"/>
              <a:t> smrt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Onemocněl během tažení na východě</a:t>
            </a:r>
          </a:p>
          <a:p>
            <a:r>
              <a:rPr lang="cs-CZ" dirty="0" smtClean="0"/>
              <a:t>Zemřel r. 117 v </a:t>
            </a:r>
            <a:r>
              <a:rPr lang="cs-CZ" dirty="0" err="1" smtClean="0"/>
              <a:t>Selinúntu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4635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Hadrianus (P. </a:t>
            </a:r>
            <a:r>
              <a:rPr lang="cs-CZ" dirty="0" err="1" smtClean="0"/>
              <a:t>Aelius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Pocházel také z Hispánie</a:t>
            </a:r>
          </a:p>
          <a:p>
            <a:r>
              <a:rPr lang="cs-CZ" dirty="0" smtClean="0"/>
              <a:t>Hl. pramen </a:t>
            </a:r>
            <a:r>
              <a:rPr lang="cs-CZ" dirty="0" err="1" smtClean="0"/>
              <a:t>Dio</a:t>
            </a:r>
            <a:r>
              <a:rPr lang="cs-CZ" dirty="0" smtClean="0"/>
              <a:t> </a:t>
            </a:r>
            <a:r>
              <a:rPr lang="cs-CZ" dirty="0" err="1" smtClean="0"/>
              <a:t>Cassius</a:t>
            </a:r>
            <a:endParaRPr lang="cs-CZ" dirty="0" smtClean="0"/>
          </a:p>
          <a:p>
            <a:r>
              <a:rPr lang="cs-CZ" dirty="0" smtClean="0"/>
              <a:t>Spíše administrátor než vojevůdce</a:t>
            </a:r>
          </a:p>
          <a:p>
            <a:r>
              <a:rPr lang="cs-CZ" dirty="0" smtClean="0"/>
              <a:t>Milovník řecké kultury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4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Stažení vojsk z Arménie, Asýrie a </a:t>
            </a:r>
            <a:r>
              <a:rPr lang="cs-CZ" dirty="0" err="1" smtClean="0"/>
              <a:t>Mesopotamie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Slib, že nedá popravit žádného senátora</a:t>
            </a:r>
          </a:p>
          <a:p>
            <a:r>
              <a:rPr lang="cs-CZ" dirty="0" smtClean="0"/>
              <a:t>Spálení seznamů daňových nedoplatků</a:t>
            </a:r>
          </a:p>
          <a:p>
            <a:r>
              <a:rPr lang="cs-CZ" dirty="0" smtClean="0"/>
              <a:t>Byl štědrý, podporoval vdovy a sirotky</a:t>
            </a:r>
          </a:p>
          <a:p>
            <a:r>
              <a:rPr lang="cs-CZ" dirty="0" smtClean="0"/>
              <a:t>Podpora učenců a umělců</a:t>
            </a:r>
          </a:p>
          <a:p>
            <a:r>
              <a:rPr lang="cs-CZ" dirty="0" smtClean="0"/>
              <a:t>Velký rozvoj právní vědy</a:t>
            </a:r>
          </a:p>
          <a:p>
            <a:r>
              <a:rPr lang="cs-CZ" dirty="0" smtClean="0"/>
              <a:t>Vybudování </a:t>
            </a:r>
            <a:r>
              <a:rPr lang="cs-CZ" dirty="0" err="1" smtClean="0"/>
              <a:t>Athaenea</a:t>
            </a:r>
            <a:r>
              <a:rPr lang="cs-CZ" dirty="0" smtClean="0"/>
              <a:t>, které mělo být obdobou </a:t>
            </a:r>
            <a:r>
              <a:rPr lang="cs-CZ" dirty="0" err="1" smtClean="0"/>
              <a:t>Múseionu</a:t>
            </a:r>
            <a:r>
              <a:rPr lang="cs-CZ" dirty="0" smtClean="0"/>
              <a:t> (státní profesoři)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Úředníky si vybíral ze senátorského a jezdeckého stavu</a:t>
            </a:r>
          </a:p>
          <a:p>
            <a:r>
              <a:rPr lang="cs-CZ" dirty="0" smtClean="0"/>
              <a:t>Pokračoval ve výstavbě </a:t>
            </a:r>
            <a:r>
              <a:rPr lang="cs-CZ" dirty="0"/>
              <a:t>c</a:t>
            </a:r>
            <a:r>
              <a:rPr lang="cs-CZ" dirty="0" smtClean="0"/>
              <a:t>ísařských kanceláří</a:t>
            </a:r>
          </a:p>
          <a:p>
            <a:r>
              <a:rPr lang="cs-CZ" dirty="0" smtClean="0"/>
              <a:t>Zavádí funkci </a:t>
            </a:r>
            <a:r>
              <a:rPr lang="cs-CZ" dirty="0" err="1" smtClean="0"/>
              <a:t>advocatus</a:t>
            </a:r>
            <a:r>
              <a:rPr lang="cs-CZ" dirty="0" smtClean="0"/>
              <a:t> </a:t>
            </a:r>
            <a:r>
              <a:rPr lang="cs-CZ" dirty="0" err="1" smtClean="0"/>
              <a:t>fisci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5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Zemědělská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Pokračuje pronájem půdy kolónům</a:t>
            </a:r>
          </a:p>
          <a:p>
            <a:r>
              <a:rPr lang="cs-CZ" dirty="0" smtClean="0"/>
              <a:t>Již krize kolonátu</a:t>
            </a:r>
          </a:p>
          <a:p>
            <a:r>
              <a:rPr lang="cs-CZ" dirty="0" smtClean="0"/>
              <a:t>Pustá půda</a:t>
            </a:r>
          </a:p>
          <a:p>
            <a:r>
              <a:rPr lang="cs-CZ" dirty="0" smtClean="0"/>
              <a:t>Podpora emfyteuse – nájemci pusté půdy byli na čas osvobozeni od dávek (např</a:t>
            </a:r>
            <a:r>
              <a:rPr lang="cs-CZ" dirty="0"/>
              <a:t>.</a:t>
            </a:r>
            <a:r>
              <a:rPr lang="cs-CZ" dirty="0" smtClean="0"/>
              <a:t> sady – dokud stromy nerodily)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7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a zákonodárství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Salvius</a:t>
            </a:r>
            <a:r>
              <a:rPr lang="cs-CZ" dirty="0" smtClean="0"/>
              <a:t> </a:t>
            </a:r>
            <a:r>
              <a:rPr lang="cs-CZ" dirty="0" err="1" smtClean="0"/>
              <a:t>Iulianus</a:t>
            </a:r>
            <a:r>
              <a:rPr lang="cs-CZ" dirty="0" smtClean="0"/>
              <a:t>, </a:t>
            </a:r>
            <a:r>
              <a:rPr lang="cs-CZ" dirty="0" err="1" smtClean="0"/>
              <a:t>Edictum</a:t>
            </a:r>
            <a:r>
              <a:rPr lang="cs-CZ" dirty="0" smtClean="0"/>
              <a:t> perpetuum Hadriani</a:t>
            </a:r>
          </a:p>
          <a:p>
            <a:r>
              <a:rPr lang="cs-CZ" dirty="0" smtClean="0"/>
              <a:t>Už jen edikty a reskripty</a:t>
            </a:r>
          </a:p>
          <a:p>
            <a:r>
              <a:rPr lang="cs-CZ" dirty="0" smtClean="0"/>
              <a:t>Hadrianovy zákony chránily slabé přes silnými /malé rolníky proti velkostatkářům, zákazníky proti obchodníkům, pachtýře proti pronajímatelům apod./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2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Pokrok v integraci říše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Municipální městská samospráva</a:t>
            </a:r>
          </a:p>
          <a:p>
            <a:r>
              <a:rPr lang="cs-CZ" dirty="0" err="1" smtClean="0"/>
              <a:t>Duoviri</a:t>
            </a:r>
            <a:r>
              <a:rPr lang="cs-CZ" dirty="0" smtClean="0"/>
              <a:t> iure </a:t>
            </a:r>
            <a:r>
              <a:rPr lang="cs-CZ" dirty="0" err="1" smtClean="0"/>
              <a:t>dicundo</a:t>
            </a:r>
            <a:endParaRPr lang="cs-CZ" dirty="0" smtClean="0"/>
          </a:p>
          <a:p>
            <a:r>
              <a:rPr lang="cs-CZ" dirty="0" err="1" smtClean="0"/>
              <a:t>Aediles</a:t>
            </a:r>
            <a:endParaRPr lang="cs-CZ" dirty="0" smtClean="0"/>
          </a:p>
          <a:p>
            <a:r>
              <a:rPr lang="cs-CZ" dirty="0" err="1" smtClean="0"/>
              <a:t>Susceptores</a:t>
            </a:r>
            <a:endParaRPr lang="cs-CZ" dirty="0" smtClean="0"/>
          </a:p>
          <a:p>
            <a:r>
              <a:rPr lang="cs-CZ" dirty="0" err="1" smtClean="0"/>
              <a:t>exactores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7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Císař chce procestovat celou říši</a:t>
            </a:r>
          </a:p>
          <a:p>
            <a:r>
              <a:rPr lang="cs-CZ" dirty="0" smtClean="0"/>
              <a:t>Zakládá nová města (</a:t>
            </a:r>
            <a:r>
              <a:rPr lang="cs-CZ" dirty="0" err="1" smtClean="0"/>
              <a:t>Coloniae</a:t>
            </a:r>
            <a:r>
              <a:rPr lang="cs-CZ" dirty="0" smtClean="0"/>
              <a:t> </a:t>
            </a:r>
            <a:r>
              <a:rPr lang="cs-CZ" dirty="0" err="1" smtClean="0"/>
              <a:t>Aeliae</a:t>
            </a:r>
            <a:r>
              <a:rPr lang="cs-CZ" dirty="0" smtClean="0"/>
              <a:t>)</a:t>
            </a:r>
          </a:p>
          <a:p>
            <a:r>
              <a:rPr lang="cs-CZ" dirty="0" smtClean="0"/>
              <a:t>R. 121 zahájil svou cestu v Gallii a Germanii</a:t>
            </a:r>
          </a:p>
          <a:p>
            <a:r>
              <a:rPr lang="cs-CZ" dirty="0" smtClean="0"/>
              <a:t>Pak do </a:t>
            </a:r>
            <a:r>
              <a:rPr lang="cs-CZ" dirty="0" err="1" smtClean="0"/>
              <a:t>Britannie</a:t>
            </a:r>
            <a:r>
              <a:rPr lang="cs-CZ" dirty="0" smtClean="0"/>
              <a:t> – Hadrianův val (nálezy dopisů vojáků a jejich rodin)</a:t>
            </a:r>
          </a:p>
          <a:p>
            <a:r>
              <a:rPr lang="cs-CZ" dirty="0" smtClean="0"/>
              <a:t>Hispánie, Malá Asie, Řecko, </a:t>
            </a:r>
            <a:r>
              <a:rPr lang="cs-CZ" dirty="0" err="1" smtClean="0"/>
              <a:t>Karthago</a:t>
            </a:r>
            <a:endParaRPr lang="cs-CZ" dirty="0" smtClean="0"/>
          </a:p>
          <a:p>
            <a:r>
              <a:rPr lang="cs-CZ" dirty="0" smtClean="0"/>
              <a:t>R. 128 navštívil podruhé Athény  (</a:t>
            </a:r>
            <a:r>
              <a:rPr lang="cs-CZ" dirty="0" err="1" smtClean="0"/>
              <a:t>archón</a:t>
            </a:r>
            <a:r>
              <a:rPr lang="cs-CZ" dirty="0" smtClean="0"/>
              <a:t>, </a:t>
            </a:r>
            <a:r>
              <a:rPr lang="cs-CZ" dirty="0" err="1" smtClean="0"/>
              <a:t>eleusínská</a:t>
            </a:r>
            <a:r>
              <a:rPr lang="cs-CZ" dirty="0" smtClean="0"/>
              <a:t> mystérie, kodifikace řeckých zákonů, výstavba města – knihovna, nové chrámy)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8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Volby přeneseny na senát</a:t>
            </a:r>
          </a:p>
          <a:p>
            <a:r>
              <a:rPr lang="cs-CZ" dirty="0" smtClean="0"/>
              <a:t>Jmenování konsulů</a:t>
            </a:r>
          </a:p>
          <a:p>
            <a:r>
              <a:rPr lang="cs-CZ" dirty="0" smtClean="0"/>
              <a:t>Vliv </a:t>
            </a:r>
            <a:r>
              <a:rPr lang="cs-CZ" dirty="0" err="1" smtClean="0"/>
              <a:t>Seiana</a:t>
            </a:r>
            <a:r>
              <a:rPr lang="cs-CZ" dirty="0" smtClean="0"/>
              <a:t> a </a:t>
            </a:r>
            <a:r>
              <a:rPr lang="cs-CZ" dirty="0" err="1" smtClean="0"/>
              <a:t>praetoriánů</a:t>
            </a:r>
            <a:endParaRPr lang="cs-CZ" dirty="0" smtClean="0"/>
          </a:p>
          <a:p>
            <a:r>
              <a:rPr lang="cs-CZ" dirty="0" smtClean="0"/>
              <a:t>Politika vůči provinciím</a:t>
            </a:r>
          </a:p>
          <a:p>
            <a:r>
              <a:rPr lang="cs-CZ" dirty="0" smtClean="0"/>
              <a:t>CLM, politické procesy</a:t>
            </a:r>
          </a:p>
          <a:p>
            <a:r>
              <a:rPr lang="cs-CZ" dirty="0" err="1" smtClean="0"/>
              <a:t>Cremutius</a:t>
            </a:r>
            <a:r>
              <a:rPr lang="cs-CZ" dirty="0" smtClean="0"/>
              <a:t> </a:t>
            </a:r>
            <a:r>
              <a:rPr lang="cs-CZ" dirty="0" err="1" smtClean="0"/>
              <a:t>Cordus</a:t>
            </a:r>
            <a:r>
              <a:rPr lang="cs-CZ" dirty="0" smtClean="0"/>
              <a:t>, </a:t>
            </a:r>
            <a:r>
              <a:rPr lang="cs-CZ" dirty="0" err="1" smtClean="0"/>
              <a:t>Scaurus</a:t>
            </a:r>
            <a:endParaRPr lang="cs-CZ" dirty="0" smtClean="0"/>
          </a:p>
          <a:p>
            <a:r>
              <a:rPr lang="cs-CZ" dirty="0" smtClean="0"/>
              <a:t> (T. </a:t>
            </a:r>
            <a:r>
              <a:rPr lang="cs-CZ" dirty="0" err="1" smtClean="0"/>
              <a:t>Labienus</a:t>
            </a:r>
            <a:r>
              <a:rPr lang="cs-CZ" dirty="0" smtClean="0"/>
              <a:t>, </a:t>
            </a:r>
            <a:r>
              <a:rPr lang="cs-CZ" smtClean="0"/>
              <a:t>spálení knih </a:t>
            </a:r>
            <a:r>
              <a:rPr lang="cs-CZ" dirty="0" smtClean="0"/>
              <a:t>už za Octaviana)</a:t>
            </a:r>
          </a:p>
          <a:p>
            <a:r>
              <a:rPr lang="cs-CZ" dirty="0" smtClean="0"/>
              <a:t>Od r. 26 Capri, reskripty</a:t>
            </a:r>
          </a:p>
          <a:p>
            <a:r>
              <a:rPr lang="cs-CZ" dirty="0" smtClean="0"/>
              <a:t>Smrt udušením</a:t>
            </a:r>
          </a:p>
          <a:p>
            <a:r>
              <a:rPr lang="cs-CZ" dirty="0" smtClean="0"/>
              <a:t>Zůstaly přebytky ve státní pokladně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6783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Antiochei</a:t>
            </a:r>
            <a:r>
              <a:rPr lang="cs-CZ" dirty="0" smtClean="0"/>
              <a:t> vystavěl také vodovod, chrám, divadlo a lázně</a:t>
            </a:r>
          </a:p>
          <a:p>
            <a:r>
              <a:rPr lang="cs-CZ" dirty="0" smtClean="0"/>
              <a:t>V Alexandrii obohatil </a:t>
            </a:r>
            <a:r>
              <a:rPr lang="cs-CZ" dirty="0" err="1" smtClean="0"/>
              <a:t>Museion</a:t>
            </a:r>
            <a:endParaRPr lang="cs-CZ" dirty="0" smtClean="0"/>
          </a:p>
          <a:p>
            <a:r>
              <a:rPr lang="cs-CZ" dirty="0" smtClean="0"/>
              <a:t>Jeruzalém byl hodně poničen, chtěl jej obnovit jako římskou kolonii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9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Výstavba v </a:t>
            </a:r>
            <a:r>
              <a:rPr lang="cs-CZ" dirty="0" err="1" smtClean="0"/>
              <a:t>Rímě</a:t>
            </a:r>
            <a:r>
              <a:rPr lang="cs-CZ" dirty="0" smtClean="0"/>
              <a:t>:</a:t>
            </a:r>
          </a:p>
          <a:p>
            <a:r>
              <a:rPr lang="cs-CZ" dirty="0" smtClean="0"/>
              <a:t>Pantheon (kupole)</a:t>
            </a:r>
          </a:p>
          <a:p>
            <a:r>
              <a:rPr lang="cs-CZ" dirty="0" smtClean="0"/>
              <a:t>Chrám Venuše a Romy</a:t>
            </a:r>
          </a:p>
          <a:p>
            <a:r>
              <a:rPr lang="cs-CZ" dirty="0" err="1" smtClean="0"/>
              <a:t>Villa</a:t>
            </a:r>
            <a:r>
              <a:rPr lang="cs-CZ" dirty="0" smtClean="0"/>
              <a:t> v </a:t>
            </a:r>
            <a:r>
              <a:rPr lang="cs-CZ" dirty="0" err="1" smtClean="0"/>
              <a:t>Tiburu</a:t>
            </a:r>
            <a:r>
              <a:rPr lang="cs-CZ" dirty="0" smtClean="0"/>
              <a:t> (</a:t>
            </a:r>
            <a:r>
              <a:rPr lang="cs-CZ" dirty="0" err="1" smtClean="0"/>
              <a:t>Tivoli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3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Válka proti Maurům</a:t>
            </a:r>
          </a:p>
          <a:p>
            <a:r>
              <a:rPr lang="cs-CZ" dirty="0" smtClean="0"/>
              <a:t>Snaha o integraci v </a:t>
            </a:r>
            <a:r>
              <a:rPr lang="cs-CZ" dirty="0" err="1" smtClean="0"/>
              <a:t>Palaestině</a:t>
            </a:r>
            <a:r>
              <a:rPr lang="cs-CZ" dirty="0" smtClean="0"/>
              <a:t> (nové povstání)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0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130 – uvedeno ve známost, že císař chce založit kolonii </a:t>
            </a:r>
            <a:r>
              <a:rPr lang="cs-CZ" dirty="0" err="1" smtClean="0"/>
              <a:t>Aelia</a:t>
            </a:r>
            <a:r>
              <a:rPr lang="cs-CZ" dirty="0" smtClean="0"/>
              <a:t> </a:t>
            </a:r>
            <a:r>
              <a:rPr lang="cs-CZ" dirty="0" err="1" smtClean="0"/>
              <a:t>Capitolina</a:t>
            </a:r>
            <a:r>
              <a:rPr lang="cs-CZ" dirty="0" smtClean="0"/>
              <a:t>, v Jeruzalémě vystavět Jovův chrám</a:t>
            </a:r>
          </a:p>
          <a:p>
            <a:r>
              <a:rPr lang="cs-CZ" dirty="0" smtClean="0"/>
              <a:t>Židé proti: zakázal obřízku, veřejné vyučování Zákona</a:t>
            </a:r>
          </a:p>
          <a:p>
            <a:r>
              <a:rPr lang="cs-CZ" dirty="0" smtClean="0"/>
              <a:t>132 – Bar </a:t>
            </a:r>
            <a:r>
              <a:rPr lang="cs-CZ" dirty="0" err="1" smtClean="0"/>
              <a:t>Kochba</a:t>
            </a:r>
            <a:r>
              <a:rPr lang="cs-CZ" dirty="0" smtClean="0"/>
              <a:t>, považovaný za mesiáše</a:t>
            </a:r>
          </a:p>
          <a:p>
            <a:r>
              <a:rPr lang="cs-CZ" dirty="0" smtClean="0"/>
              <a:t>Rabi </a:t>
            </a:r>
            <a:r>
              <a:rPr lang="cs-CZ" dirty="0" err="1" smtClean="0"/>
              <a:t>Akiba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1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Římská odveta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Zákaz slavení soboty a dalších židovských svátků, jakýchkoli obřadů</a:t>
            </a:r>
          </a:p>
          <a:p>
            <a:r>
              <a:rPr lang="cs-CZ" dirty="0" smtClean="0"/>
              <a:t>Vyšší daň z hlavy</a:t>
            </a:r>
          </a:p>
          <a:p>
            <a:r>
              <a:rPr lang="cs-CZ" dirty="0" smtClean="0"/>
              <a:t>Judea zpustošena</a:t>
            </a:r>
          </a:p>
          <a:p>
            <a:r>
              <a:rPr lang="cs-CZ" dirty="0" smtClean="0"/>
              <a:t>V Jeruzalémě chrám Jova a Venuše, vystavěna </a:t>
            </a:r>
            <a:r>
              <a:rPr lang="cs-CZ" dirty="0" err="1" smtClean="0"/>
              <a:t>palaestra</a:t>
            </a:r>
            <a:r>
              <a:rPr lang="cs-CZ" dirty="0" smtClean="0"/>
              <a:t>, divadla a lázně</a:t>
            </a:r>
          </a:p>
          <a:p>
            <a:r>
              <a:rPr lang="cs-CZ" dirty="0" smtClean="0"/>
              <a:t>Zákaz zasedání židovské rady, která se scházela v </a:t>
            </a:r>
            <a:r>
              <a:rPr lang="cs-CZ" dirty="0" err="1" smtClean="0"/>
              <a:t>Jabne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8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Adoptoval T. Aurelia </a:t>
            </a:r>
            <a:r>
              <a:rPr lang="cs-CZ" dirty="0" err="1" smtClean="0"/>
              <a:t>Antonina</a:t>
            </a:r>
            <a:endParaRPr lang="cs-CZ" dirty="0" smtClean="0"/>
          </a:p>
          <a:p>
            <a:r>
              <a:rPr lang="cs-CZ" dirty="0" smtClean="0"/>
              <a:t>Zemřel 138</a:t>
            </a:r>
          </a:p>
          <a:p>
            <a:r>
              <a:rPr lang="cs-CZ" dirty="0" smtClean="0"/>
              <a:t>Báseň: </a:t>
            </a:r>
            <a:r>
              <a:rPr lang="cs-CZ" dirty="0" err="1" smtClean="0"/>
              <a:t>Animula</a:t>
            </a:r>
            <a:r>
              <a:rPr lang="cs-CZ" dirty="0" smtClean="0"/>
              <a:t> </a:t>
            </a:r>
            <a:r>
              <a:rPr lang="cs-CZ" dirty="0" err="1" smtClean="0"/>
              <a:t>vagula</a:t>
            </a:r>
            <a:r>
              <a:rPr lang="cs-CZ" dirty="0" smtClean="0"/>
              <a:t>, </a:t>
            </a:r>
            <a:r>
              <a:rPr lang="cs-CZ" dirty="0" err="1" smtClean="0"/>
              <a:t>blandula</a:t>
            </a:r>
            <a:r>
              <a:rPr lang="cs-CZ" dirty="0" smtClean="0"/>
              <a:t>/</a:t>
            </a:r>
            <a:r>
              <a:rPr lang="cs-CZ" dirty="0" err="1" smtClean="0"/>
              <a:t>hospes</a:t>
            </a:r>
            <a:r>
              <a:rPr lang="cs-CZ" dirty="0" smtClean="0"/>
              <a:t> </a:t>
            </a:r>
            <a:r>
              <a:rPr lang="cs-CZ" dirty="0" err="1" smtClean="0"/>
              <a:t>comesque</a:t>
            </a:r>
            <a:r>
              <a:rPr lang="cs-CZ" dirty="0" smtClean="0"/>
              <a:t> </a:t>
            </a:r>
            <a:r>
              <a:rPr lang="cs-CZ" dirty="0" err="1" smtClean="0"/>
              <a:t>corporis</a:t>
            </a:r>
            <a:r>
              <a:rPr lang="cs-CZ" dirty="0" smtClean="0"/>
              <a:t>/</a:t>
            </a:r>
            <a:r>
              <a:rPr lang="cs-CZ" sz="2800" dirty="0" err="1" smtClean="0"/>
              <a:t>Quae</a:t>
            </a:r>
            <a:r>
              <a:rPr lang="cs-CZ" sz="2800" dirty="0" smtClean="0"/>
              <a:t> </a:t>
            </a:r>
            <a:r>
              <a:rPr lang="cs-CZ" sz="2800" dirty="0" err="1" smtClean="0"/>
              <a:t>nunc</a:t>
            </a:r>
            <a:r>
              <a:rPr lang="cs-CZ" sz="2800" dirty="0" smtClean="0"/>
              <a:t> </a:t>
            </a:r>
            <a:r>
              <a:rPr lang="cs-CZ" sz="2800" dirty="0" err="1" smtClean="0"/>
              <a:t>abibis</a:t>
            </a:r>
            <a:r>
              <a:rPr lang="cs-CZ" sz="2800" dirty="0" smtClean="0"/>
              <a:t> in </a:t>
            </a:r>
            <a:r>
              <a:rPr lang="cs-CZ" sz="2800" dirty="0" err="1" smtClean="0"/>
              <a:t>loca</a:t>
            </a:r>
            <a:r>
              <a:rPr lang="cs-CZ" sz="2800" dirty="0" smtClean="0"/>
              <a:t>/</a:t>
            </a:r>
            <a:r>
              <a:rPr lang="cs-CZ" sz="2800" dirty="0" err="1" smtClean="0"/>
              <a:t>pallidula</a:t>
            </a:r>
            <a:r>
              <a:rPr lang="cs-CZ" sz="2800" dirty="0" smtClean="0"/>
              <a:t>, </a:t>
            </a:r>
            <a:r>
              <a:rPr lang="cs-CZ" sz="2800" dirty="0" err="1" smtClean="0"/>
              <a:t>rigida</a:t>
            </a:r>
            <a:r>
              <a:rPr lang="cs-CZ" sz="2800" dirty="0" smtClean="0"/>
              <a:t>, </a:t>
            </a:r>
            <a:r>
              <a:rPr lang="cs-CZ" sz="2800" dirty="0" err="1" smtClean="0"/>
              <a:t>nudula</a:t>
            </a:r>
            <a:r>
              <a:rPr lang="cs-CZ" sz="2800" dirty="0" smtClean="0"/>
              <a:t>/</a:t>
            </a:r>
            <a:r>
              <a:rPr lang="cs-CZ" sz="2800" dirty="0" err="1" smtClean="0"/>
              <a:t>nec</a:t>
            </a:r>
            <a:r>
              <a:rPr lang="cs-CZ" sz="2800" dirty="0" smtClean="0"/>
              <a:t> </a:t>
            </a:r>
            <a:r>
              <a:rPr lang="cs-CZ" sz="2800" dirty="0" err="1" smtClean="0"/>
              <a:t>ut</a:t>
            </a:r>
            <a:r>
              <a:rPr lang="cs-CZ" sz="2800" dirty="0" smtClean="0"/>
              <a:t> </a:t>
            </a:r>
            <a:r>
              <a:rPr lang="cs-CZ" sz="2800" dirty="0" err="1" smtClean="0"/>
              <a:t>soles</a:t>
            </a:r>
            <a:r>
              <a:rPr lang="cs-CZ" sz="2800" dirty="0" smtClean="0"/>
              <a:t> </a:t>
            </a:r>
            <a:r>
              <a:rPr lang="cs-CZ" sz="2800" dirty="0" err="1" smtClean="0"/>
              <a:t>dabis</a:t>
            </a:r>
            <a:r>
              <a:rPr lang="cs-CZ" sz="2800" dirty="0" smtClean="0"/>
              <a:t> </a:t>
            </a:r>
            <a:r>
              <a:rPr lang="cs-CZ" sz="2800" dirty="0" err="1" smtClean="0"/>
              <a:t>iocos</a:t>
            </a:r>
            <a:r>
              <a:rPr lang="cs-CZ" sz="2800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6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Antoninus</a:t>
            </a:r>
            <a:r>
              <a:rPr lang="cs-CZ" dirty="0" smtClean="0"/>
              <a:t> Pius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Vnitřní politika:</a:t>
            </a:r>
          </a:p>
          <a:p>
            <a:r>
              <a:rPr lang="cs-CZ" dirty="0" smtClean="0"/>
              <a:t>Zbožný</a:t>
            </a:r>
          </a:p>
          <a:p>
            <a:r>
              <a:rPr lang="cs-CZ" dirty="0" smtClean="0"/>
              <a:t>Zmírnil opatření proti židům </a:t>
            </a:r>
          </a:p>
          <a:p>
            <a:r>
              <a:rPr lang="cs-CZ" dirty="0" smtClean="0"/>
              <a:t>Spojil svůj osobní majetek se státní pokladnou</a:t>
            </a:r>
          </a:p>
          <a:p>
            <a:r>
              <a:rPr lang="cs-CZ" dirty="0" smtClean="0"/>
              <a:t>Na konci jeho vlády ve státní pokladně skoro 3 miliardy </a:t>
            </a:r>
            <a:r>
              <a:rPr lang="cs-CZ" dirty="0" err="1" smtClean="0"/>
              <a:t>sestertiů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Zákonodárství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Stejné tresty za cizoložství pro ženy i muže</a:t>
            </a:r>
          </a:p>
          <a:p>
            <a:r>
              <a:rPr lang="cs-CZ" dirty="0" smtClean="0"/>
              <a:t>Ochrana otroků před krutými pány</a:t>
            </a:r>
          </a:p>
          <a:p>
            <a:r>
              <a:rPr lang="cs-CZ" dirty="0" smtClean="0"/>
              <a:t>Učitelům a filozofům udělil privilegia, jaká měla senátorská šlechta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Poslední král dosazený Kvádům</a:t>
            </a:r>
          </a:p>
          <a:p>
            <a:r>
              <a:rPr lang="cs-CZ" dirty="0" smtClean="0"/>
              <a:t>Potlačení povstání v Dácii, </a:t>
            </a:r>
            <a:r>
              <a:rPr lang="cs-CZ" dirty="0" err="1" smtClean="0"/>
              <a:t>Achaji</a:t>
            </a:r>
            <a:r>
              <a:rPr lang="cs-CZ" dirty="0" smtClean="0"/>
              <a:t> a Egyptě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1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Marcus Aurelius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Gibbonův výrok: pokud by někde měl ve světových dějinách označit dobu, kdy byla lidská společnost v největším rozkvětu a nejšťastnější, bylo by to v době od </a:t>
            </a:r>
            <a:r>
              <a:rPr lang="cs-CZ" dirty="0" err="1" smtClean="0"/>
              <a:t>Domitianovy</a:t>
            </a:r>
            <a:r>
              <a:rPr lang="cs-CZ" dirty="0" smtClean="0"/>
              <a:t> smrti do nástupu </a:t>
            </a:r>
            <a:r>
              <a:rPr lang="cs-CZ" dirty="0" err="1" smtClean="0"/>
              <a:t>Commoda</a:t>
            </a:r>
            <a:r>
              <a:rPr lang="cs-CZ" dirty="0" smtClean="0"/>
              <a:t>.</a:t>
            </a:r>
          </a:p>
          <a:p>
            <a:r>
              <a:rPr lang="cs-CZ" dirty="0" smtClean="0"/>
              <a:t>Marcus nar. 121, pocházel z rodu </a:t>
            </a:r>
            <a:r>
              <a:rPr lang="cs-CZ" dirty="0" err="1" smtClean="0"/>
              <a:t>Anniů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Získal vynikající vzdělání (např. Fronto)</a:t>
            </a:r>
          </a:p>
          <a:p>
            <a:r>
              <a:rPr lang="cs-CZ" dirty="0" smtClean="0"/>
              <a:t>Ztotožnění platónského ideálu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8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Tacitus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Velleius</a:t>
            </a:r>
            <a:r>
              <a:rPr lang="cs-CZ" dirty="0" smtClean="0"/>
              <a:t> </a:t>
            </a:r>
            <a:r>
              <a:rPr lang="cs-CZ" dirty="0" err="1" smtClean="0"/>
              <a:t>Paterculus</a:t>
            </a:r>
            <a:r>
              <a:rPr lang="cs-CZ" dirty="0" smtClean="0"/>
              <a:t>, </a:t>
            </a:r>
            <a:r>
              <a:rPr lang="cs-CZ" dirty="0" err="1" smtClean="0"/>
              <a:t>Suetonius</a:t>
            </a:r>
            <a:endParaRPr lang="cs-CZ" dirty="0" smtClean="0"/>
          </a:p>
          <a:p>
            <a:r>
              <a:rPr lang="cs-CZ" dirty="0" err="1" smtClean="0"/>
              <a:t>Machar</a:t>
            </a:r>
            <a:endParaRPr lang="cs-CZ" dirty="0" smtClean="0"/>
          </a:p>
          <a:p>
            <a:r>
              <a:rPr lang="cs-CZ" dirty="0" smtClean="0"/>
              <a:t>Moderní věda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7454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 descr="D:\Users\827\Pictures\M.Aurel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81" y="1600200"/>
            <a:ext cx="28938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991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:\Users\827\Pictures\M. Aurel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053431"/>
            <a:ext cx="2413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993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Objektivní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Krize zemědělství</a:t>
            </a:r>
          </a:p>
          <a:p>
            <a:r>
              <a:rPr lang="cs-CZ" dirty="0" smtClean="0"/>
              <a:t>K římské hranici dospělo stěhování Germánů</a:t>
            </a:r>
          </a:p>
          <a:p>
            <a:r>
              <a:rPr lang="cs-CZ" dirty="0" smtClean="0"/>
              <a:t>Potíže také na východě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7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vlády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Polobratr L </a:t>
            </a:r>
            <a:r>
              <a:rPr lang="cs-CZ" dirty="0" err="1" smtClean="0"/>
              <a:t>Verus</a:t>
            </a:r>
            <a:r>
              <a:rPr lang="cs-CZ" dirty="0" smtClean="0"/>
              <a:t> na východě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7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Zvýšil počet osob oprávněných dostávat příděly obilí</a:t>
            </a:r>
          </a:p>
          <a:p>
            <a:r>
              <a:rPr lang="cs-CZ" dirty="0" smtClean="0"/>
              <a:t>Částečná reforma soudnictví</a:t>
            </a:r>
          </a:p>
          <a:p>
            <a:r>
              <a:rPr lang="cs-CZ" dirty="0" smtClean="0"/>
              <a:t>Zákony na ochranu nezletilých před poručníky</a:t>
            </a:r>
          </a:p>
          <a:p>
            <a:r>
              <a:rPr lang="cs-CZ" dirty="0" smtClean="0"/>
              <a:t>Dlužníků</a:t>
            </a:r>
          </a:p>
          <a:p>
            <a:r>
              <a:rPr lang="cs-CZ" dirty="0" smtClean="0"/>
              <a:t>Provinciálů</a:t>
            </a:r>
          </a:p>
          <a:p>
            <a:r>
              <a:rPr lang="cs-CZ" dirty="0" smtClean="0"/>
              <a:t>Dovolil opět zakládat spolky</a:t>
            </a:r>
          </a:p>
          <a:p>
            <a:r>
              <a:rPr lang="cs-CZ" dirty="0" smtClean="0"/>
              <a:t>Nadaci na pomoc ženám</a:t>
            </a:r>
          </a:p>
          <a:p>
            <a:r>
              <a:rPr lang="cs-CZ" dirty="0" smtClean="0"/>
              <a:t>Omezení výdajů na gladiátorské hry v municipiích</a:t>
            </a:r>
          </a:p>
          <a:p>
            <a:r>
              <a:rPr lang="cs-CZ" dirty="0" smtClean="0"/>
              <a:t>Zvýšení vlivu PPO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7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vůči křesťanům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Pronásledování v M. Asii</a:t>
            </a:r>
          </a:p>
          <a:p>
            <a:r>
              <a:rPr lang="cs-CZ" dirty="0" smtClean="0"/>
              <a:t>Lyonské pronásledování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Parthové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162 </a:t>
            </a:r>
            <a:r>
              <a:rPr lang="cs-CZ" dirty="0" err="1" smtClean="0"/>
              <a:t>Vologasés</a:t>
            </a:r>
            <a:r>
              <a:rPr lang="cs-CZ" dirty="0" smtClean="0"/>
              <a:t> III. </a:t>
            </a:r>
          </a:p>
          <a:p>
            <a:r>
              <a:rPr lang="cs-CZ" dirty="0" smtClean="0"/>
              <a:t>L. </a:t>
            </a:r>
            <a:r>
              <a:rPr lang="cs-CZ" dirty="0" err="1" smtClean="0"/>
              <a:t>Verus</a:t>
            </a:r>
            <a:r>
              <a:rPr lang="cs-CZ" dirty="0" smtClean="0"/>
              <a:t> se o válku nestaral</a:t>
            </a:r>
          </a:p>
          <a:p>
            <a:r>
              <a:rPr lang="cs-CZ" dirty="0" err="1" smtClean="0"/>
              <a:t>Avidius</a:t>
            </a:r>
            <a:r>
              <a:rPr lang="cs-CZ" dirty="0" smtClean="0"/>
              <a:t> </a:t>
            </a:r>
            <a:r>
              <a:rPr lang="cs-CZ" dirty="0" err="1" smtClean="0"/>
              <a:t>Cassius</a:t>
            </a:r>
            <a:endParaRPr lang="cs-CZ" dirty="0" smtClean="0"/>
          </a:p>
          <a:p>
            <a:r>
              <a:rPr lang="cs-CZ" dirty="0" smtClean="0"/>
              <a:t>Mor – ze Sýrie se dostal až do Gallie</a:t>
            </a:r>
          </a:p>
          <a:p>
            <a:r>
              <a:rPr lang="cs-CZ" dirty="0" err="1" smtClean="0"/>
              <a:t>Galenos</a:t>
            </a:r>
            <a:r>
              <a:rPr lang="cs-CZ" dirty="0" smtClean="0"/>
              <a:t>: stejný jako </a:t>
            </a:r>
            <a:r>
              <a:rPr lang="cs-CZ" smtClean="0"/>
              <a:t>za Perikla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8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Markomanské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165/6 Langobardi a „</a:t>
            </a:r>
            <a:r>
              <a:rPr lang="cs-CZ" dirty="0" err="1" smtClean="0"/>
              <a:t>Obiové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Kromě nich, Markomanů a Kvádů, také </a:t>
            </a:r>
            <a:r>
              <a:rPr lang="cs-CZ" dirty="0" err="1" smtClean="0"/>
              <a:t>Hermunduři</a:t>
            </a:r>
            <a:r>
              <a:rPr lang="cs-CZ" dirty="0" smtClean="0"/>
              <a:t>, Vandalové, </a:t>
            </a:r>
            <a:r>
              <a:rPr lang="cs-CZ" dirty="0" err="1" smtClean="0"/>
              <a:t>Jazygové</a:t>
            </a:r>
            <a:endParaRPr lang="cs-CZ" dirty="0" smtClean="0"/>
          </a:p>
          <a:p>
            <a:r>
              <a:rPr lang="cs-CZ" dirty="0" smtClean="0"/>
              <a:t>Vpády barbarů do Dácie, </a:t>
            </a:r>
            <a:r>
              <a:rPr lang="cs-CZ" dirty="0" err="1" smtClean="0"/>
              <a:t>Pannonie</a:t>
            </a:r>
            <a:r>
              <a:rPr lang="cs-CZ" dirty="0" smtClean="0"/>
              <a:t>, </a:t>
            </a:r>
            <a:r>
              <a:rPr lang="cs-CZ" dirty="0" err="1" smtClean="0"/>
              <a:t>Raetie</a:t>
            </a:r>
            <a:r>
              <a:rPr lang="cs-CZ" dirty="0" smtClean="0"/>
              <a:t>, Norika a severní Itálie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0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D:\Users\827\Pictures\Markom. válk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4" y="1600200"/>
            <a:ext cx="65367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901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Markova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Armáda ztenčená morem a boji doplněna otroky, gladiátory, barbarskými žoldnéři</a:t>
            </a:r>
          </a:p>
          <a:p>
            <a:r>
              <a:rPr lang="cs-CZ" dirty="0" smtClean="0"/>
              <a:t>Opevňování pohraničních měst, uzavření alpských průsmyků</a:t>
            </a:r>
          </a:p>
          <a:p>
            <a:r>
              <a:rPr lang="cs-CZ" dirty="0" smtClean="0"/>
              <a:t>Prodej císařského majetku</a:t>
            </a:r>
          </a:p>
          <a:p>
            <a:r>
              <a:rPr lang="cs-CZ" dirty="0" smtClean="0"/>
              <a:t>Vytlačení barbarů zpět za Dunaj a Rýn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9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Caligula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37-41</a:t>
            </a:r>
          </a:p>
          <a:p>
            <a:r>
              <a:rPr lang="cs-CZ" dirty="0" smtClean="0"/>
              <a:t>Počáteční naděje</a:t>
            </a:r>
          </a:p>
          <a:p>
            <a:r>
              <a:rPr lang="cs-CZ" dirty="0" smtClean="0"/>
              <a:t>Vrátil sněmům volby úředníků</a:t>
            </a:r>
          </a:p>
          <a:p>
            <a:r>
              <a:rPr lang="cs-CZ" dirty="0" smtClean="0"/>
              <a:t>Snížil daně</a:t>
            </a:r>
          </a:p>
          <a:p>
            <a:r>
              <a:rPr lang="cs-CZ" dirty="0" smtClean="0"/>
              <a:t>Dovolil návrat řady vyhnanců</a:t>
            </a:r>
          </a:p>
          <a:p>
            <a:r>
              <a:rPr lang="cs-CZ" dirty="0" smtClean="0"/>
              <a:t>Povolil šířit dříve zakázaná díla</a:t>
            </a:r>
          </a:p>
          <a:p>
            <a:r>
              <a:rPr lang="cs-CZ" dirty="0" smtClean="0"/>
              <a:t>Výstavba </a:t>
            </a:r>
            <a:r>
              <a:rPr lang="cs-CZ" dirty="0" err="1" smtClean="0"/>
              <a:t>vodovovu</a:t>
            </a:r>
            <a:endParaRPr lang="cs-CZ" dirty="0" smtClean="0"/>
          </a:p>
          <a:p>
            <a:r>
              <a:rPr lang="cs-CZ" dirty="0" smtClean="0"/>
              <a:t>Rozchod se senátem</a:t>
            </a:r>
          </a:p>
          <a:p>
            <a:r>
              <a:rPr lang="cs-CZ" dirty="0" smtClean="0"/>
              <a:t>Touha po přepychu</a:t>
            </a:r>
          </a:p>
          <a:p>
            <a:r>
              <a:rPr lang="cs-CZ" dirty="0" smtClean="0"/>
              <a:t>Božské pocty</a:t>
            </a:r>
          </a:p>
          <a:p>
            <a:r>
              <a:rPr lang="cs-CZ" dirty="0" err="1" smtClean="0"/>
              <a:t>Incitatus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6681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R. 169 nové vpády do Gallie a Dácie.</a:t>
            </a:r>
          </a:p>
          <a:p>
            <a:r>
              <a:rPr lang="cs-CZ" dirty="0" err="1" smtClean="0"/>
              <a:t>Kostobokové</a:t>
            </a:r>
            <a:r>
              <a:rPr lang="cs-CZ" dirty="0" smtClean="0"/>
              <a:t> do Řecka, vyplenili </a:t>
            </a:r>
            <a:r>
              <a:rPr lang="cs-CZ" dirty="0" err="1" smtClean="0"/>
              <a:t>eleusínský</a:t>
            </a:r>
            <a:r>
              <a:rPr lang="cs-CZ" dirty="0" smtClean="0"/>
              <a:t> chrám</a:t>
            </a:r>
          </a:p>
          <a:p>
            <a:r>
              <a:rPr lang="cs-CZ" dirty="0" smtClean="0"/>
              <a:t>Maurové vpadli do Hispánie</a:t>
            </a:r>
          </a:p>
          <a:p>
            <a:r>
              <a:rPr lang="cs-CZ" dirty="0" smtClean="0"/>
              <a:t>Usídlení barbarů v Dácii</a:t>
            </a:r>
          </a:p>
          <a:p>
            <a:r>
              <a:rPr lang="cs-CZ" dirty="0" smtClean="0"/>
              <a:t>Legie překročily Dunaj, boje hluboko v barbarském území</a:t>
            </a:r>
          </a:p>
          <a:p>
            <a:r>
              <a:rPr lang="cs-CZ" dirty="0" smtClean="0"/>
              <a:t>Mušov, Trenčín (</a:t>
            </a:r>
            <a:r>
              <a:rPr lang="cs-CZ" dirty="0" err="1" smtClean="0"/>
              <a:t>Laugaritio</a:t>
            </a:r>
            <a:r>
              <a:rPr lang="cs-CZ" dirty="0" smtClean="0"/>
              <a:t>), pochodové tábory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3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Hovory k sobě</a:t>
            </a:r>
          </a:p>
          <a:p>
            <a:r>
              <a:rPr lang="cs-CZ" dirty="0" smtClean="0"/>
              <a:t>Uzurpace </a:t>
            </a:r>
            <a:r>
              <a:rPr lang="cs-CZ" dirty="0" err="1" smtClean="0"/>
              <a:t>Avidia</a:t>
            </a:r>
            <a:r>
              <a:rPr lang="cs-CZ" dirty="0" smtClean="0"/>
              <a:t> Cassia</a:t>
            </a:r>
          </a:p>
          <a:p>
            <a:r>
              <a:rPr lang="cs-CZ" dirty="0" smtClean="0"/>
              <a:t>Uzavření dočasného míru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6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178 třetí fáze válek</a:t>
            </a:r>
          </a:p>
          <a:p>
            <a:r>
              <a:rPr lang="cs-CZ" dirty="0" smtClean="0"/>
              <a:t>Spolucísařem </a:t>
            </a:r>
            <a:r>
              <a:rPr lang="cs-CZ" dirty="0" err="1" smtClean="0"/>
              <a:t>Commodus</a:t>
            </a:r>
            <a:endParaRPr lang="cs-CZ" dirty="0" smtClean="0"/>
          </a:p>
          <a:p>
            <a:r>
              <a:rPr lang="cs-CZ" dirty="0" smtClean="0"/>
              <a:t>Markovy plány na zřízení nových provincií</a:t>
            </a:r>
          </a:p>
          <a:p>
            <a:r>
              <a:rPr lang="cs-CZ" dirty="0" smtClean="0"/>
              <a:t>Smrt ve </a:t>
            </a:r>
            <a:r>
              <a:rPr lang="cs-CZ" dirty="0" err="1" smtClean="0"/>
              <a:t>Vindoboně</a:t>
            </a:r>
            <a:r>
              <a:rPr lang="cs-CZ" dirty="0" smtClean="0"/>
              <a:t> (180)</a:t>
            </a:r>
          </a:p>
          <a:p>
            <a:r>
              <a:rPr lang="cs-CZ" dirty="0" smtClean="0"/>
              <a:t>Ukončení markomanských válek: </a:t>
            </a:r>
            <a:r>
              <a:rPr lang="cs-CZ" dirty="0" err="1" smtClean="0"/>
              <a:t>Commodův</a:t>
            </a:r>
            <a:r>
              <a:rPr lang="cs-CZ" dirty="0" smtClean="0"/>
              <a:t> mír (tribut v obilí, mužstvo do armády, propuštění římských zajatců)</a:t>
            </a:r>
          </a:p>
          <a:p>
            <a:r>
              <a:rPr lang="cs-CZ" dirty="0" smtClean="0"/>
              <a:t>Hodnocení tohoto kroku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5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Sloup M. Aurelia</a:t>
            </a:r>
          </a:p>
          <a:p>
            <a:endParaRPr lang="cs-CZ" dirty="0"/>
          </a:p>
        </p:txBody>
      </p:sp>
      <p:pic>
        <p:nvPicPr>
          <p:cNvPr id="4098" name="Picture 2" descr="D:\Users\827\Pictures\Markův sl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92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Users\827\Pictures\sloup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79" y="1600200"/>
            <a:ext cx="67906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835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Commodova</a:t>
            </a:r>
            <a:r>
              <a:rPr lang="cs-CZ" dirty="0" smtClean="0"/>
              <a:t> vláda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Porušení principu adopce</a:t>
            </a:r>
          </a:p>
          <a:p>
            <a:r>
              <a:rPr lang="cs-CZ" dirty="0" smtClean="0"/>
              <a:t>Velká štědrost vůči lidu</a:t>
            </a:r>
          </a:p>
          <a:p>
            <a:r>
              <a:rPr lang="cs-CZ" dirty="0" smtClean="0"/>
              <a:t>Účast na závodech vozatajů a gladiátorských zápasech</a:t>
            </a:r>
          </a:p>
          <a:p>
            <a:r>
              <a:rPr lang="cs-CZ" dirty="0" smtClean="0"/>
              <a:t>Zprávy o různých </a:t>
            </a:r>
            <a:r>
              <a:rPr lang="cs-CZ" dirty="0"/>
              <a:t>c</a:t>
            </a:r>
            <a:r>
              <a:rPr lang="cs-CZ" dirty="0" smtClean="0"/>
              <a:t>ísařových neřestech</a:t>
            </a:r>
          </a:p>
          <a:p>
            <a:r>
              <a:rPr lang="cs-CZ" dirty="0" smtClean="0"/>
              <a:t>Spiknutí jeho tety </a:t>
            </a:r>
            <a:r>
              <a:rPr lang="cs-CZ" dirty="0" err="1" smtClean="0"/>
              <a:t>Lucilly</a:t>
            </a:r>
            <a:endParaRPr lang="cs-CZ" dirty="0" smtClean="0"/>
          </a:p>
          <a:p>
            <a:r>
              <a:rPr lang="cs-CZ" dirty="0" smtClean="0"/>
              <a:t>Nová éra </a:t>
            </a:r>
            <a:r>
              <a:rPr lang="cs-CZ" dirty="0" err="1" smtClean="0"/>
              <a:t>delatores</a:t>
            </a:r>
            <a:endParaRPr lang="cs-CZ" dirty="0" smtClean="0"/>
          </a:p>
          <a:p>
            <a:r>
              <a:rPr lang="cs-CZ" dirty="0" smtClean="0"/>
              <a:t>Politické procesy</a:t>
            </a:r>
          </a:p>
          <a:p>
            <a:r>
              <a:rPr lang="cs-CZ" dirty="0" err="1" smtClean="0"/>
              <a:t>Commodus</a:t>
            </a:r>
            <a:r>
              <a:rPr lang="cs-CZ" dirty="0" smtClean="0"/>
              <a:t> svěřuje vládu různým PPO</a:t>
            </a:r>
          </a:p>
          <a:p>
            <a:r>
              <a:rPr lang="cs-CZ" dirty="0" smtClean="0"/>
              <a:t>Otráven (192)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2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Severovci</a:t>
            </a:r>
            <a:r>
              <a:rPr lang="cs-CZ" smtClean="0"/>
              <a:t> (193-305)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Doba občanských válek</a:t>
            </a:r>
          </a:p>
          <a:p>
            <a:r>
              <a:rPr lang="cs-CZ" dirty="0" smtClean="0"/>
              <a:t>Podíl vojska na volbě panovníka</a:t>
            </a:r>
          </a:p>
          <a:p>
            <a:r>
              <a:rPr lang="cs-CZ" dirty="0" err="1" smtClean="0"/>
              <a:t>Septimius</a:t>
            </a:r>
            <a:r>
              <a:rPr lang="cs-CZ" dirty="0" smtClean="0"/>
              <a:t> </a:t>
            </a:r>
            <a:r>
              <a:rPr lang="cs-CZ" dirty="0" err="1" smtClean="0"/>
              <a:t>Severus</a:t>
            </a:r>
            <a:r>
              <a:rPr lang="cs-CZ" dirty="0" smtClean="0"/>
              <a:t> z Afriky 193-211)</a:t>
            </a:r>
          </a:p>
          <a:p>
            <a:r>
              <a:rPr lang="cs-CZ" dirty="0" smtClean="0"/>
              <a:t>Reforma provincií</a:t>
            </a:r>
          </a:p>
          <a:p>
            <a:r>
              <a:rPr lang="cs-CZ" dirty="0" smtClean="0"/>
              <a:t>Opatření ve prospěch armády</a:t>
            </a:r>
          </a:p>
          <a:p>
            <a:r>
              <a:rPr lang="cs-CZ" dirty="0" smtClean="0"/>
              <a:t>Legie i v Itálii</a:t>
            </a:r>
          </a:p>
          <a:p>
            <a:r>
              <a:rPr lang="cs-CZ" dirty="0" smtClean="0"/>
              <a:t>Možnost společenského vzestupu při vojenské kariéře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6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Frumentrii</a:t>
            </a:r>
            <a:r>
              <a:rPr lang="cs-CZ" dirty="0" smtClean="0"/>
              <a:t>, </a:t>
            </a:r>
            <a:r>
              <a:rPr lang="cs-CZ" dirty="0" err="1" smtClean="0"/>
              <a:t>stationarii</a:t>
            </a:r>
            <a:r>
              <a:rPr lang="cs-CZ" dirty="0" smtClean="0"/>
              <a:t> nebo </a:t>
            </a:r>
            <a:r>
              <a:rPr lang="cs-CZ" dirty="0" err="1" smtClean="0"/>
              <a:t>colletiones</a:t>
            </a:r>
            <a:endParaRPr lang="cs-CZ" dirty="0" smtClean="0"/>
          </a:p>
          <a:p>
            <a:r>
              <a:rPr lang="cs-CZ" dirty="0" smtClean="0"/>
              <a:t>Další pokrok integrace, i barbarizace vojska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7358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M. </a:t>
            </a:r>
            <a:r>
              <a:rPr lang="cs-CZ" dirty="0" err="1" smtClean="0"/>
              <a:t>Antoninus</a:t>
            </a:r>
            <a:r>
              <a:rPr lang="cs-CZ" dirty="0" smtClean="0"/>
              <a:t> </a:t>
            </a:r>
            <a:r>
              <a:rPr lang="cs-CZ" dirty="0" err="1" smtClean="0"/>
              <a:t>Caracalla</a:t>
            </a:r>
            <a:r>
              <a:rPr lang="cs-CZ" dirty="0" smtClean="0"/>
              <a:t> (211-217)</a:t>
            </a:r>
          </a:p>
          <a:p>
            <a:r>
              <a:rPr lang="cs-CZ" dirty="0" smtClean="0"/>
              <a:t>Uzurpace</a:t>
            </a:r>
          </a:p>
          <a:p>
            <a:r>
              <a:rPr lang="cs-CZ" dirty="0" smtClean="0"/>
              <a:t>Zvýšení daně z dědictví</a:t>
            </a:r>
          </a:p>
          <a:p>
            <a:r>
              <a:rPr lang="cs-CZ" dirty="0" err="1" smtClean="0"/>
              <a:t>Caracallův</a:t>
            </a:r>
            <a:r>
              <a:rPr lang="cs-CZ" dirty="0" smtClean="0"/>
              <a:t> edikt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9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Skupiny </a:t>
            </a:r>
            <a:r>
              <a:rPr lang="cs-CZ" dirty="0"/>
              <a:t>o</a:t>
            </a:r>
            <a:r>
              <a:rPr lang="cs-CZ" dirty="0" smtClean="0"/>
              <a:t>byvatel:</a:t>
            </a:r>
          </a:p>
          <a:p>
            <a:r>
              <a:rPr lang="cs-CZ" dirty="0" err="1" smtClean="0"/>
              <a:t>Cives</a:t>
            </a:r>
            <a:r>
              <a:rPr lang="cs-CZ" dirty="0" smtClean="0"/>
              <a:t> </a:t>
            </a:r>
          </a:p>
          <a:p>
            <a:r>
              <a:rPr lang="cs-CZ" dirty="0" smtClean="0"/>
              <a:t>z nich vyděleni:</a:t>
            </a:r>
          </a:p>
          <a:p>
            <a:r>
              <a:rPr lang="cs-CZ" dirty="0" err="1" smtClean="0"/>
              <a:t>Barbari</a:t>
            </a:r>
            <a:endParaRPr lang="cs-CZ" dirty="0" smtClean="0"/>
          </a:p>
          <a:p>
            <a:r>
              <a:rPr lang="cs-CZ" dirty="0" err="1" smtClean="0"/>
              <a:t>Gentiles</a:t>
            </a:r>
            <a:endParaRPr lang="cs-CZ" dirty="0" smtClean="0"/>
          </a:p>
          <a:p>
            <a:r>
              <a:rPr lang="cs-CZ" dirty="0" err="1" smtClean="0"/>
              <a:t>Laeti</a:t>
            </a:r>
            <a:endParaRPr lang="cs-CZ" dirty="0" smtClean="0"/>
          </a:p>
          <a:p>
            <a:r>
              <a:rPr lang="cs-CZ" dirty="0" err="1" smtClean="0"/>
              <a:t>Foederati</a:t>
            </a:r>
            <a:endParaRPr lang="cs-CZ" dirty="0" smtClean="0"/>
          </a:p>
          <a:p>
            <a:r>
              <a:rPr lang="cs-CZ" dirty="0" smtClean="0"/>
              <a:t>Nejasná je kategorie: </a:t>
            </a:r>
            <a:r>
              <a:rPr lang="cs-CZ" dirty="0" err="1" smtClean="0"/>
              <a:t>inquilini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9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2672</Words>
  <Application>Microsoft Office PowerPoint</Application>
  <PresentationFormat>Předvádění na obrazovce (4:3)</PresentationFormat>
  <Paragraphs>521</Paragraphs>
  <Slides>118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118</vt:i4>
      </vt:variant>
    </vt:vector>
  </HeadingPairs>
  <TitlesOfParts>
    <vt:vector size="121" baseType="lpstr">
      <vt:lpstr>Arial</vt:lpstr>
      <vt:lpstr>Calibri</vt:lpstr>
      <vt:lpstr>Motiv systému Office</vt:lpstr>
      <vt:lpstr>Iulsko-claudijská dynastie</vt:lpstr>
      <vt:lpstr>Původ</vt:lpstr>
      <vt:lpstr>Prezentace aplikace PowerPoint</vt:lpstr>
      <vt:lpstr>Cesta k vládě</vt:lpstr>
      <vt:lpstr>Prezentace aplikace PowerPoint</vt:lpstr>
      <vt:lpstr>Samostatná vláda</vt:lpstr>
      <vt:lpstr>Vnitřní politika</vt:lpstr>
      <vt:lpstr>Hodnocení</vt:lpstr>
      <vt:lpstr>Caligula</vt:lpstr>
      <vt:lpstr>Prezentace aplikace PowerPoint</vt:lpstr>
      <vt:lpstr>Zahraniční politika</vt:lpstr>
      <vt:lpstr>Claudius</vt:lpstr>
      <vt:lpstr>Prezentace aplikace PowerPoint</vt:lpstr>
      <vt:lpstr>Zahraničí</vt:lpstr>
      <vt:lpstr>Kulturní činnost a náboženství</vt:lpstr>
      <vt:lpstr>Nástupnictví</vt:lpstr>
      <vt:lpstr>Nero </vt:lpstr>
      <vt:lpstr>OdsudVládl skutečně od počátku?</vt:lpstr>
      <vt:lpstr>Zahraniční politika</vt:lpstr>
      <vt:lpstr>Hospodářská politika</vt:lpstr>
      <vt:lpstr>Prezentace aplikace PowerPoint</vt:lpstr>
      <vt:lpstr>Náboženské poměry</vt:lpstr>
      <vt:lpstr>Výstavba Říma</vt:lpstr>
      <vt:lpstr>Nero a křesťané</vt:lpstr>
      <vt:lpstr>Opozice proti císaři</vt:lpstr>
      <vt:lpstr>Nové povstání</vt:lpstr>
      <vt:lpstr>Kultura</vt:lpstr>
      <vt:lpstr>Hellénofil</vt:lpstr>
      <vt:lpstr>Prezentace aplikace PowerPoint</vt:lpstr>
      <vt:lpstr>Řím a křesťané</vt:lpstr>
      <vt:lpstr>Rok 4 císařů</vt:lpstr>
      <vt:lpstr>Židovská válka</vt:lpstr>
      <vt:lpstr>Prezentace aplikace PowerPoint</vt:lpstr>
      <vt:lpstr>Důsledky</vt:lpstr>
      <vt:lpstr>Vespasianus</vt:lpstr>
      <vt:lpstr>Hospodářská politika</vt:lpstr>
      <vt:lpstr>Kultura</vt:lpstr>
      <vt:lpstr>Titus</vt:lpstr>
      <vt:lpstr>Vesuv</vt:lpstr>
      <vt:lpstr>Domitianus</vt:lpstr>
      <vt:lpstr>Vnitřní politika</vt:lpstr>
      <vt:lpstr>Výstavba</vt:lpstr>
      <vt:lpstr>Kultura</vt:lpstr>
      <vt:lpstr>Zahraničí</vt:lpstr>
      <vt:lpstr>Uzurpace</vt:lpstr>
      <vt:lpstr>Změna politiky</vt:lpstr>
      <vt:lpstr>Konec dynastie Flaviovců</vt:lpstr>
      <vt:lpstr>Adoptivní císaři</vt:lpstr>
      <vt:lpstr>Nerva </vt:lpstr>
      <vt:lpstr>Prezentace aplikace PowerPoint</vt:lpstr>
      <vt:lpstr>Adoptivní císaři  </vt:lpstr>
      <vt:lpstr>Vnitřní politika</vt:lpstr>
      <vt:lpstr>Prezentace aplikace PowerPoint</vt:lpstr>
      <vt:lpstr>Upevňování principátu</vt:lpstr>
      <vt:lpstr>Zemědělská politika</vt:lpstr>
      <vt:lpstr>Zahraniční politika</vt:lpstr>
      <vt:lpstr>Tažení proti Parthům</vt:lpstr>
      <vt:lpstr>Odsud Nabatejský stát</vt:lpstr>
      <vt:lpstr>Limes Romanus</vt:lpstr>
      <vt:lpstr>Stavební aktivity</vt:lpstr>
      <vt:lpstr>Traianova smrt</vt:lpstr>
      <vt:lpstr>Hadrianus (P. Aelius)</vt:lpstr>
      <vt:lpstr>Zahraniční politika</vt:lpstr>
      <vt:lpstr>Vnitřní politika</vt:lpstr>
      <vt:lpstr>Prezentace aplikace PowerPoint</vt:lpstr>
      <vt:lpstr>Zemědělská politika</vt:lpstr>
      <vt:lpstr>Právo a zákonodárství</vt:lpstr>
      <vt:lpstr>Pokrok v integraci říše </vt:lpstr>
      <vt:lpstr>Prezentace aplikace PowerPoint</vt:lpstr>
      <vt:lpstr>Prezentace aplikace PowerPoint</vt:lpstr>
      <vt:lpstr>Prezentace aplikace PowerPoint</vt:lpstr>
      <vt:lpstr>Zahraniční politika</vt:lpstr>
      <vt:lpstr>Židovská válka</vt:lpstr>
      <vt:lpstr>Římská odveta</vt:lpstr>
      <vt:lpstr>Nástupnictví</vt:lpstr>
      <vt:lpstr>Antoninus Pius</vt:lpstr>
      <vt:lpstr>Zákonodárství</vt:lpstr>
      <vt:lpstr>Zahraniční politika</vt:lpstr>
      <vt:lpstr>Marcus Aurelius</vt:lpstr>
      <vt:lpstr>Prezentace aplikace PowerPoint</vt:lpstr>
      <vt:lpstr>Prezentace aplikace PowerPoint</vt:lpstr>
      <vt:lpstr>Objektivní vývoj</vt:lpstr>
      <vt:lpstr>Rozdělení vlády</vt:lpstr>
      <vt:lpstr>Vnitřní politika</vt:lpstr>
      <vt:lpstr>Politika vůči křesťanům</vt:lpstr>
      <vt:lpstr>Parthové</vt:lpstr>
      <vt:lpstr>Markomanské války</vt:lpstr>
      <vt:lpstr>Prezentace aplikace PowerPoint</vt:lpstr>
      <vt:lpstr>Markova opatření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Commodova vláda</vt:lpstr>
      <vt:lpstr>Severovci (193-305)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Vztahy k Emese</vt:lpstr>
      <vt:lpstr>Prezentace aplikace PowerPoint</vt:lpstr>
      <vt:lpstr>Prezentace aplikace PowerPoint</vt:lpstr>
      <vt:lpstr>Prezentace aplikace PowerPoint</vt:lpstr>
      <vt:lpstr>Vláda žen?</vt:lpstr>
      <vt:lpstr>Nový kult</vt:lpstr>
      <vt:lpstr>Alexander Severus</vt:lpstr>
      <vt:lpstr>Vnitřní politika</vt:lpstr>
      <vt:lpstr>Stavební činnost</vt:lpstr>
      <vt:lpstr>Prezentace aplikace PowerPoint</vt:lpstr>
      <vt:lpstr>Zahraniční politika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Hodnocení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Iulsko-claudijská dynastie</dc:title>
  <dc:creator>Jarmila Bednaříková</dc:creator>
  <cp:lastModifiedBy>Jarmila Bednaříková</cp:lastModifiedBy>
  <cp:revision>67</cp:revision>
  <dcterms:created xsi:type="dcterms:W3CDTF">2014-10-16T10:06:57Z</dcterms:created>
  <dcterms:modified xsi:type="dcterms:W3CDTF">2016-04-27T08:41:19Z</dcterms:modified>
</cp:coreProperties>
</file>