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57" r:id="rId3"/>
    <p:sldId id="265" r:id="rId4"/>
    <p:sldId id="258" r:id="rId5"/>
    <p:sldId id="260" r:id="rId6"/>
    <p:sldId id="261" r:id="rId7"/>
    <p:sldId id="286" r:id="rId8"/>
    <p:sldId id="262" r:id="rId9"/>
    <p:sldId id="267" r:id="rId10"/>
    <p:sldId id="268" r:id="rId11"/>
    <p:sldId id="263" r:id="rId12"/>
    <p:sldId id="259" r:id="rId13"/>
    <p:sldId id="264" r:id="rId14"/>
    <p:sldId id="269" r:id="rId15"/>
    <p:sldId id="266" r:id="rId16"/>
    <p:sldId id="270" r:id="rId17"/>
    <p:sldId id="287" r:id="rId18"/>
    <p:sldId id="271" r:id="rId19"/>
    <p:sldId id="272" r:id="rId20"/>
    <p:sldId id="273" r:id="rId21"/>
    <p:sldId id="274" r:id="rId22"/>
    <p:sldId id="275" r:id="rId23"/>
    <p:sldId id="276" r:id="rId24"/>
    <p:sldId id="277" r:id="rId25"/>
    <p:sldId id="278" r:id="rId26"/>
    <p:sldId id="279" r:id="rId27"/>
    <p:sldId id="281" r:id="rId28"/>
    <p:sldId id="282" r:id="rId29"/>
    <p:sldId id="305" r:id="rId30"/>
    <p:sldId id="307" r:id="rId31"/>
    <p:sldId id="283" r:id="rId32"/>
    <p:sldId id="284" r:id="rId33"/>
    <p:sldId id="306" r:id="rId34"/>
    <p:sldId id="288" r:id="rId35"/>
    <p:sldId id="289" r:id="rId36"/>
    <p:sldId id="290" r:id="rId37"/>
    <p:sldId id="291" r:id="rId38"/>
    <p:sldId id="302" r:id="rId39"/>
    <p:sldId id="308" r:id="rId40"/>
    <p:sldId id="292" r:id="rId41"/>
    <p:sldId id="293" r:id="rId42"/>
    <p:sldId id="294" r:id="rId43"/>
    <p:sldId id="295" r:id="rId44"/>
    <p:sldId id="303" r:id="rId45"/>
    <p:sldId id="296" r:id="rId46"/>
    <p:sldId id="297" r:id="rId47"/>
    <p:sldId id="299" r:id="rId48"/>
    <p:sldId id="304" r:id="rId49"/>
    <p:sldId id="300" r:id="rId50"/>
    <p:sldId id="301" r:id="rId5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notesViewPr>
    <p:cSldViewPr snapToGrid="0">
      <p:cViewPr varScale="1">
        <p:scale>
          <a:sx n="57" d="100"/>
          <a:sy n="57" d="100"/>
        </p:scale>
        <p:origin x="1902"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D174D0-FBBD-4A20-A274-FCAA9F5A3DDA}" type="datetimeFigureOut">
              <a:rPr lang="cs-CZ" smtClean="0"/>
              <a:t>3. 4. 2016</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7BD052-F590-4E7E-8333-5F482BEAF696}" type="slidenum">
              <a:rPr lang="cs-CZ" smtClean="0"/>
              <a:t>‹#›</a:t>
            </a:fld>
            <a:endParaRPr lang="cs-CZ"/>
          </a:p>
        </p:txBody>
      </p:sp>
    </p:spTree>
    <p:extLst>
      <p:ext uri="{BB962C8B-B14F-4D97-AF65-F5344CB8AC3E}">
        <p14:creationId xmlns:p14="http://schemas.microsoft.com/office/powerpoint/2010/main" val="3446464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D67BD052-F590-4E7E-8333-5F482BEAF696}" type="slidenum">
              <a:rPr lang="cs-CZ" smtClean="0"/>
              <a:t>14</a:t>
            </a:fld>
            <a:endParaRPr lang="cs-CZ"/>
          </a:p>
        </p:txBody>
      </p:sp>
    </p:spTree>
    <p:extLst>
      <p:ext uri="{BB962C8B-B14F-4D97-AF65-F5344CB8AC3E}">
        <p14:creationId xmlns:p14="http://schemas.microsoft.com/office/powerpoint/2010/main" val="4023356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40DA4669-1928-437C-BB2C-E1E5CA3514BE}" type="datetimeFigureOut">
              <a:rPr lang="cs-CZ" smtClean="0"/>
              <a:t>3. 4. 2016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D5C63AB-FDE6-413B-BD64-1B04A517B851}" type="slidenum">
              <a:rPr lang="cs-CZ" smtClean="0"/>
              <a:t>‹#›</a:t>
            </a:fld>
            <a:endParaRPr lang="cs-CZ"/>
          </a:p>
        </p:txBody>
      </p:sp>
    </p:spTree>
    <p:extLst>
      <p:ext uri="{BB962C8B-B14F-4D97-AF65-F5344CB8AC3E}">
        <p14:creationId xmlns:p14="http://schemas.microsoft.com/office/powerpoint/2010/main" val="3910563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0DA4669-1928-437C-BB2C-E1E5CA3514BE}" type="datetimeFigureOut">
              <a:rPr lang="cs-CZ" smtClean="0"/>
              <a:t>3. 4. 2016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D5C63AB-FDE6-413B-BD64-1B04A517B851}" type="slidenum">
              <a:rPr lang="cs-CZ" smtClean="0"/>
              <a:t>‹#›</a:t>
            </a:fld>
            <a:endParaRPr lang="cs-CZ"/>
          </a:p>
        </p:txBody>
      </p:sp>
    </p:spTree>
    <p:extLst>
      <p:ext uri="{BB962C8B-B14F-4D97-AF65-F5344CB8AC3E}">
        <p14:creationId xmlns:p14="http://schemas.microsoft.com/office/powerpoint/2010/main" val="1967005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0DA4669-1928-437C-BB2C-E1E5CA3514BE}" type="datetimeFigureOut">
              <a:rPr lang="cs-CZ" smtClean="0"/>
              <a:t>3. 4. 2016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D5C63AB-FDE6-413B-BD64-1B04A517B851}" type="slidenum">
              <a:rPr lang="cs-CZ" smtClean="0"/>
              <a:t>‹#›</a:t>
            </a:fld>
            <a:endParaRPr lang="cs-CZ"/>
          </a:p>
        </p:txBody>
      </p:sp>
    </p:spTree>
    <p:extLst>
      <p:ext uri="{BB962C8B-B14F-4D97-AF65-F5344CB8AC3E}">
        <p14:creationId xmlns:p14="http://schemas.microsoft.com/office/powerpoint/2010/main" val="4102815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0DA4669-1928-437C-BB2C-E1E5CA3514BE}" type="datetimeFigureOut">
              <a:rPr lang="cs-CZ" smtClean="0"/>
              <a:t>3. 4. 2016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D5C63AB-FDE6-413B-BD64-1B04A517B851}" type="slidenum">
              <a:rPr lang="cs-CZ" smtClean="0"/>
              <a:t>‹#›</a:t>
            </a:fld>
            <a:endParaRPr lang="cs-CZ"/>
          </a:p>
        </p:txBody>
      </p:sp>
    </p:spTree>
    <p:extLst>
      <p:ext uri="{BB962C8B-B14F-4D97-AF65-F5344CB8AC3E}">
        <p14:creationId xmlns:p14="http://schemas.microsoft.com/office/powerpoint/2010/main" val="2639410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0DA4669-1928-437C-BB2C-E1E5CA3514BE}" type="datetimeFigureOut">
              <a:rPr lang="cs-CZ" smtClean="0"/>
              <a:t>3. 4. 2016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D5C63AB-FDE6-413B-BD64-1B04A517B851}" type="slidenum">
              <a:rPr lang="cs-CZ" smtClean="0"/>
              <a:t>‹#›</a:t>
            </a:fld>
            <a:endParaRPr lang="cs-CZ"/>
          </a:p>
        </p:txBody>
      </p:sp>
    </p:spTree>
    <p:extLst>
      <p:ext uri="{BB962C8B-B14F-4D97-AF65-F5344CB8AC3E}">
        <p14:creationId xmlns:p14="http://schemas.microsoft.com/office/powerpoint/2010/main" val="1960430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0DA4669-1928-437C-BB2C-E1E5CA3514BE}" type="datetimeFigureOut">
              <a:rPr lang="cs-CZ" smtClean="0"/>
              <a:t>3. 4. 2016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D5C63AB-FDE6-413B-BD64-1B04A517B851}" type="slidenum">
              <a:rPr lang="cs-CZ" smtClean="0"/>
              <a:t>‹#›</a:t>
            </a:fld>
            <a:endParaRPr lang="cs-CZ"/>
          </a:p>
        </p:txBody>
      </p:sp>
    </p:spTree>
    <p:extLst>
      <p:ext uri="{BB962C8B-B14F-4D97-AF65-F5344CB8AC3E}">
        <p14:creationId xmlns:p14="http://schemas.microsoft.com/office/powerpoint/2010/main" val="168493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0DA4669-1928-437C-BB2C-E1E5CA3514BE}" type="datetimeFigureOut">
              <a:rPr lang="cs-CZ" smtClean="0"/>
              <a:t>3. 4. 2016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D5C63AB-FDE6-413B-BD64-1B04A517B851}" type="slidenum">
              <a:rPr lang="cs-CZ" smtClean="0"/>
              <a:t>‹#›</a:t>
            </a:fld>
            <a:endParaRPr lang="cs-CZ"/>
          </a:p>
        </p:txBody>
      </p:sp>
    </p:spTree>
    <p:extLst>
      <p:ext uri="{BB962C8B-B14F-4D97-AF65-F5344CB8AC3E}">
        <p14:creationId xmlns:p14="http://schemas.microsoft.com/office/powerpoint/2010/main" val="3165913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0DA4669-1928-437C-BB2C-E1E5CA3514BE}" type="datetimeFigureOut">
              <a:rPr lang="cs-CZ" smtClean="0"/>
              <a:t>3. 4. 2016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D5C63AB-FDE6-413B-BD64-1B04A517B851}" type="slidenum">
              <a:rPr lang="cs-CZ" smtClean="0"/>
              <a:t>‹#›</a:t>
            </a:fld>
            <a:endParaRPr lang="cs-CZ"/>
          </a:p>
        </p:txBody>
      </p:sp>
    </p:spTree>
    <p:extLst>
      <p:ext uri="{BB962C8B-B14F-4D97-AF65-F5344CB8AC3E}">
        <p14:creationId xmlns:p14="http://schemas.microsoft.com/office/powerpoint/2010/main" val="3691817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0DA4669-1928-437C-BB2C-E1E5CA3514BE}" type="datetimeFigureOut">
              <a:rPr lang="cs-CZ" smtClean="0"/>
              <a:t>3. 4. 2016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D5C63AB-FDE6-413B-BD64-1B04A517B851}" type="slidenum">
              <a:rPr lang="cs-CZ" smtClean="0"/>
              <a:t>‹#›</a:t>
            </a:fld>
            <a:endParaRPr lang="cs-CZ"/>
          </a:p>
        </p:txBody>
      </p:sp>
    </p:spTree>
    <p:extLst>
      <p:ext uri="{BB962C8B-B14F-4D97-AF65-F5344CB8AC3E}">
        <p14:creationId xmlns:p14="http://schemas.microsoft.com/office/powerpoint/2010/main" val="3525879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0DA4669-1928-437C-BB2C-E1E5CA3514BE}" type="datetimeFigureOut">
              <a:rPr lang="cs-CZ" smtClean="0"/>
              <a:t>3. 4. 2016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D5C63AB-FDE6-413B-BD64-1B04A517B851}" type="slidenum">
              <a:rPr lang="cs-CZ" smtClean="0"/>
              <a:t>‹#›</a:t>
            </a:fld>
            <a:endParaRPr lang="cs-CZ"/>
          </a:p>
        </p:txBody>
      </p:sp>
    </p:spTree>
    <p:extLst>
      <p:ext uri="{BB962C8B-B14F-4D97-AF65-F5344CB8AC3E}">
        <p14:creationId xmlns:p14="http://schemas.microsoft.com/office/powerpoint/2010/main" val="1712282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0DA4669-1928-437C-BB2C-E1E5CA3514BE}" type="datetimeFigureOut">
              <a:rPr lang="cs-CZ" smtClean="0"/>
              <a:t>3. 4. 2016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D5C63AB-FDE6-413B-BD64-1B04A517B851}" type="slidenum">
              <a:rPr lang="cs-CZ" smtClean="0"/>
              <a:t>‹#›</a:t>
            </a:fld>
            <a:endParaRPr lang="cs-CZ"/>
          </a:p>
        </p:txBody>
      </p:sp>
    </p:spTree>
    <p:extLst>
      <p:ext uri="{BB962C8B-B14F-4D97-AF65-F5344CB8AC3E}">
        <p14:creationId xmlns:p14="http://schemas.microsoft.com/office/powerpoint/2010/main" val="439052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A4669-1928-437C-BB2C-E1E5CA3514BE}" type="datetimeFigureOut">
              <a:rPr lang="cs-CZ" smtClean="0"/>
              <a:t>3. 4. 2016</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C63AB-FDE6-413B-BD64-1B04A517B851}" type="slidenum">
              <a:rPr lang="cs-CZ" smtClean="0"/>
              <a:t>‹#›</a:t>
            </a:fld>
            <a:endParaRPr lang="cs-CZ"/>
          </a:p>
        </p:txBody>
      </p:sp>
    </p:spTree>
    <p:extLst>
      <p:ext uri="{BB962C8B-B14F-4D97-AF65-F5344CB8AC3E}">
        <p14:creationId xmlns:p14="http://schemas.microsoft.com/office/powerpoint/2010/main" val="2920212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6.wmf"/><Relationship Id="rId5" Type="http://schemas.openxmlformats.org/officeDocument/2006/relationships/oleObject" Target="../embeddings/oleObject2.bin"/><Relationship Id="rId4" Type="http://schemas.openxmlformats.org/officeDocument/2006/relationships/image" Target="../media/image15.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85610" y="173863"/>
            <a:ext cx="10689465" cy="1712891"/>
          </a:xfrm>
        </p:spPr>
        <p:txBody>
          <a:bodyPr>
            <a:normAutofit/>
          </a:bodyPr>
          <a:lstStyle/>
          <a:p>
            <a:pPr algn="l"/>
            <a:r>
              <a:rPr lang="en-GB" sz="2800" dirty="0" smtClean="0"/>
              <a:t>Experimental Humanities II (HUMB002) 2016</a:t>
            </a:r>
            <a:br>
              <a:rPr lang="en-GB" sz="2800" dirty="0" smtClean="0"/>
            </a:br>
            <a:r>
              <a:rPr lang="cs-CZ" sz="2800" dirty="0" smtClean="0"/>
              <a:t>STATISTICAL ANALYSIS</a:t>
            </a:r>
            <a:r>
              <a:rPr lang="cs-CZ" sz="3600" dirty="0" smtClean="0"/>
              <a:t/>
            </a:r>
            <a:br>
              <a:rPr lang="cs-CZ" sz="3600" dirty="0" smtClean="0"/>
            </a:br>
            <a:endParaRPr lang="cs-CZ" sz="3600" b="1" dirty="0"/>
          </a:p>
        </p:txBody>
      </p:sp>
      <p:sp>
        <p:nvSpPr>
          <p:cNvPr id="3" name="Podnadpis 2"/>
          <p:cNvSpPr>
            <a:spLocks noGrp="1"/>
          </p:cNvSpPr>
          <p:nvPr>
            <p:ph type="subTitle" idx="1"/>
          </p:nvPr>
        </p:nvSpPr>
        <p:spPr>
          <a:xfrm>
            <a:off x="1558342" y="1500388"/>
            <a:ext cx="9144000" cy="3960254"/>
          </a:xfrm>
        </p:spPr>
        <p:txBody>
          <a:bodyPr>
            <a:normAutofit fontScale="92500" lnSpcReduction="10000"/>
          </a:bodyPr>
          <a:lstStyle/>
          <a:p>
            <a:r>
              <a:rPr lang="en-GB" dirty="0" smtClean="0"/>
              <a:t>Lecture 1</a:t>
            </a:r>
          </a:p>
          <a:p>
            <a:endParaRPr lang="cs-CZ" dirty="0"/>
          </a:p>
          <a:p>
            <a:r>
              <a:rPr lang="cs-CZ" sz="4400" dirty="0" smtClean="0"/>
              <a:t>VARIABLES, FREQUENCIES, DISTRIBUTIONS</a:t>
            </a:r>
          </a:p>
          <a:p>
            <a:r>
              <a:rPr lang="cs-CZ" sz="4400" dirty="0" smtClean="0"/>
              <a:t>MEASURES OF CENTRAL TENDENCY AND </a:t>
            </a:r>
            <a:r>
              <a:rPr lang="cs-CZ" sz="4400" dirty="0" smtClean="0"/>
              <a:t>VARIABILITY</a:t>
            </a:r>
          </a:p>
          <a:p>
            <a:endParaRPr lang="cs-CZ" sz="2200" dirty="0" smtClean="0"/>
          </a:p>
          <a:p>
            <a:r>
              <a:rPr lang="cs-CZ" sz="2600" dirty="0" smtClean="0"/>
              <a:t>Pavla Linhartová</a:t>
            </a:r>
            <a:endParaRPr lang="cs-CZ" sz="2600" dirty="0"/>
          </a:p>
        </p:txBody>
      </p:sp>
      <p:sp>
        <p:nvSpPr>
          <p:cNvPr id="4" name="TextovéPole 3"/>
          <p:cNvSpPr txBox="1"/>
          <p:nvPr/>
        </p:nvSpPr>
        <p:spPr>
          <a:xfrm>
            <a:off x="1403797" y="5653825"/>
            <a:ext cx="9684913" cy="646331"/>
          </a:xfrm>
          <a:prstGeom prst="rect">
            <a:avLst/>
          </a:prstGeom>
          <a:noFill/>
        </p:spPr>
        <p:txBody>
          <a:bodyPr wrap="square" rtlCol="0">
            <a:spAutoFit/>
          </a:bodyPr>
          <a:lstStyle/>
          <a:p>
            <a:r>
              <a:rPr lang="en-GB" dirty="0" smtClean="0"/>
              <a:t>The lectures </a:t>
            </a:r>
            <a:r>
              <a:rPr lang="cs-CZ" dirty="0" smtClean="0"/>
              <a:t>and </a:t>
            </a:r>
            <a:r>
              <a:rPr lang="en-GB" dirty="0" smtClean="0"/>
              <a:t>exercises are based on the lectures from the subject PSY117 – Statistical analysis </a:t>
            </a:r>
            <a:r>
              <a:rPr lang="cs-CZ" dirty="0" smtClean="0"/>
              <a:t/>
            </a:r>
            <a:br>
              <a:rPr lang="cs-CZ" dirty="0" smtClean="0"/>
            </a:br>
            <a:r>
              <a:rPr lang="en-GB" dirty="0" smtClean="0"/>
              <a:t>by Stanislav </a:t>
            </a:r>
            <a:r>
              <a:rPr lang="en-GB" dirty="0" err="1" smtClean="0"/>
              <a:t>Ježek</a:t>
            </a:r>
            <a:r>
              <a:rPr lang="en-GB" dirty="0" smtClean="0"/>
              <a:t> and Jan </a:t>
            </a:r>
            <a:r>
              <a:rPr lang="en-GB" dirty="0" err="1" smtClean="0"/>
              <a:t>Širůček</a:t>
            </a:r>
            <a:r>
              <a:rPr lang="en-GB" dirty="0" smtClean="0"/>
              <a:t> from Department of Psychology, Faculty of Social Studies MU Brno</a:t>
            </a:r>
            <a:endParaRPr lang="en-GB" dirty="0"/>
          </a:p>
        </p:txBody>
      </p:sp>
    </p:spTree>
    <p:extLst>
      <p:ext uri="{BB962C8B-B14F-4D97-AF65-F5344CB8AC3E}">
        <p14:creationId xmlns:p14="http://schemas.microsoft.com/office/powerpoint/2010/main" val="4289891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838200" y="301133"/>
            <a:ext cx="10515600" cy="1325563"/>
          </a:xfrm>
        </p:spPr>
        <p:txBody>
          <a:bodyPr>
            <a:normAutofit/>
          </a:bodyPr>
          <a:lstStyle/>
          <a:p>
            <a:pPr algn="ctr"/>
            <a:r>
              <a:rPr lang="en-GB" sz="4000" dirty="0" smtClean="0"/>
              <a:t>Variables according to number of possible values</a:t>
            </a:r>
            <a:endParaRPr lang="en-GB" sz="4000" dirty="0"/>
          </a:p>
        </p:txBody>
      </p:sp>
      <p:sp>
        <p:nvSpPr>
          <p:cNvPr id="3" name="Zástupný symbol pro obsah 2"/>
          <p:cNvSpPr>
            <a:spLocks noGrp="1"/>
          </p:cNvSpPr>
          <p:nvPr>
            <p:ph idx="1"/>
          </p:nvPr>
        </p:nvSpPr>
        <p:spPr>
          <a:xfrm>
            <a:off x="838200" y="2086377"/>
            <a:ext cx="10515600" cy="4090586"/>
          </a:xfrm>
        </p:spPr>
        <p:txBody>
          <a:bodyPr/>
          <a:lstStyle/>
          <a:p>
            <a:pPr marL="285750" indent="-285750">
              <a:spcAft>
                <a:spcPts val="1000"/>
              </a:spcAft>
            </a:pPr>
            <a:r>
              <a:rPr lang="en-GB" b="1" dirty="0" smtClean="0"/>
              <a:t>Continuous variables:</a:t>
            </a:r>
            <a:r>
              <a:rPr lang="en-GB" dirty="0" smtClean="0"/>
              <a:t> infinite number of values (real numbers</a:t>
            </a:r>
            <a:r>
              <a:rPr lang="cs-CZ" dirty="0" smtClean="0"/>
              <a:t>)</a:t>
            </a:r>
            <a:endParaRPr lang="en-GB" dirty="0"/>
          </a:p>
          <a:p>
            <a:pPr marL="285750" indent="-285750">
              <a:spcAft>
                <a:spcPts val="500"/>
              </a:spcAft>
            </a:pPr>
            <a:r>
              <a:rPr lang="en-GB" b="1" dirty="0" smtClean="0"/>
              <a:t>Discrete variables:</a:t>
            </a:r>
            <a:endParaRPr lang="en-GB" dirty="0" smtClean="0"/>
          </a:p>
          <a:p>
            <a:pPr lvl="1">
              <a:spcAft>
                <a:spcPts val="500"/>
              </a:spcAft>
              <a:buFont typeface="Courier New" panose="02070309020205020404" pitchFamily="49" charset="0"/>
              <a:buChar char="o"/>
            </a:pPr>
            <a:r>
              <a:rPr lang="en-GB" sz="2700" dirty="0" smtClean="0"/>
              <a:t>(infinite) number of values, but only some values (typically integers) – we usually treat them as continuous</a:t>
            </a:r>
          </a:p>
          <a:p>
            <a:pPr lvl="1">
              <a:buFont typeface="Courier New" panose="02070309020205020404" pitchFamily="49" charset="0"/>
              <a:buChar char="o"/>
            </a:pPr>
            <a:r>
              <a:rPr lang="en-GB" sz="2700" dirty="0" smtClean="0"/>
              <a:t>Only a few values</a:t>
            </a:r>
          </a:p>
          <a:p>
            <a:pPr lvl="2">
              <a:buFont typeface="Wingdings" panose="05000000000000000000" pitchFamily="2" charset="2"/>
              <a:buChar char="§"/>
            </a:pPr>
            <a:r>
              <a:rPr lang="en-GB" sz="2600" dirty="0" smtClean="0"/>
              <a:t>Dichotomous (binary) – only two possible values</a:t>
            </a:r>
          </a:p>
          <a:p>
            <a:pPr lvl="2">
              <a:buFont typeface="Wingdings" panose="05000000000000000000" pitchFamily="2" charset="2"/>
              <a:buChar char="§"/>
            </a:pPr>
            <a:r>
              <a:rPr lang="en-GB" sz="2600" dirty="0" smtClean="0"/>
              <a:t>Polytomous – several values</a:t>
            </a:r>
          </a:p>
          <a:p>
            <a:pPr lvl="2">
              <a:buFont typeface="Wingdings" panose="05000000000000000000" pitchFamily="2" charset="2"/>
              <a:buChar char="§"/>
            </a:pPr>
            <a:endParaRPr lang="en-GB" dirty="0"/>
          </a:p>
          <a:p>
            <a:endParaRPr lang="cs-CZ" dirty="0"/>
          </a:p>
        </p:txBody>
      </p:sp>
    </p:spTree>
    <p:extLst>
      <p:ext uri="{BB962C8B-B14F-4D97-AF65-F5344CB8AC3E}">
        <p14:creationId xmlns:p14="http://schemas.microsoft.com/office/powerpoint/2010/main" val="2370681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795799" y="183612"/>
            <a:ext cx="10515600" cy="1325563"/>
          </a:xfrm>
        </p:spPr>
        <p:txBody>
          <a:bodyPr/>
          <a:lstStyle/>
          <a:p>
            <a:pPr algn="ctr"/>
            <a:r>
              <a:rPr lang="en-GB" dirty="0" smtClean="0"/>
              <a:t>Variables: summary</a:t>
            </a:r>
            <a:endParaRPr lang="en-GB" dirty="0"/>
          </a:p>
        </p:txBody>
      </p:sp>
      <p:pic>
        <p:nvPicPr>
          <p:cNvPr id="5" name="Zástupný symbol pro obsah 4"/>
          <p:cNvPicPr>
            <a:picLocks noGrp="1" noChangeAspect="1"/>
          </p:cNvPicPr>
          <p:nvPr>
            <p:ph idx="1"/>
          </p:nvPr>
        </p:nvPicPr>
        <p:blipFill>
          <a:blip r:embed="rId2"/>
          <a:stretch>
            <a:fillRect/>
          </a:stretch>
        </p:blipFill>
        <p:spPr>
          <a:xfrm>
            <a:off x="1417204" y="1918864"/>
            <a:ext cx="9272789" cy="3762642"/>
          </a:xfrm>
          <a:prstGeom prst="rect">
            <a:avLst/>
          </a:prstGeom>
        </p:spPr>
      </p:pic>
    </p:spTree>
    <p:extLst>
      <p:ext uri="{BB962C8B-B14F-4D97-AF65-F5344CB8AC3E}">
        <p14:creationId xmlns:p14="http://schemas.microsoft.com/office/powerpoint/2010/main" val="3727067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71536" y="275107"/>
            <a:ext cx="10515600" cy="1325563"/>
          </a:xfrm>
        </p:spPr>
        <p:txBody>
          <a:bodyPr/>
          <a:lstStyle/>
          <a:p>
            <a:pPr algn="ctr"/>
            <a:r>
              <a:rPr lang="en-GB" dirty="0" smtClean="0"/>
              <a:t>Level of measurement conversion</a:t>
            </a:r>
            <a:endParaRPr lang="en-GB" dirty="0"/>
          </a:p>
        </p:txBody>
      </p:sp>
      <p:pic>
        <p:nvPicPr>
          <p:cNvPr id="4" name="Obrázek 3"/>
          <p:cNvPicPr>
            <a:picLocks noChangeAspect="1"/>
          </p:cNvPicPr>
          <p:nvPr/>
        </p:nvPicPr>
        <p:blipFill>
          <a:blip r:embed="rId2"/>
          <a:stretch>
            <a:fillRect/>
          </a:stretch>
        </p:blipFill>
        <p:spPr>
          <a:xfrm>
            <a:off x="1190134" y="1867436"/>
            <a:ext cx="9811732" cy="4069723"/>
          </a:xfrm>
          <a:prstGeom prst="rect">
            <a:avLst/>
          </a:prstGeom>
        </p:spPr>
      </p:pic>
      <p:cxnSp>
        <p:nvCxnSpPr>
          <p:cNvPr id="5" name="Přímá spojnice se šipkou 4"/>
          <p:cNvCxnSpPr/>
          <p:nvPr/>
        </p:nvCxnSpPr>
        <p:spPr>
          <a:xfrm flipV="1">
            <a:off x="838200" y="1957590"/>
            <a:ext cx="0" cy="3960000"/>
          </a:xfrm>
          <a:prstGeom prst="straightConnector1">
            <a:avLst/>
          </a:prstGeom>
          <a:ln w="66675">
            <a:tailEnd type="triangle"/>
          </a:ln>
        </p:spPr>
        <p:style>
          <a:lnRef idx="1">
            <a:schemeClr val="dk1"/>
          </a:lnRef>
          <a:fillRef idx="0">
            <a:schemeClr val="dk1"/>
          </a:fillRef>
          <a:effectRef idx="0">
            <a:schemeClr val="dk1"/>
          </a:effectRef>
          <a:fontRef idx="minor">
            <a:schemeClr val="tx1"/>
          </a:fontRef>
        </p:style>
      </p:cxnSp>
      <p:cxnSp>
        <p:nvCxnSpPr>
          <p:cNvPr id="6" name="Přímá spojnice se šipkou 5"/>
          <p:cNvCxnSpPr/>
          <p:nvPr/>
        </p:nvCxnSpPr>
        <p:spPr>
          <a:xfrm flipV="1">
            <a:off x="11387137" y="2152852"/>
            <a:ext cx="0" cy="3960000"/>
          </a:xfrm>
          <a:prstGeom prst="straightConnector1">
            <a:avLst/>
          </a:prstGeom>
          <a:ln w="66675">
            <a:tailEnd type="triangle"/>
          </a:ln>
          <a:scene3d>
            <a:camera prst="orthographicFront">
              <a:rot lat="10800000" lon="0" rev="0"/>
            </a:camera>
            <a:lightRig rig="threePt" dir="t"/>
          </a:scene3d>
        </p:spPr>
        <p:style>
          <a:lnRef idx="1">
            <a:schemeClr val="dk1"/>
          </a:lnRef>
          <a:fillRef idx="0">
            <a:schemeClr val="dk1"/>
          </a:fillRef>
          <a:effectRef idx="0">
            <a:schemeClr val="dk1"/>
          </a:effectRef>
          <a:fontRef idx="minor">
            <a:schemeClr val="tx1"/>
          </a:fontRef>
        </p:style>
      </p:cxnSp>
      <p:sp>
        <p:nvSpPr>
          <p:cNvPr id="7" name="Násobení 6"/>
          <p:cNvSpPr/>
          <p:nvPr/>
        </p:nvSpPr>
        <p:spPr>
          <a:xfrm>
            <a:off x="10923038" y="2971800"/>
            <a:ext cx="928197" cy="1471613"/>
          </a:xfrm>
          <a:prstGeom prst="mathMultiply">
            <a:avLst>
              <a:gd name="adj1" fmla="val 9667"/>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cs-CZ" b="1">
              <a:ln w="22225">
                <a:solidFill>
                  <a:schemeClr val="accent2"/>
                </a:solidFill>
                <a:prstDash val="solid"/>
              </a:ln>
              <a:solidFill>
                <a:srgbClr val="FF0000"/>
              </a:solidFill>
            </a:endParaRPr>
          </a:p>
        </p:txBody>
      </p:sp>
    </p:spTree>
    <p:extLst>
      <p:ext uri="{BB962C8B-B14F-4D97-AF65-F5344CB8AC3E}">
        <p14:creationId xmlns:p14="http://schemas.microsoft.com/office/powerpoint/2010/main" val="1463226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838200" y="365126"/>
            <a:ext cx="10515600" cy="1049338"/>
          </a:xfrm>
        </p:spPr>
        <p:txBody>
          <a:bodyPr/>
          <a:lstStyle/>
          <a:p>
            <a:pPr algn="ctr"/>
            <a:r>
              <a:rPr lang="en-GB" dirty="0" smtClean="0"/>
              <a:t>Level of measurement conversion</a:t>
            </a:r>
            <a:endParaRPr lang="en-GB" dirty="0"/>
          </a:p>
        </p:txBody>
      </p:sp>
      <p:pic>
        <p:nvPicPr>
          <p:cNvPr id="5" name="Obrázek 4"/>
          <p:cNvPicPr>
            <a:picLocks noChangeAspect="1"/>
          </p:cNvPicPr>
          <p:nvPr/>
        </p:nvPicPr>
        <p:blipFill>
          <a:blip r:embed="rId2"/>
          <a:stretch>
            <a:fillRect/>
          </a:stretch>
        </p:blipFill>
        <p:spPr>
          <a:xfrm>
            <a:off x="838200" y="1768833"/>
            <a:ext cx="10941470" cy="3374265"/>
          </a:xfrm>
          <a:prstGeom prst="rect">
            <a:avLst/>
          </a:prstGeom>
        </p:spPr>
      </p:pic>
      <p:cxnSp>
        <p:nvCxnSpPr>
          <p:cNvPr id="6" name="Přímá spojnice se šipkou 5"/>
          <p:cNvCxnSpPr/>
          <p:nvPr/>
        </p:nvCxnSpPr>
        <p:spPr>
          <a:xfrm flipV="1">
            <a:off x="2614973" y="2571750"/>
            <a:ext cx="7200000" cy="10615"/>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2" name="Přímá spojnice se šipkou 11"/>
          <p:cNvCxnSpPr/>
          <p:nvPr/>
        </p:nvCxnSpPr>
        <p:spPr>
          <a:xfrm flipH="1">
            <a:off x="2614973" y="5143098"/>
            <a:ext cx="7200000" cy="10615"/>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4" name="Násobení 13"/>
          <p:cNvSpPr/>
          <p:nvPr/>
        </p:nvSpPr>
        <p:spPr>
          <a:xfrm rot="5400000">
            <a:off x="5741348" y="4396677"/>
            <a:ext cx="540000" cy="1471613"/>
          </a:xfrm>
          <a:prstGeom prst="mathMultiply">
            <a:avLst>
              <a:gd name="adj1" fmla="val 9667"/>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cs-CZ" b="1">
              <a:ln w="22225">
                <a:solidFill>
                  <a:schemeClr val="accent2"/>
                </a:solidFill>
                <a:prstDash val="solid"/>
              </a:ln>
              <a:solidFill>
                <a:srgbClr val="FF0000"/>
              </a:solidFill>
            </a:endParaRPr>
          </a:p>
        </p:txBody>
      </p:sp>
    </p:spTree>
    <p:extLst>
      <p:ext uri="{BB962C8B-B14F-4D97-AF65-F5344CB8AC3E}">
        <p14:creationId xmlns:p14="http://schemas.microsoft.com/office/powerpoint/2010/main" val="890179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06463"/>
          </a:xfrm>
        </p:spPr>
        <p:txBody>
          <a:bodyPr/>
          <a:lstStyle/>
          <a:p>
            <a:pPr algn="ctr"/>
            <a:r>
              <a:rPr lang="en-GB" sz="4000" dirty="0" smtClean="0"/>
              <a:t>Treating</a:t>
            </a:r>
            <a:r>
              <a:rPr lang="en-GB" dirty="0" smtClean="0"/>
              <a:t> variable types</a:t>
            </a:r>
            <a:endParaRPr lang="en-GB" dirty="0"/>
          </a:p>
        </p:txBody>
      </p:sp>
      <p:sp>
        <p:nvSpPr>
          <p:cNvPr id="3" name="Zástupný symbol pro obsah 2"/>
          <p:cNvSpPr>
            <a:spLocks noGrp="1"/>
          </p:cNvSpPr>
          <p:nvPr>
            <p:ph idx="1"/>
          </p:nvPr>
        </p:nvSpPr>
        <p:spPr>
          <a:xfrm>
            <a:off x="838200" y="1400175"/>
            <a:ext cx="10515600" cy="5043488"/>
          </a:xfrm>
        </p:spPr>
        <p:txBody>
          <a:bodyPr>
            <a:normAutofit/>
          </a:bodyPr>
          <a:lstStyle/>
          <a:p>
            <a:pPr>
              <a:spcAft>
                <a:spcPts val="500"/>
              </a:spcAft>
            </a:pPr>
            <a:r>
              <a:rPr lang="en-GB" sz="2400" dirty="0"/>
              <a:t>Variable t</a:t>
            </a:r>
            <a:r>
              <a:rPr lang="cs-CZ" sz="2400" dirty="0" err="1"/>
              <a:t>ype</a:t>
            </a:r>
            <a:r>
              <a:rPr lang="cs-CZ" sz="2400" dirty="0"/>
              <a:t> </a:t>
            </a:r>
            <a:r>
              <a:rPr lang="cs-CZ" sz="2400" dirty="0" err="1"/>
              <a:t>depends</a:t>
            </a:r>
            <a:r>
              <a:rPr lang="cs-CZ" sz="2400" dirty="0"/>
              <a:t> on HOW </a:t>
            </a:r>
            <a:r>
              <a:rPr lang="cs-CZ" sz="2400" dirty="0" err="1"/>
              <a:t>we</a:t>
            </a:r>
            <a:r>
              <a:rPr lang="cs-CZ" sz="2400" dirty="0"/>
              <a:t> </a:t>
            </a:r>
            <a:r>
              <a:rPr lang="cs-CZ" sz="2400" dirty="0" err="1"/>
              <a:t>measure</a:t>
            </a:r>
            <a:r>
              <a:rPr lang="cs-CZ" sz="2400" dirty="0"/>
              <a:t>, not </a:t>
            </a:r>
            <a:r>
              <a:rPr lang="cs-CZ" sz="2400" dirty="0" err="1"/>
              <a:t>what</a:t>
            </a:r>
            <a:r>
              <a:rPr lang="cs-CZ" sz="2400" dirty="0"/>
              <a:t> </a:t>
            </a:r>
            <a:r>
              <a:rPr lang="cs-CZ" sz="2400" dirty="0" err="1"/>
              <a:t>we</a:t>
            </a:r>
            <a:r>
              <a:rPr lang="cs-CZ" sz="2400" dirty="0"/>
              <a:t> </a:t>
            </a:r>
            <a:r>
              <a:rPr lang="cs-CZ" sz="2400" dirty="0" err="1"/>
              <a:t>measure</a:t>
            </a:r>
            <a:r>
              <a:rPr lang="cs-CZ" sz="2400" dirty="0"/>
              <a:t>!</a:t>
            </a:r>
          </a:p>
          <a:p>
            <a:pPr>
              <a:spcAft>
                <a:spcPts val="2000"/>
              </a:spcAft>
            </a:pPr>
            <a:r>
              <a:rPr lang="en-GB" sz="2400" dirty="0" smtClean="0"/>
              <a:t>Measure on the highest level possible, you can always transfer to the lower levels, not the other way</a:t>
            </a:r>
            <a:r>
              <a:rPr lang="cs-CZ" sz="2400" dirty="0" smtClean="0"/>
              <a:t>…</a:t>
            </a:r>
            <a:endParaRPr lang="en-GB" sz="2400" dirty="0" smtClean="0"/>
          </a:p>
          <a:p>
            <a:pPr>
              <a:spcAft>
                <a:spcPts val="500"/>
              </a:spcAft>
            </a:pPr>
            <a:r>
              <a:rPr lang="en-GB" sz="2400" dirty="0" smtClean="0"/>
              <a:t>Variables measured on discrete ordinal polytomous scale are in psychology </a:t>
            </a:r>
            <a:br>
              <a:rPr lang="en-GB" sz="2400" dirty="0" smtClean="0"/>
            </a:br>
            <a:r>
              <a:rPr lang="en-GB" sz="2400" dirty="0" smtClean="0"/>
              <a:t>and other sciences usually considered as interval continuous variables, </a:t>
            </a:r>
            <a:br>
              <a:rPr lang="en-GB" sz="2400" dirty="0" smtClean="0"/>
            </a:br>
            <a:r>
              <a:rPr lang="en-GB" sz="2400" dirty="0" smtClean="0"/>
              <a:t>e.g. attitude scales:</a:t>
            </a:r>
            <a:endParaRPr lang="cs-CZ" sz="2400" dirty="0" smtClean="0"/>
          </a:p>
          <a:p>
            <a:pPr marL="685800" lvl="2">
              <a:spcBef>
                <a:spcPts val="1000"/>
              </a:spcBef>
              <a:spcAft>
                <a:spcPts val="500"/>
              </a:spcAft>
            </a:pPr>
            <a:r>
              <a:rPr lang="en-GB" sz="2400" dirty="0"/>
              <a:t>1=totally disagree, 2=somewhat disagree, 3=neither agree, nor disagree, 4=somewhat agree, 5=totally </a:t>
            </a:r>
            <a:r>
              <a:rPr lang="en-GB" sz="2400" dirty="0" smtClean="0"/>
              <a:t>agree</a:t>
            </a:r>
            <a:endParaRPr lang="cs-CZ" sz="2400" dirty="0" smtClean="0"/>
          </a:p>
          <a:p>
            <a:pPr>
              <a:spcAft>
                <a:spcPts val="500"/>
              </a:spcAft>
            </a:pPr>
            <a:r>
              <a:rPr lang="en-GB" sz="2400" dirty="0" smtClean="0"/>
              <a:t>We usually try to achieve interval variable type </a:t>
            </a:r>
            <a:r>
              <a:rPr lang="cs-CZ" sz="2400" dirty="0" smtClean="0"/>
              <a:t>(</a:t>
            </a:r>
            <a:r>
              <a:rPr lang="cs-CZ" sz="2400" dirty="0" err="1" smtClean="0"/>
              <a:t>if</a:t>
            </a:r>
            <a:r>
              <a:rPr lang="cs-CZ" sz="2400" dirty="0" smtClean="0"/>
              <a:t> </a:t>
            </a:r>
            <a:r>
              <a:rPr lang="cs-CZ" sz="2400" dirty="0" err="1" smtClean="0"/>
              <a:t>it´s</a:t>
            </a:r>
            <a:r>
              <a:rPr lang="cs-CZ" sz="2400" dirty="0" smtClean="0"/>
              <a:t> </a:t>
            </a:r>
            <a:r>
              <a:rPr lang="en-GB" sz="2400" dirty="0" smtClean="0"/>
              <a:t>reasonable</a:t>
            </a:r>
            <a:r>
              <a:rPr lang="cs-CZ" sz="2400" dirty="0" smtClean="0"/>
              <a:t>)</a:t>
            </a:r>
          </a:p>
          <a:p>
            <a:pPr marL="457200" lvl="1" indent="0">
              <a:spcAft>
                <a:spcPts val="500"/>
              </a:spcAft>
              <a:buNone/>
            </a:pPr>
            <a:r>
              <a:rPr lang="cs-CZ" dirty="0" smtClean="0"/>
              <a:t>-</a:t>
            </a:r>
            <a:r>
              <a:rPr lang="en-GB" dirty="0" smtClean="0"/>
              <a:t>&gt; easier statistics</a:t>
            </a:r>
          </a:p>
        </p:txBody>
      </p:sp>
    </p:spTree>
    <p:extLst>
      <p:ext uri="{BB962C8B-B14F-4D97-AF65-F5344CB8AC3E}">
        <p14:creationId xmlns:p14="http://schemas.microsoft.com/office/powerpoint/2010/main" val="4124635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07962"/>
            <a:ext cx="10515600" cy="1325563"/>
          </a:xfrm>
        </p:spPr>
        <p:txBody>
          <a:bodyPr/>
          <a:lstStyle/>
          <a:p>
            <a:pPr algn="ctr"/>
            <a:r>
              <a:rPr lang="cs-CZ" dirty="0" smtClean="0"/>
              <a:t>Data matrix</a:t>
            </a:r>
            <a:endParaRPr lang="cs-CZ" dirty="0"/>
          </a:p>
        </p:txBody>
      </p:sp>
      <p:pic>
        <p:nvPicPr>
          <p:cNvPr id="4" name="Obrázek 3"/>
          <p:cNvPicPr>
            <a:picLocks noChangeAspect="1"/>
          </p:cNvPicPr>
          <p:nvPr/>
        </p:nvPicPr>
        <p:blipFill>
          <a:blip r:embed="rId2"/>
          <a:stretch>
            <a:fillRect/>
          </a:stretch>
        </p:blipFill>
        <p:spPr>
          <a:xfrm>
            <a:off x="1009651" y="1147762"/>
            <a:ext cx="8720138" cy="3471907"/>
          </a:xfrm>
          <a:prstGeom prst="rect">
            <a:avLst/>
          </a:prstGeom>
        </p:spPr>
      </p:pic>
      <p:sp>
        <p:nvSpPr>
          <p:cNvPr id="5" name="TextovéPole 4"/>
          <p:cNvSpPr txBox="1"/>
          <p:nvPr/>
        </p:nvSpPr>
        <p:spPr>
          <a:xfrm>
            <a:off x="1543050" y="4653050"/>
            <a:ext cx="8586787" cy="1569660"/>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1 column = 1 variable, 1 row = 1 subject (object)</a:t>
            </a:r>
          </a:p>
          <a:p>
            <a:pPr marL="285750" indent="-285750">
              <a:buFont typeface="Arial" panose="020B0604020202020204" pitchFamily="34" charset="0"/>
              <a:buChar char="•"/>
            </a:pPr>
            <a:r>
              <a:rPr lang="en-GB" sz="2400" dirty="0" smtClean="0"/>
              <a:t>Variable has either string, or numeric coding</a:t>
            </a:r>
          </a:p>
          <a:p>
            <a:pPr marL="285750" indent="-285750">
              <a:buFont typeface="Arial" panose="020B0604020202020204" pitchFamily="34" charset="0"/>
              <a:buChar char="•"/>
            </a:pPr>
            <a:r>
              <a:rPr lang="en-GB" sz="2400" dirty="0" smtClean="0"/>
              <a:t>Numeric coding + labels</a:t>
            </a:r>
            <a:endParaRPr lang="cs-CZ" sz="2400" dirty="0" smtClean="0"/>
          </a:p>
          <a:p>
            <a:pPr marL="285750" indent="-285750">
              <a:buFont typeface="Arial" panose="020B0604020202020204" pitchFamily="34" charset="0"/>
              <a:buChar char="•"/>
            </a:pPr>
            <a:r>
              <a:rPr lang="en-GB" sz="2400" dirty="0" smtClean="0"/>
              <a:t>Short variable names + labels</a:t>
            </a:r>
            <a:endParaRPr lang="en-GB" sz="2400" dirty="0"/>
          </a:p>
        </p:txBody>
      </p:sp>
    </p:spTree>
    <p:extLst>
      <p:ext uri="{BB962C8B-B14F-4D97-AF65-F5344CB8AC3E}">
        <p14:creationId xmlns:p14="http://schemas.microsoft.com/office/powerpoint/2010/main" val="3242824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06475"/>
          </a:xfrm>
        </p:spPr>
        <p:txBody>
          <a:bodyPr>
            <a:normAutofit/>
          </a:bodyPr>
          <a:lstStyle/>
          <a:p>
            <a:pPr algn="ctr"/>
            <a:r>
              <a:rPr lang="en-GB" sz="4000" dirty="0" smtClean="0"/>
              <a:t>Coding issues</a:t>
            </a:r>
            <a:endParaRPr lang="en-GB" sz="4000" dirty="0"/>
          </a:p>
        </p:txBody>
      </p:sp>
      <p:sp>
        <p:nvSpPr>
          <p:cNvPr id="3" name="Zástupný symbol pro obsah 2"/>
          <p:cNvSpPr>
            <a:spLocks noGrp="1"/>
          </p:cNvSpPr>
          <p:nvPr>
            <p:ph idx="1"/>
          </p:nvPr>
        </p:nvSpPr>
        <p:spPr>
          <a:xfrm>
            <a:off x="838200" y="1571625"/>
            <a:ext cx="10515600" cy="4772024"/>
          </a:xfrm>
        </p:spPr>
        <p:txBody>
          <a:bodyPr/>
          <a:lstStyle/>
          <a:p>
            <a:r>
              <a:rPr lang="en-GB" dirty="0" smtClean="0"/>
              <a:t>Repeated measurement</a:t>
            </a:r>
          </a:p>
          <a:p>
            <a:pPr marL="685800" lvl="2">
              <a:spcBef>
                <a:spcPts val="1000"/>
              </a:spcBef>
              <a:spcAft>
                <a:spcPts val="1000"/>
              </a:spcAft>
            </a:pPr>
            <a:r>
              <a:rPr lang="en-GB" sz="2400" dirty="0" smtClean="0"/>
              <a:t>pre-test and post-test scores have to be coded as individual variables, not individual cases!</a:t>
            </a:r>
          </a:p>
          <a:p>
            <a:r>
              <a:rPr lang="en-GB" dirty="0" smtClean="0"/>
              <a:t>Forced choice answer formats</a:t>
            </a:r>
          </a:p>
          <a:p>
            <a:pPr lvl="1">
              <a:spcAft>
                <a:spcPts val="1000"/>
              </a:spcAft>
            </a:pPr>
            <a:r>
              <a:rPr lang="en-GB" dirty="0" smtClean="0"/>
              <a:t>1 question = 1 variable, 1 answer possibility = 1 value</a:t>
            </a:r>
          </a:p>
          <a:p>
            <a:r>
              <a:rPr lang="en-GB" dirty="0" smtClean="0"/>
              <a:t>Multiple choice answer formats</a:t>
            </a:r>
          </a:p>
          <a:p>
            <a:pPr lvl="1"/>
            <a:r>
              <a:rPr lang="en-GB" dirty="0" smtClean="0"/>
              <a:t>answer possibilities have to be coded as individual variables with values </a:t>
            </a:r>
            <a:br>
              <a:rPr lang="en-GB" dirty="0" smtClean="0"/>
            </a:br>
            <a:r>
              <a:rPr lang="en-GB" dirty="0" smtClean="0"/>
              <a:t>1 = checked, 0 = not checked</a:t>
            </a:r>
          </a:p>
          <a:p>
            <a:pPr marL="457200" lvl="1" indent="0">
              <a:buNone/>
            </a:pPr>
            <a:endParaRPr lang="en-GB" dirty="0" smtClean="0"/>
          </a:p>
          <a:p>
            <a:pPr marL="457200" lvl="1" indent="0">
              <a:buNone/>
            </a:pPr>
            <a:r>
              <a:rPr lang="en-GB" b="1" dirty="0" smtClean="0"/>
              <a:t>View Data matrix handout and Coding rules in study materials</a:t>
            </a:r>
          </a:p>
        </p:txBody>
      </p:sp>
    </p:spTree>
    <p:extLst>
      <p:ext uri="{BB962C8B-B14F-4D97-AF65-F5344CB8AC3E}">
        <p14:creationId xmlns:p14="http://schemas.microsoft.com/office/powerpoint/2010/main" val="803667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2"/>
          <p:cNvSpPr>
            <a:spLocks noGrp="1"/>
          </p:cNvSpPr>
          <p:nvPr>
            <p:ph idx="1"/>
          </p:nvPr>
        </p:nvSpPr>
        <p:spPr>
          <a:xfrm>
            <a:off x="838200" y="2757488"/>
            <a:ext cx="10515600" cy="3419475"/>
          </a:xfrm>
        </p:spPr>
        <p:txBody>
          <a:bodyPr>
            <a:normAutofit/>
          </a:bodyPr>
          <a:lstStyle/>
          <a:p>
            <a:pPr marL="0" indent="0" algn="ctr">
              <a:buNone/>
            </a:pPr>
            <a:r>
              <a:rPr lang="cs-CZ" sz="4800" dirty="0" smtClean="0"/>
              <a:t>FREQUENCIES AND DISTRIBUTIONS</a:t>
            </a:r>
            <a:endParaRPr lang="cs-CZ" sz="4800" dirty="0"/>
          </a:p>
        </p:txBody>
      </p:sp>
    </p:spTree>
    <p:extLst>
      <p:ext uri="{BB962C8B-B14F-4D97-AF65-F5344CB8AC3E}">
        <p14:creationId xmlns:p14="http://schemas.microsoft.com/office/powerpoint/2010/main" val="272945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977900"/>
          </a:xfrm>
        </p:spPr>
        <p:txBody>
          <a:bodyPr/>
          <a:lstStyle/>
          <a:p>
            <a:pPr algn="ctr"/>
            <a:r>
              <a:rPr lang="en-GB" dirty="0" smtClean="0"/>
              <a:t>Frequencies</a:t>
            </a:r>
            <a:endParaRPr lang="en-GB" dirty="0"/>
          </a:p>
        </p:txBody>
      </p:sp>
      <p:sp>
        <p:nvSpPr>
          <p:cNvPr id="3" name="Zástupný symbol pro obsah 2"/>
          <p:cNvSpPr>
            <a:spLocks noGrp="1"/>
          </p:cNvSpPr>
          <p:nvPr>
            <p:ph idx="1"/>
          </p:nvPr>
        </p:nvSpPr>
        <p:spPr>
          <a:xfrm>
            <a:off x="838200" y="1628775"/>
            <a:ext cx="10515600" cy="4743450"/>
          </a:xfrm>
        </p:spPr>
        <p:txBody>
          <a:bodyPr>
            <a:normAutofit/>
          </a:bodyPr>
          <a:lstStyle/>
          <a:p>
            <a:r>
              <a:rPr lang="en-GB" sz="2400" dirty="0" smtClean="0"/>
              <a:t>How many values we have in different variables?</a:t>
            </a:r>
          </a:p>
          <a:p>
            <a:r>
              <a:rPr lang="en-GB" sz="2400" dirty="0" smtClean="0"/>
              <a:t>How many people answered this way?</a:t>
            </a:r>
          </a:p>
          <a:p>
            <a:r>
              <a:rPr lang="en-GB" sz="2400" dirty="0" smtClean="0"/>
              <a:t>What was the most frequent answer? 			etc.</a:t>
            </a:r>
          </a:p>
          <a:p>
            <a:endParaRPr lang="en-GB" sz="2400" dirty="0" smtClean="0"/>
          </a:p>
          <a:p>
            <a:r>
              <a:rPr lang="en-GB" sz="2400" dirty="0" smtClean="0"/>
              <a:t>Frequency tables and frequency graphs</a:t>
            </a:r>
          </a:p>
          <a:p>
            <a:endParaRPr lang="cs-CZ" sz="2400" dirty="0"/>
          </a:p>
          <a:p>
            <a:endParaRPr lang="cs-CZ" sz="2400" dirty="0"/>
          </a:p>
        </p:txBody>
      </p:sp>
    </p:spTree>
    <p:extLst>
      <p:ext uri="{BB962C8B-B14F-4D97-AF65-F5344CB8AC3E}">
        <p14:creationId xmlns:p14="http://schemas.microsoft.com/office/powerpoint/2010/main" val="1552255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06475"/>
          </a:xfrm>
        </p:spPr>
        <p:txBody>
          <a:bodyPr>
            <a:normAutofit/>
          </a:bodyPr>
          <a:lstStyle/>
          <a:p>
            <a:pPr algn="ctr"/>
            <a:r>
              <a:rPr lang="en-GB" sz="4000" dirty="0" smtClean="0"/>
              <a:t>Frequency tables</a:t>
            </a:r>
            <a:endParaRPr lang="en-GB" sz="4000" dirty="0"/>
          </a:p>
        </p:txBody>
      </p:sp>
      <p:pic>
        <p:nvPicPr>
          <p:cNvPr id="7" name="Obrázek 6"/>
          <p:cNvPicPr>
            <a:picLocks noChangeAspect="1"/>
          </p:cNvPicPr>
          <p:nvPr/>
        </p:nvPicPr>
        <p:blipFill>
          <a:blip r:embed="rId2"/>
          <a:stretch>
            <a:fillRect/>
          </a:stretch>
        </p:blipFill>
        <p:spPr>
          <a:xfrm>
            <a:off x="1350169" y="1253473"/>
            <a:ext cx="9491662" cy="5229527"/>
          </a:xfrm>
          <a:prstGeom prst="rect">
            <a:avLst/>
          </a:prstGeom>
        </p:spPr>
      </p:pic>
    </p:spTree>
    <p:extLst>
      <p:ext uri="{BB962C8B-B14F-4D97-AF65-F5344CB8AC3E}">
        <p14:creationId xmlns:p14="http://schemas.microsoft.com/office/powerpoint/2010/main" val="3520685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23458"/>
            <a:ext cx="10515600" cy="1325563"/>
          </a:xfrm>
        </p:spPr>
        <p:txBody>
          <a:bodyPr/>
          <a:lstStyle/>
          <a:p>
            <a:pPr algn="ctr"/>
            <a:r>
              <a:rPr lang="en-GB" dirty="0" smtClean="0"/>
              <a:t>Course introduction</a:t>
            </a:r>
            <a:endParaRPr lang="en-GB" dirty="0"/>
          </a:p>
        </p:txBody>
      </p:sp>
      <p:sp>
        <p:nvSpPr>
          <p:cNvPr id="3" name="Zástupný symbol pro obsah 2"/>
          <p:cNvSpPr>
            <a:spLocks noGrp="1"/>
          </p:cNvSpPr>
          <p:nvPr>
            <p:ph idx="1"/>
          </p:nvPr>
        </p:nvSpPr>
        <p:spPr>
          <a:xfrm>
            <a:off x="838200" y="1549021"/>
            <a:ext cx="10515600" cy="4890416"/>
          </a:xfrm>
        </p:spPr>
        <p:txBody>
          <a:bodyPr/>
          <a:lstStyle/>
          <a:p>
            <a:r>
              <a:rPr lang="en-GB" dirty="0" smtClean="0"/>
              <a:t>Lectures + Exercises (basic computations, Excel, SPSS, </a:t>
            </a:r>
            <a:r>
              <a:rPr lang="en-GB" dirty="0" err="1" smtClean="0"/>
              <a:t>Statistica</a:t>
            </a:r>
            <a:r>
              <a:rPr lang="en-GB" dirty="0" smtClean="0"/>
              <a:t>)</a:t>
            </a:r>
          </a:p>
          <a:p>
            <a:r>
              <a:rPr lang="en-GB" dirty="0" smtClean="0"/>
              <a:t>2 tests (20 + 20 points)</a:t>
            </a:r>
          </a:p>
          <a:p>
            <a:r>
              <a:rPr lang="en-GB" dirty="0" smtClean="0"/>
              <a:t>1 seminar thesis (15 points)</a:t>
            </a:r>
          </a:p>
          <a:p>
            <a:r>
              <a:rPr lang="en-GB" dirty="0" smtClean="0"/>
              <a:t>Final exam project (45 points) </a:t>
            </a:r>
            <a:endParaRPr lang="en-GB" dirty="0"/>
          </a:p>
        </p:txBody>
      </p:sp>
    </p:spTree>
    <p:extLst>
      <p:ext uri="{BB962C8B-B14F-4D97-AF65-F5344CB8AC3E}">
        <p14:creationId xmlns:p14="http://schemas.microsoft.com/office/powerpoint/2010/main" val="2385508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838200" y="365125"/>
            <a:ext cx="10515600" cy="1006475"/>
          </a:xfrm>
        </p:spPr>
        <p:txBody>
          <a:bodyPr>
            <a:normAutofit/>
          </a:bodyPr>
          <a:lstStyle/>
          <a:p>
            <a:pPr algn="ctr"/>
            <a:r>
              <a:rPr lang="en-GB" sz="4000" dirty="0" smtClean="0"/>
              <a:t>Frequency tables</a:t>
            </a:r>
            <a:endParaRPr lang="en-GB" sz="4000" dirty="0"/>
          </a:p>
        </p:txBody>
      </p:sp>
      <p:sp>
        <p:nvSpPr>
          <p:cNvPr id="3" name="Zástupný symbol pro obsah 2"/>
          <p:cNvSpPr>
            <a:spLocks noGrp="1"/>
          </p:cNvSpPr>
          <p:nvPr>
            <p:ph idx="1"/>
          </p:nvPr>
        </p:nvSpPr>
        <p:spPr>
          <a:xfrm>
            <a:off x="838200" y="1371600"/>
            <a:ext cx="10515600" cy="5000625"/>
          </a:xfrm>
        </p:spPr>
        <p:txBody>
          <a:bodyPr/>
          <a:lstStyle/>
          <a:p>
            <a:r>
              <a:rPr lang="en-GB" dirty="0" smtClean="0"/>
              <a:t>Ordered from lowest to highest values</a:t>
            </a:r>
          </a:p>
          <a:p>
            <a:r>
              <a:rPr lang="en-GB" dirty="0" smtClean="0"/>
              <a:t>Usually include missing values</a:t>
            </a:r>
          </a:p>
          <a:p>
            <a:r>
              <a:rPr lang="en-GB" dirty="0" smtClean="0"/>
              <a:t>Suitable for categorical variables or metric variables with a few values</a:t>
            </a:r>
          </a:p>
          <a:p>
            <a:r>
              <a:rPr lang="en-GB" dirty="0" smtClean="0"/>
              <a:t>We can use intervals instead of values</a:t>
            </a:r>
          </a:p>
          <a:p>
            <a:r>
              <a:rPr lang="en-GB" dirty="0" smtClean="0"/>
              <a:t>It is better to use graphs for displaying frequencies of variables with many values</a:t>
            </a:r>
          </a:p>
          <a:p>
            <a:r>
              <a:rPr lang="en-GB" dirty="0" smtClean="0"/>
              <a:t>Frequency table has to always include </a:t>
            </a:r>
            <a:r>
              <a:rPr lang="en-GB" dirty="0" err="1" smtClean="0"/>
              <a:t>abso</a:t>
            </a:r>
            <a:r>
              <a:rPr lang="cs-CZ" dirty="0" smtClean="0"/>
              <a:t>l</a:t>
            </a:r>
            <a:r>
              <a:rPr lang="en-GB" dirty="0" err="1" smtClean="0"/>
              <a:t>ute</a:t>
            </a:r>
            <a:r>
              <a:rPr lang="en-GB" dirty="0" smtClean="0"/>
              <a:t> and relative frequencies and the last summing row</a:t>
            </a:r>
          </a:p>
          <a:p>
            <a:endParaRPr lang="cs-CZ" dirty="0"/>
          </a:p>
        </p:txBody>
      </p:sp>
    </p:spTree>
    <p:extLst>
      <p:ext uri="{BB962C8B-B14F-4D97-AF65-F5344CB8AC3E}">
        <p14:creationId xmlns:p14="http://schemas.microsoft.com/office/powerpoint/2010/main" val="2498984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479426"/>
            <a:ext cx="10515600" cy="1092200"/>
          </a:xfrm>
        </p:spPr>
        <p:txBody>
          <a:bodyPr>
            <a:normAutofit/>
          </a:bodyPr>
          <a:lstStyle/>
          <a:p>
            <a:pPr algn="ctr"/>
            <a:r>
              <a:rPr lang="en-GB" sz="4000" dirty="0" err="1" smtClean="0"/>
              <a:t>Frequenc</a:t>
            </a:r>
            <a:r>
              <a:rPr lang="cs-CZ" sz="4000" dirty="0" err="1" smtClean="0"/>
              <a:t>ies</a:t>
            </a:r>
            <a:r>
              <a:rPr lang="en-GB" sz="4000" dirty="0" smtClean="0"/>
              <a:t> visualisation</a:t>
            </a:r>
            <a:endParaRPr lang="en-GB" sz="4000" dirty="0"/>
          </a:p>
        </p:txBody>
      </p:sp>
      <p:sp>
        <p:nvSpPr>
          <p:cNvPr id="3" name="Zástupný symbol pro obsah 2"/>
          <p:cNvSpPr>
            <a:spLocks noGrp="1"/>
          </p:cNvSpPr>
          <p:nvPr>
            <p:ph idx="1"/>
          </p:nvPr>
        </p:nvSpPr>
        <p:spPr>
          <a:xfrm>
            <a:off x="838200" y="1828800"/>
            <a:ext cx="10515600" cy="4586288"/>
          </a:xfrm>
        </p:spPr>
        <p:txBody>
          <a:bodyPr/>
          <a:lstStyle/>
          <a:p>
            <a:r>
              <a:rPr lang="en-GB" dirty="0" smtClean="0"/>
              <a:t>Categorical data</a:t>
            </a:r>
          </a:p>
          <a:p>
            <a:pPr lvl="1"/>
            <a:r>
              <a:rPr lang="cs-CZ" sz="2800" dirty="0" smtClean="0"/>
              <a:t>Pie chart – </a:t>
            </a:r>
            <a:r>
              <a:rPr lang="en-GB" sz="2800" dirty="0" smtClean="0"/>
              <a:t>used rarely</a:t>
            </a:r>
          </a:p>
          <a:p>
            <a:pPr lvl="1">
              <a:spcAft>
                <a:spcPts val="2000"/>
              </a:spcAft>
            </a:pPr>
            <a:r>
              <a:rPr lang="cs-CZ" sz="2800" b="1" dirty="0" smtClean="0"/>
              <a:t>Bar chart</a:t>
            </a:r>
          </a:p>
          <a:p>
            <a:r>
              <a:rPr lang="en-GB" dirty="0" smtClean="0"/>
              <a:t>Metric data</a:t>
            </a:r>
          </a:p>
          <a:p>
            <a:pPr lvl="1"/>
            <a:r>
              <a:rPr lang="en-GB" sz="2800" b="1" dirty="0" smtClean="0"/>
              <a:t>Histogram </a:t>
            </a:r>
          </a:p>
          <a:p>
            <a:pPr lvl="1"/>
            <a:r>
              <a:rPr lang="en-GB" sz="2800" b="1" dirty="0" smtClean="0"/>
              <a:t>Boxplot</a:t>
            </a:r>
          </a:p>
          <a:p>
            <a:pPr lvl="1"/>
            <a:r>
              <a:rPr lang="en-GB" sz="2800" dirty="0" smtClean="0"/>
              <a:t>Stem-and-leaf diagram</a:t>
            </a:r>
          </a:p>
        </p:txBody>
      </p:sp>
    </p:spTree>
    <p:extLst>
      <p:ext uri="{BB962C8B-B14F-4D97-AF65-F5344CB8AC3E}">
        <p14:creationId xmlns:p14="http://schemas.microsoft.com/office/powerpoint/2010/main" val="12750296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935038"/>
          </a:xfrm>
        </p:spPr>
        <p:txBody>
          <a:bodyPr>
            <a:normAutofit/>
          </a:bodyPr>
          <a:lstStyle/>
          <a:p>
            <a:pPr algn="ctr"/>
            <a:r>
              <a:rPr lang="en-GB" sz="4000" dirty="0" smtClean="0"/>
              <a:t>Categorical data: Pie chart</a:t>
            </a:r>
            <a:endParaRPr lang="en-GB" sz="4000" dirty="0"/>
          </a:p>
        </p:txBody>
      </p:sp>
      <p:sp>
        <p:nvSpPr>
          <p:cNvPr id="3" name="Zástupný symbol pro obsah 2"/>
          <p:cNvSpPr>
            <a:spLocks noGrp="1"/>
          </p:cNvSpPr>
          <p:nvPr>
            <p:ph idx="1"/>
          </p:nvPr>
        </p:nvSpPr>
        <p:spPr>
          <a:xfrm>
            <a:off x="7329488" y="3709988"/>
            <a:ext cx="4024312" cy="2319337"/>
          </a:xfrm>
        </p:spPr>
        <p:txBody>
          <a:bodyPr/>
          <a:lstStyle/>
          <a:p>
            <a:r>
              <a:rPr lang="en-GB" dirty="0" smtClean="0"/>
              <a:t>Used rarely – </a:t>
            </a:r>
            <a:r>
              <a:rPr lang="en-GB" dirty="0" err="1" smtClean="0"/>
              <a:t>doesn</a:t>
            </a:r>
            <a:r>
              <a:rPr lang="en-GB" dirty="0" smtClean="0"/>
              <a:t>’</a:t>
            </a:r>
            <a:r>
              <a:rPr lang="cs-CZ" dirty="0" smtClean="0"/>
              <a:t>t </a:t>
            </a:r>
            <a:r>
              <a:rPr lang="en-GB" dirty="0" smtClean="0"/>
              <a:t>show distribution</a:t>
            </a:r>
            <a:endParaRPr lang="en-GB" dirty="0"/>
          </a:p>
        </p:txBody>
      </p:sp>
      <p:pic>
        <p:nvPicPr>
          <p:cNvPr id="6" name="Obrázek 5"/>
          <p:cNvPicPr>
            <a:picLocks noChangeAspect="1"/>
          </p:cNvPicPr>
          <p:nvPr/>
        </p:nvPicPr>
        <p:blipFill>
          <a:blip r:embed="rId2"/>
          <a:stretch>
            <a:fillRect/>
          </a:stretch>
        </p:blipFill>
        <p:spPr>
          <a:xfrm>
            <a:off x="838200" y="1447800"/>
            <a:ext cx="6319838" cy="5063908"/>
          </a:xfrm>
          <a:prstGeom prst="rect">
            <a:avLst/>
          </a:prstGeom>
        </p:spPr>
      </p:pic>
    </p:spTree>
    <p:extLst>
      <p:ext uri="{BB962C8B-B14F-4D97-AF65-F5344CB8AC3E}">
        <p14:creationId xmlns:p14="http://schemas.microsoft.com/office/powerpoint/2010/main" val="278023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838200" y="365126"/>
            <a:ext cx="10515600" cy="935038"/>
          </a:xfrm>
        </p:spPr>
        <p:txBody>
          <a:bodyPr>
            <a:normAutofit/>
          </a:bodyPr>
          <a:lstStyle/>
          <a:p>
            <a:pPr algn="ctr"/>
            <a:r>
              <a:rPr lang="en-GB" sz="4000" dirty="0" smtClean="0"/>
              <a:t>Categorical data: Bar chart</a:t>
            </a:r>
            <a:endParaRPr lang="en-GB" sz="4000" dirty="0"/>
          </a:p>
        </p:txBody>
      </p:sp>
      <p:pic>
        <p:nvPicPr>
          <p:cNvPr id="8" name="Obrázek 7"/>
          <p:cNvPicPr>
            <a:picLocks noChangeAspect="1"/>
          </p:cNvPicPr>
          <p:nvPr/>
        </p:nvPicPr>
        <p:blipFill>
          <a:blip r:embed="rId2"/>
          <a:stretch>
            <a:fillRect/>
          </a:stretch>
        </p:blipFill>
        <p:spPr>
          <a:xfrm>
            <a:off x="2214562" y="1317084"/>
            <a:ext cx="7386638" cy="5540916"/>
          </a:xfrm>
          <a:prstGeom prst="rect">
            <a:avLst/>
          </a:prstGeom>
        </p:spPr>
      </p:pic>
    </p:spTree>
    <p:extLst>
      <p:ext uri="{BB962C8B-B14F-4D97-AF65-F5344CB8AC3E}">
        <p14:creationId xmlns:p14="http://schemas.microsoft.com/office/powerpoint/2010/main" val="26600049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199" y="218411"/>
            <a:ext cx="10515600" cy="877888"/>
          </a:xfrm>
        </p:spPr>
        <p:txBody>
          <a:bodyPr>
            <a:normAutofit/>
          </a:bodyPr>
          <a:lstStyle/>
          <a:p>
            <a:pPr algn="ctr"/>
            <a:r>
              <a:rPr lang="en-GB" sz="4000" dirty="0" smtClean="0"/>
              <a:t>Metric data: Histogram</a:t>
            </a:r>
            <a:endParaRPr lang="en-GB" sz="4000" dirty="0"/>
          </a:p>
        </p:txBody>
      </p:sp>
      <p:sp>
        <p:nvSpPr>
          <p:cNvPr id="3" name="Zástupný symbol pro obsah 2"/>
          <p:cNvSpPr>
            <a:spLocks noGrp="1"/>
          </p:cNvSpPr>
          <p:nvPr>
            <p:ph idx="1"/>
          </p:nvPr>
        </p:nvSpPr>
        <p:spPr>
          <a:xfrm>
            <a:off x="8129587" y="3005413"/>
            <a:ext cx="3771902" cy="1793082"/>
          </a:xfrm>
        </p:spPr>
        <p:txBody>
          <a:bodyPr>
            <a:normAutofit/>
          </a:bodyPr>
          <a:lstStyle/>
          <a:p>
            <a:r>
              <a:rPr lang="en-GB" dirty="0" smtClean="0"/>
              <a:t>Similar as Bar chart, but with real values </a:t>
            </a:r>
            <a:r>
              <a:rPr lang="cs-CZ" dirty="0" smtClean="0"/>
              <a:t/>
            </a:r>
            <a:br>
              <a:rPr lang="cs-CZ" dirty="0" smtClean="0"/>
            </a:br>
            <a:r>
              <a:rPr lang="en-GB" dirty="0" smtClean="0"/>
              <a:t>on X axis</a:t>
            </a:r>
            <a:endParaRPr lang="en-GB" dirty="0"/>
          </a:p>
        </p:txBody>
      </p:sp>
      <p:pic>
        <p:nvPicPr>
          <p:cNvPr id="5" name="Obrázek 4"/>
          <p:cNvPicPr>
            <a:picLocks noChangeAspect="1"/>
          </p:cNvPicPr>
          <p:nvPr/>
        </p:nvPicPr>
        <p:blipFill>
          <a:blip r:embed="rId2"/>
          <a:stretch>
            <a:fillRect/>
          </a:stretch>
        </p:blipFill>
        <p:spPr>
          <a:xfrm>
            <a:off x="838199" y="1096299"/>
            <a:ext cx="6919914" cy="5464595"/>
          </a:xfrm>
          <a:prstGeom prst="rect">
            <a:avLst/>
          </a:prstGeom>
        </p:spPr>
      </p:pic>
    </p:spTree>
    <p:extLst>
      <p:ext uri="{BB962C8B-B14F-4D97-AF65-F5344CB8AC3E}">
        <p14:creationId xmlns:p14="http://schemas.microsoft.com/office/powerpoint/2010/main" val="3756382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49313"/>
          </a:xfrm>
        </p:spPr>
        <p:txBody>
          <a:bodyPr>
            <a:normAutofit/>
          </a:bodyPr>
          <a:lstStyle/>
          <a:p>
            <a:pPr algn="ctr"/>
            <a:r>
              <a:rPr lang="cs-CZ" sz="4000" dirty="0" smtClean="0"/>
              <a:t>Bar chart vs. Histogram</a:t>
            </a:r>
            <a:endParaRPr lang="cs-CZ" sz="4000" dirty="0"/>
          </a:p>
        </p:txBody>
      </p:sp>
      <p:pic>
        <p:nvPicPr>
          <p:cNvPr id="4" name="Obrázek 3"/>
          <p:cNvPicPr>
            <a:picLocks noChangeAspect="1"/>
          </p:cNvPicPr>
          <p:nvPr/>
        </p:nvPicPr>
        <p:blipFill>
          <a:blip r:embed="rId2"/>
          <a:stretch>
            <a:fillRect/>
          </a:stretch>
        </p:blipFill>
        <p:spPr>
          <a:xfrm>
            <a:off x="1585912" y="1214438"/>
            <a:ext cx="9020175" cy="5427032"/>
          </a:xfrm>
          <a:prstGeom prst="rect">
            <a:avLst/>
          </a:prstGeom>
        </p:spPr>
      </p:pic>
    </p:spTree>
    <p:extLst>
      <p:ext uri="{BB962C8B-B14F-4D97-AF65-F5344CB8AC3E}">
        <p14:creationId xmlns:p14="http://schemas.microsoft.com/office/powerpoint/2010/main" val="26306526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49313"/>
          </a:xfrm>
        </p:spPr>
        <p:txBody>
          <a:bodyPr>
            <a:normAutofit/>
          </a:bodyPr>
          <a:lstStyle/>
          <a:p>
            <a:pPr algn="ctr"/>
            <a:r>
              <a:rPr lang="cs-CZ" sz="4000" dirty="0" smtClean="0"/>
              <a:t>Bar chart vs. Histogram</a:t>
            </a:r>
            <a:endParaRPr lang="cs-CZ" sz="4000" dirty="0"/>
          </a:p>
        </p:txBody>
      </p:sp>
      <p:pic>
        <p:nvPicPr>
          <p:cNvPr id="3" name="Obrázek 2"/>
          <p:cNvPicPr>
            <a:picLocks noChangeAspect="1"/>
          </p:cNvPicPr>
          <p:nvPr/>
        </p:nvPicPr>
        <p:blipFill>
          <a:blip r:embed="rId2"/>
          <a:stretch>
            <a:fillRect/>
          </a:stretch>
        </p:blipFill>
        <p:spPr>
          <a:xfrm>
            <a:off x="1391153" y="1214438"/>
            <a:ext cx="9409693" cy="5553076"/>
          </a:xfrm>
          <a:prstGeom prst="rect">
            <a:avLst/>
          </a:prstGeom>
        </p:spPr>
      </p:pic>
    </p:spTree>
    <p:extLst>
      <p:ext uri="{BB962C8B-B14F-4D97-AF65-F5344CB8AC3E}">
        <p14:creationId xmlns:p14="http://schemas.microsoft.com/office/powerpoint/2010/main" val="22133972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9086" y="539297"/>
            <a:ext cx="10515600" cy="935037"/>
          </a:xfrm>
        </p:spPr>
        <p:txBody>
          <a:bodyPr>
            <a:normAutofit fontScale="90000"/>
          </a:bodyPr>
          <a:lstStyle/>
          <a:p>
            <a:pPr algn="ctr"/>
            <a:r>
              <a:rPr lang="en-GB" dirty="0" smtClean="0"/>
              <a:t>Metric data: Stem-and-leaf diagram </a:t>
            </a:r>
            <a:br>
              <a:rPr lang="en-GB" dirty="0" smtClean="0"/>
            </a:br>
            <a:r>
              <a:rPr lang="en-GB" dirty="0" smtClean="0"/>
              <a:t>(numerical histogram)</a:t>
            </a:r>
            <a:endParaRPr lang="en-GB" dirty="0"/>
          </a:p>
        </p:txBody>
      </p:sp>
      <p:sp>
        <p:nvSpPr>
          <p:cNvPr id="4" name="Zástupný symbol pro obsah 4"/>
          <p:cNvSpPr>
            <a:spLocks noGrp="1"/>
          </p:cNvSpPr>
          <p:nvPr>
            <p:ph idx="1"/>
          </p:nvPr>
        </p:nvSpPr>
        <p:spPr>
          <a:xfrm>
            <a:off x="2424112" y="2124074"/>
            <a:ext cx="8191501" cy="3862389"/>
          </a:xfrm>
        </p:spPr>
        <p:txBody>
          <a:bodyPr>
            <a:normAutofit/>
          </a:bodyPr>
          <a:lstStyle/>
          <a:p>
            <a:pPr>
              <a:buFont typeface="Wingdings" panose="05000000000000000000" pitchFamily="2" charset="2"/>
              <a:buNone/>
            </a:pPr>
            <a:r>
              <a:rPr lang="cs-CZ" altLang="cs-CZ" sz="1400" dirty="0" smtClean="0">
                <a:latin typeface="Courier New" panose="02070309020205020404" pitchFamily="49" charset="0"/>
                <a:cs typeface="Courier New" panose="02070309020205020404" pitchFamily="49" charset="0"/>
              </a:rPr>
              <a:t>     </a:t>
            </a:r>
            <a:r>
              <a:rPr lang="en-US" altLang="cs-CZ" sz="1800" dirty="0" smtClean="0">
                <a:latin typeface="Courier New" panose="02070309020205020404" pitchFamily="49" charset="0"/>
                <a:cs typeface="Courier New" panose="02070309020205020404" pitchFamily="49" charset="0"/>
              </a:rPr>
              <a:t>Frequency    Stem &amp;  Leaf</a:t>
            </a:r>
            <a:br>
              <a:rPr lang="en-US" altLang="cs-CZ" sz="1800" dirty="0" smtClean="0">
                <a:latin typeface="Courier New" panose="02070309020205020404" pitchFamily="49" charset="0"/>
                <a:cs typeface="Courier New" panose="02070309020205020404" pitchFamily="49" charset="0"/>
              </a:rPr>
            </a:br>
            <a:r>
              <a:rPr lang="en-US" altLang="cs-CZ" sz="1800" dirty="0" smtClean="0">
                <a:latin typeface="Courier New" panose="02070309020205020404" pitchFamily="49" charset="0"/>
                <a:cs typeface="Courier New" panose="02070309020205020404" pitchFamily="49" charset="0"/>
              </a:rPr>
              <a:t>    32,00        0 .  00000000000000000000000000000000</a:t>
            </a:r>
            <a:br>
              <a:rPr lang="en-US" altLang="cs-CZ" sz="1800" dirty="0" smtClean="0">
                <a:latin typeface="Courier New" panose="02070309020205020404" pitchFamily="49" charset="0"/>
                <a:cs typeface="Courier New" panose="02070309020205020404" pitchFamily="49" charset="0"/>
              </a:rPr>
            </a:br>
            <a:r>
              <a:rPr lang="en-US" altLang="cs-CZ" sz="1800" dirty="0" smtClean="0">
                <a:latin typeface="Courier New" panose="02070309020205020404" pitchFamily="49" charset="0"/>
                <a:cs typeface="Courier New" panose="02070309020205020404" pitchFamily="49" charset="0"/>
              </a:rPr>
              <a:t>    18,00        1 .  000000000000000000</a:t>
            </a:r>
            <a:br>
              <a:rPr lang="en-US" altLang="cs-CZ" sz="1800" dirty="0" smtClean="0">
                <a:latin typeface="Courier New" panose="02070309020205020404" pitchFamily="49" charset="0"/>
                <a:cs typeface="Courier New" panose="02070309020205020404" pitchFamily="49" charset="0"/>
              </a:rPr>
            </a:br>
            <a:r>
              <a:rPr lang="en-US" altLang="cs-CZ" sz="1800" dirty="0" smtClean="0">
                <a:latin typeface="Courier New" panose="02070309020205020404" pitchFamily="49" charset="0"/>
                <a:cs typeface="Courier New" panose="02070309020205020404" pitchFamily="49" charset="0"/>
              </a:rPr>
              <a:t>    14,00        2 .  00000000000000</a:t>
            </a:r>
            <a:br>
              <a:rPr lang="en-US" altLang="cs-CZ" sz="1800" dirty="0" smtClean="0">
                <a:latin typeface="Courier New" panose="02070309020205020404" pitchFamily="49" charset="0"/>
                <a:cs typeface="Courier New" panose="02070309020205020404" pitchFamily="49" charset="0"/>
              </a:rPr>
            </a:br>
            <a:r>
              <a:rPr lang="en-US" altLang="cs-CZ" sz="1800" dirty="0" smtClean="0">
                <a:latin typeface="Courier New" panose="02070309020205020404" pitchFamily="49" charset="0"/>
                <a:cs typeface="Courier New" panose="02070309020205020404" pitchFamily="49" charset="0"/>
              </a:rPr>
              <a:t>     7,00        3 .  0000000</a:t>
            </a:r>
            <a:br>
              <a:rPr lang="en-US" altLang="cs-CZ" sz="1800" dirty="0" smtClean="0">
                <a:latin typeface="Courier New" panose="02070309020205020404" pitchFamily="49" charset="0"/>
                <a:cs typeface="Courier New" panose="02070309020205020404" pitchFamily="49" charset="0"/>
              </a:rPr>
            </a:br>
            <a:r>
              <a:rPr lang="en-US" altLang="cs-CZ" sz="1800" dirty="0" smtClean="0">
                <a:latin typeface="Courier New" panose="02070309020205020404" pitchFamily="49" charset="0"/>
                <a:cs typeface="Courier New" panose="02070309020205020404" pitchFamily="49" charset="0"/>
              </a:rPr>
              <a:t>     2,00        4 .  00</a:t>
            </a:r>
            <a:br>
              <a:rPr lang="en-US" altLang="cs-CZ" sz="1800" dirty="0" smtClean="0">
                <a:latin typeface="Courier New" panose="02070309020205020404" pitchFamily="49" charset="0"/>
                <a:cs typeface="Courier New" panose="02070309020205020404" pitchFamily="49" charset="0"/>
              </a:rPr>
            </a:br>
            <a:r>
              <a:rPr lang="en-US" altLang="cs-CZ" sz="1800" dirty="0" smtClean="0">
                <a:latin typeface="Courier New" panose="02070309020205020404" pitchFamily="49" charset="0"/>
                <a:cs typeface="Courier New" panose="02070309020205020404" pitchFamily="49" charset="0"/>
              </a:rPr>
              <a:t>     4,00        5 .  0000</a:t>
            </a:r>
            <a:br>
              <a:rPr lang="en-US" altLang="cs-CZ" sz="1800" dirty="0" smtClean="0">
                <a:latin typeface="Courier New" panose="02070309020205020404" pitchFamily="49" charset="0"/>
                <a:cs typeface="Courier New" panose="02070309020205020404" pitchFamily="49" charset="0"/>
              </a:rPr>
            </a:br>
            <a:r>
              <a:rPr lang="en-US" altLang="cs-CZ" sz="1800" dirty="0" smtClean="0">
                <a:latin typeface="Courier New" panose="02070309020205020404" pitchFamily="49" charset="0"/>
                <a:cs typeface="Courier New" panose="02070309020205020404" pitchFamily="49" charset="0"/>
              </a:rPr>
              <a:t>     1,00        6 .  0</a:t>
            </a:r>
            <a:br>
              <a:rPr lang="en-US" altLang="cs-CZ" sz="1800" dirty="0" smtClean="0">
                <a:latin typeface="Courier New" panose="02070309020205020404" pitchFamily="49" charset="0"/>
                <a:cs typeface="Courier New" panose="02070309020205020404" pitchFamily="49" charset="0"/>
              </a:rPr>
            </a:br>
            <a:r>
              <a:rPr lang="en-US" altLang="cs-CZ" sz="1800" dirty="0" smtClean="0">
                <a:latin typeface="Courier New" panose="02070309020205020404" pitchFamily="49" charset="0"/>
                <a:cs typeface="Courier New" panose="02070309020205020404" pitchFamily="49" charset="0"/>
              </a:rPr>
              <a:t>     1,00        7 .  0</a:t>
            </a:r>
            <a:br>
              <a:rPr lang="en-US" altLang="cs-CZ" sz="1800" dirty="0" smtClean="0">
                <a:latin typeface="Courier New" panose="02070309020205020404" pitchFamily="49" charset="0"/>
                <a:cs typeface="Courier New" panose="02070309020205020404" pitchFamily="49" charset="0"/>
              </a:rPr>
            </a:br>
            <a:r>
              <a:rPr lang="en-US" altLang="cs-CZ" sz="1800" dirty="0" smtClean="0">
                <a:latin typeface="Courier New" panose="02070309020205020404" pitchFamily="49" charset="0"/>
                <a:cs typeface="Courier New" panose="02070309020205020404" pitchFamily="49" charset="0"/>
              </a:rPr>
              <a:t>    10,00 Extremes    (&gt;=8,0)</a:t>
            </a:r>
            <a:br>
              <a:rPr lang="en-US" altLang="cs-CZ" sz="1800" dirty="0" smtClean="0">
                <a:latin typeface="Courier New" panose="02070309020205020404" pitchFamily="49" charset="0"/>
                <a:cs typeface="Courier New" panose="02070309020205020404" pitchFamily="49" charset="0"/>
              </a:rPr>
            </a:br>
            <a:r>
              <a:rPr lang="en-US" altLang="cs-CZ" sz="1800" dirty="0" smtClean="0">
                <a:latin typeface="Courier New" panose="02070309020205020404" pitchFamily="49" charset="0"/>
                <a:cs typeface="Courier New" panose="02070309020205020404" pitchFamily="49" charset="0"/>
              </a:rPr>
              <a:t/>
            </a:r>
            <a:br>
              <a:rPr lang="en-US" altLang="cs-CZ" sz="1800" dirty="0" smtClean="0">
                <a:latin typeface="Courier New" panose="02070309020205020404" pitchFamily="49" charset="0"/>
                <a:cs typeface="Courier New" panose="02070309020205020404" pitchFamily="49" charset="0"/>
              </a:rPr>
            </a:br>
            <a:r>
              <a:rPr lang="en-US" altLang="cs-CZ" sz="1800" dirty="0" smtClean="0">
                <a:latin typeface="Courier New" panose="02070309020205020404" pitchFamily="49" charset="0"/>
                <a:cs typeface="Courier New" panose="02070309020205020404" pitchFamily="49" charset="0"/>
              </a:rPr>
              <a:t> Stem width:         1</a:t>
            </a:r>
            <a:br>
              <a:rPr lang="en-US" altLang="cs-CZ" sz="1800" dirty="0" smtClean="0">
                <a:latin typeface="Courier New" panose="02070309020205020404" pitchFamily="49" charset="0"/>
                <a:cs typeface="Courier New" panose="02070309020205020404" pitchFamily="49" charset="0"/>
              </a:rPr>
            </a:br>
            <a:r>
              <a:rPr lang="en-US" altLang="cs-CZ" sz="1800" dirty="0" smtClean="0">
                <a:latin typeface="Courier New" panose="02070309020205020404" pitchFamily="49" charset="0"/>
                <a:cs typeface="Courier New" panose="02070309020205020404" pitchFamily="49" charset="0"/>
              </a:rPr>
              <a:t> Each leaf:       1 case(s)</a:t>
            </a:r>
            <a:r>
              <a:rPr lang="en-US" altLang="cs-CZ" sz="1600" dirty="0" smtClean="0"/>
              <a:t/>
            </a:r>
            <a:br>
              <a:rPr lang="en-US" altLang="cs-CZ" sz="1600" dirty="0" smtClean="0"/>
            </a:br>
            <a:endParaRPr lang="cs-CZ" altLang="cs-CZ" sz="1600" dirty="0" smtClean="0"/>
          </a:p>
        </p:txBody>
      </p:sp>
    </p:spTree>
    <p:extLst>
      <p:ext uri="{BB962C8B-B14F-4D97-AF65-F5344CB8AC3E}">
        <p14:creationId xmlns:p14="http://schemas.microsoft.com/office/powerpoint/2010/main" val="2727992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50838"/>
            <a:ext cx="10515600" cy="992188"/>
          </a:xfrm>
        </p:spPr>
        <p:txBody>
          <a:bodyPr/>
          <a:lstStyle/>
          <a:p>
            <a:pPr algn="ctr"/>
            <a:r>
              <a:rPr lang="en-GB" dirty="0" smtClean="0"/>
              <a:t>Correct frequencies visualisation</a:t>
            </a:r>
            <a:endParaRPr lang="en-GB" dirty="0"/>
          </a:p>
        </p:txBody>
      </p:sp>
      <p:sp>
        <p:nvSpPr>
          <p:cNvPr id="3" name="Zástupný symbol pro obsah 2"/>
          <p:cNvSpPr>
            <a:spLocks noGrp="1"/>
          </p:cNvSpPr>
          <p:nvPr>
            <p:ph idx="1"/>
          </p:nvPr>
        </p:nvSpPr>
        <p:spPr>
          <a:xfrm>
            <a:off x="838200" y="1485900"/>
            <a:ext cx="10515600" cy="4814888"/>
          </a:xfrm>
        </p:spPr>
        <p:txBody>
          <a:bodyPr/>
          <a:lstStyle/>
          <a:p>
            <a:r>
              <a:rPr lang="en-GB" dirty="0" smtClean="0"/>
              <a:t>Each graph and table has to be described enough so that</a:t>
            </a:r>
            <a:r>
              <a:rPr lang="cs-CZ" dirty="0" smtClean="0"/>
              <a:t> </a:t>
            </a:r>
            <a:r>
              <a:rPr lang="cs-CZ" dirty="0" err="1" smtClean="0"/>
              <a:t>it</a:t>
            </a:r>
            <a:r>
              <a:rPr lang="en-GB" dirty="0" smtClean="0"/>
              <a:t>’s understandable even without reading the source text</a:t>
            </a:r>
          </a:p>
          <a:p>
            <a:r>
              <a:rPr lang="en-GB" dirty="0" smtClean="0"/>
              <a:t>Use headings, scale labels, categories labels</a:t>
            </a:r>
          </a:p>
          <a:p>
            <a:r>
              <a:rPr lang="en-GB" dirty="0" smtClean="0"/>
              <a:t>Use reasonable scales ranging</a:t>
            </a:r>
            <a:endParaRPr lang="en-GB" dirty="0"/>
          </a:p>
        </p:txBody>
      </p:sp>
    </p:spTree>
    <p:extLst>
      <p:ext uri="{BB962C8B-B14F-4D97-AF65-F5344CB8AC3E}">
        <p14:creationId xmlns:p14="http://schemas.microsoft.com/office/powerpoint/2010/main" val="38561699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scontent-fra3-1.xx.fbcdn.net/hphotos-xlf1/v/t1.0-9/12565526_10208512523239873_1811734026175358904_n.jpg?oh=f3457e95a83525fe1dba8a46de43e6ff&amp;oe=578F25C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4501" y="639762"/>
            <a:ext cx="6524854" cy="5446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4279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42212"/>
            <a:ext cx="10515600" cy="1325563"/>
          </a:xfrm>
        </p:spPr>
        <p:txBody>
          <a:bodyPr/>
          <a:lstStyle/>
          <a:p>
            <a:pPr algn="ctr"/>
            <a:r>
              <a:rPr lang="en-GB" dirty="0" smtClean="0"/>
              <a:t>Data and measurement</a:t>
            </a:r>
            <a:endParaRPr lang="en-GB" dirty="0"/>
          </a:p>
        </p:txBody>
      </p:sp>
      <p:sp>
        <p:nvSpPr>
          <p:cNvPr id="3" name="Zástupný symbol pro obsah 2"/>
          <p:cNvSpPr>
            <a:spLocks noGrp="1"/>
          </p:cNvSpPr>
          <p:nvPr>
            <p:ph idx="1"/>
          </p:nvPr>
        </p:nvSpPr>
        <p:spPr>
          <a:xfrm>
            <a:off x="838200" y="1367775"/>
            <a:ext cx="7620000" cy="5147325"/>
          </a:xfrm>
        </p:spPr>
        <p:txBody>
          <a:bodyPr/>
          <a:lstStyle/>
          <a:p>
            <a:r>
              <a:rPr lang="en-GB" dirty="0" smtClean="0"/>
              <a:t>Target population X Sample</a:t>
            </a:r>
          </a:p>
          <a:p>
            <a:r>
              <a:rPr lang="en-GB" dirty="0" smtClean="0"/>
              <a:t>Sample must match population characteristics, so that we can infer data obtained from the sample on the population</a:t>
            </a:r>
          </a:p>
          <a:p>
            <a:r>
              <a:rPr lang="en-GB" dirty="0" smtClean="0"/>
              <a:t>Data are some information measured in the sample</a:t>
            </a:r>
          </a:p>
          <a:p>
            <a:r>
              <a:rPr lang="en-GB" dirty="0" smtClean="0"/>
              <a:t>Variables are coded data</a:t>
            </a:r>
          </a:p>
          <a:p>
            <a:r>
              <a:rPr lang="en-GB" dirty="0" smtClean="0"/>
              <a:t>There is always some measurement error:</a:t>
            </a:r>
          </a:p>
          <a:p>
            <a:pPr marL="0" indent="0">
              <a:buNone/>
            </a:pPr>
            <a:r>
              <a:rPr lang="en-GB" dirty="0" smtClean="0"/>
              <a:t>	Y = T + e (obtained score = true score + error)</a:t>
            </a:r>
          </a:p>
          <a:p>
            <a:r>
              <a:rPr lang="en-GB" dirty="0" smtClean="0"/>
              <a:t>There are various measurement error sources</a:t>
            </a:r>
          </a:p>
          <a:p>
            <a:pPr marL="0" indent="0">
              <a:buNone/>
            </a:pPr>
            <a:endParaRPr lang="en-GB" dirty="0" smtClean="0"/>
          </a:p>
        </p:txBody>
      </p:sp>
      <p:sp>
        <p:nvSpPr>
          <p:cNvPr id="5" name="Ovál 4"/>
          <p:cNvSpPr/>
          <p:nvPr/>
        </p:nvSpPr>
        <p:spPr>
          <a:xfrm>
            <a:off x="8572500" y="1162049"/>
            <a:ext cx="3100387" cy="30956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vál 5"/>
          <p:cNvSpPr/>
          <p:nvPr/>
        </p:nvSpPr>
        <p:spPr>
          <a:xfrm>
            <a:off x="9529763" y="2514630"/>
            <a:ext cx="1614487" cy="145732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cs-CZ"/>
          </a:p>
        </p:txBody>
      </p:sp>
      <p:sp>
        <p:nvSpPr>
          <p:cNvPr id="7" name="TextovéPole 6"/>
          <p:cNvSpPr txBox="1"/>
          <p:nvPr/>
        </p:nvSpPr>
        <p:spPr>
          <a:xfrm>
            <a:off x="9844089" y="3043237"/>
            <a:ext cx="1300161" cy="400110"/>
          </a:xfrm>
          <a:prstGeom prst="rect">
            <a:avLst/>
          </a:prstGeom>
          <a:noFill/>
        </p:spPr>
        <p:txBody>
          <a:bodyPr wrap="square" rtlCol="0">
            <a:spAutoFit/>
          </a:bodyPr>
          <a:lstStyle/>
          <a:p>
            <a:r>
              <a:rPr lang="cs-CZ" sz="2000" b="1" dirty="0" smtClean="0"/>
              <a:t>SAMPLE</a:t>
            </a:r>
            <a:endParaRPr lang="cs-CZ" b="1" dirty="0"/>
          </a:p>
        </p:txBody>
      </p:sp>
      <p:sp>
        <p:nvSpPr>
          <p:cNvPr id="9" name="TextovéPole 8"/>
          <p:cNvSpPr txBox="1"/>
          <p:nvPr/>
        </p:nvSpPr>
        <p:spPr>
          <a:xfrm>
            <a:off x="9147572" y="1632079"/>
            <a:ext cx="1950242" cy="707886"/>
          </a:xfrm>
          <a:prstGeom prst="rect">
            <a:avLst/>
          </a:prstGeom>
          <a:noFill/>
        </p:spPr>
        <p:txBody>
          <a:bodyPr wrap="square" rtlCol="0">
            <a:spAutoFit/>
          </a:bodyPr>
          <a:lstStyle/>
          <a:p>
            <a:r>
              <a:rPr lang="cs-CZ" sz="2000" b="1" dirty="0" smtClean="0"/>
              <a:t>TARGET POPULATION</a:t>
            </a:r>
            <a:endParaRPr lang="cs-CZ" b="1" dirty="0"/>
          </a:p>
        </p:txBody>
      </p:sp>
    </p:spTree>
    <p:extLst>
      <p:ext uri="{BB962C8B-B14F-4D97-AF65-F5344CB8AC3E}">
        <p14:creationId xmlns:p14="http://schemas.microsoft.com/office/powerpoint/2010/main" val="19771523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en-GB" dirty="0" err="1"/>
              <a:t>Frequenc</a:t>
            </a:r>
            <a:r>
              <a:rPr lang="cs-CZ" dirty="0"/>
              <a:t>y</a:t>
            </a:r>
            <a:r>
              <a:rPr lang="en-GB" dirty="0"/>
              <a:t> distribution</a:t>
            </a:r>
            <a:endParaRPr lang="cs-CZ" dirty="0"/>
          </a:p>
        </p:txBody>
      </p:sp>
      <p:sp>
        <p:nvSpPr>
          <p:cNvPr id="3" name="Zástupný symbol pro obsah 2"/>
          <p:cNvSpPr>
            <a:spLocks noGrp="1"/>
          </p:cNvSpPr>
          <p:nvPr>
            <p:ph idx="1"/>
          </p:nvPr>
        </p:nvSpPr>
        <p:spPr/>
        <p:txBody>
          <a:bodyPr/>
          <a:lstStyle/>
          <a:p>
            <a:r>
              <a:rPr lang="en-GB" sz="2400" dirty="0" smtClean="0"/>
              <a:t>Each variable has some frequency distribution, which follows from the nature of the variable</a:t>
            </a:r>
          </a:p>
          <a:p>
            <a:r>
              <a:rPr lang="en-GB" sz="2400" dirty="0" smtClean="0"/>
              <a:t>Population frequency distribution X Sample frequency distribution</a:t>
            </a:r>
          </a:p>
          <a:p>
            <a:r>
              <a:rPr lang="en-GB" sz="2400" dirty="0" smtClean="0"/>
              <a:t>We need samples representative to population, so that the sample frequency distribution is close to population frequency</a:t>
            </a:r>
            <a:r>
              <a:rPr lang="cs-CZ" sz="2400" dirty="0" smtClean="0"/>
              <a:t> </a:t>
            </a:r>
            <a:r>
              <a:rPr lang="cs-CZ" sz="2400" dirty="0" err="1" smtClean="0"/>
              <a:t>distribution</a:t>
            </a:r>
            <a:endParaRPr lang="cs-CZ" dirty="0"/>
          </a:p>
        </p:txBody>
      </p:sp>
    </p:spTree>
    <p:extLst>
      <p:ext uri="{BB962C8B-B14F-4D97-AF65-F5344CB8AC3E}">
        <p14:creationId xmlns:p14="http://schemas.microsoft.com/office/powerpoint/2010/main" val="12887051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6724" y="621573"/>
            <a:ext cx="4958720" cy="835025"/>
          </a:xfrm>
        </p:spPr>
        <p:txBody>
          <a:bodyPr>
            <a:normAutofit/>
          </a:bodyPr>
          <a:lstStyle/>
          <a:p>
            <a:pPr algn="ctr"/>
            <a:r>
              <a:rPr lang="en-GB" sz="4000" dirty="0" err="1" smtClean="0"/>
              <a:t>Frequenc</a:t>
            </a:r>
            <a:r>
              <a:rPr lang="cs-CZ" sz="4000" dirty="0" smtClean="0"/>
              <a:t>y</a:t>
            </a:r>
            <a:r>
              <a:rPr lang="en-GB" sz="4000" dirty="0" smtClean="0"/>
              <a:t> distribution</a:t>
            </a:r>
            <a:endParaRPr lang="en-GB" sz="4000" dirty="0"/>
          </a:p>
        </p:txBody>
      </p:sp>
      <p:sp>
        <p:nvSpPr>
          <p:cNvPr id="3" name="Zástupný symbol pro obsah 2"/>
          <p:cNvSpPr>
            <a:spLocks noGrp="1"/>
          </p:cNvSpPr>
          <p:nvPr>
            <p:ph idx="1"/>
          </p:nvPr>
        </p:nvSpPr>
        <p:spPr>
          <a:xfrm>
            <a:off x="342900" y="1871662"/>
            <a:ext cx="5454020" cy="4543425"/>
          </a:xfrm>
        </p:spPr>
        <p:txBody>
          <a:bodyPr>
            <a:normAutofit/>
          </a:bodyPr>
          <a:lstStyle/>
          <a:p>
            <a:r>
              <a:rPr lang="en-GB" sz="2400" dirty="0" smtClean="0"/>
              <a:t>Normal</a:t>
            </a:r>
          </a:p>
          <a:p>
            <a:r>
              <a:rPr lang="en-GB" sz="2400" dirty="0" smtClean="0"/>
              <a:t>Uniform</a:t>
            </a:r>
          </a:p>
          <a:p>
            <a:r>
              <a:rPr lang="en-GB" sz="2400" dirty="0" smtClean="0"/>
              <a:t>Number of peaks: unimodal, bimodal, multimodal</a:t>
            </a:r>
          </a:p>
          <a:p>
            <a:r>
              <a:rPr lang="en-GB" sz="2400" dirty="0" smtClean="0"/>
              <a:t>Skewness:</a:t>
            </a:r>
          </a:p>
          <a:p>
            <a:pPr lvl="1"/>
            <a:r>
              <a:rPr lang="en-GB" dirty="0" smtClean="0"/>
              <a:t>positively skewed (right-skewed, floor effect)</a:t>
            </a:r>
          </a:p>
          <a:p>
            <a:pPr lvl="1"/>
            <a:r>
              <a:rPr lang="en-GB" dirty="0" smtClean="0"/>
              <a:t>negatively skewed (left-skewed, ceiling effect)</a:t>
            </a:r>
          </a:p>
          <a:p>
            <a:r>
              <a:rPr lang="en-GB" sz="2400" dirty="0" smtClean="0"/>
              <a:t>Kurtosis: leptokurtic, </a:t>
            </a:r>
            <a:r>
              <a:rPr lang="en-GB" sz="2400" dirty="0" err="1" smtClean="0"/>
              <a:t>platykurtic</a:t>
            </a:r>
            <a:endParaRPr lang="en-GB" sz="2400" dirty="0" smtClean="0"/>
          </a:p>
        </p:txBody>
      </p:sp>
      <p:pic>
        <p:nvPicPr>
          <p:cNvPr id="5" name="Obrázek 4"/>
          <p:cNvPicPr>
            <a:picLocks noChangeAspect="1"/>
          </p:cNvPicPr>
          <p:nvPr/>
        </p:nvPicPr>
        <p:blipFill>
          <a:blip r:embed="rId2"/>
          <a:stretch>
            <a:fillRect/>
          </a:stretch>
        </p:blipFill>
        <p:spPr>
          <a:xfrm>
            <a:off x="5796920" y="295274"/>
            <a:ext cx="5953125" cy="6256561"/>
          </a:xfrm>
          <a:prstGeom prst="rect">
            <a:avLst/>
          </a:prstGeom>
        </p:spPr>
      </p:pic>
    </p:spTree>
    <p:extLst>
      <p:ext uri="{BB962C8B-B14F-4D97-AF65-F5344CB8AC3E}">
        <p14:creationId xmlns:p14="http://schemas.microsoft.com/office/powerpoint/2010/main" val="9608973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92175"/>
          </a:xfrm>
        </p:spPr>
        <p:txBody>
          <a:bodyPr>
            <a:normAutofit/>
          </a:bodyPr>
          <a:lstStyle/>
          <a:p>
            <a:pPr algn="ctr"/>
            <a:r>
              <a:rPr lang="en-GB" sz="4000" dirty="0" smtClean="0"/>
              <a:t>Normal (Gaussian) distribution (bell curve)</a:t>
            </a:r>
            <a:endParaRPr lang="en-GB" sz="4000"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031" y="2001838"/>
            <a:ext cx="9660032" cy="377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35388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92174"/>
          </a:xfrm>
        </p:spPr>
        <p:txBody>
          <a:bodyPr>
            <a:normAutofit/>
          </a:bodyPr>
          <a:lstStyle/>
          <a:p>
            <a:pPr algn="ctr"/>
            <a:r>
              <a:rPr lang="en-GB" sz="4000" dirty="0" smtClean="0"/>
              <a:t>Poisson distribution</a:t>
            </a:r>
            <a:endParaRPr lang="en-GB" sz="4000" dirty="0"/>
          </a:p>
        </p:txBody>
      </p:sp>
      <p:sp>
        <p:nvSpPr>
          <p:cNvPr id="3" name="Zástupný symbol pro obsah 2"/>
          <p:cNvSpPr>
            <a:spLocks noGrp="1"/>
          </p:cNvSpPr>
          <p:nvPr>
            <p:ph idx="1"/>
          </p:nvPr>
        </p:nvSpPr>
        <p:spPr>
          <a:xfrm>
            <a:off x="838200" y="1371601"/>
            <a:ext cx="10515600" cy="457200"/>
          </a:xfrm>
        </p:spPr>
        <p:txBody>
          <a:bodyPr>
            <a:normAutofit/>
          </a:bodyPr>
          <a:lstStyle/>
          <a:p>
            <a:r>
              <a:rPr lang="en-GB" sz="2400" dirty="0" smtClean="0"/>
              <a:t>Distribution of infrequent events</a:t>
            </a:r>
            <a:r>
              <a:rPr lang="cs-CZ" sz="2400" dirty="0" smtClean="0"/>
              <a:t>, </a:t>
            </a:r>
            <a:r>
              <a:rPr lang="en-GB" sz="2400" dirty="0" smtClean="0"/>
              <a:t>lambda = number of events per time unit</a:t>
            </a:r>
            <a:endParaRPr lang="en-GB" sz="2400" dirty="0"/>
          </a:p>
        </p:txBody>
      </p:sp>
      <p:pic>
        <p:nvPicPr>
          <p:cNvPr id="4098" name="Picture 2" descr="http://resources.esri.com/help/9.3/arcgisdesktop/com/gp_toolref/process_simulations_sensitivity_analysis_and_error_analysis_modeling/Random_Poisson_Distributio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2675" y="1943102"/>
            <a:ext cx="8091488" cy="4700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64211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obsah 2"/>
          <p:cNvSpPr>
            <a:spLocks noGrp="1"/>
          </p:cNvSpPr>
          <p:nvPr>
            <p:ph idx="1"/>
          </p:nvPr>
        </p:nvSpPr>
        <p:spPr>
          <a:xfrm>
            <a:off x="838200" y="2757488"/>
            <a:ext cx="10515600" cy="3419475"/>
          </a:xfrm>
        </p:spPr>
        <p:txBody>
          <a:bodyPr>
            <a:normAutofit/>
          </a:bodyPr>
          <a:lstStyle/>
          <a:p>
            <a:pPr marL="0" indent="0" algn="ctr">
              <a:buNone/>
            </a:pPr>
            <a:r>
              <a:rPr lang="cs-CZ" sz="4800" dirty="0" smtClean="0"/>
              <a:t>MEASURES OF CENTRAL TENDENCY </a:t>
            </a:r>
            <a:br>
              <a:rPr lang="cs-CZ" sz="4800" dirty="0" smtClean="0"/>
            </a:br>
            <a:r>
              <a:rPr lang="cs-CZ" sz="4800" dirty="0" smtClean="0"/>
              <a:t>AND VARIABILITY</a:t>
            </a:r>
            <a:endParaRPr lang="cs-CZ" sz="4800" dirty="0"/>
          </a:p>
        </p:txBody>
      </p:sp>
    </p:spTree>
    <p:extLst>
      <p:ext uri="{BB962C8B-B14F-4D97-AF65-F5344CB8AC3E}">
        <p14:creationId xmlns:p14="http://schemas.microsoft.com/office/powerpoint/2010/main" val="10893786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77888"/>
          </a:xfrm>
        </p:spPr>
        <p:txBody>
          <a:bodyPr>
            <a:normAutofit/>
          </a:bodyPr>
          <a:lstStyle/>
          <a:p>
            <a:pPr algn="ctr"/>
            <a:r>
              <a:rPr lang="en-GB" sz="4000" dirty="0" smtClean="0"/>
              <a:t>Central tendency</a:t>
            </a:r>
            <a:endParaRPr lang="en-GB" sz="4000" dirty="0"/>
          </a:p>
        </p:txBody>
      </p:sp>
      <p:sp>
        <p:nvSpPr>
          <p:cNvPr id="3" name="Zástupný symbol pro obsah 2"/>
          <p:cNvSpPr>
            <a:spLocks noGrp="1"/>
          </p:cNvSpPr>
          <p:nvPr>
            <p:ph idx="1"/>
          </p:nvPr>
        </p:nvSpPr>
        <p:spPr>
          <a:xfrm>
            <a:off x="838200" y="1357313"/>
            <a:ext cx="10515600" cy="4819650"/>
          </a:xfrm>
        </p:spPr>
        <p:txBody>
          <a:bodyPr/>
          <a:lstStyle/>
          <a:p>
            <a:r>
              <a:rPr lang="en-GB" dirty="0" smtClean="0"/>
              <a:t>One number describing variable distribution</a:t>
            </a:r>
          </a:p>
          <a:p>
            <a:pPr marL="685800" lvl="2">
              <a:spcBef>
                <a:spcPts val="1000"/>
              </a:spcBef>
            </a:pPr>
            <a:r>
              <a:rPr lang="en-GB" sz="2400" dirty="0" smtClean="0"/>
              <a:t>One number: both advantageous and </a:t>
            </a:r>
            <a:r>
              <a:rPr lang="cs-CZ" sz="2400" dirty="0" err="1" smtClean="0"/>
              <a:t>dangerous</a:t>
            </a:r>
            <a:r>
              <a:rPr lang="en-GB" sz="2400" dirty="0" smtClean="0"/>
              <a:t>…</a:t>
            </a:r>
          </a:p>
          <a:p>
            <a:r>
              <a:rPr lang="en-GB" dirty="0" smtClean="0"/>
              <a:t>Central tendency indicates mean, typical, representative, expected value</a:t>
            </a:r>
          </a:p>
          <a:p>
            <a:r>
              <a:rPr lang="en-GB" dirty="0" smtClean="0"/>
              <a:t>Central tendency indicates where on the scale are the data located</a:t>
            </a:r>
          </a:p>
          <a:p>
            <a:pPr lvl="1"/>
            <a:endParaRPr lang="cs-CZ" dirty="0" smtClean="0"/>
          </a:p>
        </p:txBody>
      </p:sp>
    </p:spTree>
    <p:extLst>
      <p:ext uri="{BB962C8B-B14F-4D97-AF65-F5344CB8AC3E}">
        <p14:creationId xmlns:p14="http://schemas.microsoft.com/office/powerpoint/2010/main" val="39275775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452041"/>
            <a:ext cx="10515600" cy="763588"/>
          </a:xfrm>
        </p:spPr>
        <p:txBody>
          <a:bodyPr>
            <a:normAutofit/>
          </a:bodyPr>
          <a:lstStyle/>
          <a:p>
            <a:pPr algn="ctr"/>
            <a:r>
              <a:rPr lang="en-GB" sz="4000" dirty="0" smtClean="0"/>
              <a:t>Mode, median, mean</a:t>
            </a:r>
            <a:endParaRPr lang="en-GB" sz="4000" dirty="0"/>
          </a:p>
        </p:txBody>
      </p:sp>
      <p:sp>
        <p:nvSpPr>
          <p:cNvPr id="3" name="Zástupný symbol pro obsah 2"/>
          <p:cNvSpPr>
            <a:spLocks noGrp="1"/>
          </p:cNvSpPr>
          <p:nvPr>
            <p:ph idx="1"/>
          </p:nvPr>
        </p:nvSpPr>
        <p:spPr>
          <a:xfrm>
            <a:off x="495300" y="1371600"/>
            <a:ext cx="10515600" cy="5172075"/>
          </a:xfrm>
        </p:spPr>
        <p:txBody>
          <a:bodyPr/>
          <a:lstStyle/>
          <a:p>
            <a:r>
              <a:rPr lang="en-GB" dirty="0" smtClean="0"/>
              <a:t>MODE (MODUS): categorical typical value</a:t>
            </a:r>
          </a:p>
          <a:p>
            <a:pPr lvl="1"/>
            <a:r>
              <a:rPr lang="en-GB" dirty="0" smtClean="0"/>
              <a:t>The most frequent value, the value with the highest frequency</a:t>
            </a:r>
          </a:p>
          <a:p>
            <a:pPr lvl="1"/>
            <a:r>
              <a:rPr lang="en-GB" dirty="0" smtClean="0"/>
              <a:t>The only possibility for categorical data</a:t>
            </a:r>
          </a:p>
          <a:p>
            <a:r>
              <a:rPr lang="en-GB" dirty="0" smtClean="0"/>
              <a:t>MEDIAN: ordinal measure of central tendency</a:t>
            </a:r>
          </a:p>
          <a:p>
            <a:pPr lvl="1"/>
            <a:r>
              <a:rPr lang="en-GB" dirty="0" smtClean="0"/>
              <a:t>Value of the element in the middle of the rank-ordered sample</a:t>
            </a:r>
          </a:p>
          <a:p>
            <a:pPr lvl="1"/>
            <a:r>
              <a:rPr lang="en-GB" dirty="0" smtClean="0"/>
              <a:t>50. percentile (P</a:t>
            </a:r>
            <a:r>
              <a:rPr lang="en-GB" sz="1600" dirty="0" smtClean="0"/>
              <a:t>50</a:t>
            </a:r>
            <a:r>
              <a:rPr lang="en-GB" dirty="0" smtClean="0"/>
              <a:t>)</a:t>
            </a:r>
          </a:p>
          <a:p>
            <a:pPr lvl="1"/>
            <a:r>
              <a:rPr lang="en-GB" dirty="0" smtClean="0"/>
              <a:t>If the total number of values is even, median is the centre of the interval between the two middle values</a:t>
            </a:r>
          </a:p>
          <a:p>
            <a:pPr lvl="1"/>
            <a:r>
              <a:rPr lang="en-GB" dirty="0" smtClean="0"/>
              <a:t>Can be used for ordinal data and higher measurement levels</a:t>
            </a:r>
          </a:p>
          <a:p>
            <a:r>
              <a:rPr lang="en-GB" dirty="0" smtClean="0"/>
              <a:t>ARITHMETIC MEAN: deviation measure of central tendency</a:t>
            </a:r>
          </a:p>
          <a:p>
            <a:pPr lvl="1"/>
            <a:r>
              <a:rPr lang="en-GB" dirty="0" smtClean="0"/>
              <a:t>Only for interval and ratio data</a:t>
            </a:r>
          </a:p>
          <a:p>
            <a:pPr lvl="1"/>
            <a:r>
              <a:rPr lang="en-GB" dirty="0" smtClean="0"/>
              <a:t>Easily biased by extreme values</a:t>
            </a:r>
          </a:p>
          <a:p>
            <a:pPr lvl="1"/>
            <a:endParaRPr lang="cs-CZ" dirty="0"/>
          </a:p>
        </p:txBody>
      </p:sp>
      <p:graphicFrame>
        <p:nvGraphicFramePr>
          <p:cNvPr id="4" name="Object 4"/>
          <p:cNvGraphicFramePr>
            <a:graphicFrameLocks noChangeAspect="1"/>
          </p:cNvGraphicFramePr>
          <p:nvPr>
            <p:extLst>
              <p:ext uri="{D42A27DB-BD31-4B8C-83A1-F6EECF244321}">
                <p14:modId xmlns:p14="http://schemas.microsoft.com/office/powerpoint/2010/main" val="1159679170"/>
              </p:ext>
            </p:extLst>
          </p:nvPr>
        </p:nvGraphicFramePr>
        <p:xfrm>
          <a:off x="10039350" y="1348385"/>
          <a:ext cx="1943100" cy="852487"/>
        </p:xfrm>
        <a:graphic>
          <a:graphicData uri="http://schemas.openxmlformats.org/presentationml/2006/ole">
            <mc:AlternateContent xmlns:mc="http://schemas.openxmlformats.org/markup-compatibility/2006">
              <mc:Choice xmlns:v="urn:schemas-microsoft-com:vml" Requires="v">
                <p:oleObj spid="_x0000_s2095" name="Rovnice" r:id="rId3" imgW="444307" imgH="241195" progId="Equation.3">
                  <p:embed/>
                </p:oleObj>
              </mc:Choice>
              <mc:Fallback>
                <p:oleObj name="Rovnice" r:id="rId3" imgW="444307" imgH="24119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39350" y="1348385"/>
                        <a:ext cx="1943100" cy="852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5"/>
          <p:cNvGraphicFramePr>
            <a:graphicFrameLocks noChangeAspect="1"/>
          </p:cNvGraphicFramePr>
          <p:nvPr>
            <p:extLst>
              <p:ext uri="{D42A27DB-BD31-4B8C-83A1-F6EECF244321}">
                <p14:modId xmlns:p14="http://schemas.microsoft.com/office/powerpoint/2010/main" val="362494854"/>
              </p:ext>
            </p:extLst>
          </p:nvPr>
        </p:nvGraphicFramePr>
        <p:xfrm>
          <a:off x="10039350" y="2555876"/>
          <a:ext cx="1570038" cy="828675"/>
        </p:xfrm>
        <a:graphic>
          <a:graphicData uri="http://schemas.openxmlformats.org/presentationml/2006/ole">
            <mc:AlternateContent xmlns:mc="http://schemas.openxmlformats.org/markup-compatibility/2006">
              <mc:Choice xmlns:v="urn:schemas-microsoft-com:vml" Requires="v">
                <p:oleObj spid="_x0000_s2096" name="Rovnice" r:id="rId5" imgW="457200" imgH="241300" progId="Equation.3">
                  <p:embed/>
                </p:oleObj>
              </mc:Choice>
              <mc:Fallback>
                <p:oleObj name="Rovnice" r:id="rId5" imgW="457200" imgH="241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039350" y="2555876"/>
                        <a:ext cx="1570038" cy="828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6"/>
          <p:cNvGraphicFramePr>
            <a:graphicFrameLocks noChangeAspect="1"/>
          </p:cNvGraphicFramePr>
          <p:nvPr>
            <p:extLst>
              <p:ext uri="{D42A27DB-BD31-4B8C-83A1-F6EECF244321}">
                <p14:modId xmlns:p14="http://schemas.microsoft.com/office/powerpoint/2010/main" val="631971501"/>
              </p:ext>
            </p:extLst>
          </p:nvPr>
        </p:nvGraphicFramePr>
        <p:xfrm>
          <a:off x="9699625" y="4756150"/>
          <a:ext cx="2346325" cy="962025"/>
        </p:xfrm>
        <a:graphic>
          <a:graphicData uri="http://schemas.openxmlformats.org/presentationml/2006/ole">
            <mc:AlternateContent xmlns:mc="http://schemas.openxmlformats.org/markup-compatibility/2006">
              <mc:Choice xmlns:v="urn:schemas-microsoft-com:vml" Requires="v">
                <p:oleObj spid="_x0000_s2097" name="Rovnice" r:id="rId7" imgW="558800" imgH="228600" progId="Equation.3">
                  <p:embed/>
                </p:oleObj>
              </mc:Choice>
              <mc:Fallback>
                <p:oleObj name="Rovnice" r:id="rId7" imgW="5588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699625" y="4756150"/>
                        <a:ext cx="2346325" cy="962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08900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977900"/>
          </a:xfrm>
        </p:spPr>
        <p:txBody>
          <a:bodyPr>
            <a:normAutofit/>
          </a:bodyPr>
          <a:lstStyle/>
          <a:p>
            <a:pPr algn="ctr"/>
            <a:r>
              <a:rPr lang="en-GB" sz="4000" dirty="0" smtClean="0"/>
              <a:t>Counting mode, median and mean</a:t>
            </a:r>
            <a:endParaRPr lang="en-GB" sz="4000" dirty="0"/>
          </a:p>
        </p:txBody>
      </p:sp>
      <p:sp>
        <p:nvSpPr>
          <p:cNvPr id="3" name="Zástupný symbol pro obsah 2"/>
          <p:cNvSpPr>
            <a:spLocks noGrp="1"/>
          </p:cNvSpPr>
          <p:nvPr>
            <p:ph idx="1"/>
          </p:nvPr>
        </p:nvSpPr>
        <p:spPr>
          <a:xfrm>
            <a:off x="838200" y="1343026"/>
            <a:ext cx="10515600" cy="5172074"/>
          </a:xfrm>
        </p:spPr>
        <p:txBody>
          <a:bodyPr/>
          <a:lstStyle/>
          <a:p>
            <a:r>
              <a:rPr lang="en-GB" dirty="0" smtClean="0"/>
              <a:t>Mode</a:t>
            </a:r>
          </a:p>
          <a:p>
            <a:pPr lvl="1"/>
            <a:r>
              <a:rPr lang="en-GB" dirty="0" smtClean="0"/>
              <a:t>Read from frequency table</a:t>
            </a:r>
          </a:p>
          <a:p>
            <a:pPr lvl="1"/>
            <a:r>
              <a:rPr lang="en-GB" dirty="0" smtClean="0"/>
              <a:t>Excel: MODE(data)</a:t>
            </a:r>
          </a:p>
          <a:p>
            <a:r>
              <a:rPr lang="en-GB" dirty="0" smtClean="0"/>
              <a:t>Median</a:t>
            </a:r>
          </a:p>
          <a:p>
            <a:pPr lvl="1"/>
            <a:r>
              <a:rPr lang="en-GB" dirty="0" smtClean="0"/>
              <a:t>Categorical variables: read </a:t>
            </a:r>
            <a:r>
              <a:rPr lang="cs-CZ" dirty="0" err="1" smtClean="0"/>
              <a:t>from</a:t>
            </a:r>
            <a:r>
              <a:rPr lang="en-GB" dirty="0" smtClean="0"/>
              <a:t> frequency table (best from cumulative relative frequencies)</a:t>
            </a:r>
            <a:endParaRPr lang="cs-CZ" dirty="0" smtClean="0"/>
          </a:p>
          <a:p>
            <a:pPr lvl="1"/>
            <a:r>
              <a:rPr lang="en-GB" dirty="0" smtClean="0"/>
              <a:t>For odd N, Me is </a:t>
            </a:r>
            <a:r>
              <a:rPr lang="en-GB" dirty="0" err="1" smtClean="0"/>
              <a:t>X</a:t>
            </a:r>
            <a:r>
              <a:rPr lang="en-GB" sz="1600" dirty="0" err="1" smtClean="0"/>
              <a:t>k</a:t>
            </a:r>
            <a:r>
              <a:rPr lang="en-GB" sz="1600" dirty="0" smtClean="0"/>
              <a:t> </a:t>
            </a:r>
            <a:r>
              <a:rPr lang="en-GB" dirty="0" smtClean="0"/>
              <a:t>(k</a:t>
            </a:r>
            <a:r>
              <a:rPr lang="en-GB" sz="1600" dirty="0" smtClean="0"/>
              <a:t>th</a:t>
            </a:r>
            <a:r>
              <a:rPr lang="en-GB" dirty="0" smtClean="0"/>
              <a:t> element of rank-ordered sequence of variable values), where k = (N+1)/2</a:t>
            </a:r>
          </a:p>
          <a:p>
            <a:pPr lvl="1"/>
            <a:r>
              <a:rPr lang="en-GB" dirty="0" smtClean="0"/>
              <a:t>For even N, Me is the mean of </a:t>
            </a:r>
            <a:r>
              <a:rPr lang="en-GB" dirty="0" err="1" smtClean="0"/>
              <a:t>X</a:t>
            </a:r>
            <a:r>
              <a:rPr lang="en-GB" sz="1600" dirty="0" err="1" smtClean="0"/>
              <a:t>k</a:t>
            </a:r>
            <a:r>
              <a:rPr lang="en-GB" dirty="0" smtClean="0"/>
              <a:t> and X</a:t>
            </a:r>
            <a:r>
              <a:rPr lang="en-GB" sz="1600" dirty="0" smtClean="0"/>
              <a:t>k+1</a:t>
            </a:r>
            <a:r>
              <a:rPr lang="en-GB" dirty="0" smtClean="0"/>
              <a:t>, where k = N/2</a:t>
            </a:r>
          </a:p>
          <a:p>
            <a:pPr lvl="1"/>
            <a:r>
              <a:rPr lang="cs-CZ" dirty="0" smtClean="0"/>
              <a:t>Excel: MEDIAN(data), PERCENTIL(data;0.5)</a:t>
            </a:r>
            <a:endParaRPr lang="en-GB" dirty="0" smtClean="0"/>
          </a:p>
          <a:p>
            <a:r>
              <a:rPr lang="en-GB" dirty="0" smtClean="0"/>
              <a:t>Mean</a:t>
            </a:r>
            <a:endParaRPr lang="cs-CZ" dirty="0" smtClean="0"/>
          </a:p>
          <a:p>
            <a:pPr lvl="1"/>
            <a:r>
              <a:rPr lang="cs-CZ" dirty="0" smtClean="0"/>
              <a:t>Excel: PRŮMĚR(data), AVERAGEA(data)</a:t>
            </a:r>
            <a:endParaRPr lang="en-GB" dirty="0" smtClean="0"/>
          </a:p>
        </p:txBody>
      </p:sp>
    </p:spTree>
    <p:extLst>
      <p:ext uri="{BB962C8B-B14F-4D97-AF65-F5344CB8AC3E}">
        <p14:creationId xmlns:p14="http://schemas.microsoft.com/office/powerpoint/2010/main" val="37559889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92175"/>
          </a:xfrm>
        </p:spPr>
        <p:txBody>
          <a:bodyPr>
            <a:normAutofit/>
          </a:bodyPr>
          <a:lstStyle/>
          <a:p>
            <a:pPr algn="ctr"/>
            <a:r>
              <a:rPr lang="en-GB" sz="4000" dirty="0" smtClean="0"/>
              <a:t>Measures of central tendency: example</a:t>
            </a:r>
            <a:r>
              <a:rPr lang="cs-CZ" sz="4000" dirty="0" smtClean="0"/>
              <a:t>s</a:t>
            </a:r>
            <a:endParaRPr lang="en-GB" sz="4000" dirty="0"/>
          </a:p>
        </p:txBody>
      </p:sp>
      <p:sp>
        <p:nvSpPr>
          <p:cNvPr id="3" name="Zástupný symbol pro obsah 2"/>
          <p:cNvSpPr>
            <a:spLocks noGrp="1"/>
          </p:cNvSpPr>
          <p:nvPr>
            <p:ph idx="1"/>
          </p:nvPr>
        </p:nvSpPr>
        <p:spPr>
          <a:xfrm>
            <a:off x="838200" y="1257300"/>
            <a:ext cx="10515600" cy="5229225"/>
          </a:xfrm>
        </p:spPr>
        <p:txBody>
          <a:bodyPr/>
          <a:lstStyle/>
          <a:p>
            <a:r>
              <a:rPr lang="cs-CZ" dirty="0" smtClean="0"/>
              <a:t>Data A: 1, 2, 3, 3, 3, 4, 5, 5, 6, 8, 10 (N=11)</a:t>
            </a:r>
          </a:p>
          <a:p>
            <a:pPr lvl="1"/>
            <a:r>
              <a:rPr lang="cs-CZ" dirty="0" smtClean="0"/>
              <a:t>M = 4.55, </a:t>
            </a:r>
            <a:r>
              <a:rPr lang="cs-CZ" dirty="0" err="1" smtClean="0"/>
              <a:t>Md</a:t>
            </a:r>
            <a:r>
              <a:rPr lang="cs-CZ" dirty="0" smtClean="0"/>
              <a:t> = 4, </a:t>
            </a:r>
            <a:r>
              <a:rPr lang="cs-CZ" dirty="0" err="1" smtClean="0"/>
              <a:t>Mo</a:t>
            </a:r>
            <a:r>
              <a:rPr lang="cs-CZ" dirty="0" smtClean="0"/>
              <a:t> = 3</a:t>
            </a:r>
          </a:p>
          <a:p>
            <a:r>
              <a:rPr lang="cs-CZ" dirty="0"/>
              <a:t>Data </a:t>
            </a:r>
            <a:r>
              <a:rPr lang="cs-CZ" dirty="0" smtClean="0"/>
              <a:t>B: </a:t>
            </a:r>
            <a:r>
              <a:rPr lang="cs-CZ" dirty="0"/>
              <a:t>1, 2, 3, 3, 3, 4, 5, 5, 6, 8, </a:t>
            </a:r>
            <a:r>
              <a:rPr lang="cs-CZ" b="1" dirty="0" smtClean="0"/>
              <a:t>100</a:t>
            </a:r>
            <a:r>
              <a:rPr lang="cs-CZ" dirty="0" smtClean="0"/>
              <a:t> </a:t>
            </a:r>
            <a:r>
              <a:rPr lang="cs-CZ" dirty="0"/>
              <a:t>(N=11)</a:t>
            </a:r>
          </a:p>
          <a:p>
            <a:pPr lvl="1"/>
            <a:r>
              <a:rPr lang="cs-CZ" dirty="0"/>
              <a:t>M = </a:t>
            </a:r>
            <a:r>
              <a:rPr lang="cs-CZ" dirty="0" smtClean="0"/>
              <a:t>12.72, </a:t>
            </a:r>
            <a:r>
              <a:rPr lang="cs-CZ" dirty="0" err="1"/>
              <a:t>Md</a:t>
            </a:r>
            <a:r>
              <a:rPr lang="cs-CZ" dirty="0"/>
              <a:t> = 4, </a:t>
            </a:r>
            <a:r>
              <a:rPr lang="cs-CZ" dirty="0" err="1"/>
              <a:t>Mo</a:t>
            </a:r>
            <a:r>
              <a:rPr lang="cs-CZ" dirty="0"/>
              <a:t> = </a:t>
            </a:r>
            <a:r>
              <a:rPr lang="cs-CZ" dirty="0" smtClean="0"/>
              <a:t>3</a:t>
            </a:r>
          </a:p>
          <a:p>
            <a:r>
              <a:rPr lang="cs-CZ" dirty="0"/>
              <a:t>Data </a:t>
            </a:r>
            <a:r>
              <a:rPr lang="cs-CZ" dirty="0" smtClean="0"/>
              <a:t>C: </a:t>
            </a:r>
            <a:r>
              <a:rPr lang="cs-CZ" dirty="0"/>
              <a:t>1, 2, 3, 3, </a:t>
            </a:r>
            <a:r>
              <a:rPr lang="cs-CZ" dirty="0" smtClean="0"/>
              <a:t>4</a:t>
            </a:r>
            <a:r>
              <a:rPr lang="cs-CZ" dirty="0"/>
              <a:t>, 5, 5, 6, 8, 10 </a:t>
            </a:r>
            <a:r>
              <a:rPr lang="cs-CZ" dirty="0" smtClean="0"/>
              <a:t>(N=10)</a:t>
            </a:r>
            <a:endParaRPr lang="cs-CZ" dirty="0"/>
          </a:p>
          <a:p>
            <a:pPr lvl="1"/>
            <a:r>
              <a:rPr lang="cs-CZ" dirty="0" err="1" smtClean="0"/>
              <a:t>Md</a:t>
            </a:r>
            <a:r>
              <a:rPr lang="cs-CZ" dirty="0"/>
              <a:t> </a:t>
            </a:r>
            <a:r>
              <a:rPr lang="cs-CZ" dirty="0" smtClean="0"/>
              <a:t>= ?, </a:t>
            </a:r>
            <a:r>
              <a:rPr lang="cs-CZ" dirty="0" err="1" smtClean="0"/>
              <a:t>Mo</a:t>
            </a:r>
            <a:r>
              <a:rPr lang="cs-CZ" dirty="0" smtClean="0"/>
              <a:t> = ?</a:t>
            </a:r>
          </a:p>
          <a:p>
            <a:pPr lvl="1"/>
            <a:r>
              <a:rPr lang="cs-CZ" dirty="0"/>
              <a:t>		</a:t>
            </a:r>
            <a:r>
              <a:rPr lang="cs-CZ" dirty="0" err="1"/>
              <a:t>Md</a:t>
            </a:r>
            <a:r>
              <a:rPr lang="cs-CZ" dirty="0"/>
              <a:t> = 4.5, </a:t>
            </a:r>
            <a:r>
              <a:rPr lang="cs-CZ" dirty="0" err="1"/>
              <a:t>Mo</a:t>
            </a:r>
            <a:r>
              <a:rPr lang="cs-CZ" dirty="0"/>
              <a:t> = </a:t>
            </a:r>
            <a:r>
              <a:rPr lang="cs-CZ" dirty="0" smtClean="0"/>
              <a:t>3 and 5 </a:t>
            </a:r>
            <a:endParaRPr lang="cs-CZ" dirty="0"/>
          </a:p>
          <a:p>
            <a:r>
              <a:rPr lang="cs-CZ" dirty="0" smtClean="0"/>
              <a:t>Data D:</a:t>
            </a:r>
          </a:p>
          <a:p>
            <a:pPr lvl="1"/>
            <a:r>
              <a:rPr lang="cs-CZ" dirty="0" err="1" smtClean="0"/>
              <a:t>Md</a:t>
            </a:r>
            <a:r>
              <a:rPr lang="cs-CZ" dirty="0" smtClean="0"/>
              <a:t> = ?	</a:t>
            </a:r>
          </a:p>
          <a:p>
            <a:pPr marL="457200" lvl="1" indent="0">
              <a:buNone/>
            </a:pPr>
            <a:r>
              <a:rPr lang="cs-CZ" dirty="0" smtClean="0"/>
              <a:t>		</a:t>
            </a:r>
            <a:endParaRPr lang="cs-CZ" dirty="0"/>
          </a:p>
          <a:p>
            <a:pPr lvl="1"/>
            <a:r>
              <a:rPr lang="cs-CZ" dirty="0" err="1" smtClean="0"/>
              <a:t>Md</a:t>
            </a:r>
            <a:r>
              <a:rPr lang="cs-CZ" dirty="0" smtClean="0"/>
              <a:t> = 10.5</a:t>
            </a:r>
            <a:br>
              <a:rPr lang="cs-CZ" dirty="0" smtClean="0"/>
            </a:br>
            <a:endParaRPr lang="en-GB" dirty="0"/>
          </a:p>
        </p:txBody>
      </p:sp>
      <p:sp>
        <p:nvSpPr>
          <p:cNvPr id="4" name="Šipka doprava 3"/>
          <p:cNvSpPr/>
          <p:nvPr/>
        </p:nvSpPr>
        <p:spPr>
          <a:xfrm>
            <a:off x="1757363" y="4060031"/>
            <a:ext cx="800100" cy="12858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cs-CZ"/>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1688" y="4332797"/>
            <a:ext cx="3232149" cy="21537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7" name="Šipka doprava 6"/>
          <p:cNvSpPr/>
          <p:nvPr/>
        </p:nvSpPr>
        <p:spPr>
          <a:xfrm>
            <a:off x="1104107" y="5403168"/>
            <a:ext cx="800100" cy="88107"/>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525524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12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63613"/>
          </a:xfrm>
        </p:spPr>
        <p:txBody>
          <a:bodyPr>
            <a:normAutofit/>
          </a:bodyPr>
          <a:lstStyle/>
          <a:p>
            <a:pPr algn="ctr"/>
            <a:r>
              <a:rPr lang="en-GB" sz="4000" dirty="0" smtClean="0"/>
              <a:t>Group mean X Weighted mean</a:t>
            </a:r>
            <a:endParaRPr lang="en-GB" sz="4000" dirty="0"/>
          </a:p>
        </p:txBody>
      </p:sp>
      <p:sp>
        <p:nvSpPr>
          <p:cNvPr id="3" name="Zástupný symbol pro obsah 2"/>
          <p:cNvSpPr>
            <a:spLocks noGrp="1"/>
          </p:cNvSpPr>
          <p:nvPr>
            <p:ph idx="1"/>
          </p:nvPr>
        </p:nvSpPr>
        <p:spPr>
          <a:xfrm>
            <a:off x="838200" y="1328738"/>
            <a:ext cx="10515600" cy="5086350"/>
          </a:xfrm>
        </p:spPr>
        <p:txBody>
          <a:bodyPr/>
          <a:lstStyle/>
          <a:p>
            <a:r>
              <a:rPr lang="en-GB" dirty="0" smtClean="0"/>
              <a:t>Group mean: </a:t>
            </a:r>
            <a:r>
              <a:rPr lang="en-GB" sz="2400" dirty="0" smtClean="0"/>
              <a:t>A group of female teachers has average salary of 45 000 CZK and a group of male teacher has average salary of 50 000 CZK. What is the average salary of both groups?</a:t>
            </a:r>
          </a:p>
          <a:p>
            <a:pPr lvl="1"/>
            <a:r>
              <a:rPr lang="cs-CZ" dirty="0" smtClean="0"/>
              <a:t>(45 000 + 50 000) / 2 = 47 500</a:t>
            </a:r>
          </a:p>
          <a:p>
            <a:r>
              <a:rPr lang="en-GB" dirty="0" smtClean="0"/>
              <a:t>Weighted mean: </a:t>
            </a:r>
            <a:r>
              <a:rPr lang="en-GB" sz="2400" dirty="0" smtClean="0"/>
              <a:t>If </a:t>
            </a:r>
            <a:r>
              <a:rPr lang="en-GB" sz="2400" dirty="0"/>
              <a:t>the average salary of 10 female teachers is 45 000 CZK and the average salary of 40 male teachers is 50 000 CZK, what is the average salary of all 50 teachers</a:t>
            </a:r>
            <a:r>
              <a:rPr lang="en-GB" sz="2400" dirty="0" smtClean="0"/>
              <a:t>?</a:t>
            </a:r>
            <a:endParaRPr lang="cs-CZ" sz="2400" dirty="0" smtClean="0"/>
          </a:p>
          <a:p>
            <a:pPr lvl="1"/>
            <a:r>
              <a:rPr lang="cs-CZ" dirty="0" smtClean="0"/>
              <a:t>(10 x 45 000) + (40 x 50 000) / (10 + 40) = 49 000</a:t>
            </a:r>
          </a:p>
          <a:p>
            <a:r>
              <a:rPr lang="cs-CZ" dirty="0" smtClean="0"/>
              <a:t>More on </a:t>
            </a:r>
            <a:r>
              <a:rPr lang="cs-CZ" dirty="0" err="1" smtClean="0"/>
              <a:t>estimating</a:t>
            </a:r>
            <a:r>
              <a:rPr lang="cs-CZ" dirty="0" smtClean="0"/>
              <a:t> </a:t>
            </a:r>
            <a:r>
              <a:rPr lang="cs-CZ" dirty="0" err="1" smtClean="0"/>
              <a:t>mean</a:t>
            </a:r>
            <a:r>
              <a:rPr lang="cs-CZ" dirty="0" smtClean="0"/>
              <a:t>, </a:t>
            </a:r>
            <a:r>
              <a:rPr lang="cs-CZ" dirty="0" err="1" smtClean="0"/>
              <a:t>median</a:t>
            </a:r>
            <a:r>
              <a:rPr lang="cs-CZ" dirty="0" smtClean="0"/>
              <a:t> and mode </a:t>
            </a:r>
            <a:r>
              <a:rPr lang="cs-CZ" dirty="0" err="1" smtClean="0"/>
              <a:t>from</a:t>
            </a:r>
            <a:r>
              <a:rPr lang="cs-CZ" dirty="0" smtClean="0"/>
              <a:t> </a:t>
            </a:r>
            <a:r>
              <a:rPr lang="cs-CZ" dirty="0" err="1" smtClean="0"/>
              <a:t>group</a:t>
            </a:r>
            <a:r>
              <a:rPr lang="cs-CZ" dirty="0" smtClean="0"/>
              <a:t> </a:t>
            </a:r>
            <a:r>
              <a:rPr lang="cs-CZ" dirty="0" err="1" smtClean="0"/>
              <a:t>frequencies</a:t>
            </a:r>
            <a:r>
              <a:rPr lang="cs-CZ" dirty="0"/>
              <a:t> </a:t>
            </a:r>
            <a:r>
              <a:rPr lang="cs-CZ" dirty="0" err="1" smtClean="0"/>
              <a:t>with</a:t>
            </a:r>
            <a:r>
              <a:rPr lang="cs-CZ" dirty="0" smtClean="0"/>
              <a:t> </a:t>
            </a:r>
            <a:r>
              <a:rPr lang="cs-CZ" dirty="0" err="1" smtClean="0"/>
              <a:t>examples</a:t>
            </a:r>
            <a:r>
              <a:rPr lang="cs-CZ" dirty="0" smtClean="0"/>
              <a:t> </a:t>
            </a:r>
            <a:r>
              <a:rPr lang="cs-CZ" dirty="0" err="1" smtClean="0"/>
              <a:t>here</a:t>
            </a:r>
            <a:r>
              <a:rPr lang="cs-CZ" dirty="0"/>
              <a:t>: </a:t>
            </a:r>
            <a:r>
              <a:rPr lang="cs-CZ" dirty="0" smtClean="0"/>
              <a:t/>
            </a:r>
            <a:br>
              <a:rPr lang="cs-CZ" dirty="0" smtClean="0"/>
            </a:br>
            <a:r>
              <a:rPr lang="cs-CZ" sz="2400" dirty="0" smtClean="0"/>
              <a:t>http</a:t>
            </a:r>
            <a:r>
              <a:rPr lang="cs-CZ" sz="2400" dirty="0"/>
              <a:t>://www.mathsisfun.com/data/frequency-grouped-mean-median-mode.html</a:t>
            </a:r>
          </a:p>
          <a:p>
            <a:pPr lvl="1"/>
            <a:endParaRPr lang="cs-CZ" dirty="0"/>
          </a:p>
        </p:txBody>
      </p:sp>
    </p:spTree>
    <p:extLst>
      <p:ext uri="{BB962C8B-B14F-4D97-AF65-F5344CB8AC3E}">
        <p14:creationId xmlns:p14="http://schemas.microsoft.com/office/powerpoint/2010/main" val="375547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45660"/>
            <a:ext cx="10515600" cy="1325563"/>
          </a:xfrm>
        </p:spPr>
        <p:txBody>
          <a:bodyPr>
            <a:normAutofit/>
          </a:bodyPr>
          <a:lstStyle/>
          <a:p>
            <a:pPr algn="ctr"/>
            <a:r>
              <a:rPr lang="en-GB" sz="3600" dirty="0" smtClean="0"/>
              <a:t>Statistics for (experimental) research</a:t>
            </a:r>
            <a:endParaRPr lang="en-GB" sz="3600" dirty="0"/>
          </a:p>
        </p:txBody>
      </p:sp>
      <p:sp>
        <p:nvSpPr>
          <p:cNvPr id="3" name="Zástupný symbol pro obsah 2"/>
          <p:cNvSpPr>
            <a:spLocks noGrp="1"/>
          </p:cNvSpPr>
          <p:nvPr>
            <p:ph idx="1"/>
          </p:nvPr>
        </p:nvSpPr>
        <p:spPr>
          <a:xfrm>
            <a:off x="838200" y="1416676"/>
            <a:ext cx="10515600" cy="5087155"/>
          </a:xfrm>
        </p:spPr>
        <p:txBody>
          <a:bodyPr>
            <a:normAutofit/>
          </a:bodyPr>
          <a:lstStyle/>
          <a:p>
            <a:r>
              <a:rPr lang="en-GB" dirty="0" smtClean="0"/>
              <a:t>Descriptive statistics (data description and visualisation)</a:t>
            </a:r>
          </a:p>
          <a:p>
            <a:pPr lvl="1"/>
            <a:r>
              <a:rPr lang="en-GB" dirty="0" smtClean="0"/>
              <a:t>Get to know you data in detail</a:t>
            </a:r>
          </a:p>
          <a:p>
            <a:pPr lvl="1"/>
            <a:r>
              <a:rPr lang="en-GB" dirty="0" smtClean="0"/>
              <a:t>Present you data clearly and correctly</a:t>
            </a:r>
          </a:p>
          <a:p>
            <a:pPr lvl="1"/>
            <a:r>
              <a:rPr lang="en-GB" dirty="0" smtClean="0"/>
              <a:t>What can we say about the explored phenomena?</a:t>
            </a:r>
          </a:p>
          <a:p>
            <a:pPr lvl="1"/>
            <a:r>
              <a:rPr lang="en-GB" dirty="0" smtClean="0"/>
              <a:t>What can we say about relations between them?</a:t>
            </a:r>
          </a:p>
          <a:p>
            <a:r>
              <a:rPr lang="en-GB" dirty="0" smtClean="0"/>
              <a:t> Statistical inference (inference on population from a sample)</a:t>
            </a:r>
          </a:p>
          <a:p>
            <a:pPr lvl="1"/>
            <a:r>
              <a:rPr lang="en-GB" dirty="0" smtClean="0"/>
              <a:t>How does you model (assumption) fit the data?</a:t>
            </a:r>
          </a:p>
          <a:p>
            <a:pPr lvl="1"/>
            <a:r>
              <a:rPr lang="en-GB" dirty="0" smtClean="0"/>
              <a:t>Hypothesis testing, deriving estimates</a:t>
            </a:r>
          </a:p>
        </p:txBody>
      </p:sp>
    </p:spTree>
    <p:extLst>
      <p:ext uri="{BB962C8B-B14F-4D97-AF65-F5344CB8AC3E}">
        <p14:creationId xmlns:p14="http://schemas.microsoft.com/office/powerpoint/2010/main" val="22768241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77888"/>
          </a:xfrm>
        </p:spPr>
        <p:txBody>
          <a:bodyPr>
            <a:normAutofit/>
          </a:bodyPr>
          <a:lstStyle/>
          <a:p>
            <a:pPr algn="ctr"/>
            <a:r>
              <a:rPr lang="en-GB" sz="4000" dirty="0" smtClean="0"/>
              <a:t>Relations between mode, median and mean</a:t>
            </a:r>
            <a:endParaRPr lang="en-GB" sz="4000" dirty="0"/>
          </a:p>
        </p:txBody>
      </p:sp>
      <p:pic>
        <p:nvPicPr>
          <p:cNvPr id="3074" name="Picture 2" descr="http://www.durofy.com/wp-content/uploads/2013/07/mode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882" y="1385889"/>
            <a:ext cx="11190236" cy="5043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45099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20763"/>
          </a:xfrm>
        </p:spPr>
        <p:txBody>
          <a:bodyPr>
            <a:normAutofit/>
          </a:bodyPr>
          <a:lstStyle/>
          <a:p>
            <a:pPr algn="ctr"/>
            <a:r>
              <a:rPr lang="en-GB" sz="4000" dirty="0" smtClean="0"/>
              <a:t>Measures of variability</a:t>
            </a:r>
            <a:endParaRPr lang="en-GB" sz="4000" dirty="0"/>
          </a:p>
        </p:txBody>
      </p:sp>
      <p:sp>
        <p:nvSpPr>
          <p:cNvPr id="3" name="Zástupný symbol pro obsah 2"/>
          <p:cNvSpPr>
            <a:spLocks noGrp="1"/>
          </p:cNvSpPr>
          <p:nvPr>
            <p:ph idx="1"/>
          </p:nvPr>
        </p:nvSpPr>
        <p:spPr>
          <a:xfrm>
            <a:off x="838200" y="1385888"/>
            <a:ext cx="10515600" cy="5086350"/>
          </a:xfrm>
        </p:spPr>
        <p:txBody>
          <a:bodyPr/>
          <a:lstStyle/>
          <a:p>
            <a:r>
              <a:rPr lang="en-GB" dirty="0" smtClean="0"/>
              <a:t>The second number for distribution description</a:t>
            </a:r>
          </a:p>
          <a:p>
            <a:r>
              <a:rPr lang="en-GB" dirty="0" smtClean="0"/>
              <a:t>Indicates how little or how much are the data on the scale distributed</a:t>
            </a:r>
          </a:p>
          <a:p>
            <a:r>
              <a:rPr lang="en-GB" dirty="0" smtClean="0"/>
              <a:t>Low variability = most values are the same or close to each other</a:t>
            </a:r>
          </a:p>
          <a:p>
            <a:r>
              <a:rPr lang="en-GB" dirty="0" smtClean="0"/>
              <a:t>High variability = values are very diverse (or bimodal distribution</a:t>
            </a:r>
            <a:r>
              <a:rPr lang="cs-CZ" dirty="0" smtClean="0"/>
              <a:t>)</a:t>
            </a:r>
          </a:p>
          <a:p>
            <a:endParaRPr lang="cs-CZ" dirty="0"/>
          </a:p>
        </p:txBody>
      </p:sp>
    </p:spTree>
    <p:extLst>
      <p:ext uri="{BB962C8B-B14F-4D97-AF65-F5344CB8AC3E}">
        <p14:creationId xmlns:p14="http://schemas.microsoft.com/office/powerpoint/2010/main" val="34635431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450851"/>
            <a:ext cx="10515600" cy="877888"/>
          </a:xfrm>
        </p:spPr>
        <p:txBody>
          <a:bodyPr>
            <a:normAutofit/>
          </a:bodyPr>
          <a:lstStyle/>
          <a:p>
            <a:pPr algn="ctr"/>
            <a:r>
              <a:rPr lang="en-GB" sz="4000" dirty="0" smtClean="0"/>
              <a:t>Range, variance, standard deviation</a:t>
            </a:r>
            <a:endParaRPr lang="en-GB" sz="4000" dirty="0"/>
          </a:p>
        </p:txBody>
      </p:sp>
      <p:sp>
        <p:nvSpPr>
          <p:cNvPr id="3" name="Zástupný symbol pro obsah 2"/>
          <p:cNvSpPr>
            <a:spLocks noGrp="1"/>
          </p:cNvSpPr>
          <p:nvPr>
            <p:ph idx="1"/>
          </p:nvPr>
        </p:nvSpPr>
        <p:spPr>
          <a:xfrm>
            <a:off x="838200" y="1485900"/>
            <a:ext cx="10515600" cy="5014913"/>
          </a:xfrm>
        </p:spPr>
        <p:txBody>
          <a:bodyPr>
            <a:normAutofit/>
          </a:bodyPr>
          <a:lstStyle/>
          <a:p>
            <a:r>
              <a:rPr lang="en-GB" sz="2400" dirty="0" smtClean="0"/>
              <a:t>Ordinal measures of variability</a:t>
            </a:r>
          </a:p>
          <a:p>
            <a:pPr lvl="1"/>
            <a:r>
              <a:rPr lang="en-GB" dirty="0" smtClean="0"/>
              <a:t>Range: </a:t>
            </a:r>
            <a:r>
              <a:rPr lang="en-GB" dirty="0" err="1" smtClean="0"/>
              <a:t>X</a:t>
            </a:r>
            <a:r>
              <a:rPr lang="en-GB" sz="1600" dirty="0" err="1" smtClean="0"/>
              <a:t>max</a:t>
            </a:r>
            <a:r>
              <a:rPr lang="en-GB" dirty="0" smtClean="0"/>
              <a:t> – </a:t>
            </a:r>
            <a:r>
              <a:rPr lang="en-GB" dirty="0" err="1" smtClean="0"/>
              <a:t>X</a:t>
            </a:r>
            <a:r>
              <a:rPr lang="en-GB" sz="1600" dirty="0" err="1" smtClean="0"/>
              <a:t>min</a:t>
            </a:r>
            <a:r>
              <a:rPr lang="en-GB" dirty="0" smtClean="0"/>
              <a:t> (extremely biased by end values)</a:t>
            </a:r>
          </a:p>
          <a:p>
            <a:pPr lvl="1">
              <a:spcAft>
                <a:spcPts val="1000"/>
              </a:spcAft>
            </a:pPr>
            <a:r>
              <a:rPr lang="en-GB" dirty="0" smtClean="0"/>
              <a:t>Interquartile range: Q</a:t>
            </a:r>
            <a:r>
              <a:rPr lang="en-GB" sz="1600" dirty="0" smtClean="0"/>
              <a:t>3</a:t>
            </a:r>
            <a:r>
              <a:rPr lang="en-GB" dirty="0" smtClean="0"/>
              <a:t> – Q</a:t>
            </a:r>
            <a:r>
              <a:rPr lang="en-GB" sz="1600" dirty="0" smtClean="0"/>
              <a:t>1</a:t>
            </a:r>
            <a:r>
              <a:rPr lang="en-GB" dirty="0" smtClean="0"/>
              <a:t> (P</a:t>
            </a:r>
            <a:r>
              <a:rPr lang="en-GB" sz="1600" dirty="0" smtClean="0"/>
              <a:t>75</a:t>
            </a:r>
            <a:r>
              <a:rPr lang="en-GB" dirty="0" smtClean="0"/>
              <a:t> – P</a:t>
            </a:r>
            <a:r>
              <a:rPr lang="en-GB" sz="1600" dirty="0" smtClean="0"/>
              <a:t>25</a:t>
            </a:r>
            <a:r>
              <a:rPr lang="en-GB" dirty="0" smtClean="0"/>
              <a:t>), IQR</a:t>
            </a:r>
            <a:endParaRPr lang="en-GB" sz="2400" dirty="0" smtClean="0"/>
          </a:p>
          <a:p>
            <a:r>
              <a:rPr lang="en-GB" sz="2400" dirty="0" smtClean="0"/>
              <a:t>Deviation measures of variability</a:t>
            </a:r>
          </a:p>
          <a:p>
            <a:pPr lvl="1"/>
            <a:r>
              <a:rPr lang="en-GB" b="1" dirty="0" smtClean="0"/>
              <a:t>based on deviations from the mean: x = X – M</a:t>
            </a:r>
          </a:p>
          <a:p>
            <a:pPr lvl="1"/>
            <a:r>
              <a:rPr lang="en-GB" b="1" dirty="0" smtClean="0"/>
              <a:t>variance </a:t>
            </a:r>
            <a:r>
              <a:rPr lang="en-GB" dirty="0" smtClean="0"/>
              <a:t>= average squared deviation, s</a:t>
            </a:r>
            <a:r>
              <a:rPr lang="en-GB" baseline="30000" dirty="0" smtClean="0"/>
              <a:t>2</a:t>
            </a:r>
            <a:r>
              <a:rPr lang="en-GB" dirty="0" smtClean="0"/>
              <a:t>, VAR(X)</a:t>
            </a:r>
          </a:p>
          <a:p>
            <a:pPr lvl="2"/>
            <a:r>
              <a:rPr lang="en-GB" sz="2400" dirty="0" smtClean="0"/>
              <a:t>population: </a:t>
            </a:r>
            <a:r>
              <a:rPr lang="en-GB" altLang="cs-CZ" sz="2400" dirty="0" smtClean="0"/>
              <a:t>(S</a:t>
            </a:r>
            <a:r>
              <a:rPr lang="en-GB" altLang="cs-CZ" sz="2400" i="1" dirty="0" smtClean="0"/>
              <a:t>x</a:t>
            </a:r>
            <a:r>
              <a:rPr lang="en-GB" altLang="cs-CZ" sz="2400" baseline="30000" dirty="0" smtClean="0"/>
              <a:t>2 </a:t>
            </a:r>
            <a:r>
              <a:rPr lang="en-GB" altLang="cs-CZ" sz="2400" i="1" dirty="0" smtClean="0"/>
              <a:t>/ n</a:t>
            </a:r>
            <a:r>
              <a:rPr lang="en-GB" altLang="cs-CZ" sz="2400" dirty="0" smtClean="0"/>
              <a:t>) vs. sample (S</a:t>
            </a:r>
            <a:r>
              <a:rPr lang="en-GB" altLang="cs-CZ" sz="2400" i="1" dirty="0" smtClean="0"/>
              <a:t>x</a:t>
            </a:r>
            <a:r>
              <a:rPr lang="en-GB" altLang="cs-CZ" sz="2400" baseline="30000" dirty="0" smtClean="0"/>
              <a:t>2</a:t>
            </a:r>
            <a:r>
              <a:rPr lang="en-GB" altLang="cs-CZ" sz="2400" dirty="0" smtClean="0"/>
              <a:t> </a:t>
            </a:r>
            <a:r>
              <a:rPr lang="en-GB" altLang="cs-CZ" sz="2400" i="1" dirty="0" smtClean="0"/>
              <a:t>/ (n – 1)</a:t>
            </a:r>
            <a:r>
              <a:rPr lang="en-GB" altLang="cs-CZ" sz="2400" dirty="0" smtClean="0"/>
              <a:t>)</a:t>
            </a:r>
          </a:p>
          <a:p>
            <a:pPr lvl="2"/>
            <a:r>
              <a:rPr lang="en-GB" altLang="cs-CZ" sz="2400" dirty="0" smtClean="0"/>
              <a:t>S</a:t>
            </a:r>
            <a:r>
              <a:rPr lang="en-GB" altLang="cs-CZ" sz="2400" i="1" dirty="0" smtClean="0"/>
              <a:t>x</a:t>
            </a:r>
            <a:r>
              <a:rPr lang="en-GB" altLang="cs-CZ" sz="2400" baseline="30000" dirty="0" smtClean="0"/>
              <a:t>2 </a:t>
            </a:r>
            <a:r>
              <a:rPr lang="en-GB" altLang="cs-CZ" sz="2400" dirty="0" smtClean="0"/>
              <a:t>= sum of squared deviations = </a:t>
            </a:r>
            <a:r>
              <a:rPr lang="en-GB" altLang="cs-CZ" sz="2400" b="1" dirty="0" smtClean="0"/>
              <a:t>sum of squares</a:t>
            </a:r>
            <a:endParaRPr lang="en-GB" dirty="0" smtClean="0"/>
          </a:p>
          <a:p>
            <a:pPr lvl="1"/>
            <a:r>
              <a:rPr lang="en-GB" b="1" dirty="0" smtClean="0"/>
              <a:t>standard deviation – s, SD</a:t>
            </a:r>
          </a:p>
          <a:p>
            <a:pPr lvl="2"/>
            <a:r>
              <a:rPr lang="en-GB" sz="2400" dirty="0" smtClean="0"/>
              <a:t>square root of the variance, return to the original units</a:t>
            </a:r>
          </a:p>
          <a:p>
            <a:pPr lvl="1"/>
            <a:endParaRPr lang="cs-CZ" dirty="0" smtClean="0"/>
          </a:p>
          <a:p>
            <a:pPr marL="457200" lvl="1" indent="0">
              <a:buNone/>
            </a:pPr>
            <a:endParaRPr lang="cs-CZ" b="1" dirty="0" smtClean="0"/>
          </a:p>
          <a:p>
            <a:pPr lvl="1"/>
            <a:endParaRPr lang="cs-CZ" dirty="0"/>
          </a:p>
        </p:txBody>
      </p:sp>
    </p:spTree>
    <p:extLst>
      <p:ext uri="{BB962C8B-B14F-4D97-AF65-F5344CB8AC3E}">
        <p14:creationId xmlns:p14="http://schemas.microsoft.com/office/powerpoint/2010/main" val="21110947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49313"/>
          </a:xfrm>
        </p:spPr>
        <p:txBody>
          <a:bodyPr/>
          <a:lstStyle/>
          <a:p>
            <a:pPr algn="ctr"/>
            <a:r>
              <a:rPr lang="en-GB" dirty="0" smtClean="0"/>
              <a:t>Counting measures of variability</a:t>
            </a:r>
            <a:endParaRPr lang="en-GB" dirty="0"/>
          </a:p>
        </p:txBody>
      </p:sp>
      <p:sp>
        <p:nvSpPr>
          <p:cNvPr id="3" name="Zástupný symbol pro obsah 2"/>
          <p:cNvSpPr>
            <a:spLocks noGrp="1"/>
          </p:cNvSpPr>
          <p:nvPr>
            <p:ph idx="1"/>
          </p:nvPr>
        </p:nvSpPr>
        <p:spPr>
          <a:xfrm>
            <a:off x="838200" y="1343025"/>
            <a:ext cx="10515600" cy="5157788"/>
          </a:xfrm>
        </p:spPr>
        <p:txBody>
          <a:bodyPr/>
          <a:lstStyle/>
          <a:p>
            <a:r>
              <a:rPr lang="en-GB" sz="2400" dirty="0" smtClean="0"/>
              <a:t>IQR = Q</a:t>
            </a:r>
            <a:r>
              <a:rPr lang="en-GB" sz="1600" dirty="0" smtClean="0"/>
              <a:t>3</a:t>
            </a:r>
            <a:r>
              <a:rPr lang="en-GB" sz="2400" dirty="0" smtClean="0"/>
              <a:t> – Q</a:t>
            </a:r>
            <a:r>
              <a:rPr lang="en-GB" sz="1600" dirty="0" smtClean="0"/>
              <a:t>1</a:t>
            </a:r>
          </a:p>
          <a:p>
            <a:pPr lvl="1"/>
            <a:r>
              <a:rPr lang="en-GB" dirty="0" smtClean="0"/>
              <a:t>Q</a:t>
            </a:r>
            <a:r>
              <a:rPr lang="en-GB" sz="1600" dirty="0" smtClean="0"/>
              <a:t>1</a:t>
            </a:r>
            <a:r>
              <a:rPr lang="en-GB" dirty="0" smtClean="0"/>
              <a:t> = </a:t>
            </a:r>
            <a:r>
              <a:rPr lang="en-GB" dirty="0" err="1" smtClean="0"/>
              <a:t>X</a:t>
            </a:r>
            <a:r>
              <a:rPr lang="en-GB" sz="1600" dirty="0" err="1" smtClean="0"/>
              <a:t>k</a:t>
            </a:r>
            <a:r>
              <a:rPr lang="en-GB" sz="1600" dirty="0" smtClean="0"/>
              <a:t> </a:t>
            </a:r>
            <a:r>
              <a:rPr lang="en-GB" dirty="0" smtClean="0"/>
              <a:t>(k</a:t>
            </a:r>
            <a:r>
              <a:rPr lang="en-GB" sz="1600" dirty="0" smtClean="0"/>
              <a:t>th</a:t>
            </a:r>
            <a:r>
              <a:rPr lang="en-GB" dirty="0" smtClean="0"/>
              <a:t> element of rank-ordered sequence of variable values), </a:t>
            </a:r>
            <a:br>
              <a:rPr lang="en-GB" dirty="0" smtClean="0"/>
            </a:br>
            <a:r>
              <a:rPr lang="en-GB" dirty="0" smtClean="0"/>
              <a:t>where k=(N+1)*0.25 rounded down</a:t>
            </a:r>
          </a:p>
          <a:p>
            <a:pPr lvl="1"/>
            <a:r>
              <a:rPr lang="en-GB" dirty="0" smtClean="0"/>
              <a:t>Q</a:t>
            </a:r>
            <a:r>
              <a:rPr lang="en-GB" sz="1600" dirty="0" smtClean="0"/>
              <a:t>3</a:t>
            </a:r>
            <a:r>
              <a:rPr lang="en-GB" dirty="0" smtClean="0"/>
              <a:t> = </a:t>
            </a:r>
            <a:r>
              <a:rPr lang="en-GB" dirty="0" err="1" smtClean="0"/>
              <a:t>X</a:t>
            </a:r>
            <a:r>
              <a:rPr lang="en-GB" sz="1600" dirty="0" err="1" smtClean="0"/>
              <a:t>k</a:t>
            </a:r>
            <a:r>
              <a:rPr lang="en-GB" dirty="0" smtClean="0"/>
              <a:t>, where k=(N+1)*0.75 rounded down</a:t>
            </a:r>
          </a:p>
          <a:p>
            <a:pPr lvl="1"/>
            <a:r>
              <a:rPr lang="en-GB" dirty="0" smtClean="0"/>
              <a:t>Excel: PERCENTIL(data, 0.25), resp. PERCENTIL(data, 0.75)</a:t>
            </a:r>
            <a:endParaRPr lang="en-GB" sz="1600" dirty="0" smtClean="0"/>
          </a:p>
          <a:p>
            <a:r>
              <a:rPr lang="en-GB" sz="2400" dirty="0" smtClean="0"/>
              <a:t>Variance, Standard deviation</a:t>
            </a:r>
          </a:p>
          <a:p>
            <a:pPr marL="914400" lvl="1" indent="-457200">
              <a:buAutoNum type="arabicPeriod"/>
            </a:pPr>
            <a:r>
              <a:rPr lang="en-GB" dirty="0" smtClean="0"/>
              <a:t>Count deviation score for every value: x</a:t>
            </a:r>
            <a:r>
              <a:rPr lang="en-GB" baseline="-25000" dirty="0" smtClean="0"/>
              <a:t>i</a:t>
            </a:r>
            <a:r>
              <a:rPr lang="en-GB" dirty="0" smtClean="0"/>
              <a:t> = X</a:t>
            </a:r>
            <a:r>
              <a:rPr lang="en-GB" baseline="-25000" dirty="0" smtClean="0"/>
              <a:t>i </a:t>
            </a:r>
            <a:r>
              <a:rPr lang="en-GB" dirty="0" smtClean="0"/>
              <a:t>– M</a:t>
            </a:r>
          </a:p>
          <a:p>
            <a:pPr marL="914400" lvl="1" indent="-457200">
              <a:buAutoNum type="arabicPeriod"/>
            </a:pPr>
            <a:r>
              <a:rPr lang="en-GB" dirty="0" smtClean="0"/>
              <a:t>Count squared deviations</a:t>
            </a:r>
          </a:p>
          <a:p>
            <a:pPr marL="914400" lvl="1" indent="-457200">
              <a:buAutoNum type="arabicPeriod"/>
            </a:pPr>
            <a:r>
              <a:rPr lang="en-GB" dirty="0" smtClean="0"/>
              <a:t>Sum squared deviation and divide by N-1</a:t>
            </a:r>
          </a:p>
          <a:p>
            <a:pPr marL="914400" lvl="1" indent="-457200">
              <a:buAutoNum type="arabicPeriod"/>
            </a:pPr>
            <a:r>
              <a:rPr lang="en-GB" dirty="0" smtClean="0"/>
              <a:t>For SD, we square-root the variance</a:t>
            </a:r>
          </a:p>
          <a:p>
            <a:pPr lvl="1"/>
            <a:r>
              <a:rPr lang="cs-CZ" dirty="0" smtClean="0"/>
              <a:t>Excel: VAR.P(data), VAR.S(data), STDEVPA(data) </a:t>
            </a:r>
            <a:r>
              <a:rPr lang="en-GB" dirty="0" smtClean="0"/>
              <a:t>~</a:t>
            </a:r>
            <a:r>
              <a:rPr lang="cs-CZ" dirty="0" smtClean="0"/>
              <a:t> SMODCH.P(data),</a:t>
            </a:r>
            <a:br>
              <a:rPr lang="cs-CZ" dirty="0" smtClean="0"/>
            </a:br>
            <a:r>
              <a:rPr lang="cs-CZ" dirty="0" smtClean="0"/>
              <a:t>STDEVA(data) </a:t>
            </a:r>
            <a:r>
              <a:rPr lang="en-GB" dirty="0" smtClean="0"/>
              <a:t>~</a:t>
            </a:r>
            <a:r>
              <a:rPr lang="cs-CZ" dirty="0" smtClean="0"/>
              <a:t> SMODCH.VÝBĚR.S(data)</a:t>
            </a:r>
          </a:p>
          <a:p>
            <a:endParaRPr lang="cs-CZ" sz="2400" dirty="0" smtClean="0"/>
          </a:p>
          <a:p>
            <a:pPr lvl="1"/>
            <a:endParaRPr lang="cs-CZ" dirty="0" smtClean="0"/>
          </a:p>
          <a:p>
            <a:endParaRPr lang="cs-CZ" dirty="0"/>
          </a:p>
        </p:txBody>
      </p:sp>
    </p:spTree>
    <p:extLst>
      <p:ext uri="{BB962C8B-B14F-4D97-AF65-F5344CB8AC3E}">
        <p14:creationId xmlns:p14="http://schemas.microsoft.com/office/powerpoint/2010/main" val="31012763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4000" dirty="0" err="1" smtClean="0"/>
              <a:t>Statistics</a:t>
            </a:r>
            <a:r>
              <a:rPr lang="cs-CZ" sz="4000" dirty="0" smtClean="0"/>
              <a:t> vs. </a:t>
            </a:r>
            <a:r>
              <a:rPr lang="cs-CZ" sz="4000" dirty="0" err="1" smtClean="0"/>
              <a:t>Parameters</a:t>
            </a:r>
            <a:r>
              <a:rPr lang="cs-CZ" sz="4000" dirty="0" smtClean="0"/>
              <a:t> </a:t>
            </a:r>
            <a:endParaRPr lang="en-GB" sz="4000" dirty="0"/>
          </a:p>
        </p:txBody>
      </p:sp>
      <p:sp>
        <p:nvSpPr>
          <p:cNvPr id="3" name="Zástupný symbol pro obsah 2"/>
          <p:cNvSpPr>
            <a:spLocks noGrp="1"/>
          </p:cNvSpPr>
          <p:nvPr>
            <p:ph idx="1"/>
          </p:nvPr>
        </p:nvSpPr>
        <p:spPr/>
        <p:txBody>
          <a:bodyPr>
            <a:normAutofit/>
          </a:bodyPr>
          <a:lstStyle/>
          <a:p>
            <a:r>
              <a:rPr lang="cs-CZ" dirty="0" err="1" smtClean="0"/>
              <a:t>Population</a:t>
            </a:r>
            <a:r>
              <a:rPr lang="cs-CZ" dirty="0" smtClean="0"/>
              <a:t> ~ Sample, </a:t>
            </a:r>
            <a:r>
              <a:rPr lang="cs-CZ" dirty="0" err="1" smtClean="0"/>
              <a:t>Parameters</a:t>
            </a:r>
            <a:r>
              <a:rPr lang="cs-CZ" dirty="0"/>
              <a:t> </a:t>
            </a:r>
            <a:r>
              <a:rPr lang="cs-CZ" dirty="0" smtClean="0"/>
              <a:t>~ </a:t>
            </a:r>
            <a:r>
              <a:rPr lang="cs-CZ" dirty="0" err="1" smtClean="0"/>
              <a:t>Statistics</a:t>
            </a:r>
            <a:endParaRPr lang="cs-CZ" dirty="0" smtClean="0"/>
          </a:p>
          <a:p>
            <a:r>
              <a:rPr lang="cs-CZ" dirty="0" err="1" smtClean="0"/>
              <a:t>Statistics</a:t>
            </a:r>
            <a:r>
              <a:rPr lang="cs-CZ" dirty="0" smtClean="0"/>
              <a:t>: m, s</a:t>
            </a:r>
            <a:r>
              <a:rPr lang="cs-CZ" baseline="30000" dirty="0" smtClean="0"/>
              <a:t>2</a:t>
            </a:r>
            <a:r>
              <a:rPr lang="cs-CZ" dirty="0" smtClean="0"/>
              <a:t>, s</a:t>
            </a:r>
          </a:p>
          <a:p>
            <a:r>
              <a:rPr lang="cs-CZ" dirty="0" err="1" smtClean="0"/>
              <a:t>Parameters</a:t>
            </a:r>
            <a:r>
              <a:rPr lang="cs-CZ" dirty="0" smtClean="0"/>
              <a:t>: </a:t>
            </a:r>
            <a:r>
              <a:rPr lang="el-GR" dirty="0" smtClean="0"/>
              <a:t>μ</a:t>
            </a:r>
            <a:r>
              <a:rPr lang="cs-CZ" dirty="0" smtClean="0"/>
              <a:t>, </a:t>
            </a:r>
            <a:r>
              <a:rPr lang="el-GR" dirty="0" smtClean="0"/>
              <a:t>σ</a:t>
            </a:r>
            <a:r>
              <a:rPr lang="cs-CZ" baseline="30000" dirty="0" smtClean="0"/>
              <a:t>2</a:t>
            </a:r>
            <a:r>
              <a:rPr lang="cs-CZ" dirty="0" smtClean="0"/>
              <a:t>, </a:t>
            </a:r>
            <a:r>
              <a:rPr lang="el-GR" dirty="0" smtClean="0"/>
              <a:t>σ</a:t>
            </a:r>
            <a:endParaRPr lang="cs-CZ" dirty="0" smtClean="0"/>
          </a:p>
          <a:p>
            <a:r>
              <a:rPr lang="cs-CZ" sz="2400" dirty="0" smtClean="0"/>
              <a:t>A </a:t>
            </a:r>
            <a:r>
              <a:rPr lang="cs-CZ" sz="2400" dirty="0" err="1" smtClean="0"/>
              <a:t>teacher</a:t>
            </a:r>
            <a:r>
              <a:rPr lang="cs-CZ" sz="2400" dirty="0" smtClean="0"/>
              <a:t> </a:t>
            </a:r>
            <a:r>
              <a:rPr lang="cs-CZ" sz="2400" dirty="0" err="1" smtClean="0"/>
              <a:t>is</a:t>
            </a:r>
            <a:r>
              <a:rPr lang="cs-CZ" sz="2400" dirty="0" smtClean="0"/>
              <a:t> </a:t>
            </a:r>
            <a:r>
              <a:rPr lang="cs-CZ" sz="2400" dirty="0" err="1" smtClean="0"/>
              <a:t>interested</a:t>
            </a:r>
            <a:r>
              <a:rPr lang="cs-CZ" sz="2400" dirty="0" smtClean="0"/>
              <a:t> in </a:t>
            </a:r>
            <a:r>
              <a:rPr lang="cs-CZ" sz="2400" dirty="0" err="1" smtClean="0"/>
              <a:t>math</a:t>
            </a:r>
            <a:r>
              <a:rPr lang="cs-CZ" sz="2400" dirty="0" smtClean="0"/>
              <a:t> </a:t>
            </a:r>
            <a:r>
              <a:rPr lang="cs-CZ" sz="2400" dirty="0" err="1" smtClean="0"/>
              <a:t>knowledge</a:t>
            </a:r>
            <a:r>
              <a:rPr lang="cs-CZ" sz="2400" dirty="0" smtClean="0"/>
              <a:t> </a:t>
            </a:r>
            <a:r>
              <a:rPr lang="cs-CZ" sz="2400" dirty="0" err="1" smtClean="0"/>
              <a:t>among</a:t>
            </a:r>
            <a:r>
              <a:rPr lang="cs-CZ" sz="2400" dirty="0" smtClean="0"/>
              <a:t> </a:t>
            </a:r>
            <a:r>
              <a:rPr lang="cs-CZ" sz="2400" dirty="0" err="1" smtClean="0"/>
              <a:t>students</a:t>
            </a:r>
            <a:r>
              <a:rPr lang="cs-CZ" sz="2400" dirty="0" smtClean="0"/>
              <a:t> in his </a:t>
            </a:r>
            <a:r>
              <a:rPr lang="cs-CZ" sz="2400" dirty="0" err="1" smtClean="0"/>
              <a:t>class</a:t>
            </a:r>
            <a:r>
              <a:rPr lang="cs-CZ" sz="2400" dirty="0" smtClean="0"/>
              <a:t> (3rd grade). </a:t>
            </a:r>
            <a:r>
              <a:rPr lang="cs-CZ" sz="2400" dirty="0" err="1" smtClean="0"/>
              <a:t>The</a:t>
            </a:r>
            <a:r>
              <a:rPr lang="cs-CZ" sz="2400" dirty="0" smtClean="0"/>
              <a:t> </a:t>
            </a:r>
            <a:r>
              <a:rPr lang="cs-CZ" sz="2400" dirty="0" err="1" smtClean="0"/>
              <a:t>class</a:t>
            </a:r>
            <a:r>
              <a:rPr lang="cs-CZ" sz="2400" dirty="0" smtClean="0"/>
              <a:t> </a:t>
            </a:r>
            <a:r>
              <a:rPr lang="cs-CZ" sz="2400" dirty="0" err="1" smtClean="0"/>
              <a:t>is</a:t>
            </a:r>
            <a:r>
              <a:rPr lang="cs-CZ" sz="2400" dirty="0" smtClean="0"/>
              <a:t> his </a:t>
            </a:r>
            <a:r>
              <a:rPr lang="cs-CZ" sz="2400" dirty="0" err="1" smtClean="0"/>
              <a:t>population</a:t>
            </a:r>
            <a:r>
              <a:rPr lang="cs-CZ" sz="2400" dirty="0" smtClean="0"/>
              <a:t>.</a:t>
            </a:r>
          </a:p>
          <a:p>
            <a:r>
              <a:rPr lang="cs-CZ" sz="2400" dirty="0" err="1" smtClean="0"/>
              <a:t>We</a:t>
            </a:r>
            <a:r>
              <a:rPr lang="cs-CZ" sz="2400" dirty="0" smtClean="0"/>
              <a:t> are </a:t>
            </a:r>
            <a:r>
              <a:rPr lang="cs-CZ" sz="2400" dirty="0" err="1" smtClean="0"/>
              <a:t>interested</a:t>
            </a:r>
            <a:r>
              <a:rPr lang="cs-CZ" sz="2400" dirty="0" smtClean="0"/>
              <a:t> in </a:t>
            </a:r>
            <a:r>
              <a:rPr lang="cs-CZ" sz="2400" dirty="0" err="1" smtClean="0"/>
              <a:t>math</a:t>
            </a:r>
            <a:r>
              <a:rPr lang="cs-CZ" sz="2400" dirty="0" smtClean="0"/>
              <a:t> </a:t>
            </a:r>
            <a:r>
              <a:rPr lang="cs-CZ" sz="2400" dirty="0" err="1" smtClean="0"/>
              <a:t>knowledge</a:t>
            </a:r>
            <a:r>
              <a:rPr lang="cs-CZ" sz="2400" dirty="0" smtClean="0"/>
              <a:t> </a:t>
            </a:r>
            <a:r>
              <a:rPr lang="cs-CZ" sz="2400" dirty="0" err="1" smtClean="0"/>
              <a:t>of</a:t>
            </a:r>
            <a:r>
              <a:rPr lang="cs-CZ" sz="2400" dirty="0" smtClean="0"/>
              <a:t> </a:t>
            </a:r>
            <a:r>
              <a:rPr lang="cs-CZ" sz="2400" dirty="0" err="1" smtClean="0"/>
              <a:t>students</a:t>
            </a:r>
            <a:r>
              <a:rPr lang="cs-CZ" sz="2400" dirty="0" smtClean="0"/>
              <a:t> in </a:t>
            </a:r>
            <a:r>
              <a:rPr lang="cs-CZ" sz="2400" dirty="0" err="1" smtClean="0"/>
              <a:t>third</a:t>
            </a:r>
            <a:r>
              <a:rPr lang="cs-CZ" sz="2400" dirty="0" smtClean="0"/>
              <a:t> grade in Czech Republic. </a:t>
            </a:r>
            <a:r>
              <a:rPr lang="cs-CZ" sz="2400" dirty="0" err="1" smtClean="0"/>
              <a:t>We</a:t>
            </a:r>
            <a:r>
              <a:rPr lang="cs-CZ" sz="2400" dirty="0" smtClean="0"/>
              <a:t> </a:t>
            </a:r>
            <a:r>
              <a:rPr lang="cs-CZ" sz="2400" dirty="0" err="1" smtClean="0"/>
              <a:t>collect</a:t>
            </a:r>
            <a:r>
              <a:rPr lang="cs-CZ" sz="2400" dirty="0" smtClean="0"/>
              <a:t> data </a:t>
            </a:r>
            <a:r>
              <a:rPr lang="cs-CZ" sz="2400" dirty="0" err="1" smtClean="0"/>
              <a:t>from</a:t>
            </a:r>
            <a:r>
              <a:rPr lang="cs-CZ" sz="2400" dirty="0" smtClean="0"/>
              <a:t> </a:t>
            </a:r>
            <a:r>
              <a:rPr lang="cs-CZ" sz="2400" dirty="0" err="1" smtClean="0"/>
              <a:t>several</a:t>
            </a:r>
            <a:r>
              <a:rPr lang="cs-CZ" sz="2400" dirty="0" smtClean="0"/>
              <a:t> </a:t>
            </a:r>
            <a:r>
              <a:rPr lang="cs-CZ" sz="2400" dirty="0" err="1" smtClean="0"/>
              <a:t>classes</a:t>
            </a:r>
            <a:r>
              <a:rPr lang="cs-CZ" sz="2400" dirty="0" smtClean="0"/>
              <a:t> </a:t>
            </a:r>
            <a:r>
              <a:rPr lang="cs-CZ" sz="2400" dirty="0" err="1" smtClean="0"/>
              <a:t>randomly</a:t>
            </a:r>
            <a:r>
              <a:rPr lang="cs-CZ" sz="2400" dirty="0" smtClean="0"/>
              <a:t> </a:t>
            </a:r>
            <a:r>
              <a:rPr lang="cs-CZ" sz="2400" dirty="0" err="1" smtClean="0"/>
              <a:t>picked</a:t>
            </a:r>
            <a:r>
              <a:rPr lang="cs-CZ" sz="2400" dirty="0" smtClean="0"/>
              <a:t> </a:t>
            </a:r>
            <a:r>
              <a:rPr lang="cs-CZ" sz="2400" dirty="0" err="1" smtClean="0"/>
              <a:t>from</a:t>
            </a:r>
            <a:r>
              <a:rPr lang="cs-CZ" sz="2400" dirty="0" smtClean="0"/>
              <a:t> </a:t>
            </a:r>
            <a:r>
              <a:rPr lang="cs-CZ" sz="2400" dirty="0" err="1" smtClean="0"/>
              <a:t>all</a:t>
            </a:r>
            <a:r>
              <a:rPr lang="cs-CZ" sz="2400" dirty="0" smtClean="0"/>
              <a:t> </a:t>
            </a:r>
            <a:r>
              <a:rPr lang="cs-CZ" sz="2400" dirty="0" err="1" smtClean="0"/>
              <a:t>primary</a:t>
            </a:r>
            <a:r>
              <a:rPr lang="cs-CZ" sz="2400" dirty="0" smtClean="0"/>
              <a:t> </a:t>
            </a:r>
            <a:r>
              <a:rPr lang="cs-CZ" sz="2400" dirty="0" err="1" smtClean="0"/>
              <a:t>schools</a:t>
            </a:r>
            <a:r>
              <a:rPr lang="cs-CZ" sz="2400" dirty="0" smtClean="0"/>
              <a:t> in Czech Republic. </a:t>
            </a:r>
            <a:r>
              <a:rPr lang="cs-CZ" sz="2400" dirty="0" err="1" smtClean="0"/>
              <a:t>The</a:t>
            </a:r>
            <a:r>
              <a:rPr lang="cs-CZ" sz="2400" dirty="0" smtClean="0"/>
              <a:t> </a:t>
            </a:r>
            <a:r>
              <a:rPr lang="cs-CZ" sz="2400" dirty="0" err="1" smtClean="0"/>
              <a:t>classes</a:t>
            </a:r>
            <a:r>
              <a:rPr lang="cs-CZ" sz="2400" dirty="0" smtClean="0"/>
              <a:t> are </a:t>
            </a:r>
            <a:r>
              <a:rPr lang="cs-CZ" sz="2400" dirty="0" err="1" smtClean="0"/>
              <a:t>our</a:t>
            </a:r>
            <a:r>
              <a:rPr lang="cs-CZ" sz="2400" dirty="0" smtClean="0"/>
              <a:t> sample, </a:t>
            </a:r>
            <a:r>
              <a:rPr lang="cs-CZ" sz="2400" dirty="0" err="1" smtClean="0"/>
              <a:t>our</a:t>
            </a:r>
            <a:r>
              <a:rPr lang="cs-CZ" sz="2400" dirty="0" smtClean="0"/>
              <a:t> </a:t>
            </a:r>
            <a:r>
              <a:rPr lang="cs-CZ" sz="2400" dirty="0" err="1" smtClean="0"/>
              <a:t>target</a:t>
            </a:r>
            <a:r>
              <a:rPr lang="cs-CZ" sz="2400" dirty="0" smtClean="0"/>
              <a:t> </a:t>
            </a:r>
            <a:r>
              <a:rPr lang="cs-CZ" sz="2400" dirty="0" err="1" smtClean="0"/>
              <a:t>population</a:t>
            </a:r>
            <a:r>
              <a:rPr lang="cs-CZ" sz="2400" dirty="0" smtClean="0"/>
              <a:t> are </a:t>
            </a:r>
            <a:r>
              <a:rPr lang="cs-CZ" sz="2400" dirty="0" err="1" smtClean="0"/>
              <a:t>all</a:t>
            </a:r>
            <a:r>
              <a:rPr lang="cs-CZ" sz="2400" dirty="0" smtClean="0"/>
              <a:t> </a:t>
            </a:r>
            <a:r>
              <a:rPr lang="cs-CZ" sz="2400" dirty="0" err="1" smtClean="0"/>
              <a:t>third</a:t>
            </a:r>
            <a:r>
              <a:rPr lang="cs-CZ" sz="2400" dirty="0" smtClean="0"/>
              <a:t> grade student in Czech Republic.</a:t>
            </a:r>
            <a:endParaRPr lang="en-GB" sz="2400" dirty="0"/>
          </a:p>
        </p:txBody>
      </p:sp>
    </p:spTree>
    <p:extLst>
      <p:ext uri="{BB962C8B-B14F-4D97-AF65-F5344CB8AC3E}">
        <p14:creationId xmlns:p14="http://schemas.microsoft.com/office/powerpoint/2010/main" val="148608750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en-GB" sz="4000" dirty="0" smtClean="0"/>
              <a:t>Measures of central tendency and variability</a:t>
            </a:r>
            <a:endParaRPr lang="en-GB" sz="4000" dirty="0"/>
          </a:p>
        </p:txBody>
      </p:sp>
      <p:sp>
        <p:nvSpPr>
          <p:cNvPr id="3" name="Zástupný symbol pro obsah 2"/>
          <p:cNvSpPr>
            <a:spLocks noGrp="1"/>
          </p:cNvSpPr>
          <p:nvPr>
            <p:ph idx="1"/>
          </p:nvPr>
        </p:nvSpPr>
        <p:spPr>
          <a:xfrm>
            <a:off x="838200" y="1825625"/>
            <a:ext cx="10515600" cy="4303713"/>
          </a:xfrm>
        </p:spPr>
        <p:txBody>
          <a:bodyPr>
            <a:normAutofit/>
          </a:bodyPr>
          <a:lstStyle/>
          <a:p>
            <a:r>
              <a:rPr lang="en-GB" sz="2400" dirty="0" smtClean="0"/>
              <a:t>It is necessary to be able to count measures of central tendency and variability </a:t>
            </a:r>
            <a:r>
              <a:rPr lang="cs-CZ" sz="2400" dirty="0" smtClean="0"/>
              <a:t/>
            </a:r>
            <a:br>
              <a:rPr lang="cs-CZ" sz="2400" dirty="0" smtClean="0"/>
            </a:br>
            <a:r>
              <a:rPr lang="en-GB" sz="2400" dirty="0" smtClean="0"/>
              <a:t>by hand</a:t>
            </a:r>
          </a:p>
          <a:p>
            <a:r>
              <a:rPr lang="en-GB" sz="2400" dirty="0" smtClean="0"/>
              <a:t>It is necessary to be aware of how does adding a constant or multiplying </a:t>
            </a:r>
            <a:br>
              <a:rPr lang="en-GB" sz="2400" dirty="0" smtClean="0"/>
            </a:br>
            <a:r>
              <a:rPr lang="en-GB" sz="2400" dirty="0" smtClean="0"/>
              <a:t>by a constant change different measure of central tendency and variability</a:t>
            </a:r>
          </a:p>
          <a:p>
            <a:r>
              <a:rPr lang="en-GB" sz="2400" dirty="0" smtClean="0"/>
              <a:t>Think about when is it appropriate to use different measures and why</a:t>
            </a:r>
          </a:p>
          <a:p>
            <a:r>
              <a:rPr lang="en-GB" sz="2400" dirty="0" smtClean="0"/>
              <a:t>How does the distribution shape influence the measure and vice versa: </a:t>
            </a:r>
            <a:br>
              <a:rPr lang="en-GB" sz="2400" dirty="0" smtClean="0"/>
            </a:br>
            <a:r>
              <a:rPr lang="en-GB" sz="2400" dirty="0" smtClean="0"/>
              <a:t>what can we say about the data distribution from the measures of central tendency and variability</a:t>
            </a:r>
          </a:p>
          <a:p>
            <a:r>
              <a:rPr lang="en-GB" sz="2400" dirty="0" smtClean="0"/>
              <a:t>View exercises</a:t>
            </a:r>
          </a:p>
          <a:p>
            <a:endParaRPr lang="cs-CZ" dirty="0"/>
          </a:p>
        </p:txBody>
      </p:sp>
    </p:spTree>
    <p:extLst>
      <p:ext uri="{BB962C8B-B14F-4D97-AF65-F5344CB8AC3E}">
        <p14:creationId xmlns:p14="http://schemas.microsoft.com/office/powerpoint/2010/main" val="264849658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35013"/>
          </a:xfrm>
        </p:spPr>
        <p:txBody>
          <a:bodyPr>
            <a:normAutofit/>
          </a:bodyPr>
          <a:lstStyle/>
          <a:p>
            <a:pPr algn="ctr"/>
            <a:r>
              <a:rPr lang="cs-CZ" sz="4000" dirty="0" err="1" smtClean="0"/>
              <a:t>Boxplot</a:t>
            </a:r>
            <a:r>
              <a:rPr lang="cs-CZ" sz="4000" dirty="0" smtClean="0"/>
              <a:t> </a:t>
            </a:r>
            <a:r>
              <a:rPr lang="cs-CZ" sz="3600" dirty="0" smtClean="0"/>
              <a:t>(</a:t>
            </a:r>
            <a:r>
              <a:rPr lang="cs-CZ" sz="3600" dirty="0" err="1" smtClean="0"/>
              <a:t>cz</a:t>
            </a:r>
            <a:r>
              <a:rPr lang="cs-CZ" sz="3600" dirty="0" smtClean="0"/>
              <a:t>: krabicový graf s anténami)</a:t>
            </a:r>
            <a:endParaRPr lang="cs-CZ" sz="4000" dirty="0"/>
          </a:p>
        </p:txBody>
      </p:sp>
      <p:pic>
        <p:nvPicPr>
          <p:cNvPr id="4" name="Obrázek 3"/>
          <p:cNvPicPr>
            <a:picLocks noChangeAspect="1"/>
          </p:cNvPicPr>
          <p:nvPr/>
        </p:nvPicPr>
        <p:blipFill>
          <a:blip r:embed="rId2"/>
          <a:stretch>
            <a:fillRect/>
          </a:stretch>
        </p:blipFill>
        <p:spPr>
          <a:xfrm>
            <a:off x="1759744" y="1238249"/>
            <a:ext cx="8672512" cy="5484703"/>
          </a:xfrm>
          <a:prstGeom prst="rect">
            <a:avLst/>
          </a:prstGeom>
        </p:spPr>
      </p:pic>
    </p:spTree>
    <p:extLst>
      <p:ext uri="{BB962C8B-B14F-4D97-AF65-F5344CB8AC3E}">
        <p14:creationId xmlns:p14="http://schemas.microsoft.com/office/powerpoint/2010/main" val="34772873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a:blip r:embed="rId2"/>
          <a:stretch>
            <a:fillRect/>
          </a:stretch>
        </p:blipFill>
        <p:spPr>
          <a:xfrm>
            <a:off x="1624012" y="166687"/>
            <a:ext cx="8943975" cy="6524625"/>
          </a:xfrm>
          <a:prstGeom prst="rect">
            <a:avLst/>
          </a:prstGeom>
        </p:spPr>
      </p:pic>
    </p:spTree>
    <p:extLst>
      <p:ext uri="{BB962C8B-B14F-4D97-AF65-F5344CB8AC3E}">
        <p14:creationId xmlns:p14="http://schemas.microsoft.com/office/powerpoint/2010/main" val="36427211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p:nvPr/>
        </p:nvPicPr>
        <p:blipFill>
          <a:blip r:embed="rId2"/>
          <a:stretch>
            <a:fillRect/>
          </a:stretch>
        </p:blipFill>
        <p:spPr>
          <a:xfrm>
            <a:off x="1933574" y="962024"/>
            <a:ext cx="8196263" cy="4724401"/>
          </a:xfrm>
          <a:prstGeom prst="rect">
            <a:avLst/>
          </a:prstGeom>
        </p:spPr>
      </p:pic>
    </p:spTree>
    <p:extLst>
      <p:ext uri="{BB962C8B-B14F-4D97-AF65-F5344CB8AC3E}">
        <p14:creationId xmlns:p14="http://schemas.microsoft.com/office/powerpoint/2010/main" val="23999932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77888"/>
          </a:xfrm>
        </p:spPr>
        <p:txBody>
          <a:bodyPr>
            <a:normAutofit/>
          </a:bodyPr>
          <a:lstStyle/>
          <a:p>
            <a:pPr algn="ctr"/>
            <a:r>
              <a:rPr lang="en-GB" sz="4000" dirty="0" smtClean="0"/>
              <a:t>Choice of descriptive statistics</a:t>
            </a:r>
            <a:endParaRPr lang="en-GB" sz="4000" dirty="0"/>
          </a:p>
        </p:txBody>
      </p:sp>
      <p:sp>
        <p:nvSpPr>
          <p:cNvPr id="3" name="Zástupný symbol pro obsah 2"/>
          <p:cNvSpPr>
            <a:spLocks noGrp="1"/>
          </p:cNvSpPr>
          <p:nvPr>
            <p:ph idx="1"/>
          </p:nvPr>
        </p:nvSpPr>
        <p:spPr>
          <a:xfrm>
            <a:off x="838200" y="1243013"/>
            <a:ext cx="10515600" cy="5472111"/>
          </a:xfrm>
        </p:spPr>
        <p:txBody>
          <a:bodyPr>
            <a:normAutofit/>
          </a:bodyPr>
          <a:lstStyle/>
          <a:p>
            <a:r>
              <a:rPr lang="en-GB" sz="2400" dirty="0" smtClean="0"/>
              <a:t>We consider:</a:t>
            </a:r>
            <a:endParaRPr lang="cs-CZ" sz="2400" dirty="0" smtClean="0"/>
          </a:p>
          <a:p>
            <a:pPr lvl="1"/>
            <a:r>
              <a:rPr lang="en-GB" dirty="0"/>
              <a:t>level of measurement</a:t>
            </a:r>
          </a:p>
          <a:p>
            <a:pPr lvl="1"/>
            <a:r>
              <a:rPr lang="en-GB" dirty="0"/>
              <a:t>distribution shape – symmetrical? normal</a:t>
            </a:r>
            <a:r>
              <a:rPr lang="cs-CZ" dirty="0"/>
              <a:t>?</a:t>
            </a:r>
          </a:p>
          <a:p>
            <a:pPr lvl="1"/>
            <a:r>
              <a:rPr lang="en-GB" dirty="0" smtClean="0"/>
              <a:t>the aim of the study: description X inference, comparison</a:t>
            </a:r>
          </a:p>
          <a:p>
            <a:r>
              <a:rPr lang="en-GB" sz="2400" dirty="0" smtClean="0"/>
              <a:t>For (distribution) description only</a:t>
            </a:r>
            <a:r>
              <a:rPr lang="cs-CZ" sz="2400" dirty="0" smtClean="0"/>
              <a:t>:</a:t>
            </a:r>
          </a:p>
          <a:p>
            <a:pPr lvl="1"/>
            <a:r>
              <a:rPr lang="en-GB" dirty="0"/>
              <a:t>we use mainly ordinal statistics (we can also add deviation statistics)</a:t>
            </a:r>
          </a:p>
          <a:p>
            <a:pPr lvl="1"/>
            <a:r>
              <a:rPr lang="en-GB" dirty="0"/>
              <a:t>N, min, Q</a:t>
            </a:r>
            <a:r>
              <a:rPr lang="en-GB" baseline="-25000" dirty="0"/>
              <a:t>1</a:t>
            </a:r>
            <a:r>
              <a:rPr lang="en-GB" dirty="0"/>
              <a:t>, median, Q</a:t>
            </a:r>
            <a:r>
              <a:rPr lang="en-GB" baseline="-25000" dirty="0"/>
              <a:t>3</a:t>
            </a:r>
            <a:r>
              <a:rPr lang="en-GB" dirty="0"/>
              <a:t>, max</a:t>
            </a:r>
          </a:p>
          <a:p>
            <a:pPr lvl="1"/>
            <a:r>
              <a:rPr lang="en-GB" dirty="0"/>
              <a:t>boxplot</a:t>
            </a:r>
          </a:p>
          <a:p>
            <a:pPr lvl="1"/>
            <a:r>
              <a:rPr lang="en-GB" dirty="0"/>
              <a:t>percentiles for individual </a:t>
            </a:r>
            <a:r>
              <a:rPr lang="en-GB" dirty="0" smtClean="0"/>
              <a:t>scores</a:t>
            </a:r>
            <a:endParaRPr lang="cs-CZ" dirty="0" smtClean="0"/>
          </a:p>
          <a:p>
            <a:r>
              <a:rPr lang="en-GB" sz="2400" dirty="0" smtClean="0"/>
              <a:t>For statistical inference, comparison etc.:</a:t>
            </a:r>
          </a:p>
          <a:p>
            <a:pPr lvl="1"/>
            <a:r>
              <a:rPr lang="en-GB" dirty="0" smtClean="0"/>
              <a:t>we use deviation statistics (if we have sufficient measurement level)</a:t>
            </a:r>
          </a:p>
          <a:p>
            <a:pPr lvl="1"/>
            <a:r>
              <a:rPr lang="cs-CZ" dirty="0" smtClean="0"/>
              <a:t>N, M, SD</a:t>
            </a:r>
          </a:p>
          <a:p>
            <a:pPr lvl="1"/>
            <a:r>
              <a:rPr lang="en-GB" dirty="0" smtClean="0"/>
              <a:t>distribution description, z-scores for individual score</a:t>
            </a:r>
            <a:r>
              <a:rPr lang="cs-CZ" dirty="0" smtClean="0"/>
              <a:t>s</a:t>
            </a:r>
            <a:endParaRPr lang="en-GB" dirty="0" smtClean="0"/>
          </a:p>
          <a:p>
            <a:endParaRPr lang="en-GB" sz="2400" dirty="0" smtClean="0"/>
          </a:p>
          <a:p>
            <a:pPr lvl="1"/>
            <a:endParaRPr lang="cs-CZ" dirty="0" smtClean="0"/>
          </a:p>
          <a:p>
            <a:pPr lvl="1"/>
            <a:endParaRPr lang="cs-CZ" dirty="0"/>
          </a:p>
        </p:txBody>
      </p:sp>
    </p:spTree>
    <p:extLst>
      <p:ext uri="{BB962C8B-B14F-4D97-AF65-F5344CB8AC3E}">
        <p14:creationId xmlns:p14="http://schemas.microsoft.com/office/powerpoint/2010/main" val="350049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45660"/>
            <a:ext cx="10515600" cy="1325563"/>
          </a:xfrm>
        </p:spPr>
        <p:txBody>
          <a:bodyPr>
            <a:normAutofit/>
          </a:bodyPr>
          <a:lstStyle/>
          <a:p>
            <a:pPr algn="ctr"/>
            <a:r>
              <a:rPr lang="en-GB" sz="3600" dirty="0" smtClean="0"/>
              <a:t>Statistics for (experimental) research</a:t>
            </a:r>
            <a:endParaRPr lang="en-GB" sz="3600" dirty="0"/>
          </a:p>
        </p:txBody>
      </p:sp>
      <p:sp>
        <p:nvSpPr>
          <p:cNvPr id="3" name="Zástupný symbol pro obsah 2"/>
          <p:cNvSpPr>
            <a:spLocks noGrp="1"/>
          </p:cNvSpPr>
          <p:nvPr>
            <p:ph idx="1"/>
          </p:nvPr>
        </p:nvSpPr>
        <p:spPr>
          <a:xfrm>
            <a:off x="838200" y="1416676"/>
            <a:ext cx="10515600" cy="5087155"/>
          </a:xfrm>
        </p:spPr>
        <p:txBody>
          <a:bodyPr>
            <a:normAutofit/>
          </a:bodyPr>
          <a:lstStyle/>
          <a:p>
            <a:r>
              <a:rPr lang="en-GB" sz="2400" dirty="0" smtClean="0"/>
              <a:t> </a:t>
            </a:r>
            <a:r>
              <a:rPr lang="en-GB" dirty="0" smtClean="0"/>
              <a:t>Statistics is „only“ a tool (a powerful one)</a:t>
            </a:r>
          </a:p>
          <a:p>
            <a:pPr lvl="1"/>
            <a:r>
              <a:rPr lang="en-GB" dirty="0" smtClean="0"/>
              <a:t>GARBAGE IN, GARBAGE OUT: output quality depends on input quality </a:t>
            </a:r>
          </a:p>
          <a:p>
            <a:pPr lvl="1"/>
            <a:r>
              <a:rPr lang="en-GB" dirty="0" smtClean="0"/>
              <a:t>STATISTICS IN NOT ENOUGH: quality input = quality research methodology (valid and reliable methods, study design, data acquisition and sample selection) </a:t>
            </a:r>
          </a:p>
          <a:p>
            <a:pPr lvl="1"/>
            <a:r>
              <a:rPr lang="en-GB" dirty="0" smtClean="0"/>
              <a:t>CORRECT USE OF STATISTICAL TOOLS: tests assumptions, correct choice </a:t>
            </a:r>
            <a:br>
              <a:rPr lang="en-GB" dirty="0" smtClean="0"/>
            </a:br>
            <a:r>
              <a:rPr lang="en-GB" dirty="0" smtClean="0"/>
              <a:t>of statistical tests, correct analysis process</a:t>
            </a:r>
            <a:endParaRPr lang="en-GB" sz="2800" dirty="0" smtClean="0"/>
          </a:p>
          <a:p>
            <a:pPr lvl="1"/>
            <a:r>
              <a:rPr lang="en-GB" dirty="0" smtClean="0"/>
              <a:t>RESULTS INTERPRETATION: understanding the results, correct results presentation, awareness of results (analysis, data) strengths and weaknesses</a:t>
            </a:r>
          </a:p>
        </p:txBody>
      </p:sp>
    </p:spTree>
    <p:extLst>
      <p:ext uri="{BB962C8B-B14F-4D97-AF65-F5344CB8AC3E}">
        <p14:creationId xmlns:p14="http://schemas.microsoft.com/office/powerpoint/2010/main" val="38275974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35025"/>
          </a:xfrm>
        </p:spPr>
        <p:txBody>
          <a:bodyPr>
            <a:normAutofit/>
          </a:bodyPr>
          <a:lstStyle/>
          <a:p>
            <a:pPr algn="ctr"/>
            <a:r>
              <a:rPr lang="en-GB" sz="4000" dirty="0" smtClean="0"/>
              <a:t>Descriptive statistics in research studies</a:t>
            </a:r>
            <a:endParaRPr lang="en-GB" sz="4000" dirty="0"/>
          </a:p>
        </p:txBody>
      </p:sp>
      <p:sp>
        <p:nvSpPr>
          <p:cNvPr id="3" name="Zástupný symbol pro obsah 2"/>
          <p:cNvSpPr>
            <a:spLocks noGrp="1"/>
          </p:cNvSpPr>
          <p:nvPr>
            <p:ph idx="1"/>
          </p:nvPr>
        </p:nvSpPr>
        <p:spPr>
          <a:xfrm>
            <a:off x="838200" y="1200150"/>
            <a:ext cx="10515600" cy="5314950"/>
          </a:xfrm>
        </p:spPr>
        <p:txBody>
          <a:bodyPr>
            <a:normAutofit/>
          </a:bodyPr>
          <a:lstStyle/>
          <a:p>
            <a:r>
              <a:rPr lang="en-GB" sz="2400" dirty="0" smtClean="0"/>
              <a:t>We always present descriptive statistics</a:t>
            </a:r>
          </a:p>
          <a:p>
            <a:pPr lvl="1"/>
            <a:r>
              <a:rPr lang="en-GB" sz="2000" dirty="0" smtClean="0"/>
              <a:t>We usually present descriptive statistics only for variables we work with (we interpret)</a:t>
            </a:r>
          </a:p>
          <a:p>
            <a:pPr lvl="1"/>
            <a:r>
              <a:rPr lang="en-GB" sz="2000" dirty="0" smtClean="0"/>
              <a:t>Minimum: N, M, SD (or ordinal equivalents Q</a:t>
            </a:r>
            <a:r>
              <a:rPr lang="en-GB" sz="2000" baseline="-25000" dirty="0" smtClean="0"/>
              <a:t>1</a:t>
            </a:r>
            <a:r>
              <a:rPr lang="en-GB" sz="2000" dirty="0" smtClean="0"/>
              <a:t>, </a:t>
            </a:r>
            <a:r>
              <a:rPr lang="en-GB" sz="2000" dirty="0" err="1" smtClean="0"/>
              <a:t>Md</a:t>
            </a:r>
            <a:r>
              <a:rPr lang="en-GB" sz="2000" dirty="0" smtClean="0"/>
              <a:t>, Q</a:t>
            </a:r>
            <a:r>
              <a:rPr lang="en-GB" sz="2000" baseline="-25000" dirty="0" smtClean="0"/>
              <a:t>3</a:t>
            </a:r>
            <a:r>
              <a:rPr lang="en-GB" sz="2000" dirty="0" smtClean="0"/>
              <a:t>, IQR)</a:t>
            </a:r>
          </a:p>
          <a:p>
            <a:pPr lvl="1"/>
            <a:r>
              <a:rPr lang="en-GB" sz="2000" dirty="0" smtClean="0"/>
              <a:t>Usually more appropriate: N, </a:t>
            </a:r>
            <a:r>
              <a:rPr lang="en-GB" sz="2000" dirty="0" err="1" smtClean="0"/>
              <a:t>X</a:t>
            </a:r>
            <a:r>
              <a:rPr lang="en-GB" sz="2000" baseline="-25000" dirty="0" err="1" smtClean="0"/>
              <a:t>min</a:t>
            </a:r>
            <a:r>
              <a:rPr lang="en-GB" sz="2000" dirty="0" smtClean="0"/>
              <a:t>, </a:t>
            </a:r>
            <a:r>
              <a:rPr lang="en-GB" sz="2000" dirty="0" err="1" smtClean="0"/>
              <a:t>X</a:t>
            </a:r>
            <a:r>
              <a:rPr lang="en-GB" sz="2000" baseline="-25000" dirty="0" err="1" smtClean="0"/>
              <a:t>max</a:t>
            </a:r>
            <a:r>
              <a:rPr lang="en-GB" sz="2000" dirty="0" smtClean="0"/>
              <a:t>, M, SD</a:t>
            </a:r>
          </a:p>
          <a:p>
            <a:pPr lvl="1"/>
            <a:r>
              <a:rPr lang="en-GB" sz="2000" dirty="0" smtClean="0"/>
              <a:t>If needed: skewness, kurtosis, interesting quantiles</a:t>
            </a:r>
            <a:r>
              <a:rPr lang="cs-CZ" sz="2000" dirty="0" smtClean="0"/>
              <a:t>…</a:t>
            </a:r>
          </a:p>
          <a:p>
            <a:r>
              <a:rPr lang="en-GB" sz="2400" dirty="0" smtClean="0"/>
              <a:t>Distribution description</a:t>
            </a:r>
          </a:p>
          <a:p>
            <a:pPr lvl="1"/>
            <a:r>
              <a:rPr lang="en-GB" sz="2000" dirty="0" smtClean="0"/>
              <a:t>we usually </a:t>
            </a:r>
            <a:r>
              <a:rPr lang="cs-CZ" sz="2000" dirty="0" smtClean="0"/>
              <a:t>don</a:t>
            </a:r>
            <a:r>
              <a:rPr lang="en-GB" sz="2000" dirty="0"/>
              <a:t>’</a:t>
            </a:r>
            <a:r>
              <a:rPr lang="cs-CZ" sz="2000" dirty="0"/>
              <a:t>t </a:t>
            </a:r>
            <a:r>
              <a:rPr lang="en-GB" sz="2000" dirty="0" smtClean="0"/>
              <a:t>present frequency tables and graphs (if statistical description </a:t>
            </a:r>
            <a:r>
              <a:rPr lang="cs-CZ" sz="2000" dirty="0" err="1" smtClean="0"/>
              <a:t>isn</a:t>
            </a:r>
            <a:r>
              <a:rPr lang="en-GB" sz="2000" dirty="0"/>
              <a:t>’</a:t>
            </a:r>
            <a:r>
              <a:rPr lang="cs-CZ" sz="2000" dirty="0"/>
              <a:t>t </a:t>
            </a:r>
            <a:r>
              <a:rPr lang="en-GB" sz="2000" dirty="0" smtClean="0"/>
              <a:t>the aim </a:t>
            </a:r>
            <a:br>
              <a:rPr lang="en-GB" sz="2000" dirty="0" smtClean="0"/>
            </a:br>
            <a:r>
              <a:rPr lang="en-GB" sz="2000" dirty="0" smtClean="0"/>
              <a:t>of the study, e.g. diagnostic test manual)</a:t>
            </a:r>
          </a:p>
          <a:p>
            <a:pPr lvl="1"/>
            <a:r>
              <a:rPr lang="en-GB" sz="2000" dirty="0" smtClean="0"/>
              <a:t>If needed, we usually mention the distribution shape only verbally (approximately normal, negatively skewed etc.)</a:t>
            </a:r>
          </a:p>
          <a:p>
            <a:pPr lvl="1"/>
            <a:r>
              <a:rPr lang="en-GB" sz="2000" dirty="0" smtClean="0"/>
              <a:t>We usually assess normality and deal with deviation from normal distribution</a:t>
            </a:r>
            <a:endParaRPr lang="en-GB" sz="2400" dirty="0" smtClean="0"/>
          </a:p>
          <a:p>
            <a:r>
              <a:rPr lang="en-GB" sz="2400" dirty="0" smtClean="0"/>
              <a:t>Usually one or two decimals</a:t>
            </a:r>
          </a:p>
          <a:p>
            <a:r>
              <a:rPr lang="en-GB" sz="2400" dirty="0" smtClean="0"/>
              <a:t>Czech in Czech text, English in English text (beware: decimal point/comma etc.)</a:t>
            </a:r>
          </a:p>
          <a:p>
            <a:r>
              <a:rPr lang="en-GB" sz="2400" dirty="0" smtClean="0"/>
              <a:t>Usually there are norms for tables presentation, e.g. APA 6th manual</a:t>
            </a:r>
          </a:p>
          <a:p>
            <a:pPr lvl="1"/>
            <a:endParaRPr lang="cs-CZ" sz="2000" dirty="0" smtClean="0"/>
          </a:p>
          <a:p>
            <a:pPr lvl="1"/>
            <a:endParaRPr lang="cs-CZ" sz="2000" dirty="0"/>
          </a:p>
        </p:txBody>
      </p:sp>
    </p:spTree>
    <p:extLst>
      <p:ext uri="{BB962C8B-B14F-4D97-AF65-F5344CB8AC3E}">
        <p14:creationId xmlns:p14="http://schemas.microsoft.com/office/powerpoint/2010/main" val="28641397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45660"/>
            <a:ext cx="10515600" cy="1325563"/>
          </a:xfrm>
        </p:spPr>
        <p:txBody>
          <a:bodyPr>
            <a:normAutofit/>
          </a:bodyPr>
          <a:lstStyle/>
          <a:p>
            <a:pPr algn="ctr"/>
            <a:r>
              <a:rPr lang="en-GB" sz="3600" dirty="0" smtClean="0"/>
              <a:t>Statistics for life</a:t>
            </a:r>
            <a:endParaRPr lang="en-GB" sz="3600" dirty="0"/>
          </a:p>
        </p:txBody>
      </p:sp>
      <p:sp>
        <p:nvSpPr>
          <p:cNvPr id="3" name="Zástupný symbol pro obsah 2"/>
          <p:cNvSpPr>
            <a:spLocks noGrp="1"/>
          </p:cNvSpPr>
          <p:nvPr>
            <p:ph idx="1"/>
          </p:nvPr>
        </p:nvSpPr>
        <p:spPr>
          <a:xfrm>
            <a:off x="838200" y="1416676"/>
            <a:ext cx="10515600" cy="5087155"/>
          </a:xfrm>
        </p:spPr>
        <p:txBody>
          <a:bodyPr>
            <a:normAutofit/>
          </a:bodyPr>
          <a:lstStyle/>
          <a:p>
            <a:r>
              <a:rPr lang="en-GB" sz="2400" dirty="0" smtClean="0"/>
              <a:t>Critical thinking</a:t>
            </a:r>
          </a:p>
          <a:p>
            <a:r>
              <a:rPr lang="en-GB" sz="2400" dirty="0" smtClean="0"/>
              <a:t>Probability thinking</a:t>
            </a:r>
          </a:p>
          <a:p>
            <a:r>
              <a:rPr lang="en-GB" sz="2400" dirty="0" smtClean="0"/>
              <a:t>Understanding measurement and presentation biases</a:t>
            </a:r>
          </a:p>
          <a:p>
            <a:r>
              <a:rPr lang="en-GB" sz="2400" dirty="0" smtClean="0"/>
              <a:t>Interpreting statistical reports around you (news, television, internet…)</a:t>
            </a:r>
          </a:p>
          <a:p>
            <a:r>
              <a:rPr lang="en-GB" sz="2400" dirty="0" smtClean="0"/>
              <a:t>…statistical literacy</a:t>
            </a:r>
            <a:endParaRPr lang="en-GB" sz="2800" dirty="0" smtClean="0"/>
          </a:p>
        </p:txBody>
      </p:sp>
    </p:spTree>
    <p:extLst>
      <p:ext uri="{BB962C8B-B14F-4D97-AF65-F5344CB8AC3E}">
        <p14:creationId xmlns:p14="http://schemas.microsoft.com/office/powerpoint/2010/main" val="1856806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66775" y="2528888"/>
            <a:ext cx="10515600" cy="3833813"/>
          </a:xfrm>
        </p:spPr>
        <p:txBody>
          <a:bodyPr>
            <a:normAutofit/>
          </a:bodyPr>
          <a:lstStyle/>
          <a:p>
            <a:pPr marL="0" indent="0" algn="ctr">
              <a:buNone/>
            </a:pPr>
            <a:r>
              <a:rPr lang="cs-CZ" sz="4800" dirty="0" smtClean="0"/>
              <a:t>VARIABLE TYPES </a:t>
            </a:r>
            <a:br>
              <a:rPr lang="cs-CZ" sz="4800" dirty="0" smtClean="0"/>
            </a:br>
            <a:r>
              <a:rPr lang="cs-CZ" sz="4800" dirty="0" smtClean="0"/>
              <a:t>AND LEVELS OF MEASUREMENT</a:t>
            </a:r>
            <a:endParaRPr lang="cs-CZ" sz="4800" dirty="0"/>
          </a:p>
        </p:txBody>
      </p:sp>
    </p:spTree>
    <p:extLst>
      <p:ext uri="{BB962C8B-B14F-4D97-AF65-F5344CB8AC3E}">
        <p14:creationId xmlns:p14="http://schemas.microsoft.com/office/powerpoint/2010/main" val="1110483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45660"/>
            <a:ext cx="10515600" cy="1325563"/>
          </a:xfrm>
        </p:spPr>
        <p:txBody>
          <a:bodyPr/>
          <a:lstStyle/>
          <a:p>
            <a:pPr algn="ctr"/>
            <a:r>
              <a:rPr lang="en-GB" dirty="0" smtClean="0"/>
              <a:t>Variables: Levels of measurement</a:t>
            </a:r>
            <a:endParaRPr lang="en-GB" dirty="0"/>
          </a:p>
        </p:txBody>
      </p:sp>
      <p:pic>
        <p:nvPicPr>
          <p:cNvPr id="9" name="Obrázek 8"/>
          <p:cNvPicPr>
            <a:picLocks noChangeAspect="1"/>
          </p:cNvPicPr>
          <p:nvPr/>
        </p:nvPicPr>
        <p:blipFill>
          <a:blip r:embed="rId2"/>
          <a:stretch>
            <a:fillRect/>
          </a:stretch>
        </p:blipFill>
        <p:spPr>
          <a:xfrm>
            <a:off x="1190134" y="1571223"/>
            <a:ext cx="9811732" cy="4069723"/>
          </a:xfrm>
          <a:prstGeom prst="rect">
            <a:avLst/>
          </a:prstGeom>
        </p:spPr>
      </p:pic>
      <p:sp>
        <p:nvSpPr>
          <p:cNvPr id="16" name="TextovéPole 15"/>
          <p:cNvSpPr txBox="1"/>
          <p:nvPr/>
        </p:nvSpPr>
        <p:spPr>
          <a:xfrm>
            <a:off x="1300163" y="5900738"/>
            <a:ext cx="9601200" cy="461665"/>
          </a:xfrm>
          <a:prstGeom prst="rect">
            <a:avLst/>
          </a:prstGeom>
          <a:noFill/>
        </p:spPr>
        <p:txBody>
          <a:bodyPr wrap="square" rtlCol="0">
            <a:spAutoFit/>
          </a:bodyPr>
          <a:lstStyle/>
          <a:p>
            <a:r>
              <a:rPr lang="en-GB" sz="2400" dirty="0" smtClean="0"/>
              <a:t>1 + 2 = categorical, qualitative, 3 + 4 = metric, cardinal, quantitative</a:t>
            </a:r>
            <a:endParaRPr lang="en-GB" sz="2400" dirty="0"/>
          </a:p>
        </p:txBody>
      </p:sp>
    </p:spTree>
    <p:extLst>
      <p:ext uri="{BB962C8B-B14F-4D97-AF65-F5344CB8AC3E}">
        <p14:creationId xmlns:p14="http://schemas.microsoft.com/office/powerpoint/2010/main" val="1829508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24801"/>
            <a:ext cx="10515600" cy="1325563"/>
          </a:xfrm>
        </p:spPr>
        <p:txBody>
          <a:bodyPr/>
          <a:lstStyle/>
          <a:p>
            <a:pPr algn="ctr"/>
            <a:r>
              <a:rPr lang="en-GB" dirty="0" smtClean="0"/>
              <a:t>Considering level of measurement</a:t>
            </a:r>
            <a:endParaRPr lang="en-GB" dirty="0"/>
          </a:p>
        </p:txBody>
      </p:sp>
      <p:sp>
        <p:nvSpPr>
          <p:cNvPr id="3" name="Zástupný symbol pro obsah 2"/>
          <p:cNvSpPr>
            <a:spLocks noGrp="1"/>
          </p:cNvSpPr>
          <p:nvPr>
            <p:ph idx="1"/>
          </p:nvPr>
        </p:nvSpPr>
        <p:spPr>
          <a:xfrm>
            <a:off x="838200" y="1862071"/>
            <a:ext cx="10515600" cy="3395729"/>
          </a:xfrm>
        </p:spPr>
        <p:txBody>
          <a:bodyPr>
            <a:normAutofit/>
          </a:bodyPr>
          <a:lstStyle/>
          <a:p>
            <a:r>
              <a:rPr lang="en-GB" dirty="0" smtClean="0"/>
              <a:t>When you consider variable measurement level, following question can be useful</a:t>
            </a:r>
            <a:r>
              <a:rPr lang="cs-CZ" dirty="0" smtClean="0"/>
              <a:t>. Let</a:t>
            </a:r>
            <a:r>
              <a:rPr lang="en-GB" dirty="0" smtClean="0"/>
              <a:t>’</a:t>
            </a:r>
            <a:r>
              <a:rPr lang="cs-CZ" dirty="0" smtClean="0"/>
              <a:t>s </a:t>
            </a:r>
            <a:r>
              <a:rPr lang="en-GB" dirty="0" smtClean="0"/>
              <a:t>take as an example „eye colour</a:t>
            </a:r>
            <a:r>
              <a:rPr lang="cs-CZ" dirty="0" smtClean="0"/>
              <a:t>“:</a:t>
            </a:r>
          </a:p>
          <a:p>
            <a:endParaRPr lang="cs-CZ" dirty="0"/>
          </a:p>
          <a:p>
            <a:pPr marL="914400" lvl="1" indent="-457200">
              <a:buFont typeface="+mj-lt"/>
              <a:buAutoNum type="arabicPeriod"/>
            </a:pPr>
            <a:r>
              <a:rPr lang="en-GB" dirty="0" smtClean="0"/>
              <a:t>Does George have the same eye colour as Caroline</a:t>
            </a:r>
            <a:r>
              <a:rPr lang="cs-CZ" dirty="0" smtClean="0"/>
              <a:t>?</a:t>
            </a:r>
          </a:p>
          <a:p>
            <a:pPr marL="914400" lvl="1" indent="-457200">
              <a:buFont typeface="+mj-lt"/>
              <a:buAutoNum type="arabicPeriod"/>
            </a:pPr>
            <a:r>
              <a:rPr lang="en-GB" dirty="0" smtClean="0"/>
              <a:t>Does George have bigger eye colour than Caroline</a:t>
            </a:r>
            <a:r>
              <a:rPr lang="cs-CZ" dirty="0" smtClean="0"/>
              <a:t>?</a:t>
            </a:r>
          </a:p>
          <a:p>
            <a:pPr marL="914400" lvl="1" indent="-457200">
              <a:buFont typeface="+mj-lt"/>
              <a:buAutoNum type="arabicPeriod"/>
            </a:pPr>
            <a:r>
              <a:rPr lang="en-GB" dirty="0" smtClean="0"/>
              <a:t>How much bigger is George’</a:t>
            </a:r>
            <a:r>
              <a:rPr lang="cs-CZ" dirty="0" smtClean="0"/>
              <a:t>s </a:t>
            </a:r>
            <a:r>
              <a:rPr lang="en-GB" dirty="0" smtClean="0"/>
              <a:t>eye colour than Caroline’</a:t>
            </a:r>
            <a:r>
              <a:rPr lang="cs-CZ" dirty="0" smtClean="0"/>
              <a:t>s?</a:t>
            </a:r>
          </a:p>
          <a:p>
            <a:pPr marL="914400" lvl="1" indent="-457200">
              <a:buFont typeface="+mj-lt"/>
              <a:buAutoNum type="arabicPeriod"/>
            </a:pPr>
            <a:r>
              <a:rPr lang="en-GB" dirty="0" smtClean="0"/>
              <a:t>How many times bigger is </a:t>
            </a:r>
            <a:r>
              <a:rPr lang="cs-CZ" dirty="0" smtClean="0"/>
              <a:t>George</a:t>
            </a:r>
            <a:r>
              <a:rPr lang="en-GB" dirty="0"/>
              <a:t>’</a:t>
            </a:r>
            <a:r>
              <a:rPr lang="cs-CZ" dirty="0"/>
              <a:t>s </a:t>
            </a:r>
            <a:r>
              <a:rPr lang="en-GB" dirty="0" smtClean="0"/>
              <a:t>eye colour than Caroline’</a:t>
            </a:r>
            <a:r>
              <a:rPr lang="cs-CZ" dirty="0" smtClean="0"/>
              <a:t>s?</a:t>
            </a:r>
            <a:endParaRPr lang="cs-CZ" dirty="0"/>
          </a:p>
        </p:txBody>
      </p:sp>
    </p:spTree>
    <p:extLst>
      <p:ext uri="{BB962C8B-B14F-4D97-AF65-F5344CB8AC3E}">
        <p14:creationId xmlns:p14="http://schemas.microsoft.com/office/powerpoint/2010/main" val="295406648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3061</TotalTime>
  <Words>1787</Words>
  <Application>Microsoft Office PowerPoint</Application>
  <PresentationFormat>Širokoúhlá obrazovka</PresentationFormat>
  <Paragraphs>255</Paragraphs>
  <Slides>50</Slides>
  <Notes>1</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1</vt:i4>
      </vt:variant>
      <vt:variant>
        <vt:lpstr>Nadpisy snímků</vt:lpstr>
      </vt:variant>
      <vt:variant>
        <vt:i4>50</vt:i4>
      </vt:variant>
    </vt:vector>
  </HeadingPairs>
  <TitlesOfParts>
    <vt:vector size="57" baseType="lpstr">
      <vt:lpstr>Arial</vt:lpstr>
      <vt:lpstr>Calibri</vt:lpstr>
      <vt:lpstr>Calibri Light</vt:lpstr>
      <vt:lpstr>Courier New</vt:lpstr>
      <vt:lpstr>Wingdings</vt:lpstr>
      <vt:lpstr>Motiv Office</vt:lpstr>
      <vt:lpstr>Rovnice</vt:lpstr>
      <vt:lpstr>Experimental Humanities II (HUMB002) 2016 STATISTICAL ANALYSIS </vt:lpstr>
      <vt:lpstr>Course introduction</vt:lpstr>
      <vt:lpstr>Data and measurement</vt:lpstr>
      <vt:lpstr>Statistics for (experimental) research</vt:lpstr>
      <vt:lpstr>Statistics for (experimental) research</vt:lpstr>
      <vt:lpstr>Statistics for life</vt:lpstr>
      <vt:lpstr>Prezentace aplikace PowerPoint</vt:lpstr>
      <vt:lpstr>Variables: Levels of measurement</vt:lpstr>
      <vt:lpstr>Considering level of measurement</vt:lpstr>
      <vt:lpstr>Variables according to number of possible values</vt:lpstr>
      <vt:lpstr>Variables: summary</vt:lpstr>
      <vt:lpstr>Level of measurement conversion</vt:lpstr>
      <vt:lpstr>Level of measurement conversion</vt:lpstr>
      <vt:lpstr>Treating variable types</vt:lpstr>
      <vt:lpstr>Data matrix</vt:lpstr>
      <vt:lpstr>Coding issues</vt:lpstr>
      <vt:lpstr>Prezentace aplikace PowerPoint</vt:lpstr>
      <vt:lpstr>Frequencies</vt:lpstr>
      <vt:lpstr>Frequency tables</vt:lpstr>
      <vt:lpstr>Frequency tables</vt:lpstr>
      <vt:lpstr>Frequencies visualisation</vt:lpstr>
      <vt:lpstr>Categorical data: Pie chart</vt:lpstr>
      <vt:lpstr>Categorical data: Bar chart</vt:lpstr>
      <vt:lpstr>Metric data: Histogram</vt:lpstr>
      <vt:lpstr>Bar chart vs. Histogram</vt:lpstr>
      <vt:lpstr>Bar chart vs. Histogram</vt:lpstr>
      <vt:lpstr>Metric data: Stem-and-leaf diagram  (numerical histogram)</vt:lpstr>
      <vt:lpstr>Correct frequencies visualisation</vt:lpstr>
      <vt:lpstr>Prezentace aplikace PowerPoint</vt:lpstr>
      <vt:lpstr>Frequency distribution</vt:lpstr>
      <vt:lpstr>Frequency distribution</vt:lpstr>
      <vt:lpstr>Normal (Gaussian) distribution (bell curve)</vt:lpstr>
      <vt:lpstr>Poisson distribution</vt:lpstr>
      <vt:lpstr>Prezentace aplikace PowerPoint</vt:lpstr>
      <vt:lpstr>Central tendency</vt:lpstr>
      <vt:lpstr>Mode, median, mean</vt:lpstr>
      <vt:lpstr>Counting mode, median and mean</vt:lpstr>
      <vt:lpstr>Measures of central tendency: examples</vt:lpstr>
      <vt:lpstr>Group mean X Weighted mean</vt:lpstr>
      <vt:lpstr>Relations between mode, median and mean</vt:lpstr>
      <vt:lpstr>Measures of variability</vt:lpstr>
      <vt:lpstr>Range, variance, standard deviation</vt:lpstr>
      <vt:lpstr>Counting measures of variability</vt:lpstr>
      <vt:lpstr>Statistics vs. Parameters </vt:lpstr>
      <vt:lpstr>Measures of central tendency and variability</vt:lpstr>
      <vt:lpstr>Boxplot (cz: krabicový graf s anténami)</vt:lpstr>
      <vt:lpstr>Prezentace aplikace PowerPoint</vt:lpstr>
      <vt:lpstr>Prezentace aplikace PowerPoint</vt:lpstr>
      <vt:lpstr>Choice of descriptive statistics</vt:lpstr>
      <vt:lpstr>Descriptive statistics in research studies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Experimental Humanities II (HUMB002) 2016 STATISTICAL ANALYSIS</dc:title>
  <dc:creator>Pavla</dc:creator>
  <cp:lastModifiedBy>Pavla</cp:lastModifiedBy>
  <cp:revision>70</cp:revision>
  <dcterms:created xsi:type="dcterms:W3CDTF">2016-03-12T12:29:03Z</dcterms:created>
  <dcterms:modified xsi:type="dcterms:W3CDTF">2016-04-03T16:49:26Z</dcterms:modified>
</cp:coreProperties>
</file>