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5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914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020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7292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59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06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576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01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0798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2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70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5080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74E9C-3B6D-4445-A73D-C22B4F4F9196}" type="datetimeFigureOut">
              <a:rPr lang="en-GB" smtClean="0"/>
              <a:t>26/04/2016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48154-991C-4D29-936C-399FB8BA1A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160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85609" y="334849"/>
            <a:ext cx="10689465" cy="1712891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/>
              <a:t>Experimental Humanities II (HUMB002) 2016</a:t>
            </a:r>
            <a:br>
              <a:rPr lang="en-GB" sz="2800" dirty="0" smtClean="0"/>
            </a:br>
            <a:r>
              <a:rPr lang="cs-CZ" sz="2800" dirty="0" smtClean="0"/>
              <a:t>STATISTICAL ANALYSIS</a:t>
            </a:r>
            <a:r>
              <a:rPr lang="cs-CZ" sz="3600" dirty="0" smtClean="0"/>
              <a:t/>
            </a:r>
            <a:br>
              <a:rPr lang="cs-CZ" sz="3600" dirty="0" smtClean="0"/>
            </a:b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58342" y="2047740"/>
            <a:ext cx="9144000" cy="3412901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sz="4400" dirty="0" smtClean="0"/>
              <a:t>HYPOTHESES TESTING</a:t>
            </a:r>
            <a:endParaRPr lang="cs-CZ" sz="4400" dirty="0" smtClean="0"/>
          </a:p>
          <a:p>
            <a:endParaRPr lang="cs-CZ" sz="2200" dirty="0" smtClean="0"/>
          </a:p>
          <a:p>
            <a:r>
              <a:rPr lang="cs-CZ" sz="2200" dirty="0" err="1" smtClean="0"/>
              <a:t>Lecture</a:t>
            </a:r>
            <a:r>
              <a:rPr lang="cs-CZ" sz="2200" dirty="0" smtClean="0"/>
              <a:t> 5</a:t>
            </a:r>
            <a:endParaRPr lang="cs-CZ" sz="2200" dirty="0"/>
          </a:p>
          <a:p>
            <a:endParaRPr lang="cs-CZ" sz="2200" dirty="0" smtClean="0"/>
          </a:p>
          <a:p>
            <a:r>
              <a:rPr lang="cs-CZ" sz="2600" dirty="0" smtClean="0"/>
              <a:t>Pavla Linhartová</a:t>
            </a:r>
            <a:endParaRPr lang="cs-CZ" sz="26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403797" y="5653825"/>
            <a:ext cx="9684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lectures </a:t>
            </a:r>
            <a:r>
              <a:rPr lang="cs-CZ" dirty="0" smtClean="0"/>
              <a:t>and </a:t>
            </a:r>
            <a:r>
              <a:rPr lang="en-GB" dirty="0" smtClean="0"/>
              <a:t>exercises are based on the lectures from the subject PSY117 – Statistical analysis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GB" dirty="0" smtClean="0"/>
              <a:t>by Stanislav </a:t>
            </a:r>
            <a:r>
              <a:rPr lang="en-GB" dirty="0" err="1" smtClean="0"/>
              <a:t>Ježek</a:t>
            </a:r>
            <a:r>
              <a:rPr lang="en-GB" dirty="0" smtClean="0"/>
              <a:t> and Jan </a:t>
            </a:r>
            <a:r>
              <a:rPr lang="en-GB" dirty="0" err="1" smtClean="0"/>
              <a:t>Širůček</a:t>
            </a:r>
            <a:r>
              <a:rPr lang="en-GB" dirty="0" smtClean="0"/>
              <a:t> from Department of Psychology, Faculty of Social Studies MU Brno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0856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</p:spPr>
        <p:txBody>
          <a:bodyPr>
            <a:normAutofit/>
          </a:bodyPr>
          <a:lstStyle/>
          <a:p>
            <a:pPr algn="ctr"/>
            <a:r>
              <a:rPr lang="cs-CZ" sz="4000" dirty="0" smtClean="0"/>
              <a:t>Test </a:t>
            </a:r>
            <a:r>
              <a:rPr lang="cs-CZ" sz="4000" dirty="0" err="1" smtClean="0"/>
              <a:t>of</a:t>
            </a:r>
            <a:r>
              <a:rPr lang="cs-CZ" sz="4000" dirty="0" smtClean="0"/>
              <a:t> </a:t>
            </a:r>
            <a:r>
              <a:rPr lang="cs-CZ" sz="4000" dirty="0" err="1" smtClean="0"/>
              <a:t>Pearson</a:t>
            </a:r>
            <a:r>
              <a:rPr lang="en-GB" sz="4000" dirty="0" smtClean="0"/>
              <a:t>’</a:t>
            </a:r>
            <a:r>
              <a:rPr lang="cs-CZ" sz="4000" dirty="0" smtClean="0"/>
              <a:t>s </a:t>
            </a:r>
            <a:r>
              <a:rPr lang="cs-CZ" sz="4000" dirty="0" err="1" smtClean="0"/>
              <a:t>correlation</a:t>
            </a:r>
            <a:r>
              <a:rPr lang="cs-CZ" sz="4000" dirty="0" smtClean="0"/>
              <a:t> </a:t>
            </a:r>
            <a:r>
              <a:rPr lang="cs-CZ" sz="4000" dirty="0" err="1" smtClean="0"/>
              <a:t>significance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1916"/>
            <a:ext cx="10515600" cy="4896852"/>
          </a:xfrm>
        </p:spPr>
        <p:txBody>
          <a:bodyPr/>
          <a:lstStyle/>
          <a:p>
            <a:r>
              <a:rPr lang="cs-CZ" dirty="0" smtClean="0"/>
              <a:t>H0: </a:t>
            </a:r>
            <a:r>
              <a:rPr lang="cs-CZ" altLang="cs-CZ" dirty="0" smtClean="0">
                <a:latin typeface="Symbol" panose="05050102010706020507" pitchFamily="18" charset="2"/>
              </a:rPr>
              <a:t>r </a:t>
            </a:r>
            <a:r>
              <a:rPr lang="cs-CZ" altLang="cs-CZ" dirty="0" smtClean="0"/>
              <a:t>= 0, r = 0.4, N = 100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to </a:t>
            </a:r>
            <a:r>
              <a:rPr lang="cs-CZ" dirty="0" err="1" smtClean="0"/>
              <a:t>transform</a:t>
            </a:r>
            <a:r>
              <a:rPr lang="cs-CZ" dirty="0" smtClean="0"/>
              <a:t> </a:t>
            </a:r>
            <a:r>
              <a:rPr lang="cs-CZ" dirty="0" err="1" smtClean="0"/>
              <a:t>Pearson</a:t>
            </a:r>
            <a:r>
              <a:rPr lang="en-GB" dirty="0" smtClean="0"/>
              <a:t>’</a:t>
            </a:r>
            <a:r>
              <a:rPr lang="cs-CZ" dirty="0" smtClean="0"/>
              <a:t>s r to </a:t>
            </a:r>
            <a:r>
              <a:rPr lang="cs-CZ" dirty="0" err="1" smtClean="0"/>
              <a:t>Fisher</a:t>
            </a:r>
            <a:r>
              <a:rPr lang="cs-CZ" dirty="0" smtClean="0"/>
              <a:t> Z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normal</a:t>
            </a:r>
            <a:r>
              <a:rPr lang="cs-CZ" dirty="0" smtClean="0"/>
              <a:t> </a:t>
            </a:r>
            <a:r>
              <a:rPr lang="cs-CZ" dirty="0" err="1" smtClean="0"/>
              <a:t>sampling</a:t>
            </a:r>
            <a:r>
              <a:rPr lang="cs-CZ" dirty="0" smtClean="0"/>
              <a:t> </a:t>
            </a:r>
            <a:r>
              <a:rPr lang="cs-CZ" dirty="0" err="1" smtClean="0"/>
              <a:t>distribution</a:t>
            </a:r>
            <a:r>
              <a:rPr lang="cs-CZ" dirty="0" smtClean="0"/>
              <a:t> and </a:t>
            </a:r>
            <a:r>
              <a:rPr lang="cs-CZ" altLang="cs-CZ" i="1" dirty="0" err="1" smtClean="0"/>
              <a:t>s</a:t>
            </a:r>
            <a:r>
              <a:rPr lang="cs-CZ" altLang="cs-CZ" baseline="-25000" dirty="0" err="1" smtClean="0"/>
              <a:t>Z</a:t>
            </a:r>
            <a:r>
              <a:rPr lang="cs-CZ" altLang="cs-CZ" dirty="0" smtClean="0"/>
              <a:t>=1/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√(n-3)</a:t>
            </a:r>
          </a:p>
          <a:p>
            <a:pPr lvl="1"/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=FISHER(0.4) = 0.42</a:t>
            </a:r>
          </a:p>
          <a:p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compute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error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cs-CZ" altLang="cs-CZ" i="1" dirty="0" err="1" smtClean="0"/>
              <a:t>s</a:t>
            </a:r>
            <a:r>
              <a:rPr lang="cs-CZ" altLang="cs-CZ" baseline="-25000" dirty="0" err="1" smtClean="0"/>
              <a:t>Z</a:t>
            </a:r>
            <a:r>
              <a:rPr lang="cs-CZ" altLang="cs-CZ" dirty="0" smtClean="0"/>
              <a:t>=1/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√(100-3)=0.1</a:t>
            </a:r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compute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test </a:t>
            </a:r>
            <a:r>
              <a:rPr lang="cs-CZ" dirty="0" err="1" smtClean="0"/>
              <a:t>statistics</a:t>
            </a:r>
            <a:r>
              <a:rPr lang="cs-CZ" dirty="0" smtClean="0"/>
              <a:t>: Z/</a:t>
            </a:r>
            <a:r>
              <a:rPr lang="cs-CZ" altLang="cs-CZ" i="1" dirty="0" err="1" smtClean="0"/>
              <a:t>s</a:t>
            </a:r>
            <a:r>
              <a:rPr lang="cs-CZ" altLang="cs-CZ" baseline="-25000" dirty="0" err="1" smtClean="0"/>
              <a:t>Z</a:t>
            </a:r>
            <a:r>
              <a:rPr lang="cs-CZ" altLang="cs-CZ" dirty="0"/>
              <a:t> </a:t>
            </a:r>
            <a:r>
              <a:rPr lang="cs-CZ" dirty="0" smtClean="0"/>
              <a:t>= 0.42/0.1 = 4.2</a:t>
            </a:r>
          </a:p>
          <a:p>
            <a:r>
              <a:rPr lang="cs-CZ" altLang="cs-C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=2*(1 − NORM.S.DIST(Z/s</a:t>
            </a:r>
            <a:r>
              <a:rPr lang="cs-CZ" altLang="cs-CZ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Z</a:t>
            </a:r>
            <a:r>
              <a:rPr lang="cs-CZ" dirty="0" smtClean="0"/>
              <a:t>;1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) = 0.00003</a:t>
            </a:r>
          </a:p>
          <a:p>
            <a:r>
              <a:rPr lang="cs-CZ" altLang="cs-CZ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(D</a:t>
            </a:r>
            <a:r>
              <a:rPr lang="en-US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|H</a:t>
            </a:r>
            <a:r>
              <a:rPr lang="en-US" altLang="cs-CZ" baseline="-25000" dirty="0" smtClean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en-US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GB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&lt;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0.05 (and 0.01, 0.001),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thus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we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reject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null</a:t>
            </a:r>
            <a:r>
              <a:rPr lang="cs-CZ" altLang="cs-CZ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altLang="cs-CZ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hypothesis</a:t>
            </a:r>
            <a:endParaRPr lang="cs-CZ" altLang="cs-CZ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 err="1" smtClean="0">
                <a:latin typeface="Calibri" panose="020F0502020204030204" pitchFamily="34" charset="0"/>
              </a:rPr>
              <a:t>The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correlation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is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considered</a:t>
            </a:r>
            <a:r>
              <a:rPr lang="cs-CZ" dirty="0" smtClean="0">
                <a:latin typeface="Calibri" panose="020F0502020204030204" pitchFamily="34" charset="0"/>
              </a:rPr>
              <a:t> </a:t>
            </a:r>
            <a:r>
              <a:rPr lang="cs-CZ" dirty="0" err="1" smtClean="0">
                <a:latin typeface="Calibri" panose="020F0502020204030204" pitchFamily="34" charset="0"/>
              </a:rPr>
              <a:t>significant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91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8349"/>
          </a:xfrm>
        </p:spPr>
        <p:txBody>
          <a:bodyPr/>
          <a:lstStyle/>
          <a:p>
            <a:pPr algn="ctr"/>
            <a:r>
              <a:rPr lang="en-GB" dirty="0" smtClean="0"/>
              <a:t>Problems in statistical hypothesis testing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07695"/>
            <a:ext cx="10515600" cy="5137484"/>
          </a:xfrm>
        </p:spPr>
        <p:txBody>
          <a:bodyPr/>
          <a:lstStyle/>
          <a:p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dichotomization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same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 </a:t>
            </a:r>
            <a:r>
              <a:rPr lang="cs-CZ" dirty="0" err="1" smtClean="0"/>
              <a:t>give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results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H0</a:t>
            </a:r>
          </a:p>
          <a:p>
            <a:pPr lvl="1"/>
            <a:r>
              <a:rPr lang="cs-CZ" dirty="0" err="1" smtClean="0"/>
              <a:t>with</a:t>
            </a:r>
            <a:r>
              <a:rPr lang="cs-CZ" dirty="0" smtClean="0"/>
              <a:t> very </a:t>
            </a:r>
            <a:r>
              <a:rPr lang="cs-CZ" dirty="0" err="1" smtClean="0"/>
              <a:t>high</a:t>
            </a:r>
            <a:r>
              <a:rPr lang="cs-CZ" dirty="0" smtClean="0"/>
              <a:t> sample </a:t>
            </a:r>
            <a:r>
              <a:rPr lang="cs-CZ" dirty="0" err="1" smtClean="0"/>
              <a:t>sizes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even</a:t>
            </a:r>
            <a:r>
              <a:rPr lang="cs-CZ" dirty="0" smtClean="0"/>
              <a:t> very </a:t>
            </a:r>
            <a:r>
              <a:rPr lang="cs-CZ" dirty="0" err="1" smtClean="0"/>
              <a:t>small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result</a:t>
            </a:r>
            <a:r>
              <a:rPr lang="cs-CZ" dirty="0" smtClean="0"/>
              <a:t> as </a:t>
            </a:r>
            <a:r>
              <a:rPr lang="cs-CZ" dirty="0" err="1" smtClean="0"/>
              <a:t>significant</a:t>
            </a:r>
            <a:r>
              <a:rPr lang="cs-CZ" dirty="0" smtClean="0"/>
              <a:t> (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difference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no </a:t>
            </a:r>
            <a:r>
              <a:rPr lang="cs-CZ" dirty="0" err="1" smtClean="0"/>
              <a:t>practical</a:t>
            </a:r>
            <a:r>
              <a:rPr lang="cs-CZ" dirty="0" smtClean="0"/>
              <a:t> </a:t>
            </a:r>
            <a:r>
              <a:rPr lang="cs-CZ" dirty="0" err="1" smtClean="0"/>
              <a:t>significance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on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hand,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need</a:t>
            </a:r>
            <a:r>
              <a:rPr lang="cs-CZ" dirty="0" smtClean="0"/>
              <a:t> </a:t>
            </a:r>
            <a:r>
              <a:rPr lang="cs-CZ" dirty="0" err="1" smtClean="0"/>
              <a:t>sufficient</a:t>
            </a:r>
            <a:r>
              <a:rPr lang="cs-CZ" dirty="0" smtClean="0"/>
              <a:t> sample </a:t>
            </a:r>
            <a:r>
              <a:rPr lang="cs-CZ" dirty="0" err="1" smtClean="0"/>
              <a:t>size</a:t>
            </a:r>
            <a:r>
              <a:rPr lang="cs-CZ" dirty="0" smtClean="0"/>
              <a:t> to </a:t>
            </a:r>
            <a:r>
              <a:rPr lang="cs-CZ" dirty="0" err="1" smtClean="0"/>
              <a:t>reject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null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endParaRPr lang="cs-CZ" dirty="0" smtClean="0"/>
          </a:p>
          <a:p>
            <a:r>
              <a:rPr lang="cs-CZ" dirty="0" err="1" smtClean="0"/>
              <a:t>Interpretation</a:t>
            </a:r>
            <a:r>
              <a:rPr lang="cs-CZ" dirty="0" smtClean="0"/>
              <a:t> </a:t>
            </a:r>
            <a:r>
              <a:rPr lang="cs-CZ" dirty="0" err="1" smtClean="0"/>
              <a:t>problem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/>
              <a:t>p=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D </a:t>
            </a:r>
            <a:r>
              <a:rPr lang="en-US" dirty="0" smtClean="0"/>
              <a:t>|</a:t>
            </a:r>
            <a:r>
              <a:rPr lang="en-US" i="1" dirty="0" smtClean="0"/>
              <a:t>H</a:t>
            </a:r>
            <a:r>
              <a:rPr lang="en-US" baseline="-25000" dirty="0" smtClean="0"/>
              <a:t>0</a:t>
            </a:r>
            <a:r>
              <a:rPr lang="en-US" dirty="0" smtClean="0"/>
              <a:t>)</a:t>
            </a:r>
            <a:r>
              <a:rPr lang="cs-CZ" dirty="0" smtClean="0"/>
              <a:t> a nikoli </a:t>
            </a:r>
            <a:r>
              <a:rPr lang="cs-CZ" i="1" dirty="0" smtClean="0"/>
              <a:t>P</a:t>
            </a:r>
            <a:r>
              <a:rPr lang="cs-CZ" dirty="0" smtClean="0"/>
              <a:t>(</a:t>
            </a:r>
            <a:r>
              <a:rPr lang="cs-CZ" i="1" dirty="0" smtClean="0"/>
              <a:t>H </a:t>
            </a:r>
            <a:r>
              <a:rPr lang="en-US" dirty="0" smtClean="0"/>
              <a:t>|</a:t>
            </a:r>
            <a:r>
              <a:rPr lang="cs-CZ" i="1" dirty="0" smtClean="0"/>
              <a:t>D</a:t>
            </a:r>
            <a:r>
              <a:rPr lang="en-US" dirty="0" smtClean="0"/>
              <a:t>)</a:t>
            </a:r>
            <a:endParaRPr lang="cs-CZ" dirty="0" smtClean="0"/>
          </a:p>
          <a:p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indicate</a:t>
            </a:r>
            <a:r>
              <a:rPr lang="cs-CZ" dirty="0" smtClean="0"/>
              <a:t> a </a:t>
            </a:r>
            <a:r>
              <a:rPr lang="cs-CZ" dirty="0" err="1" smtClean="0"/>
              <a:t>measure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size</a:t>
            </a:r>
            <a:r>
              <a:rPr lang="cs-CZ" dirty="0" smtClean="0"/>
              <a:t> (</a:t>
            </a:r>
            <a:r>
              <a:rPr lang="cs-CZ" dirty="0" err="1" smtClean="0"/>
              <a:t>Cohen</a:t>
            </a:r>
            <a:r>
              <a:rPr lang="cs-CZ" dirty="0" smtClean="0"/>
              <a:t> d, r, </a:t>
            </a:r>
            <a:r>
              <a:rPr lang="cs-CZ" i="1" dirty="0" smtClean="0"/>
              <a:t>R</a:t>
            </a:r>
            <a:r>
              <a:rPr lang="cs-CZ" baseline="30000" dirty="0" smtClean="0"/>
              <a:t>2</a:t>
            </a:r>
            <a:r>
              <a:rPr lang="cs-CZ" dirty="0" smtClean="0"/>
              <a:t>, </a:t>
            </a:r>
            <a:r>
              <a:rPr lang="cs-CZ" i="1" dirty="0" smtClean="0">
                <a:latin typeface="Symbol" panose="05050102010706020507" pitchFamily="18" charset="2"/>
              </a:rPr>
              <a:t>h</a:t>
            </a:r>
            <a:r>
              <a:rPr lang="cs-CZ" baseline="30000" dirty="0" smtClean="0"/>
              <a:t>2</a:t>
            </a:r>
            <a:r>
              <a:rPr lang="cs-CZ" dirty="0" smtClean="0"/>
              <a:t>, </a:t>
            </a:r>
            <a:r>
              <a:rPr lang="cs-CZ" i="1" dirty="0" smtClean="0">
                <a:latin typeface="Symbol" panose="05050102010706020507" pitchFamily="18" charset="2"/>
              </a:rPr>
              <a:t>w</a:t>
            </a:r>
            <a:r>
              <a:rPr lang="cs-CZ" baseline="30000" dirty="0" smtClean="0"/>
              <a:t>2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Always</a:t>
            </a:r>
            <a:r>
              <a:rPr lang="cs-CZ" dirty="0" smtClean="0"/>
              <a:t> use interval </a:t>
            </a:r>
            <a:r>
              <a:rPr lang="cs-CZ" dirty="0" err="1" smtClean="0"/>
              <a:t>estimates</a:t>
            </a:r>
            <a:endParaRPr lang="cs-CZ" dirty="0" smtClean="0"/>
          </a:p>
          <a:p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rather</a:t>
            </a:r>
            <a:r>
              <a:rPr lang="cs-CZ" dirty="0" smtClean="0"/>
              <a:t> </a:t>
            </a:r>
            <a:r>
              <a:rPr lang="cs-CZ" dirty="0" err="1" smtClean="0"/>
              <a:t>supplementary</a:t>
            </a:r>
            <a:r>
              <a:rPr lang="cs-CZ" dirty="0" smtClean="0"/>
              <a:t> </a:t>
            </a:r>
            <a:r>
              <a:rPr lang="cs-CZ" smtClean="0"/>
              <a:t>information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49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6633"/>
          </a:xfrm>
        </p:spPr>
        <p:txBody>
          <a:bodyPr/>
          <a:lstStyle/>
          <a:p>
            <a:pPr algn="ctr"/>
            <a:r>
              <a:rPr lang="cs-CZ" dirty="0" err="1" smtClean="0"/>
              <a:t>Statistical</a:t>
            </a:r>
            <a:r>
              <a:rPr lang="cs-CZ" dirty="0" smtClean="0"/>
              <a:t> </a:t>
            </a:r>
            <a:r>
              <a:rPr lang="cs-CZ" dirty="0" err="1" smtClean="0"/>
              <a:t>hypotheses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8"/>
            <a:ext cx="10515600" cy="5113421"/>
          </a:xfrm>
        </p:spPr>
        <p:txBody>
          <a:bodyPr/>
          <a:lstStyle/>
          <a:p>
            <a:r>
              <a:rPr lang="cs-CZ" dirty="0" err="1" smtClean="0"/>
              <a:t>Examples</a:t>
            </a:r>
            <a:r>
              <a:rPr lang="cs-CZ" dirty="0" smtClean="0"/>
              <a:t>:</a:t>
            </a:r>
          </a:p>
          <a:p>
            <a:pPr lvl="1"/>
            <a:r>
              <a:rPr lang="cs-CZ" altLang="cs-CZ" i="1" dirty="0" smtClean="0"/>
              <a:t>H</a:t>
            </a:r>
            <a:r>
              <a:rPr lang="cs-CZ" altLang="cs-CZ" dirty="0" smtClean="0"/>
              <a:t>: </a:t>
            </a:r>
            <a:r>
              <a:rPr lang="cs-CZ" altLang="cs-CZ" i="1" dirty="0" smtClean="0">
                <a:latin typeface="Symbol" panose="05050102010706020507" pitchFamily="18" charset="2"/>
              </a:rPr>
              <a:t>m </a:t>
            </a:r>
            <a:r>
              <a:rPr lang="cs-CZ" altLang="cs-CZ" dirty="0" smtClean="0"/>
              <a:t>= 100		</a:t>
            </a:r>
            <a:r>
              <a:rPr lang="cs-CZ" altLang="cs-CZ" dirty="0" err="1" smtClean="0"/>
              <a:t>Population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mean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100.</a:t>
            </a:r>
          </a:p>
          <a:p>
            <a:pPr lvl="1"/>
            <a:r>
              <a:rPr lang="cs-CZ" altLang="cs-CZ" i="1" dirty="0" smtClean="0"/>
              <a:t>H</a:t>
            </a:r>
            <a:r>
              <a:rPr lang="cs-CZ" altLang="cs-CZ" dirty="0" smtClean="0"/>
              <a:t>: </a:t>
            </a:r>
            <a:r>
              <a:rPr lang="cs-CZ" altLang="cs-CZ" i="1" dirty="0" smtClean="0">
                <a:latin typeface="Symbol" panose="05050102010706020507" pitchFamily="18" charset="2"/>
              </a:rPr>
              <a:t>s</a:t>
            </a:r>
            <a:r>
              <a:rPr lang="cs-CZ" altLang="cs-CZ" dirty="0" smtClean="0">
                <a:latin typeface="Symbol" panose="05050102010706020507" pitchFamily="18" charset="2"/>
              </a:rPr>
              <a:t> </a:t>
            </a:r>
            <a:r>
              <a:rPr lang="cs-CZ" altLang="cs-CZ" dirty="0" smtClean="0"/>
              <a:t>= 10			</a:t>
            </a:r>
            <a:r>
              <a:rPr lang="cs-CZ" altLang="cs-CZ" dirty="0" err="1" smtClean="0"/>
              <a:t>Population</a:t>
            </a:r>
            <a:r>
              <a:rPr lang="cs-CZ" altLang="cs-CZ" dirty="0" smtClean="0"/>
              <a:t> SD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10.</a:t>
            </a:r>
          </a:p>
          <a:p>
            <a:pPr lvl="1"/>
            <a:r>
              <a:rPr lang="cs-CZ" altLang="cs-CZ" i="1" dirty="0" smtClean="0"/>
              <a:t>H</a:t>
            </a:r>
            <a:r>
              <a:rPr lang="cs-CZ" altLang="cs-CZ" dirty="0" smtClean="0"/>
              <a:t>: </a:t>
            </a:r>
            <a:r>
              <a:rPr lang="cs-CZ" altLang="cs-CZ" i="1" dirty="0" smtClean="0">
                <a:latin typeface="Symbol" panose="05050102010706020507" pitchFamily="18" charset="2"/>
              </a:rPr>
              <a:t>m</a:t>
            </a:r>
            <a:r>
              <a:rPr lang="cs-CZ" altLang="cs-CZ" baseline="-25000" dirty="0" smtClean="0"/>
              <a:t>1 </a:t>
            </a:r>
            <a:r>
              <a:rPr lang="cs-CZ" altLang="cs-CZ" dirty="0" smtClean="0"/>
              <a:t>–</a:t>
            </a:r>
            <a:r>
              <a:rPr lang="cs-CZ" altLang="cs-CZ" baseline="-25000" dirty="0" smtClean="0"/>
              <a:t> </a:t>
            </a:r>
            <a:r>
              <a:rPr lang="cs-CZ" altLang="cs-CZ" i="1" dirty="0" smtClean="0">
                <a:latin typeface="Symbol" panose="05050102010706020507" pitchFamily="18" charset="2"/>
              </a:rPr>
              <a:t>m</a:t>
            </a:r>
            <a:r>
              <a:rPr lang="cs-CZ" altLang="cs-CZ" baseline="-25000" dirty="0" smtClean="0"/>
              <a:t>2 </a:t>
            </a:r>
            <a:r>
              <a:rPr lang="cs-CZ" altLang="cs-CZ" dirty="0" smtClean="0"/>
              <a:t>= 0		</a:t>
            </a:r>
            <a:r>
              <a:rPr lang="cs-CZ" altLang="cs-CZ" dirty="0" err="1" smtClean="0"/>
              <a:t>Mean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population</a:t>
            </a:r>
            <a:r>
              <a:rPr lang="cs-CZ" altLang="cs-CZ" dirty="0" smtClean="0"/>
              <a:t> 1 and </a:t>
            </a:r>
            <a:r>
              <a:rPr lang="cs-CZ" altLang="cs-CZ" dirty="0" err="1" smtClean="0"/>
              <a:t>mean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population</a:t>
            </a:r>
            <a:r>
              <a:rPr lang="cs-CZ" altLang="cs-CZ" dirty="0" smtClean="0"/>
              <a:t> 2 are 				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same</a:t>
            </a:r>
            <a:r>
              <a:rPr lang="cs-CZ" altLang="cs-CZ" dirty="0" smtClean="0"/>
              <a:t>. OR </a:t>
            </a:r>
            <a:r>
              <a:rPr lang="cs-CZ" altLang="cs-CZ" dirty="0" err="1" smtClean="0"/>
              <a:t>There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no (</a:t>
            </a:r>
            <a:r>
              <a:rPr lang="cs-CZ" altLang="cs-CZ" dirty="0" err="1" smtClean="0"/>
              <a:t>zero</a:t>
            </a:r>
            <a:r>
              <a:rPr lang="cs-CZ" altLang="cs-CZ" dirty="0" smtClean="0"/>
              <a:t>) </a:t>
            </a:r>
            <a:r>
              <a:rPr lang="cs-CZ" altLang="cs-CZ" dirty="0" err="1" smtClean="0"/>
              <a:t>difference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between</a:t>
            </a:r>
            <a:r>
              <a:rPr lang="cs-CZ" altLang="cs-CZ" dirty="0" smtClean="0"/>
              <a:t> 				</a:t>
            </a:r>
            <a:r>
              <a:rPr lang="cs-CZ" altLang="cs-CZ" dirty="0" err="1" smtClean="0"/>
              <a:t>means</a:t>
            </a:r>
            <a:r>
              <a:rPr lang="cs-CZ" altLang="cs-CZ" dirty="0" smtClean="0"/>
              <a:t> in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two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population</a:t>
            </a:r>
            <a:r>
              <a:rPr lang="cs-CZ" altLang="cs-CZ" dirty="0" smtClean="0"/>
              <a:t> (</a:t>
            </a:r>
            <a:r>
              <a:rPr lang="cs-CZ" altLang="cs-CZ" dirty="0" err="1" smtClean="0"/>
              <a:t>e.g</a:t>
            </a:r>
            <a:r>
              <a:rPr lang="cs-CZ" altLang="cs-CZ" dirty="0" smtClean="0"/>
              <a:t>. </a:t>
            </a:r>
            <a:r>
              <a:rPr lang="cs-CZ" altLang="cs-CZ" dirty="0" err="1" smtClean="0"/>
              <a:t>between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patients</a:t>
            </a:r>
            <a:r>
              <a:rPr lang="cs-CZ" altLang="cs-CZ" dirty="0" smtClean="0"/>
              <a:t> 				and </a:t>
            </a:r>
            <a:r>
              <a:rPr lang="cs-CZ" altLang="cs-CZ" dirty="0" err="1" smtClean="0"/>
              <a:t>healthy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people</a:t>
            </a:r>
            <a:r>
              <a:rPr lang="cs-CZ" altLang="cs-CZ" dirty="0" smtClean="0"/>
              <a:t>).</a:t>
            </a:r>
          </a:p>
          <a:p>
            <a:pPr lvl="1"/>
            <a:r>
              <a:rPr lang="cs-CZ" altLang="cs-CZ" i="1" dirty="0" smtClean="0"/>
              <a:t>H</a:t>
            </a:r>
            <a:r>
              <a:rPr lang="cs-CZ" altLang="cs-CZ" dirty="0" smtClean="0"/>
              <a:t>: </a:t>
            </a:r>
            <a:r>
              <a:rPr lang="cs-CZ" altLang="cs-CZ" i="1" dirty="0" err="1" smtClean="0">
                <a:latin typeface="Symbol" panose="05050102010706020507" pitchFamily="18" charset="2"/>
              </a:rPr>
              <a:t>r</a:t>
            </a:r>
            <a:r>
              <a:rPr lang="cs-CZ" altLang="cs-CZ" baseline="-25000" dirty="0" err="1" smtClean="0"/>
              <a:t>xy</a:t>
            </a:r>
            <a:r>
              <a:rPr lang="cs-CZ" altLang="cs-CZ" dirty="0" smtClean="0"/>
              <a:t>= 0			</a:t>
            </a:r>
            <a:r>
              <a:rPr lang="cs-CZ" altLang="cs-CZ" dirty="0" err="1" smtClean="0"/>
              <a:t>Variable</a:t>
            </a:r>
            <a:r>
              <a:rPr lang="cs-CZ" altLang="cs-CZ" dirty="0" smtClean="0"/>
              <a:t> X and </a:t>
            </a:r>
            <a:r>
              <a:rPr lang="cs-CZ" altLang="cs-CZ" dirty="0" err="1" smtClean="0"/>
              <a:t>variable</a:t>
            </a:r>
            <a:r>
              <a:rPr lang="cs-CZ" altLang="cs-CZ" dirty="0" smtClean="0"/>
              <a:t> Y don</a:t>
            </a:r>
            <a:r>
              <a:rPr lang="en-GB" altLang="cs-CZ" dirty="0" smtClean="0"/>
              <a:t>’</a:t>
            </a:r>
            <a:r>
              <a:rPr lang="cs-CZ" altLang="cs-CZ" dirty="0" smtClean="0"/>
              <a:t>t </a:t>
            </a:r>
            <a:r>
              <a:rPr lang="cs-CZ" altLang="cs-CZ" dirty="0" err="1" smtClean="0"/>
              <a:t>correlate</a:t>
            </a:r>
            <a:r>
              <a:rPr lang="cs-CZ" altLang="cs-CZ" dirty="0" smtClean="0"/>
              <a:t>.</a:t>
            </a:r>
          </a:p>
          <a:p>
            <a:r>
              <a:rPr lang="cs-CZ" dirty="0" smtClean="0"/>
              <a:t>Let</a:t>
            </a:r>
            <a:r>
              <a:rPr lang="en-GB" dirty="0" smtClean="0"/>
              <a:t>’</a:t>
            </a:r>
            <a:r>
              <a:rPr lang="cs-CZ" dirty="0" smtClean="0"/>
              <a:t>s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 and </a:t>
            </a:r>
            <a:r>
              <a:rPr lang="cs-CZ" dirty="0" err="1" smtClean="0"/>
              <a:t>confront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data:</a:t>
            </a:r>
          </a:p>
          <a:p>
            <a:pPr lvl="1"/>
            <a:r>
              <a:rPr lang="cs-CZ" dirty="0" smtClean="0"/>
              <a:t>In a sample </a:t>
            </a:r>
            <a:r>
              <a:rPr lang="cs-CZ" dirty="0" err="1" smtClean="0"/>
              <a:t>of</a:t>
            </a:r>
            <a:r>
              <a:rPr lang="cs-CZ" dirty="0" smtClean="0"/>
              <a:t> 1000 </a:t>
            </a:r>
            <a:r>
              <a:rPr lang="cs-CZ" dirty="0" err="1" smtClean="0"/>
              <a:t>randomly</a:t>
            </a:r>
            <a:r>
              <a:rPr lang="cs-CZ" dirty="0" smtClean="0"/>
              <a:t> </a:t>
            </a:r>
            <a:r>
              <a:rPr lang="cs-CZ" dirty="0" err="1" smtClean="0"/>
              <a:t>sampled</a:t>
            </a:r>
            <a:r>
              <a:rPr lang="cs-CZ" dirty="0" smtClean="0"/>
              <a:t> </a:t>
            </a:r>
            <a:r>
              <a:rPr lang="cs-CZ" dirty="0" err="1" smtClean="0"/>
              <a:t>adults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measure</a:t>
            </a:r>
            <a:r>
              <a:rPr lang="cs-CZ" dirty="0" smtClean="0"/>
              <a:t> IQ </a:t>
            </a:r>
            <a:r>
              <a:rPr lang="cs-CZ" dirty="0" err="1" smtClean="0"/>
              <a:t>mean</a:t>
            </a:r>
            <a:r>
              <a:rPr lang="cs-CZ" dirty="0" smtClean="0"/>
              <a:t> 105 </a:t>
            </a:r>
            <a:r>
              <a:rPr lang="cs-CZ" dirty="0" err="1" smtClean="0"/>
              <a:t>with</a:t>
            </a:r>
            <a:r>
              <a:rPr lang="cs-CZ" dirty="0" smtClean="0"/>
              <a:t> SD = 14.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37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749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Principles of statistical hypothesis testing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27221"/>
            <a:ext cx="10515600" cy="5269832"/>
          </a:xfrm>
        </p:spPr>
        <p:txBody>
          <a:bodyPr>
            <a:normAutofit/>
          </a:bodyPr>
          <a:lstStyle/>
          <a:p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based</a:t>
            </a:r>
            <a:r>
              <a:rPr lang="cs-CZ" dirty="0" smtClean="0"/>
              <a:t> on probability</a:t>
            </a:r>
          </a:p>
          <a:p>
            <a:pPr lvl="1"/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know</a:t>
            </a:r>
            <a:r>
              <a:rPr lang="cs-CZ" dirty="0" smtClean="0"/>
              <a:t> probability </a:t>
            </a:r>
            <a:r>
              <a:rPr lang="cs-CZ" dirty="0" err="1" smtClean="0"/>
              <a:t>distribution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a </a:t>
            </a:r>
            <a:r>
              <a:rPr lang="cs-CZ" dirty="0" err="1" smtClean="0"/>
              <a:t>statistics</a:t>
            </a:r>
            <a:r>
              <a:rPr lang="cs-CZ" dirty="0" smtClean="0"/>
              <a:t>,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infer</a:t>
            </a:r>
            <a:r>
              <a:rPr lang="cs-CZ" dirty="0" smtClean="0"/>
              <a:t>, </a:t>
            </a:r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probable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some</a:t>
            </a:r>
            <a:r>
              <a:rPr lang="cs-CZ" dirty="0" smtClean="0"/>
              <a:t> </a:t>
            </a:r>
            <a:r>
              <a:rPr lang="cs-CZ" dirty="0" err="1" smtClean="0"/>
              <a:t>sampling</a:t>
            </a:r>
            <a:r>
              <a:rPr lang="cs-CZ" dirty="0" smtClean="0"/>
              <a:t> </a:t>
            </a:r>
            <a:r>
              <a:rPr lang="cs-CZ" dirty="0" err="1" smtClean="0"/>
              <a:t>statistics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regard</a:t>
            </a:r>
            <a:r>
              <a:rPr lang="cs-CZ" dirty="0" smtClean="0"/>
              <a:t> to </a:t>
            </a:r>
            <a:r>
              <a:rPr lang="cs-CZ" dirty="0" err="1" smtClean="0"/>
              <a:t>hypothesis</a:t>
            </a:r>
            <a:r>
              <a:rPr lang="cs-CZ" dirty="0" smtClean="0"/>
              <a:t>: </a:t>
            </a:r>
            <a:r>
              <a:rPr lang="cs-CZ" altLang="cs-CZ" b="1" i="1" dirty="0" smtClean="0"/>
              <a:t>P (D</a:t>
            </a:r>
            <a:r>
              <a:rPr lang="en-US" altLang="cs-CZ" b="1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b="1" i="1" dirty="0" smtClean="0"/>
              <a:t>|H</a:t>
            </a:r>
            <a:r>
              <a:rPr lang="cs-CZ" altLang="cs-CZ" b="1" i="1" dirty="0" smtClean="0"/>
              <a:t> </a:t>
            </a:r>
            <a:r>
              <a:rPr lang="en-US" altLang="cs-CZ" b="1" i="1" dirty="0" smtClean="0"/>
              <a:t>)</a:t>
            </a:r>
            <a:r>
              <a:rPr lang="cs-CZ" altLang="cs-CZ" b="1" i="1" dirty="0" smtClean="0"/>
              <a:t/>
            </a:r>
            <a:br>
              <a:rPr lang="cs-CZ" altLang="cs-CZ" b="1" i="1" dirty="0" smtClean="0"/>
            </a:br>
            <a:endParaRPr lang="cs-CZ" altLang="cs-CZ" b="1" i="1" dirty="0" smtClean="0"/>
          </a:p>
          <a:p>
            <a:pPr lvl="1"/>
            <a:r>
              <a:rPr lang="cs-CZ" altLang="cs-CZ" b="1" i="1" dirty="0" err="1" smtClean="0"/>
              <a:t>Example</a:t>
            </a:r>
            <a:r>
              <a:rPr lang="cs-CZ" altLang="cs-CZ" b="1" i="1" dirty="0" smtClean="0"/>
              <a:t>:</a:t>
            </a:r>
          </a:p>
          <a:p>
            <a:pPr lvl="2"/>
            <a:r>
              <a:rPr lang="cs-CZ" altLang="cs-CZ" dirty="0" smtClean="0"/>
              <a:t>Data: m = 105</a:t>
            </a:r>
          </a:p>
          <a:p>
            <a:pPr lvl="2"/>
            <a:r>
              <a:rPr lang="cs-CZ" altLang="cs-CZ" dirty="0" err="1" smtClean="0"/>
              <a:t>Hypothesis</a:t>
            </a:r>
            <a:r>
              <a:rPr lang="cs-CZ" altLang="cs-CZ" dirty="0" smtClean="0"/>
              <a:t>: </a:t>
            </a:r>
            <a:r>
              <a:rPr lang="cs-CZ" altLang="cs-CZ" i="1" dirty="0" smtClean="0">
                <a:latin typeface="Symbol" panose="05050102010706020507" pitchFamily="18" charset="2"/>
              </a:rPr>
              <a:t>m </a:t>
            </a:r>
            <a:r>
              <a:rPr lang="cs-CZ" altLang="cs-CZ" dirty="0" smtClean="0"/>
              <a:t>=100</a:t>
            </a:r>
          </a:p>
          <a:p>
            <a:pPr lvl="2"/>
            <a:r>
              <a:rPr lang="cs-CZ" altLang="cs-CZ" i="1" dirty="0" smtClean="0"/>
              <a:t>P </a:t>
            </a:r>
            <a:r>
              <a:rPr lang="cs-CZ" altLang="cs-CZ" dirty="0" smtClean="0"/>
              <a:t>(</a:t>
            </a:r>
            <a:r>
              <a:rPr lang="cs-CZ" altLang="cs-CZ" i="1" dirty="0" smtClean="0">
                <a:sym typeface="Symbol" panose="05050102010706020507" pitchFamily="18" charset="2"/>
              </a:rPr>
              <a:t>D</a:t>
            </a:r>
            <a:r>
              <a:rPr lang="en-US" altLang="cs-CZ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dirty="0" smtClean="0"/>
              <a:t>|</a:t>
            </a:r>
            <a:r>
              <a:rPr lang="en-US" altLang="cs-CZ" i="1" dirty="0" smtClean="0"/>
              <a:t>H</a:t>
            </a:r>
            <a:r>
              <a:rPr lang="cs-CZ" altLang="cs-CZ" i="1" dirty="0" smtClean="0"/>
              <a:t> </a:t>
            </a:r>
            <a:r>
              <a:rPr lang="en-US" altLang="cs-CZ" dirty="0" smtClean="0"/>
              <a:t>)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cs-CZ" altLang="cs-CZ" i="1" dirty="0" smtClean="0"/>
              <a:t>P </a:t>
            </a:r>
            <a:r>
              <a:rPr lang="cs-CZ" altLang="cs-CZ" dirty="0" smtClean="0"/>
              <a:t>(</a:t>
            </a:r>
            <a:r>
              <a:rPr lang="cs-CZ" altLang="cs-CZ" i="1" dirty="0" smtClean="0"/>
              <a:t>m</a:t>
            </a:r>
            <a:r>
              <a:rPr lang="cs-CZ" altLang="cs-CZ" dirty="0" smtClean="0"/>
              <a:t>=105</a:t>
            </a:r>
            <a:r>
              <a:rPr lang="en-US" altLang="cs-CZ" i="1" dirty="0" smtClean="0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cs-CZ" dirty="0" smtClean="0"/>
              <a:t>|</a:t>
            </a:r>
            <a:r>
              <a:rPr lang="cs-CZ" altLang="cs-CZ" i="1" dirty="0" smtClean="0">
                <a:latin typeface="Symbol" panose="05050102010706020507" pitchFamily="18" charset="2"/>
              </a:rPr>
              <a:t> m </a:t>
            </a:r>
            <a:r>
              <a:rPr lang="cs-CZ" altLang="cs-CZ" dirty="0" smtClean="0"/>
              <a:t>=100</a:t>
            </a:r>
            <a:r>
              <a:rPr lang="cs-CZ" altLang="cs-CZ" i="1" dirty="0" smtClean="0"/>
              <a:t> </a:t>
            </a:r>
            <a:r>
              <a:rPr lang="cs-CZ" altLang="cs-CZ" dirty="0" smtClean="0"/>
              <a:t>)</a:t>
            </a:r>
          </a:p>
          <a:p>
            <a:pPr lvl="2"/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probability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relatively</a:t>
            </a:r>
            <a:r>
              <a:rPr lang="cs-CZ" dirty="0" smtClean="0"/>
              <a:t> </a:t>
            </a:r>
            <a:r>
              <a:rPr lang="cs-CZ" dirty="0" err="1" smtClean="0"/>
              <a:t>high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supported</a:t>
            </a:r>
            <a:r>
              <a:rPr lang="cs-CZ" dirty="0" smtClean="0"/>
              <a:t> by </a:t>
            </a:r>
            <a:r>
              <a:rPr lang="cs-CZ" dirty="0" err="1" smtClean="0"/>
              <a:t>this</a:t>
            </a:r>
            <a:r>
              <a:rPr lang="cs-CZ" dirty="0" smtClean="0"/>
              <a:t>.</a:t>
            </a:r>
          </a:p>
          <a:p>
            <a:pPr lvl="2"/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probability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relatively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unlikely</a:t>
            </a:r>
            <a:r>
              <a:rPr lang="cs-CZ" dirty="0" smtClean="0"/>
              <a:t>.</a:t>
            </a:r>
            <a:br>
              <a:rPr lang="cs-CZ" dirty="0" smtClean="0"/>
            </a:br>
            <a:endParaRPr lang="cs-CZ" dirty="0" smtClean="0"/>
          </a:p>
          <a:p>
            <a:pPr lvl="1"/>
            <a:r>
              <a:rPr lang="en-GB" altLang="cs-CZ" b="1" dirty="0" smtClean="0"/>
              <a:t>… </a:t>
            </a:r>
            <a:r>
              <a:rPr lang="en-GB" altLang="cs-CZ" dirty="0" smtClean="0"/>
              <a:t>What probability is needed to support / reject the hypothesis?</a:t>
            </a:r>
            <a:endParaRPr lang="en-GB" alt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95114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93370"/>
            <a:ext cx="10515600" cy="5019461"/>
          </a:xfrm>
        </p:spPr>
        <p:txBody>
          <a:bodyPr/>
          <a:lstStyle/>
          <a:p>
            <a:r>
              <a:rPr lang="cs-CZ" dirty="0" err="1" smtClean="0"/>
              <a:t>Fisher</a:t>
            </a:r>
            <a:r>
              <a:rPr lang="cs-CZ" dirty="0" smtClean="0"/>
              <a:t>, </a:t>
            </a:r>
            <a:r>
              <a:rPr lang="cs-CZ" dirty="0" err="1" smtClean="0"/>
              <a:t>Popper</a:t>
            </a:r>
            <a:r>
              <a:rPr lang="cs-CZ" dirty="0" smtClean="0"/>
              <a:t>: </a:t>
            </a:r>
            <a:r>
              <a:rPr lang="cs-CZ" dirty="0" err="1" smtClean="0"/>
              <a:t>Falsification</a:t>
            </a:r>
            <a:r>
              <a:rPr lang="cs-CZ" dirty="0" smtClean="0"/>
              <a:t> </a:t>
            </a:r>
            <a:r>
              <a:rPr lang="cs-CZ" dirty="0" err="1" smtClean="0"/>
              <a:t>principle</a:t>
            </a:r>
            <a:r>
              <a:rPr lang="cs-CZ" dirty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en-GB" dirty="0" smtClean="0"/>
              <a:t>’</a:t>
            </a:r>
            <a:r>
              <a:rPr lang="cs-CZ" dirty="0" smtClean="0"/>
              <a:t>t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confirmed</a:t>
            </a:r>
            <a:r>
              <a:rPr lang="cs-CZ" dirty="0" smtClean="0"/>
              <a:t>,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rejected</a:t>
            </a:r>
            <a:endParaRPr lang="cs-CZ" dirty="0" smtClean="0"/>
          </a:p>
          <a:p>
            <a:r>
              <a:rPr lang="cs-CZ" dirty="0" smtClean="0"/>
              <a:t>But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en-GB" dirty="0" smtClean="0"/>
              <a:t>want to confirm our h</a:t>
            </a:r>
            <a:r>
              <a:rPr lang="cs-CZ" dirty="0" err="1" smtClean="0"/>
              <a:t>ypotheses</a:t>
            </a:r>
            <a:r>
              <a:rPr lang="cs-CZ" dirty="0" smtClean="0"/>
              <a:t>, not </a:t>
            </a:r>
            <a:r>
              <a:rPr lang="cs-CZ" dirty="0" err="1" smtClean="0"/>
              <a:t>reject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…</a:t>
            </a:r>
          </a:p>
          <a:p>
            <a:r>
              <a:rPr lang="cs-CZ" dirty="0" err="1" smtClean="0"/>
              <a:t>Principle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formulate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 (</a:t>
            </a:r>
            <a:r>
              <a:rPr lang="cs-CZ" dirty="0" err="1" smtClean="0"/>
              <a:t>null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) to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endParaRPr lang="cs-CZ" dirty="0" smtClean="0"/>
          </a:p>
          <a:p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reject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null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,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take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as support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research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endParaRPr lang="cs-CZ" dirty="0" smtClean="0"/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reject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null</a:t>
            </a:r>
            <a:r>
              <a:rPr lang="cs-CZ" dirty="0" smtClean="0"/>
              <a:t> </a:t>
            </a:r>
            <a:r>
              <a:rPr lang="cs-CZ" dirty="0" err="1" smtClean="0"/>
              <a:t>hypothesis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: </a:t>
            </a:r>
            <a:r>
              <a:rPr lang="cs-CZ" altLang="cs-CZ" i="1" dirty="0" smtClean="0"/>
              <a:t>P</a:t>
            </a:r>
            <a:r>
              <a:rPr lang="cs-CZ" altLang="cs-CZ" dirty="0" smtClean="0"/>
              <a:t>(</a:t>
            </a:r>
            <a:r>
              <a:rPr lang="cs-CZ" altLang="cs-CZ" i="1" dirty="0" smtClean="0"/>
              <a:t>D </a:t>
            </a:r>
            <a:r>
              <a:rPr lang="en-US" altLang="cs-CZ" dirty="0" smtClean="0"/>
              <a:t>|</a:t>
            </a:r>
            <a:r>
              <a:rPr lang="cs-CZ" altLang="cs-CZ" i="1" dirty="0" smtClean="0"/>
              <a:t>H</a:t>
            </a:r>
            <a:r>
              <a:rPr lang="cs-CZ" altLang="cs-CZ" baseline="-25000" dirty="0" smtClean="0"/>
              <a:t>0</a:t>
            </a:r>
            <a:r>
              <a:rPr lang="cs-CZ" altLang="cs-CZ" dirty="0" smtClean="0"/>
              <a:t>) </a:t>
            </a:r>
            <a:r>
              <a:rPr lang="en-US" altLang="cs-CZ" dirty="0" smtClean="0"/>
              <a:t>&lt; </a:t>
            </a:r>
            <a:r>
              <a:rPr lang="en-US" altLang="cs-CZ" b="1" dirty="0" smtClean="0"/>
              <a:t>0,05</a:t>
            </a:r>
            <a:r>
              <a:rPr lang="cs-CZ" altLang="cs-CZ" dirty="0"/>
              <a:t> </a:t>
            </a:r>
            <a:r>
              <a:rPr lang="cs-CZ" altLang="cs-CZ" dirty="0" smtClean="0"/>
              <a:t>(</a:t>
            </a:r>
            <a:r>
              <a:rPr lang="en-US" altLang="cs-CZ" b="1" dirty="0" smtClean="0"/>
              <a:t>0,01</a:t>
            </a:r>
            <a:r>
              <a:rPr lang="cs-CZ" altLang="cs-CZ" dirty="0" smtClean="0"/>
              <a:t>; 0,001; 0,0001)</a:t>
            </a:r>
            <a:endParaRPr lang="en-GB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9749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Principles of statistical hypothesis testing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30345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4286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Results dichotomization</a:t>
            </a:r>
            <a:endParaRPr lang="en-GB" sz="4000" dirty="0"/>
          </a:p>
        </p:txBody>
      </p:sp>
      <p:graphicFrame>
        <p:nvGraphicFramePr>
          <p:cNvPr id="4" name="Group 2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6851712"/>
              </p:ext>
            </p:extLst>
          </p:nvPr>
        </p:nvGraphicFramePr>
        <p:xfrm>
          <a:off x="1054767" y="1299412"/>
          <a:ext cx="10206790" cy="4247145"/>
        </p:xfrm>
        <a:graphic>
          <a:graphicData uri="http://schemas.openxmlformats.org/drawingml/2006/table">
            <a:tbl>
              <a:tblPr/>
              <a:tblGrid>
                <a:gridCol w="3402263"/>
                <a:gridCol w="3402264"/>
                <a:gridCol w="3402263"/>
              </a:tblGrid>
              <a:tr h="138635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cs-CZ" sz="2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kept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≥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rejected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|</a:t>
                      </a:r>
                      <a:r>
                        <a:rPr kumimoji="0" lang="en-US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0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≤ </a:t>
                      </a:r>
                      <a:r>
                        <a:rPr kumimoji="0" 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anose="05050102010706020507" pitchFamily="18" charset="2"/>
                        </a:rPr>
                        <a:t>a</a:t>
                      </a: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0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true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(no </a:t>
                      </a:r>
                      <a:r>
                        <a:rPr kumimoji="0" lang="cs-C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effect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Type I </a:t>
                      </a:r>
                      <a:r>
                        <a:rPr kumimoji="0" lang="cs-C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error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/>
                      </a:r>
                      <a:b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</a:b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false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positive)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a </a:t>
                      </a:r>
                      <a:r>
                        <a:rPr kumimoji="0" lang="cs-C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1400" b="0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its</a:t>
                      </a:r>
                      <a:r>
                        <a:rPr kumimoji="0" lang="cs-CZ" sz="1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probability)</a:t>
                      </a:r>
                      <a:endParaRPr kumimoji="0" lang="cs-CZ" sz="14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ymbol" pitchFamily="18" charset="2"/>
                      </a:endParaRP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03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H</a:t>
                      </a:r>
                      <a:r>
                        <a:rPr kumimoji="0" lang="cs-CZ" sz="2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0</a:t>
                      </a:r>
                      <a:r>
                        <a:rPr kumimoji="0" lang="cs-CZ" sz="2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</a:t>
                      </a:r>
                      <a:r>
                        <a:rPr kumimoji="0" lang="cs-CZ" sz="2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false</a:t>
                      </a:r>
                      <a:endParaRPr kumimoji="0" lang="cs-CZ" sz="2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Segoe U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effect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</a:t>
                      </a:r>
                    </a:p>
                  </a:txBody>
                  <a:tcPr marT="45713" marB="4571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Type II </a:t>
                      </a:r>
                      <a:r>
                        <a:rPr kumimoji="0" lang="cs-C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error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/>
                      </a:r>
                      <a:b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</a:b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(</a:t>
                      </a:r>
                      <a:r>
                        <a:rPr kumimoji="0" lang="cs-C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false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negative)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OK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Test </a:t>
                      </a:r>
                      <a:r>
                        <a:rPr kumimoji="0" lang="cs-CZ" sz="2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power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 (1-</a:t>
                      </a:r>
                      <a:r>
                        <a:rPr kumimoji="0" lang="cs-CZ" sz="26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</a:rPr>
                        <a:t>b</a:t>
                      </a:r>
                      <a:r>
                        <a:rPr kumimoji="0" lang="cs-CZ" sz="2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egoe UI" pitchFamily="34" charset="0"/>
                        </a:rPr>
                        <a:t>) 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46747" y="5763126"/>
            <a:ext cx="10214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lower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altLang="cs-CZ" i="1" dirty="0" smtClean="0">
                <a:latin typeface="Symbol" panose="05050102010706020507" pitchFamily="18" charset="2"/>
              </a:rPr>
              <a:t>a</a:t>
            </a:r>
            <a:r>
              <a:rPr lang="cs-CZ" dirty="0" smtClean="0"/>
              <a:t>,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altLang="cs-CZ" i="1" dirty="0" smtClean="0">
                <a:latin typeface="Symbol" panose="05050102010706020507" pitchFamily="18" charset="2"/>
              </a:rPr>
              <a:t>b</a:t>
            </a:r>
            <a:r>
              <a:rPr lang="cs-CZ" dirty="0" smtClean="0"/>
              <a:t>.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exact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depends</a:t>
            </a:r>
            <a:r>
              <a:rPr lang="cs-CZ" dirty="0" smtClean="0"/>
              <a:t> on </a:t>
            </a:r>
            <a:r>
              <a:rPr lang="cs-CZ" dirty="0" err="1" smtClean="0"/>
              <a:t>the</a:t>
            </a:r>
            <a:r>
              <a:rPr lang="cs-CZ" dirty="0" smtClean="0"/>
              <a:t> test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used</a:t>
            </a:r>
            <a:r>
              <a:rPr lang="cs-CZ" dirty="0" smtClean="0"/>
              <a:t>. </a:t>
            </a:r>
            <a:r>
              <a:rPr lang="cs-CZ" altLang="cs-CZ" i="1" dirty="0" smtClean="0">
                <a:latin typeface="Symbol" panose="05050102010706020507" pitchFamily="18" charset="2"/>
              </a:rPr>
              <a:t>a</a:t>
            </a:r>
            <a:r>
              <a:rPr lang="cs-CZ" dirty="0" smtClean="0"/>
              <a:t> and </a:t>
            </a:r>
            <a:r>
              <a:rPr lang="cs-CZ" altLang="cs-CZ" i="1" dirty="0" smtClean="0">
                <a:latin typeface="Symbol" panose="05050102010706020507" pitchFamily="18" charset="2"/>
              </a:rPr>
              <a:t>b </a:t>
            </a:r>
            <a:r>
              <a:rPr lang="cs-CZ" dirty="0" err="1" smtClean="0"/>
              <a:t>can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both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in </a:t>
            </a:r>
            <a:r>
              <a:rPr lang="cs-CZ" dirty="0" err="1" smtClean="0"/>
              <a:t>samples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high</a:t>
            </a:r>
            <a:r>
              <a:rPr lang="cs-CZ" dirty="0" smtClean="0"/>
              <a:t> 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286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31757"/>
            <a:ext cx="10515600" cy="5173579"/>
          </a:xfrm>
        </p:spPr>
        <p:txBody>
          <a:bodyPr>
            <a:normAutofit/>
          </a:bodyPr>
          <a:lstStyle/>
          <a:p>
            <a:r>
              <a:rPr lang="cs-CZ" altLang="cs-CZ" sz="2400" i="1" dirty="0" smtClean="0"/>
              <a:t>H</a:t>
            </a:r>
            <a:r>
              <a:rPr lang="cs-CZ" altLang="cs-CZ" sz="2400" baseline="-25000" dirty="0" smtClean="0"/>
              <a:t>0</a:t>
            </a:r>
            <a:r>
              <a:rPr lang="cs-CZ" sz="2400" dirty="0" smtClean="0"/>
              <a:t>: </a:t>
            </a:r>
            <a:r>
              <a:rPr lang="en-GB" sz="2400" dirty="0" smtClean="0"/>
              <a:t>null hypothesis </a:t>
            </a:r>
            <a:r>
              <a:rPr lang="cs-CZ" sz="2400" dirty="0" smtClean="0"/>
              <a:t>(</a:t>
            </a:r>
            <a:r>
              <a:rPr lang="cs-CZ" sz="2400" dirty="0" err="1" smtClean="0"/>
              <a:t>cz</a:t>
            </a:r>
            <a:r>
              <a:rPr lang="cs-CZ" sz="2400" dirty="0" smtClean="0"/>
              <a:t>: nulová, testová hypotéza)</a:t>
            </a:r>
          </a:p>
          <a:p>
            <a:pPr lvl="1"/>
            <a:r>
              <a:rPr lang="en-GB" sz="2000" dirty="0" smtClean="0"/>
              <a:t>logical negation of alternative hypothesis</a:t>
            </a:r>
          </a:p>
          <a:p>
            <a:r>
              <a:rPr lang="cs-CZ" altLang="cs-CZ" sz="2400" i="1" dirty="0" smtClean="0"/>
              <a:t>H</a:t>
            </a:r>
            <a:r>
              <a:rPr lang="cs-CZ" altLang="cs-CZ" sz="2400" baseline="-25000" dirty="0" smtClean="0"/>
              <a:t>1</a:t>
            </a:r>
            <a:r>
              <a:rPr lang="cs-CZ" sz="2400" dirty="0" smtClean="0"/>
              <a:t>: </a:t>
            </a:r>
            <a:r>
              <a:rPr lang="en-GB" sz="2400" dirty="0" smtClean="0"/>
              <a:t>alternative, scientific, research hypothesis </a:t>
            </a:r>
            <a:r>
              <a:rPr lang="cs-CZ" sz="2400" dirty="0" smtClean="0"/>
              <a:t>(</a:t>
            </a:r>
            <a:r>
              <a:rPr lang="cs-CZ" sz="2400" dirty="0" err="1" smtClean="0"/>
              <a:t>cz</a:t>
            </a:r>
            <a:r>
              <a:rPr lang="cs-CZ" sz="2400" dirty="0" smtClean="0"/>
              <a:t>: alternativní, vědecká, výzkumná hypotéza)</a:t>
            </a:r>
          </a:p>
          <a:p>
            <a:pPr lvl="1"/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one</a:t>
            </a:r>
            <a:r>
              <a:rPr lang="cs-CZ" sz="2000" dirty="0" smtClean="0"/>
              <a:t> </a:t>
            </a:r>
            <a:r>
              <a:rPr lang="cs-CZ" sz="2000" dirty="0" err="1" smtClean="0"/>
              <a:t>we</a:t>
            </a:r>
            <a:r>
              <a:rPr lang="en-GB" sz="2000" dirty="0" smtClean="0"/>
              <a:t>’</a:t>
            </a:r>
            <a:r>
              <a:rPr lang="cs-CZ" sz="2000" dirty="0" smtClean="0"/>
              <a:t>re </a:t>
            </a:r>
            <a:r>
              <a:rPr lang="cs-CZ" sz="2000" dirty="0" err="1" smtClean="0"/>
              <a:t>interested</a:t>
            </a:r>
            <a:r>
              <a:rPr lang="cs-CZ" sz="2000" dirty="0" smtClean="0"/>
              <a:t> in</a:t>
            </a:r>
          </a:p>
          <a:p>
            <a:pPr>
              <a:spcBef>
                <a:spcPct val="30000"/>
              </a:spcBef>
              <a:buNone/>
            </a:pPr>
            <a:r>
              <a:rPr lang="cs-CZ" altLang="cs-CZ" sz="2400" i="1" dirty="0" smtClean="0"/>
              <a:t>P </a:t>
            </a:r>
            <a:r>
              <a:rPr lang="cs-CZ" altLang="cs-CZ" sz="2400" dirty="0" smtClean="0"/>
              <a:t>(</a:t>
            </a:r>
            <a:r>
              <a:rPr lang="cs-CZ" altLang="cs-CZ" sz="2400" i="1" dirty="0" smtClean="0"/>
              <a:t>D </a:t>
            </a:r>
            <a:r>
              <a:rPr lang="en-US" altLang="cs-CZ" sz="2400" dirty="0" smtClean="0"/>
              <a:t>|</a:t>
            </a:r>
            <a:r>
              <a:rPr lang="cs-CZ" altLang="cs-CZ" sz="2400" i="1" dirty="0" smtClean="0"/>
              <a:t>H</a:t>
            </a:r>
            <a:r>
              <a:rPr lang="cs-CZ" altLang="cs-CZ" sz="2400" baseline="-25000" dirty="0" smtClean="0"/>
              <a:t>0</a:t>
            </a:r>
            <a:r>
              <a:rPr lang="cs-CZ" altLang="cs-CZ" sz="2400" dirty="0" smtClean="0"/>
              <a:t>) </a:t>
            </a:r>
            <a:r>
              <a:rPr lang="en-GB" altLang="cs-CZ" sz="2400" dirty="0" smtClean="0"/>
              <a:t>when we reject </a:t>
            </a:r>
            <a:r>
              <a:rPr lang="cs-CZ" altLang="cs-CZ" sz="2400" i="1" dirty="0" smtClean="0"/>
              <a:t>H</a:t>
            </a:r>
            <a:r>
              <a:rPr lang="cs-CZ" altLang="cs-CZ" sz="2400" baseline="-25000" dirty="0" smtClean="0"/>
              <a:t>0</a:t>
            </a:r>
            <a:r>
              <a:rPr lang="cs-CZ" altLang="cs-CZ" sz="2400" dirty="0" smtClean="0"/>
              <a:t>: </a:t>
            </a:r>
            <a:endParaRPr lang="ru-RU" altLang="cs-CZ" sz="2400" dirty="0" smtClean="0"/>
          </a:p>
          <a:p>
            <a:pPr lvl="1"/>
            <a:r>
              <a:rPr lang="en-GB" sz="2000" dirty="0" smtClean="0"/>
              <a:t>is denoted as </a:t>
            </a:r>
            <a:r>
              <a:rPr lang="en-GB" sz="2000" b="1" dirty="0" smtClean="0"/>
              <a:t>p</a:t>
            </a:r>
            <a:r>
              <a:rPr lang="en-GB" sz="2000" dirty="0" smtClean="0"/>
              <a:t> or </a:t>
            </a:r>
            <a:r>
              <a:rPr lang="en-GB" sz="2000" b="1" dirty="0" smtClean="0"/>
              <a:t>Sig</a:t>
            </a:r>
            <a:r>
              <a:rPr lang="cs-CZ" sz="2000" b="1" dirty="0" smtClean="0"/>
              <a:t>.</a:t>
            </a:r>
          </a:p>
          <a:p>
            <a:pPr lvl="1"/>
            <a:r>
              <a:rPr lang="en-GB" sz="2000" dirty="0" smtClean="0"/>
              <a:t>probability of incorrect rejection of </a:t>
            </a:r>
            <a:r>
              <a:rPr lang="en-GB" altLang="cs-CZ" sz="2000" i="1" dirty="0" smtClean="0"/>
              <a:t>H</a:t>
            </a:r>
            <a:r>
              <a:rPr lang="en-GB" altLang="cs-CZ" sz="2000" baseline="-25000" dirty="0" smtClean="0"/>
              <a:t>0</a:t>
            </a:r>
            <a:r>
              <a:rPr lang="en-GB" altLang="cs-CZ" sz="2000" dirty="0" smtClean="0"/>
              <a:t> </a:t>
            </a:r>
            <a:r>
              <a:rPr lang="en-GB" sz="2000" dirty="0" smtClean="0"/>
              <a:t>= type I error </a:t>
            </a:r>
            <a:r>
              <a:rPr lang="cs-CZ" sz="2000" dirty="0" smtClean="0"/>
              <a:t>(</a:t>
            </a:r>
            <a:r>
              <a:rPr lang="cs-CZ" sz="2000" dirty="0" err="1" smtClean="0"/>
              <a:t>cz</a:t>
            </a:r>
            <a:r>
              <a:rPr lang="cs-CZ" sz="2000" dirty="0" smtClean="0"/>
              <a:t>: chyba prvního typu)</a:t>
            </a:r>
          </a:p>
          <a:p>
            <a:pPr lvl="1"/>
            <a:r>
              <a:rPr lang="en-GB" sz="2000" dirty="0" smtClean="0"/>
              <a:t>if we state it in advance: level of statistical </a:t>
            </a:r>
            <a:r>
              <a:rPr lang="en-GB" sz="2000" dirty="0" err="1" smtClean="0"/>
              <a:t>signifi</a:t>
            </a:r>
            <a:r>
              <a:rPr lang="cs-CZ" sz="2000" dirty="0" smtClean="0"/>
              <a:t>c</a:t>
            </a:r>
            <a:r>
              <a:rPr lang="en-GB" sz="2000" dirty="0" err="1" smtClean="0"/>
              <a:t>ance</a:t>
            </a:r>
            <a:r>
              <a:rPr lang="en-GB" sz="2000" dirty="0" smtClean="0"/>
              <a:t> </a:t>
            </a:r>
            <a:r>
              <a:rPr lang="cs-CZ" sz="2000" dirty="0" smtClean="0"/>
              <a:t>(</a:t>
            </a:r>
            <a:r>
              <a:rPr lang="cs-CZ" sz="2000" dirty="0" err="1" smtClean="0"/>
              <a:t>cz</a:t>
            </a:r>
            <a:r>
              <a:rPr lang="cs-CZ" sz="2000" dirty="0" smtClean="0"/>
              <a:t>: úroveň/hladina statistické významnosti), </a:t>
            </a:r>
            <a:r>
              <a:rPr lang="cs-CZ" altLang="cs-CZ" sz="2000" b="1" i="1" dirty="0" smtClean="0">
                <a:latin typeface="Symbol" panose="05050102010706020507" pitchFamily="18" charset="2"/>
              </a:rPr>
              <a:t>a</a:t>
            </a:r>
            <a:r>
              <a:rPr lang="cs-CZ" sz="2000" dirty="0" smtClean="0"/>
              <a:t>, </a:t>
            </a:r>
            <a:r>
              <a:rPr lang="cs-CZ" sz="2000" dirty="0" err="1" smtClean="0"/>
              <a:t>often</a:t>
            </a:r>
            <a:r>
              <a:rPr lang="cs-CZ" sz="2000" dirty="0" smtClean="0"/>
              <a:t> in % - 5%, 1% </a:t>
            </a:r>
            <a:r>
              <a:rPr lang="cs-CZ" sz="2000" dirty="0" err="1" smtClean="0"/>
              <a:t>etc</a:t>
            </a:r>
            <a:r>
              <a:rPr lang="cs-CZ" sz="2000" dirty="0" smtClean="0"/>
              <a:t>.</a:t>
            </a:r>
          </a:p>
          <a:p>
            <a:pPr lvl="2"/>
            <a:r>
              <a:rPr lang="en-GB" dirty="0" smtClean="0"/>
              <a:t>error rate we are willing to tolerate in our results</a:t>
            </a:r>
            <a:endParaRPr lang="cs-CZ" dirty="0" smtClean="0"/>
          </a:p>
          <a:p>
            <a:r>
              <a:rPr lang="cs-CZ" altLang="cs-CZ" sz="2400" dirty="0" err="1" smtClean="0"/>
              <a:t>One-tailed</a:t>
            </a:r>
            <a:r>
              <a:rPr lang="cs-CZ" altLang="cs-CZ" sz="2400" dirty="0" smtClean="0"/>
              <a:t> vs. </a:t>
            </a:r>
            <a:r>
              <a:rPr lang="cs-CZ" altLang="cs-CZ" sz="2400" dirty="0" err="1" smtClean="0"/>
              <a:t>two-tailed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hypotheses</a:t>
            </a:r>
            <a:r>
              <a:rPr lang="cs-CZ" altLang="cs-CZ" sz="2400" dirty="0" smtClean="0"/>
              <a:t> (</a:t>
            </a:r>
            <a:r>
              <a:rPr lang="cs-CZ" altLang="cs-CZ" sz="2400" dirty="0" err="1" smtClean="0"/>
              <a:t>cz</a:t>
            </a:r>
            <a:r>
              <a:rPr lang="cs-CZ" altLang="cs-CZ" sz="2400" dirty="0" smtClean="0"/>
              <a:t>: jednostranné vs. oboustranné hypotézy)</a:t>
            </a:r>
          </a:p>
          <a:p>
            <a:pPr lvl="1"/>
            <a:r>
              <a:rPr lang="cs-CZ" sz="2000" dirty="0" err="1" smtClean="0"/>
              <a:t>one-tailed</a:t>
            </a:r>
            <a:r>
              <a:rPr lang="cs-CZ" sz="2000" dirty="0" smtClean="0"/>
              <a:t> – </a:t>
            </a:r>
            <a:r>
              <a:rPr lang="cs-CZ" sz="2000" dirty="0" err="1" smtClean="0"/>
              <a:t>directional</a:t>
            </a:r>
            <a:r>
              <a:rPr lang="cs-CZ" sz="2000" dirty="0" smtClean="0"/>
              <a:t>: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 ≥</a:t>
            </a:r>
            <a:r>
              <a:rPr lang="en-US" altLang="cs-CZ" sz="2000" dirty="0" smtClean="0"/>
              <a:t> 23, </a:t>
            </a:r>
            <a:r>
              <a:rPr lang="cs-CZ" altLang="cs-CZ" sz="2000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 ≤</a:t>
            </a:r>
            <a:r>
              <a:rPr lang="en-US" altLang="cs-CZ" sz="2000" dirty="0" smtClean="0"/>
              <a:t> 0</a:t>
            </a:r>
            <a:r>
              <a:rPr lang="cs-CZ" altLang="cs-CZ" sz="2000" dirty="0" smtClean="0"/>
              <a:t>, </a:t>
            </a:r>
            <a:r>
              <a:rPr lang="cs-CZ" altLang="cs-CZ" sz="2000" dirty="0" err="1" smtClean="0"/>
              <a:t>we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usually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avoid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them</a:t>
            </a:r>
            <a:endParaRPr lang="cs-CZ" altLang="cs-CZ" sz="2000" dirty="0" smtClean="0"/>
          </a:p>
          <a:p>
            <a:pPr lvl="1"/>
            <a:r>
              <a:rPr lang="cs-CZ" sz="2000" dirty="0" err="1" smtClean="0"/>
              <a:t>two-tailed</a:t>
            </a:r>
            <a:r>
              <a:rPr lang="cs-CZ" sz="2000" dirty="0" smtClean="0"/>
              <a:t>: 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dirty="0" smtClean="0"/>
              <a:t> =</a:t>
            </a:r>
            <a:r>
              <a:rPr lang="en-US" altLang="cs-CZ" sz="2000" dirty="0" smtClean="0"/>
              <a:t> 23</a:t>
            </a:r>
            <a:endParaRPr lang="cs-CZ" sz="2000" dirty="0" smtClean="0"/>
          </a:p>
          <a:p>
            <a:pPr lvl="2"/>
            <a:endParaRPr lang="en-GB" sz="1800" dirty="0"/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66633"/>
          </a:xfrm>
        </p:spPr>
        <p:txBody>
          <a:bodyPr/>
          <a:lstStyle/>
          <a:p>
            <a:pPr algn="ctr"/>
            <a:r>
              <a:rPr lang="en-GB" dirty="0" smtClean="0"/>
              <a:t>Statistical hypotheses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8417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50064"/>
          </a:xfrm>
        </p:spPr>
        <p:txBody>
          <a:bodyPr>
            <a:normAutofit/>
          </a:bodyPr>
          <a:lstStyle/>
          <a:p>
            <a:pPr algn="ctr"/>
            <a:r>
              <a:rPr lang="en-GB" sz="4000" dirty="0" smtClean="0"/>
              <a:t>Hypothesis testing process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15190"/>
            <a:ext cx="10515600" cy="5233736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b="1" dirty="0" err="1" smtClean="0"/>
              <a:t>Formulate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null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hypothesis</a:t>
            </a:r>
            <a:r>
              <a:rPr lang="cs-CZ" sz="2400" dirty="0" smtClean="0"/>
              <a:t>, </a:t>
            </a:r>
            <a:r>
              <a:rPr lang="cs-CZ" sz="2400" dirty="0" err="1" smtClean="0"/>
              <a:t>which</a:t>
            </a:r>
            <a:r>
              <a:rPr lang="cs-CZ" sz="2400" dirty="0" smtClean="0"/>
              <a:t> </a:t>
            </a:r>
            <a:r>
              <a:rPr lang="cs-CZ" sz="2400" dirty="0" err="1" smtClean="0"/>
              <a:t>you</a:t>
            </a:r>
            <a:r>
              <a:rPr lang="en-GB" sz="2400" dirty="0" smtClean="0"/>
              <a:t>’</a:t>
            </a:r>
            <a:r>
              <a:rPr lang="cs-CZ" sz="2400" dirty="0" smtClean="0"/>
              <a:t>re </a:t>
            </a:r>
            <a:r>
              <a:rPr lang="cs-CZ" sz="2400" dirty="0" err="1" smtClean="0"/>
              <a:t>going</a:t>
            </a:r>
            <a:r>
              <a:rPr lang="cs-CZ" sz="2400" dirty="0" smtClean="0"/>
              <a:t> to </a:t>
            </a:r>
            <a:r>
              <a:rPr lang="cs-CZ" sz="2400" dirty="0" err="1" smtClean="0"/>
              <a:t>try</a:t>
            </a:r>
            <a:r>
              <a:rPr lang="cs-CZ" sz="2400" dirty="0" smtClean="0"/>
              <a:t> to </a:t>
            </a:r>
            <a:r>
              <a:rPr lang="cs-CZ" sz="2400" dirty="0" err="1" smtClean="0"/>
              <a:t>reject</a:t>
            </a: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altLang="cs-CZ" sz="2400" i="1" dirty="0" smtClean="0"/>
              <a:t>H</a:t>
            </a:r>
            <a:r>
              <a:rPr lang="cs-CZ" altLang="cs-CZ" sz="2400" baseline="-25000" dirty="0" smtClean="0"/>
              <a:t>0</a:t>
            </a:r>
            <a:r>
              <a:rPr lang="cs-CZ" altLang="cs-CZ" sz="2400" dirty="0" smtClean="0"/>
              <a:t>: </a:t>
            </a:r>
            <a:r>
              <a:rPr lang="cs-CZ" altLang="cs-CZ" sz="2400" i="1" dirty="0" smtClean="0">
                <a:latin typeface="Symbol" panose="05050102010706020507" pitchFamily="18" charset="2"/>
              </a:rPr>
              <a:t>m </a:t>
            </a:r>
            <a:r>
              <a:rPr lang="cs-CZ" altLang="cs-CZ" sz="2400" dirty="0" smtClean="0"/>
              <a:t>= 0, nebo </a:t>
            </a:r>
            <a:r>
              <a:rPr lang="cs-CZ" altLang="cs-CZ" sz="2400" i="1" dirty="0" smtClean="0"/>
              <a:t>H</a:t>
            </a:r>
            <a:r>
              <a:rPr lang="cs-CZ" altLang="cs-CZ" sz="2400" baseline="-25000" dirty="0" smtClean="0"/>
              <a:t>0</a:t>
            </a:r>
            <a:r>
              <a:rPr lang="cs-CZ" altLang="cs-CZ" sz="2400" dirty="0" smtClean="0"/>
              <a:t>: </a:t>
            </a:r>
            <a:r>
              <a:rPr lang="cs-CZ" altLang="cs-CZ" sz="2400" i="1" dirty="0" smtClean="0">
                <a:latin typeface="Symbol" panose="05050102010706020507" pitchFamily="18" charset="2"/>
              </a:rPr>
              <a:t>m </a:t>
            </a:r>
            <a:r>
              <a:rPr lang="cs-CZ" altLang="cs-CZ" sz="2400" dirty="0" smtClean="0"/>
              <a:t>= 6)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b="1" dirty="0" err="1" smtClean="0"/>
              <a:t>Choose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level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of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significance</a:t>
            </a:r>
            <a:r>
              <a:rPr lang="cs-CZ" sz="2400" dirty="0" smtClean="0"/>
              <a:t>,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probability </a:t>
            </a:r>
            <a:r>
              <a:rPr lang="cs-CZ" sz="2400" dirty="0" err="1" smtClean="0"/>
              <a:t>that</a:t>
            </a:r>
            <a:r>
              <a:rPr lang="cs-CZ" sz="2400" dirty="0" smtClean="0"/>
              <a:t> type I </a:t>
            </a:r>
            <a:r>
              <a:rPr lang="cs-CZ" sz="2400" dirty="0" err="1" smtClean="0"/>
              <a:t>error</a:t>
            </a:r>
            <a:r>
              <a:rPr lang="cs-CZ" sz="2400" dirty="0" smtClean="0"/>
              <a:t> </a:t>
            </a:r>
            <a:r>
              <a:rPr lang="cs-CZ" sz="2400" dirty="0" err="1" smtClean="0"/>
              <a:t>occurs</a:t>
            </a:r>
            <a:r>
              <a:rPr lang="cs-CZ" sz="2400" dirty="0" smtClean="0"/>
              <a:t> </a:t>
            </a:r>
            <a:br>
              <a:rPr lang="cs-CZ" sz="2400" dirty="0" smtClean="0"/>
            </a:br>
            <a:r>
              <a:rPr lang="cs-CZ" sz="2400" dirty="0" smtClean="0"/>
              <a:t>(</a:t>
            </a:r>
            <a:r>
              <a:rPr lang="cs-CZ" sz="2400" dirty="0" err="1" smtClean="0"/>
              <a:t>e.g</a:t>
            </a:r>
            <a:r>
              <a:rPr lang="cs-CZ" sz="2400" dirty="0" smtClean="0"/>
              <a:t>. </a:t>
            </a:r>
            <a:r>
              <a:rPr lang="cs-CZ" altLang="cs-CZ" sz="2400" i="1" dirty="0" smtClean="0">
                <a:latin typeface="Symbol" panose="05050102010706020507" pitchFamily="18" charset="2"/>
              </a:rPr>
              <a:t>a </a:t>
            </a:r>
            <a:r>
              <a:rPr lang="cs-CZ" altLang="cs-CZ" sz="2400" dirty="0" smtClean="0"/>
              <a:t>= 0,05)</a:t>
            </a:r>
          </a:p>
          <a:p>
            <a:pPr marL="457200" indent="-457200">
              <a:buFont typeface="+mj-lt"/>
              <a:buAutoNum type="arabicPeriod"/>
            </a:pPr>
            <a:r>
              <a:rPr lang="cs-CZ" sz="2400" dirty="0" err="1" smtClean="0"/>
              <a:t>We</a:t>
            </a:r>
            <a:r>
              <a:rPr lang="cs-CZ" sz="2400" dirty="0" smtClean="0"/>
              <a:t> are </a:t>
            </a:r>
            <a:r>
              <a:rPr lang="cs-CZ" sz="2400" dirty="0" err="1" smtClean="0"/>
              <a:t>looking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probability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obtaining</a:t>
            </a:r>
            <a:r>
              <a:rPr lang="cs-CZ" sz="2400" dirty="0" smtClean="0"/>
              <a:t> </a:t>
            </a:r>
            <a:r>
              <a:rPr lang="cs-CZ" sz="2400" dirty="0" err="1" smtClean="0"/>
              <a:t>our</a:t>
            </a:r>
            <a:r>
              <a:rPr lang="cs-CZ" sz="2400" dirty="0" smtClean="0"/>
              <a:t> </a:t>
            </a:r>
            <a:r>
              <a:rPr lang="cs-CZ" sz="2400" dirty="0" err="1" smtClean="0"/>
              <a:t>sampling</a:t>
            </a:r>
            <a:r>
              <a:rPr lang="cs-CZ" sz="2400" dirty="0" smtClean="0"/>
              <a:t> </a:t>
            </a:r>
            <a:r>
              <a:rPr lang="cs-CZ" sz="2400" dirty="0" err="1" smtClean="0"/>
              <a:t>statistics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more </a:t>
            </a:r>
            <a:r>
              <a:rPr lang="cs-CZ" sz="2400" dirty="0" err="1" smtClean="0"/>
              <a:t>extreme</a:t>
            </a:r>
            <a:r>
              <a:rPr lang="cs-CZ" sz="2400" dirty="0" smtClean="0"/>
              <a:t> </a:t>
            </a:r>
            <a:r>
              <a:rPr lang="cs-CZ" sz="2400" dirty="0" err="1" smtClean="0"/>
              <a:t>value</a:t>
            </a:r>
            <a:r>
              <a:rPr lang="cs-CZ" sz="2400" dirty="0"/>
              <a:t> </a:t>
            </a:r>
            <a:r>
              <a:rPr lang="cs-CZ" sz="2400" dirty="0" err="1" smtClean="0"/>
              <a:t>given</a:t>
            </a:r>
            <a:r>
              <a:rPr lang="cs-CZ" sz="2400" dirty="0" smtClean="0"/>
              <a:t> </a:t>
            </a:r>
            <a:r>
              <a:rPr lang="cs-CZ" sz="2400" dirty="0" err="1" smtClean="0"/>
              <a:t>that</a:t>
            </a:r>
            <a:r>
              <a:rPr lang="cs-CZ" sz="2400" dirty="0" smtClean="0"/>
              <a:t> </a:t>
            </a:r>
            <a:r>
              <a:rPr lang="cs-CZ" altLang="cs-CZ" sz="2400" i="1" dirty="0" smtClean="0"/>
              <a:t>H</a:t>
            </a:r>
            <a:r>
              <a:rPr lang="cs-CZ" altLang="cs-CZ" sz="2400" baseline="-25000" dirty="0" smtClean="0"/>
              <a:t>0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actually</a:t>
            </a:r>
            <a:r>
              <a:rPr lang="cs-CZ" sz="2400" dirty="0" smtClean="0"/>
              <a:t> </a:t>
            </a:r>
            <a:r>
              <a:rPr lang="cs-CZ" sz="2400" dirty="0" err="1" smtClean="0"/>
              <a:t>true</a:t>
            </a:r>
            <a:r>
              <a:rPr lang="cs-CZ" sz="2400" dirty="0" smtClean="0"/>
              <a:t>: </a:t>
            </a:r>
            <a:r>
              <a:rPr lang="cs-CZ" altLang="cs-CZ" sz="2400" b="1" i="1" dirty="0" smtClean="0"/>
              <a:t>P</a:t>
            </a:r>
            <a:r>
              <a:rPr lang="cs-CZ" altLang="cs-CZ" sz="2400" b="1" dirty="0" smtClean="0"/>
              <a:t>(</a:t>
            </a:r>
            <a:r>
              <a:rPr lang="cs-CZ" altLang="cs-CZ" sz="2400" b="1" i="1" dirty="0" smtClean="0"/>
              <a:t>D</a:t>
            </a:r>
            <a:r>
              <a:rPr lang="en-US" altLang="cs-CZ" sz="2400" b="1" dirty="0" smtClean="0"/>
              <a:t>|</a:t>
            </a:r>
            <a:r>
              <a:rPr lang="en-US" altLang="cs-CZ" sz="2400" b="1" i="1" dirty="0" smtClean="0"/>
              <a:t>H</a:t>
            </a:r>
            <a:r>
              <a:rPr lang="en-US" altLang="cs-CZ" sz="2400" b="1" baseline="-25000" dirty="0" smtClean="0"/>
              <a:t>0</a:t>
            </a:r>
            <a:r>
              <a:rPr lang="en-US" altLang="cs-CZ" sz="2400" b="1" dirty="0" smtClean="0"/>
              <a:t>)</a:t>
            </a:r>
            <a:r>
              <a:rPr lang="cs-CZ" altLang="cs-CZ" sz="2400" b="1" dirty="0" smtClean="0"/>
              <a:t>, p, </a:t>
            </a:r>
            <a:r>
              <a:rPr lang="cs-CZ" altLang="cs-CZ" sz="2400" b="1" dirty="0" err="1" smtClean="0"/>
              <a:t>Sig</a:t>
            </a:r>
            <a:r>
              <a:rPr lang="cs-CZ" altLang="cs-CZ" sz="2400" b="1" dirty="0" smtClean="0"/>
              <a:t>.</a:t>
            </a:r>
          </a:p>
          <a:p>
            <a:pPr lvl="1"/>
            <a:r>
              <a:rPr lang="cs-CZ" sz="2000" dirty="0" err="1" smtClean="0"/>
              <a:t>we</a:t>
            </a:r>
            <a:r>
              <a:rPr lang="cs-CZ" sz="2000" dirty="0" smtClean="0"/>
              <a:t> go </a:t>
            </a:r>
            <a:r>
              <a:rPr lang="cs-CZ" sz="2000" dirty="0" err="1" smtClean="0"/>
              <a:t>through</a:t>
            </a:r>
            <a:r>
              <a:rPr lang="cs-CZ" sz="2000" dirty="0" smtClean="0"/>
              <a:t> probability </a:t>
            </a:r>
            <a:r>
              <a:rPr lang="cs-CZ" sz="2000" dirty="0" err="1" smtClean="0"/>
              <a:t>distribution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statistics</a:t>
            </a:r>
            <a:r>
              <a:rPr lang="cs-CZ" sz="2000" dirty="0" smtClean="0"/>
              <a:t> (</a:t>
            </a:r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/>
              <a:t>have</a:t>
            </a:r>
            <a:r>
              <a:rPr lang="cs-CZ" sz="2000" dirty="0" smtClean="0"/>
              <a:t> to </a:t>
            </a:r>
            <a:r>
              <a:rPr lang="cs-CZ" sz="2000" dirty="0" err="1" smtClean="0"/>
              <a:t>know</a:t>
            </a:r>
            <a:r>
              <a:rPr lang="cs-CZ" sz="2000" dirty="0" smtClean="0"/>
              <a:t> </a:t>
            </a:r>
            <a:r>
              <a:rPr lang="cs-CZ" sz="2000" dirty="0" err="1" smtClean="0"/>
              <a:t>it</a:t>
            </a:r>
            <a:r>
              <a:rPr lang="cs-CZ" sz="2000" dirty="0" smtClean="0"/>
              <a:t>)</a:t>
            </a:r>
          </a:p>
          <a:p>
            <a:pPr lvl="1"/>
            <a:r>
              <a:rPr lang="cs-CZ" sz="2000" dirty="0" err="1" smtClean="0"/>
              <a:t>e.g</a:t>
            </a:r>
            <a:r>
              <a:rPr lang="cs-CZ" sz="2000" dirty="0" smtClean="0"/>
              <a:t>. m = 0.5, H1: </a:t>
            </a:r>
            <a:r>
              <a:rPr lang="en-US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 </a:t>
            </a:r>
            <a:r>
              <a:rPr lang="en-US" altLang="cs-CZ" sz="2000" dirty="0" smtClean="0"/>
              <a:t>≠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0</a:t>
            </a:r>
            <a:r>
              <a:rPr lang="cs-CZ" altLang="cs-CZ" sz="2000" dirty="0" smtClean="0"/>
              <a:t>, Ho: </a:t>
            </a:r>
            <a:r>
              <a:rPr lang="en-US" altLang="cs-CZ" sz="2000" i="1" dirty="0" smtClean="0">
                <a:latin typeface="Symbol" panose="05050102010706020507" pitchFamily="18" charset="2"/>
              </a:rPr>
              <a:t>m</a:t>
            </a:r>
            <a:r>
              <a:rPr lang="cs-CZ" altLang="cs-CZ" sz="2000" i="1" dirty="0" smtClean="0">
                <a:latin typeface="Symbol" panose="05050102010706020507" pitchFamily="18" charset="2"/>
              </a:rPr>
              <a:t> </a:t>
            </a:r>
            <a:r>
              <a:rPr lang="en-US" altLang="cs-CZ" sz="2000" dirty="0" smtClean="0"/>
              <a:t>=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0</a:t>
            </a:r>
            <a:r>
              <a:rPr lang="cs-CZ" altLang="cs-CZ" sz="2000" dirty="0" smtClean="0"/>
              <a:t>; </a:t>
            </a:r>
            <a:r>
              <a:rPr lang="cs-CZ" altLang="cs-CZ" sz="2000" dirty="0" err="1" smtClean="0"/>
              <a:t>then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we</a:t>
            </a:r>
            <a:r>
              <a:rPr lang="cs-CZ" altLang="cs-CZ" sz="2000" dirty="0" smtClean="0"/>
              <a:t> are </a:t>
            </a:r>
            <a:r>
              <a:rPr lang="cs-CZ" altLang="cs-CZ" sz="2000" dirty="0" err="1" smtClean="0"/>
              <a:t>looking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for</a:t>
            </a:r>
            <a:r>
              <a:rPr lang="cs-CZ" altLang="cs-CZ" sz="2000" dirty="0" smtClean="0"/>
              <a:t>: </a:t>
            </a:r>
            <a:r>
              <a:rPr lang="en-US" altLang="cs-CZ" sz="2000" i="1" dirty="0" smtClean="0"/>
              <a:t>P</a:t>
            </a:r>
            <a:r>
              <a:rPr lang="cs-CZ" altLang="cs-CZ" sz="2000" i="1" dirty="0" smtClean="0"/>
              <a:t> </a:t>
            </a:r>
            <a:r>
              <a:rPr lang="en-US" altLang="cs-CZ" sz="2000" dirty="0" smtClean="0"/>
              <a:t>(</a:t>
            </a:r>
            <a:r>
              <a:rPr lang="en-US" altLang="cs-CZ" sz="1800" dirty="0" smtClean="0"/>
              <a:t>|</a:t>
            </a:r>
            <a:r>
              <a:rPr lang="en-US" altLang="cs-CZ" sz="2000" i="1" dirty="0" smtClean="0"/>
              <a:t>m</a:t>
            </a:r>
            <a:r>
              <a:rPr lang="en-US" altLang="cs-CZ" sz="1800" dirty="0" smtClean="0"/>
              <a:t>|</a:t>
            </a:r>
            <a:r>
              <a:rPr lang="en-US" altLang="cs-CZ" sz="2000" dirty="0" smtClean="0"/>
              <a:t>≥0,5|</a:t>
            </a:r>
            <a:r>
              <a:rPr lang="en-US" altLang="cs-CZ" sz="2000" i="1" dirty="0" smtClean="0">
                <a:latin typeface="Symbol" panose="05050102010706020507" pitchFamily="18" charset="2"/>
              </a:rPr>
              <a:t>m</a:t>
            </a:r>
            <a:r>
              <a:rPr lang="en-US" altLang="cs-CZ" sz="2000" dirty="0" smtClean="0"/>
              <a:t>=0)</a:t>
            </a:r>
            <a:endParaRPr lang="cs-CZ" altLang="cs-CZ" sz="2000" dirty="0" smtClean="0"/>
          </a:p>
          <a:p>
            <a:pPr lvl="1"/>
            <a:r>
              <a:rPr lang="cs-CZ" altLang="cs-CZ" sz="2000" dirty="0" err="1" smtClean="0"/>
              <a:t>usually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need</a:t>
            </a:r>
            <a:r>
              <a:rPr lang="cs-CZ" altLang="cs-CZ" sz="2000" dirty="0" smtClean="0"/>
              <a:t> to </a:t>
            </a:r>
            <a:r>
              <a:rPr lang="cs-CZ" altLang="cs-CZ" sz="2000" dirty="0" err="1" smtClean="0"/>
              <a:t>tranform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raw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statistics</a:t>
            </a:r>
            <a:r>
              <a:rPr lang="cs-CZ" altLang="cs-CZ" sz="2000" dirty="0" smtClean="0"/>
              <a:t> to test </a:t>
            </a:r>
            <a:r>
              <a:rPr lang="cs-CZ" altLang="cs-CZ" sz="2000" dirty="0" err="1" smtClean="0"/>
              <a:t>statistics</a:t>
            </a:r>
            <a:r>
              <a:rPr lang="cs-CZ" altLang="cs-CZ" sz="2000" dirty="0" smtClean="0"/>
              <a:t> (</a:t>
            </a:r>
            <a:r>
              <a:rPr lang="cs-CZ" altLang="cs-CZ" sz="2000" dirty="0" err="1" smtClean="0"/>
              <a:t>e.g</a:t>
            </a:r>
            <a:r>
              <a:rPr lang="cs-CZ" altLang="cs-CZ" sz="2000" dirty="0" smtClean="0"/>
              <a:t>. </a:t>
            </a:r>
            <a:r>
              <a:rPr lang="cs-CZ" altLang="cs-CZ" sz="2000" i="1" dirty="0" smtClean="0"/>
              <a:t>t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or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z</a:t>
            </a:r>
            <a:r>
              <a:rPr lang="cs-CZ" altLang="cs-CZ" sz="2000" dirty="0" smtClean="0"/>
              <a:t>) </a:t>
            </a:r>
            <a:r>
              <a:rPr lang="cs-CZ" altLang="cs-CZ" sz="2000" dirty="0" err="1" smtClean="0"/>
              <a:t>for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which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know</a:t>
            </a:r>
            <a:r>
              <a:rPr lang="cs-CZ" altLang="cs-CZ" sz="2000" dirty="0" smtClean="0"/>
              <a:t> </a:t>
            </a:r>
            <a:br>
              <a:rPr lang="cs-CZ" altLang="cs-CZ" sz="2000" dirty="0" smtClean="0"/>
            </a:b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probability </a:t>
            </a:r>
            <a:r>
              <a:rPr lang="cs-CZ" altLang="cs-CZ" sz="2000" dirty="0" err="1" smtClean="0"/>
              <a:t>distribution</a:t>
            </a:r>
            <a:endParaRPr lang="cs-CZ" altLang="cs-CZ" sz="2000" dirty="0" smtClean="0"/>
          </a:p>
          <a:p>
            <a:pPr marL="457200" indent="-457200">
              <a:buAutoNum type="arabicPeriod" startAt="5"/>
            </a:pPr>
            <a:r>
              <a:rPr lang="cs-CZ" sz="2400" b="1" dirty="0" err="1" smtClean="0"/>
              <a:t>We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reject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or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keep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the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null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hypothesis</a:t>
            </a:r>
            <a:r>
              <a:rPr lang="cs-CZ" sz="2400" b="1" dirty="0" smtClean="0"/>
              <a:t>:</a:t>
            </a:r>
            <a:endParaRPr lang="cs-CZ" sz="2400" dirty="0"/>
          </a:p>
          <a:p>
            <a:pPr lvl="1"/>
            <a:r>
              <a:rPr lang="cs-CZ" altLang="cs-CZ" sz="2000" dirty="0" err="1" smtClean="0"/>
              <a:t>if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P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D</a:t>
            </a:r>
            <a:r>
              <a:rPr lang="en-US" altLang="cs-CZ" sz="2000" dirty="0" smtClean="0"/>
              <a:t>|</a:t>
            </a:r>
            <a:r>
              <a:rPr lang="en-US" altLang="cs-CZ" sz="2000" i="1" dirty="0" smtClean="0"/>
              <a:t>H</a:t>
            </a:r>
            <a:r>
              <a:rPr lang="en-US" altLang="cs-CZ" sz="2000" baseline="-25000" dirty="0" smtClean="0"/>
              <a:t>0</a:t>
            </a:r>
            <a:r>
              <a:rPr lang="en-US" altLang="cs-CZ" sz="2000" dirty="0" smtClean="0"/>
              <a:t>)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&lt; </a:t>
            </a:r>
            <a:r>
              <a:rPr lang="en-US" altLang="cs-CZ" sz="2000" i="1" dirty="0" smtClean="0">
                <a:latin typeface="Symbol" panose="05050102010706020507" pitchFamily="18" charset="2"/>
              </a:rPr>
              <a:t>a </a:t>
            </a:r>
            <a:r>
              <a:rPr lang="en-US" altLang="cs-CZ" sz="2000" i="1" dirty="0" smtClean="0"/>
              <a:t>, </a:t>
            </a:r>
            <a:r>
              <a:rPr lang="cs-CZ" altLang="cs-CZ" sz="2000" dirty="0" err="1" smtClean="0"/>
              <a:t>we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reject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</a:t>
            </a:r>
            <a:endParaRPr lang="cs-CZ" altLang="cs-CZ" sz="2000" dirty="0"/>
          </a:p>
          <a:p>
            <a:pPr lvl="1"/>
            <a:r>
              <a:rPr lang="cs-CZ" altLang="cs-CZ" sz="2000" dirty="0" err="1" smtClean="0"/>
              <a:t>if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P</a:t>
            </a:r>
            <a:r>
              <a:rPr lang="cs-CZ" altLang="cs-CZ" sz="2000" dirty="0" smtClean="0"/>
              <a:t>(</a:t>
            </a:r>
            <a:r>
              <a:rPr lang="cs-CZ" altLang="cs-CZ" sz="2000" i="1" dirty="0" smtClean="0"/>
              <a:t>D</a:t>
            </a:r>
            <a:r>
              <a:rPr lang="en-US" altLang="cs-CZ" sz="2000" dirty="0" smtClean="0"/>
              <a:t>|</a:t>
            </a:r>
            <a:r>
              <a:rPr lang="en-US" altLang="cs-CZ" sz="2000" i="1" dirty="0" smtClean="0"/>
              <a:t>H</a:t>
            </a:r>
            <a:r>
              <a:rPr lang="en-US" altLang="cs-CZ" sz="2000" baseline="-25000" dirty="0" smtClean="0"/>
              <a:t>0</a:t>
            </a:r>
            <a:r>
              <a:rPr lang="en-US" altLang="cs-CZ" sz="2000" dirty="0" smtClean="0"/>
              <a:t>)</a:t>
            </a:r>
            <a:r>
              <a:rPr lang="cs-CZ" altLang="cs-CZ" sz="2000" dirty="0" smtClean="0"/>
              <a:t> </a:t>
            </a:r>
            <a:r>
              <a:rPr lang="en-US" altLang="cs-CZ" sz="2000" dirty="0" smtClean="0"/>
              <a:t>≥ </a:t>
            </a:r>
            <a:r>
              <a:rPr lang="en-US" altLang="cs-CZ" sz="2000" i="1" dirty="0" smtClean="0">
                <a:latin typeface="Symbol" panose="05050102010706020507" pitchFamily="18" charset="2"/>
              </a:rPr>
              <a:t>a </a:t>
            </a:r>
            <a:r>
              <a:rPr lang="en-US" altLang="cs-CZ" sz="2000" i="1" dirty="0" smtClean="0"/>
              <a:t>, </a:t>
            </a:r>
            <a:r>
              <a:rPr lang="cs-CZ" altLang="cs-CZ" sz="2000" dirty="0" err="1" smtClean="0"/>
              <a:t>we</a:t>
            </a:r>
            <a:r>
              <a:rPr lang="cs-CZ" altLang="cs-CZ" sz="2000" dirty="0" smtClean="0"/>
              <a:t> don</a:t>
            </a:r>
            <a:r>
              <a:rPr lang="en-GB" altLang="cs-CZ" sz="2000" dirty="0" smtClean="0"/>
              <a:t>’t </a:t>
            </a:r>
            <a:r>
              <a:rPr lang="cs-CZ" altLang="cs-CZ" sz="2000" dirty="0" err="1" smtClean="0"/>
              <a:t>reject</a:t>
            </a:r>
            <a:r>
              <a:rPr lang="cs-CZ" altLang="cs-CZ" sz="2000" dirty="0" smtClean="0"/>
              <a:t> </a:t>
            </a:r>
            <a:r>
              <a:rPr lang="cs-CZ" altLang="cs-CZ" sz="2000" i="1" dirty="0" smtClean="0"/>
              <a:t>H</a:t>
            </a:r>
            <a:r>
              <a:rPr lang="cs-CZ" altLang="cs-CZ" sz="2000" baseline="-25000" dirty="0" smtClean="0"/>
              <a:t>0</a:t>
            </a:r>
            <a:endParaRPr lang="en-US" altLang="cs-CZ" sz="2000" dirty="0" smtClean="0">
              <a:latin typeface="Symbol" panose="05050102010706020507" pitchFamily="18" charset="2"/>
            </a:endParaRPr>
          </a:p>
          <a:p>
            <a:pPr lvl="1"/>
            <a:endParaRPr lang="cs-CZ" altLang="cs-CZ" sz="2000" dirty="0" smtClean="0"/>
          </a:p>
          <a:p>
            <a:pPr lvl="1"/>
            <a:endParaRPr lang="cs-CZ" altLang="cs-CZ" sz="2000" dirty="0" smtClean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02897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0380"/>
          </a:xfrm>
        </p:spPr>
        <p:txBody>
          <a:bodyPr>
            <a:normAutofit/>
          </a:bodyPr>
          <a:lstStyle/>
          <a:p>
            <a:pPr algn="ctr"/>
            <a:r>
              <a:rPr lang="cs-CZ" sz="4000" dirty="0" err="1" smtClean="0"/>
              <a:t>Example</a:t>
            </a:r>
            <a:r>
              <a:rPr lang="cs-CZ" sz="4000" dirty="0" smtClean="0"/>
              <a:t>: </a:t>
            </a:r>
            <a:r>
              <a:rPr lang="cs-CZ" sz="4000" dirty="0" err="1" smtClean="0"/>
              <a:t>One</a:t>
            </a:r>
            <a:r>
              <a:rPr lang="cs-CZ" sz="4000" dirty="0" smtClean="0"/>
              <a:t>-sample t-test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35506"/>
            <a:ext cx="10515600" cy="5402178"/>
          </a:xfrm>
        </p:spPr>
        <p:txBody>
          <a:bodyPr>
            <a:normAutofit lnSpcReduction="10000"/>
          </a:bodyPr>
          <a:lstStyle/>
          <a:p>
            <a:r>
              <a:rPr lang="cs-CZ" sz="2400" dirty="0" err="1" smtClean="0"/>
              <a:t>We</a:t>
            </a:r>
            <a:r>
              <a:rPr lang="cs-CZ" sz="2400" dirty="0" smtClean="0"/>
              <a:t> are </a:t>
            </a:r>
            <a:r>
              <a:rPr lang="cs-CZ" sz="2400" dirty="0" err="1" smtClean="0"/>
              <a:t>testing</a:t>
            </a:r>
            <a:r>
              <a:rPr lang="cs-CZ" sz="2400" dirty="0" smtClean="0"/>
              <a:t> a </a:t>
            </a:r>
            <a:r>
              <a:rPr lang="cs-CZ" sz="2400" dirty="0" err="1" smtClean="0"/>
              <a:t>therapy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problematic</a:t>
            </a:r>
            <a:r>
              <a:rPr lang="cs-CZ" sz="2400" dirty="0" smtClean="0"/>
              <a:t> </a:t>
            </a:r>
            <a:r>
              <a:rPr lang="cs-CZ" sz="2400" dirty="0" err="1" smtClean="0"/>
              <a:t>behaviour</a:t>
            </a:r>
            <a:r>
              <a:rPr lang="cs-CZ" sz="2400" dirty="0" smtClean="0"/>
              <a:t>.</a:t>
            </a:r>
          </a:p>
          <a:p>
            <a:pPr lvl="1"/>
            <a:r>
              <a:rPr lang="cs-CZ" sz="2000" dirty="0" err="1" smtClean="0"/>
              <a:t>Difference</a:t>
            </a:r>
            <a:r>
              <a:rPr lang="cs-CZ" sz="2000" dirty="0" smtClean="0"/>
              <a:t> </a:t>
            </a:r>
            <a:r>
              <a:rPr lang="cs-CZ" sz="2000" dirty="0" err="1" smtClean="0"/>
              <a:t>before</a:t>
            </a:r>
            <a:r>
              <a:rPr lang="cs-CZ" sz="2000" dirty="0" smtClean="0"/>
              <a:t> and </a:t>
            </a:r>
            <a:r>
              <a:rPr lang="cs-CZ" sz="2000" dirty="0" err="1" smtClean="0"/>
              <a:t>after</a:t>
            </a:r>
            <a:r>
              <a:rPr lang="cs-CZ" sz="2000" dirty="0" smtClean="0"/>
              <a:t> </a:t>
            </a:r>
            <a:r>
              <a:rPr lang="cs-CZ" sz="2000" dirty="0" err="1" smtClean="0"/>
              <a:t>therapy</a:t>
            </a:r>
            <a:r>
              <a:rPr lang="cs-CZ" sz="2000" dirty="0" smtClean="0"/>
              <a:t>: </a:t>
            </a:r>
            <a:r>
              <a:rPr lang="cs-CZ" altLang="cs-CZ" sz="2000" dirty="0" smtClean="0"/>
              <a:t>m=2.7; s=3.5; </a:t>
            </a:r>
            <a:r>
              <a:rPr lang="en-US" altLang="cs-CZ" sz="2000" dirty="0" smtClean="0"/>
              <a:t>N</a:t>
            </a:r>
            <a:r>
              <a:rPr lang="cs-CZ" altLang="cs-CZ" sz="2000" dirty="0" smtClean="0"/>
              <a:t>=10</a:t>
            </a:r>
          </a:p>
          <a:p>
            <a:pPr lvl="1"/>
            <a:r>
              <a:rPr lang="cs-CZ" altLang="cs-CZ" sz="2000" dirty="0" smtClean="0"/>
              <a:t>H1: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therapy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is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effective</a:t>
            </a:r>
            <a:r>
              <a:rPr lang="cs-CZ" altLang="cs-CZ" sz="2000" dirty="0" smtClean="0"/>
              <a:t> (</a:t>
            </a:r>
            <a:r>
              <a:rPr lang="cs-CZ" altLang="cs-CZ" sz="2000" dirty="0" smtClean="0">
                <a:latin typeface="Symbol" panose="05050102010706020507" pitchFamily="18" charset="2"/>
              </a:rPr>
              <a:t>m </a:t>
            </a:r>
            <a:r>
              <a:rPr lang="cs-CZ" altLang="cs-CZ" sz="2000" dirty="0" smtClean="0"/>
              <a:t>≠ 0) – </a:t>
            </a:r>
            <a:r>
              <a:rPr lang="cs-CZ" altLang="cs-CZ" sz="2000" dirty="0" err="1" smtClean="0"/>
              <a:t>two-tailed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hypothesis</a:t>
            </a:r>
            <a:endParaRPr lang="cs-CZ" altLang="cs-CZ" sz="2000" dirty="0"/>
          </a:p>
          <a:p>
            <a:pPr marL="457200" lvl="1" indent="-457200">
              <a:buFont typeface="+mj-lt"/>
              <a:buAutoNum type="arabicPeriod"/>
            </a:pPr>
            <a:r>
              <a:rPr lang="cs-CZ" altLang="cs-CZ" dirty="0" smtClean="0"/>
              <a:t>H0: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therapy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not </a:t>
            </a:r>
            <a:r>
              <a:rPr lang="cs-CZ" altLang="cs-CZ" dirty="0" err="1" smtClean="0"/>
              <a:t>effective</a:t>
            </a:r>
            <a:r>
              <a:rPr lang="cs-CZ" altLang="cs-CZ" dirty="0" smtClean="0"/>
              <a:t>: </a:t>
            </a:r>
            <a:r>
              <a:rPr lang="cs-CZ" altLang="cs-CZ" dirty="0" smtClean="0">
                <a:latin typeface="Symbol" panose="05050102010706020507" pitchFamily="18" charset="2"/>
              </a:rPr>
              <a:t>m </a:t>
            </a:r>
            <a:r>
              <a:rPr lang="cs-CZ" altLang="cs-CZ" dirty="0" smtClean="0"/>
              <a:t>= 0</a:t>
            </a:r>
          </a:p>
          <a:p>
            <a:pPr marL="457200" lvl="1" indent="-457200">
              <a:buFont typeface="+mj-lt"/>
              <a:buAutoNum type="arabicPeriod"/>
            </a:pPr>
            <a:r>
              <a:rPr lang="cs-CZ" altLang="cs-CZ" dirty="0" err="1" smtClean="0"/>
              <a:t>We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take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usuall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level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significance</a:t>
            </a:r>
            <a:r>
              <a:rPr lang="cs-CZ" altLang="cs-CZ" dirty="0" smtClean="0"/>
              <a:t> (in </a:t>
            </a:r>
            <a:r>
              <a:rPr lang="cs-CZ" altLang="cs-CZ" dirty="0" err="1" smtClean="0"/>
              <a:t>social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sciences</a:t>
            </a:r>
            <a:r>
              <a:rPr lang="cs-CZ" altLang="cs-CZ" dirty="0" smtClean="0"/>
              <a:t>): </a:t>
            </a:r>
            <a:r>
              <a:rPr lang="cs-CZ" altLang="cs-CZ" dirty="0" smtClean="0">
                <a:latin typeface="Symbol" panose="05050102010706020507" pitchFamily="18" charset="2"/>
              </a:rPr>
              <a:t>a </a:t>
            </a:r>
            <a:r>
              <a:rPr lang="cs-CZ" altLang="cs-CZ" dirty="0" smtClean="0"/>
              <a:t>= 0,05</a:t>
            </a:r>
          </a:p>
          <a:p>
            <a:pPr marL="457200" lvl="1" indent="-457200">
              <a:buFont typeface="+mj-lt"/>
              <a:buAutoNum type="arabicPeriod"/>
            </a:pPr>
            <a:r>
              <a:rPr lang="cs-CZ" altLang="cs-CZ" dirty="0" smtClean="0"/>
              <a:t>P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en-US" altLang="cs-CZ" sz="1800" dirty="0" smtClean="0"/>
              <a:t>|</a:t>
            </a:r>
            <a:r>
              <a:rPr lang="cs-CZ" altLang="cs-CZ" dirty="0" smtClean="0"/>
              <a:t>m</a:t>
            </a:r>
            <a:r>
              <a:rPr lang="en-US" altLang="cs-CZ" sz="1800" dirty="0" smtClean="0"/>
              <a:t>|</a:t>
            </a:r>
            <a:r>
              <a:rPr lang="cs-CZ" altLang="cs-CZ" dirty="0" smtClean="0"/>
              <a:t>≥2,7</a:t>
            </a:r>
            <a:r>
              <a:rPr lang="en-US" altLang="cs-CZ" dirty="0" smtClean="0"/>
              <a:t>|</a:t>
            </a:r>
            <a:r>
              <a:rPr lang="cs-CZ" altLang="cs-CZ" dirty="0" smtClean="0">
                <a:latin typeface="Symbol" panose="05050102010706020507" pitchFamily="18" charset="2"/>
              </a:rPr>
              <a:t>m</a:t>
            </a:r>
            <a:r>
              <a:rPr lang="cs-CZ" altLang="cs-CZ" dirty="0" smtClean="0"/>
              <a:t>=0) = ?</a:t>
            </a:r>
          </a:p>
          <a:p>
            <a:pPr marL="722313" lvl="2" indent="-277813"/>
            <a:r>
              <a:rPr lang="cs-CZ" altLang="cs-CZ" dirty="0" err="1" smtClean="0"/>
              <a:t>we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have</a:t>
            </a:r>
            <a:r>
              <a:rPr lang="cs-CZ" altLang="cs-CZ" dirty="0" smtClean="0"/>
              <a:t> to </a:t>
            </a:r>
            <a:r>
              <a:rPr lang="cs-CZ" altLang="cs-CZ" dirty="0" err="1" smtClean="0"/>
              <a:t>transform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raw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statistics</a:t>
            </a:r>
            <a:r>
              <a:rPr lang="cs-CZ" altLang="cs-CZ" dirty="0" smtClean="0"/>
              <a:t> to test </a:t>
            </a:r>
            <a:r>
              <a:rPr lang="cs-CZ" altLang="cs-CZ" dirty="0" err="1" smtClean="0"/>
              <a:t>statistic</a:t>
            </a:r>
            <a:r>
              <a:rPr lang="cs-CZ" altLang="cs-CZ" dirty="0" smtClean="0"/>
              <a:t>, in t-test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tests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statistics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cs-CZ" altLang="cs-CZ" b="1" dirty="0" smtClean="0"/>
              <a:t>t, </a:t>
            </a:r>
            <a:r>
              <a:rPr lang="cs-CZ" altLang="cs-CZ" dirty="0" err="1" smtClean="0"/>
              <a:t>because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work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with</a:t>
            </a:r>
            <a:r>
              <a:rPr lang="cs-CZ" altLang="cs-CZ" dirty="0" smtClean="0"/>
              <a:t> Student</a:t>
            </a:r>
            <a:r>
              <a:rPr lang="en-GB" altLang="cs-CZ" dirty="0" smtClean="0"/>
              <a:t>’</a:t>
            </a:r>
            <a:r>
              <a:rPr lang="cs-CZ" altLang="cs-CZ" dirty="0" smtClean="0"/>
              <a:t>s t-</a:t>
            </a:r>
            <a:r>
              <a:rPr lang="cs-CZ" altLang="cs-CZ" dirty="0" err="1" smtClean="0"/>
              <a:t>distribution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with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df</a:t>
            </a:r>
            <a:r>
              <a:rPr lang="cs-CZ" altLang="cs-CZ" dirty="0" smtClean="0"/>
              <a:t>=N-1 (</a:t>
            </a:r>
            <a:r>
              <a:rPr lang="cs-CZ" altLang="cs-CZ" dirty="0" err="1" smtClean="0"/>
              <a:t>if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knew</a:t>
            </a:r>
            <a:r>
              <a:rPr lang="cs-CZ" altLang="cs-CZ" dirty="0" smtClean="0"/>
              <a:t> </a:t>
            </a:r>
            <a:r>
              <a:rPr lang="cs-CZ" dirty="0" smtClean="0">
                <a:latin typeface="Symbol" pitchFamily="18" charset="2"/>
              </a:rPr>
              <a:t>s,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normal</a:t>
            </a:r>
            <a:r>
              <a:rPr lang="cs-CZ" dirty="0" smtClean="0"/>
              <a:t> </a:t>
            </a:r>
            <a:r>
              <a:rPr lang="cs-CZ" dirty="0" err="1" smtClean="0"/>
              <a:t>disribution</a:t>
            </a:r>
            <a:r>
              <a:rPr lang="cs-CZ" dirty="0" smtClean="0"/>
              <a:t> and use z-test </a:t>
            </a:r>
            <a:r>
              <a:rPr lang="cs-CZ" dirty="0" err="1" smtClean="0"/>
              <a:t>instead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t-test)</a:t>
            </a:r>
            <a:endParaRPr lang="cs-CZ" altLang="cs-CZ" b="1" dirty="0" smtClean="0"/>
          </a:p>
          <a:p>
            <a:pPr marL="1071563" lvl="2" indent="-349250"/>
            <a:r>
              <a:rPr lang="cs-CZ" altLang="cs-CZ" dirty="0" err="1" smtClean="0"/>
              <a:t>we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compute</a:t>
            </a:r>
            <a:r>
              <a:rPr lang="cs-CZ" altLang="cs-CZ" dirty="0" smtClean="0"/>
              <a:t> standard </a:t>
            </a:r>
            <a:r>
              <a:rPr lang="cs-CZ" altLang="cs-CZ" dirty="0" err="1" smtClean="0"/>
              <a:t>error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mean</a:t>
            </a:r>
            <a:r>
              <a:rPr lang="cs-CZ" altLang="cs-CZ" dirty="0" smtClean="0"/>
              <a:t>: </a:t>
            </a:r>
            <a:r>
              <a:rPr lang="cs-CZ" dirty="0" err="1"/>
              <a:t>s</a:t>
            </a:r>
            <a:r>
              <a:rPr lang="cs-CZ" baseline="-25000" dirty="0" err="1"/>
              <a:t>m</a:t>
            </a:r>
            <a:r>
              <a:rPr lang="cs-CZ" baseline="-25000" dirty="0"/>
              <a:t> </a:t>
            </a:r>
            <a:r>
              <a:rPr lang="cs-CZ" dirty="0"/>
              <a:t>= s /√</a:t>
            </a:r>
            <a:r>
              <a:rPr lang="cs-CZ" dirty="0" smtClean="0"/>
              <a:t>N = 3.5 / √10 = 1.1</a:t>
            </a:r>
          </a:p>
          <a:p>
            <a:pPr marL="1071563" lvl="2" indent="-349250"/>
            <a:r>
              <a:rPr lang="cs-CZ" altLang="cs-CZ" dirty="0" smtClean="0"/>
              <a:t>t</a:t>
            </a:r>
            <a:r>
              <a:rPr lang="en-US" altLang="cs-CZ" dirty="0" smtClean="0"/>
              <a:t> </a:t>
            </a:r>
            <a:r>
              <a:rPr lang="cs-CZ" altLang="cs-CZ" dirty="0" smtClean="0"/>
              <a:t>= (m - </a:t>
            </a:r>
            <a:r>
              <a:rPr lang="cs-CZ" altLang="cs-CZ" dirty="0" smtClean="0">
                <a:latin typeface="Symbol" panose="05050102010706020507" pitchFamily="18" charset="2"/>
              </a:rPr>
              <a:t>m</a:t>
            </a:r>
            <a:r>
              <a:rPr lang="cs-CZ" altLang="cs-CZ" dirty="0" smtClean="0"/>
              <a:t>) / </a:t>
            </a:r>
            <a:r>
              <a:rPr lang="cs-CZ" altLang="cs-CZ" dirty="0" err="1" smtClean="0"/>
              <a:t>s</a:t>
            </a:r>
            <a:r>
              <a:rPr lang="cs-CZ" altLang="cs-CZ" baseline="-25000" dirty="0" err="1" smtClean="0"/>
              <a:t>m</a:t>
            </a:r>
            <a:r>
              <a:rPr lang="cs-CZ" altLang="cs-CZ" baseline="-25000" dirty="0" smtClean="0"/>
              <a:t> </a:t>
            </a:r>
            <a:r>
              <a:rPr lang="cs-CZ" altLang="cs-CZ" dirty="0" smtClean="0"/>
              <a:t>= 2.7/1.1 = 2.45</a:t>
            </a:r>
          </a:p>
          <a:p>
            <a:pPr marL="1071563" lvl="2" indent="-349250"/>
            <a:r>
              <a:rPr lang="cs-CZ" altLang="cs-CZ" dirty="0" smtClean="0"/>
              <a:t>t</a:t>
            </a:r>
            <a:r>
              <a:rPr lang="cs-CZ" altLang="cs-CZ" baseline="-25000" dirty="0" smtClean="0"/>
              <a:t>krit</a:t>
            </a:r>
            <a:r>
              <a:rPr lang="cs-CZ" altLang="cs-CZ" dirty="0" smtClean="0"/>
              <a:t> = T.INV.2T(</a:t>
            </a:r>
            <a:r>
              <a:rPr lang="cs-CZ" altLang="cs-CZ" dirty="0" err="1" smtClean="0"/>
              <a:t>p;df</a:t>
            </a:r>
            <a:r>
              <a:rPr lang="cs-CZ" altLang="cs-CZ" dirty="0" smtClean="0"/>
              <a:t>) = T.INV.2T(0.05;9) = 2.26</a:t>
            </a:r>
          </a:p>
          <a:p>
            <a:pPr marL="1071563" lvl="2" indent="-349250"/>
            <a:r>
              <a:rPr lang="cs-CZ" altLang="cs-CZ" dirty="0" smtClean="0"/>
              <a:t>P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en-US" altLang="cs-CZ" sz="1600" dirty="0" smtClean="0"/>
              <a:t>|</a:t>
            </a:r>
            <a:r>
              <a:rPr lang="cs-CZ" altLang="cs-CZ" dirty="0" smtClean="0"/>
              <a:t>t </a:t>
            </a:r>
            <a:r>
              <a:rPr lang="en-US" altLang="cs-CZ" sz="1600" dirty="0" smtClean="0"/>
              <a:t>|</a:t>
            </a:r>
            <a:r>
              <a:rPr lang="cs-CZ" altLang="cs-CZ" dirty="0" smtClean="0"/>
              <a:t>≥2,45 </a:t>
            </a:r>
            <a:r>
              <a:rPr lang="en-US" altLang="cs-CZ" dirty="0" smtClean="0"/>
              <a:t>|</a:t>
            </a:r>
            <a:r>
              <a:rPr lang="cs-CZ" altLang="cs-CZ" dirty="0" smtClean="0">
                <a:latin typeface="Symbol" panose="05050102010706020507" pitchFamily="18" charset="2"/>
              </a:rPr>
              <a:t>t</a:t>
            </a:r>
            <a:r>
              <a:rPr lang="cs-CZ" altLang="cs-CZ" dirty="0" smtClean="0"/>
              <a:t> =0) = T.DIST.2T(</a:t>
            </a:r>
            <a:r>
              <a:rPr lang="cs-CZ" altLang="cs-CZ" dirty="0" err="1" smtClean="0"/>
              <a:t>x;df</a:t>
            </a:r>
            <a:r>
              <a:rPr lang="en-US" altLang="cs-CZ" dirty="0" smtClean="0"/>
              <a:t>)</a:t>
            </a:r>
            <a:r>
              <a:rPr lang="cs-CZ" altLang="cs-CZ" dirty="0" smtClean="0"/>
              <a:t> = T.DIST.2T(2.45;9</a:t>
            </a:r>
            <a:r>
              <a:rPr lang="en-US" altLang="cs-CZ" dirty="0" smtClean="0"/>
              <a:t>)</a:t>
            </a:r>
            <a:r>
              <a:rPr lang="cs-CZ" altLang="cs-CZ" dirty="0" smtClean="0"/>
              <a:t> =</a:t>
            </a:r>
            <a:r>
              <a:rPr lang="en-US" altLang="cs-CZ" dirty="0" smtClean="0"/>
              <a:t> </a:t>
            </a:r>
            <a:r>
              <a:rPr lang="cs-CZ" altLang="cs-CZ" dirty="0" smtClean="0"/>
              <a:t>0,04</a:t>
            </a:r>
          </a:p>
          <a:p>
            <a:pPr marL="457200" lvl="1" indent="-457200">
              <a:buFont typeface="+mj-lt"/>
              <a:buAutoNum type="arabicPeriod"/>
            </a:pPr>
            <a:r>
              <a:rPr lang="cs-CZ" altLang="cs-CZ" dirty="0" smtClean="0"/>
              <a:t>P</a:t>
            </a:r>
            <a:r>
              <a:rPr lang="en-US" altLang="cs-CZ" dirty="0" smtClean="0"/>
              <a:t> </a:t>
            </a:r>
            <a:r>
              <a:rPr lang="cs-CZ" altLang="cs-CZ" dirty="0" smtClean="0"/>
              <a:t>(</a:t>
            </a:r>
            <a:r>
              <a:rPr lang="en-US" altLang="cs-CZ" sz="1800" dirty="0" smtClean="0"/>
              <a:t>|</a:t>
            </a:r>
            <a:r>
              <a:rPr lang="cs-CZ" altLang="cs-CZ" dirty="0" smtClean="0"/>
              <a:t>m</a:t>
            </a:r>
            <a:r>
              <a:rPr lang="en-US" altLang="cs-CZ" sz="1800" dirty="0" smtClean="0"/>
              <a:t>|</a:t>
            </a:r>
            <a:r>
              <a:rPr lang="cs-CZ" altLang="cs-CZ" dirty="0" smtClean="0"/>
              <a:t>≥2,7</a:t>
            </a:r>
            <a:r>
              <a:rPr lang="en-US" altLang="cs-CZ" dirty="0" smtClean="0"/>
              <a:t>|</a:t>
            </a:r>
            <a:r>
              <a:rPr lang="cs-CZ" altLang="cs-CZ" dirty="0" smtClean="0">
                <a:latin typeface="Symbol" panose="05050102010706020507" pitchFamily="18" charset="2"/>
              </a:rPr>
              <a:t>m</a:t>
            </a:r>
            <a:r>
              <a:rPr lang="cs-CZ" altLang="cs-CZ" dirty="0" smtClean="0"/>
              <a:t>=0) </a:t>
            </a:r>
            <a:r>
              <a:rPr lang="en-US" altLang="cs-CZ" dirty="0" smtClean="0"/>
              <a:t>&lt; 0,05</a:t>
            </a:r>
            <a:r>
              <a:rPr lang="cs-CZ" altLang="cs-CZ" dirty="0" smtClean="0"/>
              <a:t>, </a:t>
            </a:r>
            <a:r>
              <a:rPr lang="cs-CZ" altLang="cs-CZ" dirty="0" err="1" smtClean="0"/>
              <a:t>thus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we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reject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null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hypothesis</a:t>
            </a:r>
            <a:endParaRPr lang="cs-CZ" altLang="cs-CZ" dirty="0" smtClean="0"/>
          </a:p>
          <a:p>
            <a:pPr marL="457200" lvl="1" indent="-457200">
              <a:buFont typeface="+mj-lt"/>
              <a:buAutoNum type="arabicPeriod"/>
            </a:pPr>
            <a:r>
              <a:rPr lang="cs-CZ" altLang="cs-CZ" dirty="0" err="1" smtClean="0"/>
              <a:t>With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result</a:t>
            </a:r>
            <a:r>
              <a:rPr lang="cs-CZ" altLang="cs-CZ" dirty="0" smtClean="0"/>
              <a:t> m=2,7 </a:t>
            </a:r>
            <a:r>
              <a:rPr lang="cs-CZ" altLang="cs-CZ" dirty="0" err="1" smtClean="0"/>
              <a:t>it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very </a:t>
            </a:r>
            <a:r>
              <a:rPr lang="cs-CZ" altLang="cs-CZ" dirty="0" err="1" smtClean="0"/>
              <a:t>unlikely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that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true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difference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0, and </a:t>
            </a:r>
            <a:r>
              <a:rPr lang="cs-CZ" altLang="cs-CZ" dirty="0" err="1" smtClean="0"/>
              <a:t>this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our</a:t>
            </a:r>
            <a:r>
              <a:rPr lang="cs-CZ" altLang="cs-CZ" dirty="0" smtClean="0"/>
              <a:t> support </a:t>
            </a: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statement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that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there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actually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is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true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difference</a:t>
            </a:r>
            <a:endParaRPr lang="cs-CZ" altLang="cs-CZ" dirty="0" smtClean="0"/>
          </a:p>
          <a:p>
            <a:pPr lvl="1"/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8751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One-tailed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use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opposite</a:t>
            </a:r>
            <a:r>
              <a:rPr lang="cs-CZ" dirty="0" smtClean="0"/>
              <a:t> </a:t>
            </a:r>
            <a:r>
              <a:rPr lang="cs-CZ" dirty="0" err="1" smtClean="0"/>
              <a:t>result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en-GB" dirty="0" smtClean="0"/>
              <a:t>’</a:t>
            </a:r>
            <a:r>
              <a:rPr lang="cs-CZ" dirty="0" smtClean="0"/>
              <a:t>re </a:t>
            </a:r>
            <a:r>
              <a:rPr lang="cs-CZ" dirty="0" err="1" smtClean="0"/>
              <a:t>expecting</a:t>
            </a:r>
            <a:r>
              <a:rPr lang="cs-CZ" dirty="0" smtClean="0"/>
              <a:t> </a:t>
            </a:r>
            <a:r>
              <a:rPr lang="cs-CZ" dirty="0" err="1" smtClean="0"/>
              <a:t>would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en-GB" dirty="0" smtClean="0"/>
              <a:t>nonsense, non</a:t>
            </a:r>
            <a:r>
              <a:rPr lang="cs-CZ" dirty="0" smtClean="0"/>
              <a:t>-</a:t>
            </a:r>
            <a:r>
              <a:rPr lang="en-GB" dirty="0" smtClean="0"/>
              <a:t>interpretable</a:t>
            </a:r>
            <a:endParaRPr lang="cs-CZ" dirty="0" smtClean="0"/>
          </a:p>
          <a:p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consider</a:t>
            </a:r>
            <a:r>
              <a:rPr lang="cs-CZ" dirty="0" smtClean="0"/>
              <a:t> </a:t>
            </a:r>
            <a:r>
              <a:rPr lang="cs-CZ" dirty="0" err="1" smtClean="0"/>
              <a:t>one-tailed</a:t>
            </a:r>
            <a:r>
              <a:rPr lang="cs-CZ" dirty="0" smtClean="0"/>
              <a:t> </a:t>
            </a:r>
            <a:r>
              <a:rPr lang="cs-CZ" dirty="0" err="1" smtClean="0"/>
              <a:t>hypotheses</a:t>
            </a:r>
            <a:r>
              <a:rPr lang="cs-CZ" dirty="0" smtClean="0"/>
              <a:t>, but </a:t>
            </a:r>
            <a:r>
              <a:rPr lang="cs-CZ" dirty="0" err="1" smtClean="0"/>
              <a:t>we</a:t>
            </a:r>
            <a:r>
              <a:rPr lang="cs-CZ" dirty="0" smtClean="0"/>
              <a:t> test </a:t>
            </a:r>
            <a:r>
              <a:rPr lang="cs-CZ" dirty="0" err="1" smtClean="0"/>
              <a:t>their</a:t>
            </a:r>
            <a:r>
              <a:rPr lang="cs-CZ" dirty="0" smtClean="0"/>
              <a:t> </a:t>
            </a:r>
            <a:br>
              <a:rPr lang="cs-CZ" dirty="0" smtClean="0"/>
            </a:br>
            <a:r>
              <a:rPr lang="cs-CZ" dirty="0" err="1" smtClean="0"/>
              <a:t>two-tailed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6494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892</Words>
  <Application>Microsoft Office PowerPoint</Application>
  <PresentationFormat>Širokoúhlá obrazovka</PresentationFormat>
  <Paragraphs>109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Symbol</vt:lpstr>
      <vt:lpstr>Wingdings</vt:lpstr>
      <vt:lpstr>Motiv Office</vt:lpstr>
      <vt:lpstr>Experimental Humanities II (HUMB002) 2016 STATISTICAL ANALYSIS </vt:lpstr>
      <vt:lpstr>Statistical hypotheses</vt:lpstr>
      <vt:lpstr>Principles of statistical hypothesis testing</vt:lpstr>
      <vt:lpstr>Principles of statistical hypothesis testing</vt:lpstr>
      <vt:lpstr>Results dichotomization</vt:lpstr>
      <vt:lpstr>Statistical hypotheses</vt:lpstr>
      <vt:lpstr>Hypothesis testing process</vt:lpstr>
      <vt:lpstr>Example: One-sample t-test</vt:lpstr>
      <vt:lpstr>One-tailed tests</vt:lpstr>
      <vt:lpstr>Test of Pearson’s correlation significance</vt:lpstr>
      <vt:lpstr>Problems in statistical hypothesis testing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Pája</dc:creator>
  <cp:lastModifiedBy>Pája</cp:lastModifiedBy>
  <cp:revision>6</cp:revision>
  <dcterms:created xsi:type="dcterms:W3CDTF">2016-04-20T11:57:39Z</dcterms:created>
  <dcterms:modified xsi:type="dcterms:W3CDTF">2016-04-26T09:07:39Z</dcterms:modified>
</cp:coreProperties>
</file>