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8" r:id="rId4"/>
    <p:sldId id="260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80" r:id="rId15"/>
    <p:sldId id="278" r:id="rId16"/>
    <p:sldId id="281" r:id="rId17"/>
    <p:sldId id="284" r:id="rId18"/>
    <p:sldId id="282" r:id="rId19"/>
    <p:sldId id="283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E943C-84EF-4321-88D3-4CA128618AA4}" type="datetimeFigureOut">
              <a:rPr lang="cs-CZ" smtClean="0"/>
              <a:pPr/>
              <a:t>17. 5. 2015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EB64A-11E7-4706-B6E4-DA3B15B0C2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14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3DDC78-D932-4F4E-90FD-CF23F107349F}" type="slidenum">
              <a:rPr lang="cs-CZ"/>
              <a:pPr/>
              <a:t>3</a:t>
            </a:fld>
            <a:endParaRPr lang="cs-CZ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220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2C2A97-D5D3-4CA9-9E45-D0C70C2FB34B}" type="slidenum">
              <a:rPr lang="cs-CZ"/>
              <a:pPr/>
              <a:t>13</a:t>
            </a:fld>
            <a:endParaRPr lang="cs-CZ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8462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D2A64-DC32-45D0-B3D9-D35D570C1F84}" type="slidenum">
              <a:rPr lang="cs-CZ"/>
              <a:pPr/>
              <a:t>15</a:t>
            </a:fld>
            <a:endParaRPr lang="cs-CZ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41815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AB4AC9-CD46-4C8E-82D3-E0FABE224A08}" type="slidenum">
              <a:rPr lang="cs-CZ"/>
              <a:pPr/>
              <a:t>16</a:t>
            </a:fld>
            <a:endParaRPr lang="cs-CZ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727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CFB10-20BC-49AA-9801-050DBED37527}" type="slidenum">
              <a:rPr lang="cs-CZ"/>
              <a:pPr/>
              <a:t>17</a:t>
            </a:fld>
            <a:endParaRPr lang="cs-CZ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791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F66BF0-2129-4EBD-9BA2-C75B46C386CD}" type="slidenum">
              <a:rPr lang="cs-CZ"/>
              <a:pPr/>
              <a:t>18</a:t>
            </a:fld>
            <a:endParaRPr lang="cs-CZ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725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3F6255-D50C-444E-AE0F-2DC7552C7A73}" type="slidenum">
              <a:rPr lang="cs-CZ"/>
              <a:pPr/>
              <a:t>19</a:t>
            </a:fld>
            <a:endParaRPr lang="cs-CZ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3166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D991AC-D0DF-44D1-B1EA-923F47514E83}" type="slidenum">
              <a:rPr lang="cs-CZ"/>
              <a:pPr eaLnBrk="1" hangingPunct="1"/>
              <a:t>20</a:t>
            </a:fld>
            <a:endParaRPr 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611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D768B6-4AD4-4986-8F8F-A02A4F3A6534}" type="slidenum">
              <a:rPr lang="cs-CZ"/>
              <a:pPr eaLnBrk="1" hangingPunct="1"/>
              <a:t>21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16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FC05364-C208-4B5A-8897-7902DD949630}" type="slidenum">
              <a:rPr lang="cs-CZ" sz="1200"/>
              <a:pPr eaLnBrk="1" hangingPunct="1"/>
              <a:t>22</a:t>
            </a:fld>
            <a:endParaRPr lang="cs-CZ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392052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38E141-4C3E-4B36-9425-DB90C3E686CB}" type="slidenum">
              <a:rPr lang="cs-CZ"/>
              <a:pPr/>
              <a:t>5</a:t>
            </a:fld>
            <a:endParaRPr lang="cs-CZ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99355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03869-D0AE-43D3-81B8-1D555A01DF41}" type="slidenum">
              <a:rPr lang="cs-CZ"/>
              <a:pPr/>
              <a:t>6</a:t>
            </a:fld>
            <a:endParaRPr lang="cs-CZ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27174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EB2A71-C66E-408F-B5F3-23915A9BFD07}" type="slidenum">
              <a:rPr lang="cs-CZ"/>
              <a:pPr/>
              <a:t>7</a:t>
            </a:fld>
            <a:endParaRPr lang="cs-CZ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61053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6EFC3-BC41-4BA5-ACF4-39868A73114F}" type="slidenum">
              <a:rPr lang="cs-CZ"/>
              <a:pPr/>
              <a:t>8</a:t>
            </a:fld>
            <a:endParaRPr lang="cs-CZ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471475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ED1FFB-2070-4BC3-8239-1A402B137B1A}" type="slidenum">
              <a:rPr lang="cs-CZ"/>
              <a:pPr/>
              <a:t>9</a:t>
            </a:fld>
            <a:endParaRPr lang="cs-CZ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85483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6C27E-5EA8-4ECB-9B7F-39E7AB4E0C29}" type="slidenum">
              <a:rPr lang="cs-CZ"/>
              <a:pPr/>
              <a:t>10</a:t>
            </a:fld>
            <a:endParaRPr lang="cs-CZ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31215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45919-4F8F-4B05-BCB8-DCD3E0652C43}" type="slidenum">
              <a:rPr lang="cs-CZ"/>
              <a:pPr/>
              <a:t>11</a:t>
            </a:fld>
            <a:endParaRPr lang="cs-CZ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84169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B0C359-F086-40C7-8083-E454A1834E33}" type="slidenum">
              <a:rPr lang="cs-CZ"/>
              <a:pPr/>
              <a:t>12</a:t>
            </a:fld>
            <a:endParaRPr lang="cs-CZ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7849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ABFCB-EF40-41F6-8F55-AF1606A074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2F420-3D89-46A0-B4E5-862C51D953F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12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17. 5. 2015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17. 5. 2015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17. 5. 2015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17. 5. 2015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„Pravdivý obraz“ </a:t>
            </a:r>
            <a:br>
              <a:rPr lang="cs-CZ" dirty="0" smtClean="0">
                <a:solidFill>
                  <a:srgbClr val="7030A0"/>
                </a:solidFill>
              </a:rPr>
            </a:br>
            <a:r>
              <a:rPr lang="cs-CZ" sz="3200" dirty="0" smtClean="0">
                <a:solidFill>
                  <a:srgbClr val="7030A0"/>
                </a:solidFill>
              </a:rPr>
              <a:t>Otisk skutečnosti v malířství a sochařství</a:t>
            </a:r>
            <a:endParaRPr lang="cs-CZ" sz="3200" dirty="0">
              <a:solidFill>
                <a:srgbClr val="7030A0"/>
              </a:solidFill>
            </a:endParaRPr>
          </a:p>
        </p:txBody>
      </p:sp>
      <p:pic>
        <p:nvPicPr>
          <p:cNvPr id="4" name="Picture 6" descr="mirr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2184032"/>
            <a:ext cx="3384376" cy="4269304"/>
          </a:xfrm>
          <a:prstGeom prst="rect">
            <a:avLst/>
          </a:prstGeom>
          <a:noFill/>
          <a:ln/>
        </p:spPr>
      </p:pic>
      <p:sp>
        <p:nvSpPr>
          <p:cNvPr id="5" name="Obdélník 4"/>
          <p:cNvSpPr/>
          <p:nvPr/>
        </p:nvSpPr>
        <p:spPr>
          <a:xfrm>
            <a:off x="3779912" y="5445224"/>
            <a:ext cx="144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cs-CZ" sz="1400" dirty="0" err="1" smtClean="0"/>
              <a:t>Bernardo</a:t>
            </a:r>
            <a:r>
              <a:rPr lang="cs-CZ" sz="1400" dirty="0" smtClean="0"/>
              <a:t> </a:t>
            </a:r>
            <a:r>
              <a:rPr lang="cs-CZ" sz="1400" dirty="0" err="1" smtClean="0"/>
              <a:t>Strozzi</a:t>
            </a:r>
            <a:r>
              <a:rPr lang="cs-CZ" sz="1400" dirty="0" smtClean="0"/>
              <a:t>, Stará žena před zrcadlem, cca 1615</a:t>
            </a:r>
            <a:endParaRPr lang="cs-CZ" sz="1400" dirty="0"/>
          </a:p>
        </p:txBody>
      </p:sp>
      <p:pic>
        <p:nvPicPr>
          <p:cNvPr id="6" name="Obrázek 5" descr="Elsie Wr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132856"/>
            <a:ext cx="3194600" cy="427861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707904" y="4005064"/>
            <a:ext cx="144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cs-CZ" sz="1400" dirty="0" err="1" smtClean="0"/>
              <a:t>Elsie</a:t>
            </a:r>
            <a:r>
              <a:rPr lang="cs-CZ" sz="1400" dirty="0" smtClean="0"/>
              <a:t> </a:t>
            </a:r>
            <a:r>
              <a:rPr lang="cs-CZ" sz="1400" dirty="0" err="1" smtClean="0"/>
              <a:t>Wright</a:t>
            </a:r>
            <a:r>
              <a:rPr lang="cs-CZ" sz="1400" dirty="0" smtClean="0"/>
              <a:t> a </a:t>
            </a:r>
            <a:r>
              <a:rPr lang="cs-CZ" sz="1400" dirty="0" err="1" smtClean="0"/>
              <a:t>Frances</a:t>
            </a:r>
            <a:r>
              <a:rPr lang="cs-CZ" sz="1400" dirty="0" smtClean="0"/>
              <a:t> </a:t>
            </a:r>
            <a:r>
              <a:rPr lang="cs-CZ" sz="1400" dirty="0" err="1" smtClean="0"/>
              <a:t>Griffiths</a:t>
            </a:r>
            <a:r>
              <a:rPr lang="cs-CZ" sz="1400" dirty="0" smtClean="0"/>
              <a:t>, Víla podává Iris květiny, 1920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900113" y="5715000"/>
            <a:ext cx="7772400" cy="1143000"/>
          </a:xfrm>
        </p:spPr>
        <p:txBody>
          <a:bodyPr/>
          <a:lstStyle/>
          <a:p>
            <a:pPr eaLnBrk="1" hangingPunct="1"/>
            <a:r>
              <a:rPr lang="cs-CZ" sz="2000" smtClean="0"/>
              <a:t>Y. Asisi, finissage, 2009			Londýnské Colosseum, 1826</a:t>
            </a:r>
            <a:br>
              <a:rPr lang="cs-CZ" sz="2000" smtClean="0"/>
            </a:br>
            <a:r>
              <a:rPr lang="cs-CZ" sz="2000" smtClean="0"/>
              <a:t>Luděk Marold a kol., panorama bitvy u Lipan (1898) v pražské Stromovce</a:t>
            </a:r>
          </a:p>
        </p:txBody>
      </p:sp>
      <p:pic>
        <p:nvPicPr>
          <p:cNvPr id="23555" name="Picture 4" descr="rom_finissag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5150" y="260350"/>
            <a:ext cx="3073400" cy="2305050"/>
          </a:xfrm>
          <a:noFill/>
        </p:spPr>
      </p:pic>
      <p:pic>
        <p:nvPicPr>
          <p:cNvPr id="23556" name="Picture 7" descr="colosseu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80063" y="188913"/>
            <a:ext cx="2663825" cy="3455987"/>
          </a:xfrm>
          <a:noFill/>
        </p:spPr>
      </p:pic>
      <p:pic>
        <p:nvPicPr>
          <p:cNvPr id="23557" name="Picture 10" descr="2280_28_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971550" y="2852738"/>
            <a:ext cx="4032250" cy="3025775"/>
          </a:xfrm>
          <a:noFill/>
        </p:spPr>
      </p:pic>
      <p:pic>
        <p:nvPicPr>
          <p:cNvPr id="23558" name="Picture 13" descr="Praha%2C_Stromovka%2C_Maroldovo_panoram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580063" y="3860800"/>
            <a:ext cx="2952750" cy="1968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pPr eaLnBrk="1" hangingPunct="1"/>
            <a:r>
              <a:rPr lang="cs-CZ" sz="2800" smtClean="0"/>
              <a:t>Jeruzalémské panorama Ukřižování Krista, Altötting</a:t>
            </a:r>
            <a:br>
              <a:rPr lang="cs-CZ" sz="2800" smtClean="0"/>
            </a:br>
            <a:r>
              <a:rPr lang="cs-CZ" sz="2800" smtClean="0"/>
              <a:t>Gebhard Fugel, 1903</a:t>
            </a:r>
          </a:p>
        </p:txBody>
      </p:sp>
      <p:pic>
        <p:nvPicPr>
          <p:cNvPr id="24579" name="Picture 4" descr="Panorama AO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1719263"/>
            <a:ext cx="6769100" cy="4638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5603" name="Picture 4" descr="img0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84138"/>
            <a:ext cx="9144000" cy="665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333375"/>
            <a:ext cx="820578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dirty="0" smtClean="0">
                <a:solidFill>
                  <a:srgbClr val="9900CC"/>
                </a:solidFill>
              </a:rPr>
              <a:t>  Veristické postupy v malířství 20. století</a:t>
            </a:r>
            <a:br>
              <a:rPr lang="cs-CZ" sz="3600" dirty="0" smtClean="0">
                <a:solidFill>
                  <a:srgbClr val="9900CC"/>
                </a:solidFill>
              </a:rPr>
            </a:br>
            <a:r>
              <a:rPr lang="cs-CZ" sz="1800" dirty="0" smtClean="0">
                <a:solidFill>
                  <a:srgbClr val="9900CC"/>
                </a:solidFill>
              </a:rPr>
              <a:t/>
            </a:r>
            <a:br>
              <a:rPr lang="cs-CZ" sz="1800" dirty="0" smtClean="0">
                <a:solidFill>
                  <a:srgbClr val="9900CC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Christian </a:t>
            </a:r>
            <a:r>
              <a:rPr lang="cs-CZ" sz="1800" dirty="0" err="1" smtClean="0">
                <a:solidFill>
                  <a:schemeClr val="tx1"/>
                </a:solidFill>
              </a:rPr>
              <a:t>Schad</a:t>
            </a:r>
            <a:r>
              <a:rPr lang="cs-CZ" sz="1800" dirty="0" smtClean="0">
                <a:solidFill>
                  <a:schemeClr val="tx1"/>
                </a:solidFill>
              </a:rPr>
              <a:t>, 1927		René </a:t>
            </a:r>
            <a:r>
              <a:rPr lang="cs-CZ" sz="1800" dirty="0" err="1" smtClean="0">
                <a:solidFill>
                  <a:schemeClr val="tx1"/>
                </a:solidFill>
              </a:rPr>
              <a:t>Magritte</a:t>
            </a:r>
            <a:r>
              <a:rPr lang="cs-CZ" sz="1800" dirty="0" smtClean="0">
                <a:solidFill>
                  <a:schemeClr val="tx1"/>
                </a:solidFill>
              </a:rPr>
              <a:t>, 1928 		           </a:t>
            </a:r>
            <a:r>
              <a:rPr lang="cs-CZ" sz="1800" dirty="0" err="1" smtClean="0">
                <a:solidFill>
                  <a:schemeClr val="tx1"/>
                </a:solidFill>
              </a:rPr>
              <a:t>Gerhard</a:t>
            </a:r>
            <a:r>
              <a:rPr lang="cs-CZ" sz="1800" dirty="0" smtClean="0">
                <a:solidFill>
                  <a:schemeClr val="tx1"/>
                </a:solidFill>
              </a:rPr>
              <a:t> Richter, 1975</a:t>
            </a:r>
          </a:p>
        </p:txBody>
      </p:sp>
      <p:pic>
        <p:nvPicPr>
          <p:cNvPr id="11267" name="Picture 4" descr="motork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90800" y="2971800"/>
            <a:ext cx="0" cy="0"/>
          </a:xfrm>
          <a:noFill/>
        </p:spPr>
      </p:pic>
      <p:pic>
        <p:nvPicPr>
          <p:cNvPr id="11268" name="Picture 11" descr="motork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553200" y="2971800"/>
            <a:ext cx="0" cy="0"/>
          </a:xfrm>
          <a:noFill/>
        </p:spPr>
      </p:pic>
      <p:sp>
        <p:nvSpPr>
          <p:cNvPr id="11269" name="Rectangle 15"/>
          <p:cNvSpPr>
            <a:spLocks noGrp="1" noChangeArrowheads="1"/>
          </p:cNvSpPr>
          <p:nvPr>
            <p:ph sz="quarter" idx="3"/>
          </p:nvPr>
        </p:nvSpPr>
        <p:spPr>
          <a:xfrm>
            <a:off x="684213" y="4437063"/>
            <a:ext cx="7486650" cy="1981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2000" smtClean="0"/>
              <a:t>Akademismus</a:t>
            </a:r>
          </a:p>
          <a:p>
            <a:pPr eaLnBrk="1" hangingPunct="1"/>
            <a:r>
              <a:rPr lang="cs-CZ" sz="2000" smtClean="0"/>
              <a:t>Nová věcnost / magický realismus (Max Beckmann, Otto Dix, Georg Grosz, Christian Schad)</a:t>
            </a:r>
          </a:p>
          <a:p>
            <a:pPr eaLnBrk="1" hangingPunct="1"/>
            <a:r>
              <a:rPr lang="cs-CZ" sz="2000" smtClean="0"/>
              <a:t>Surrealismus (Max Ernst, Salvador Dalí, René Magritte)</a:t>
            </a:r>
          </a:p>
          <a:p>
            <a:pPr eaLnBrk="1" hangingPunct="1"/>
            <a:r>
              <a:rPr lang="cs-CZ" sz="2000" smtClean="0"/>
              <a:t>Oficiální umění nacismu a komunismu (socialistický realismus)</a:t>
            </a:r>
          </a:p>
          <a:p>
            <a:pPr eaLnBrk="1" hangingPunct="1"/>
            <a:r>
              <a:rPr lang="cs-CZ" sz="2000" smtClean="0"/>
              <a:t>Pop art, fotorealismus, hyperrealismus</a:t>
            </a:r>
          </a:p>
          <a:p>
            <a:pPr eaLnBrk="1" hangingPunct="1"/>
            <a:endParaRPr lang="cs-CZ" sz="2000" smtClean="0"/>
          </a:p>
          <a:p>
            <a:pPr eaLnBrk="1" hangingPunct="1"/>
            <a:endParaRPr lang="cs-CZ" sz="2000" smtClean="0"/>
          </a:p>
          <a:p>
            <a:pPr eaLnBrk="1" hangingPunct="1">
              <a:buFontTx/>
              <a:buNone/>
            </a:pPr>
            <a:endParaRPr lang="cs-CZ" sz="2000" smtClean="0"/>
          </a:p>
          <a:p>
            <a:pPr eaLnBrk="1" hangingPunct="1"/>
            <a:endParaRPr lang="cs-CZ" sz="2400" smtClean="0"/>
          </a:p>
        </p:txBody>
      </p:sp>
      <p:pic>
        <p:nvPicPr>
          <p:cNvPr id="11270" name="Picture 16" descr="Christian Schad AP 192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5288" y="1484313"/>
            <a:ext cx="2341562" cy="2808287"/>
          </a:xfrm>
          <a:noFill/>
        </p:spPr>
      </p:pic>
      <p:pic>
        <p:nvPicPr>
          <p:cNvPr id="11271" name="Picture 20" descr="Rene-Magritte-Attempting-The-Impossib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1484313"/>
            <a:ext cx="19542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1" descr="Richter Gilbert a George 197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1484313"/>
            <a:ext cx="3455988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187624" y="4365104"/>
            <a:ext cx="2664296" cy="1143000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Gerhard</a:t>
            </a:r>
            <a:r>
              <a:rPr lang="cs-CZ" sz="2400" dirty="0" smtClean="0"/>
              <a:t> Richter,</a:t>
            </a:r>
            <a:br>
              <a:rPr lang="cs-CZ" sz="2400" dirty="0" smtClean="0"/>
            </a:br>
            <a:r>
              <a:rPr lang="cs-CZ" sz="2400" dirty="0" smtClean="0"/>
              <a:t>Strýček </a:t>
            </a:r>
            <a:r>
              <a:rPr lang="cs-CZ" sz="2400" dirty="0" err="1" smtClean="0"/>
              <a:t>Rudi</a:t>
            </a:r>
            <a:r>
              <a:rPr lang="cs-CZ" sz="2400" dirty="0" smtClean="0"/>
              <a:t>, 1965</a:t>
            </a:r>
            <a:endParaRPr lang="cs-CZ" sz="2400" dirty="0"/>
          </a:p>
        </p:txBody>
      </p:sp>
      <p:pic>
        <p:nvPicPr>
          <p:cNvPr id="9" name="Obrázek 8" descr="6_Richter-Onkel-Rudi-e1347065652712-701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37411"/>
            <a:ext cx="3816424" cy="65315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989138"/>
            <a:ext cx="3022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2800" dirty="0" smtClean="0">
                <a:solidFill>
                  <a:schemeClr val="tx1"/>
                </a:solidFill>
              </a:rPr>
              <a:t>Norman </a:t>
            </a:r>
            <a:r>
              <a:rPr lang="cs-CZ" sz="2800" dirty="0" err="1" smtClean="0">
                <a:solidFill>
                  <a:schemeClr val="tx1"/>
                </a:solidFill>
              </a:rPr>
              <a:t>Rockwell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/>
            </a:r>
            <a:br>
              <a:rPr lang="cs-CZ" sz="2800" dirty="0" smtClean="0">
                <a:solidFill>
                  <a:schemeClr val="tx1"/>
                </a:solidFill>
              </a:rPr>
            </a:br>
            <a:r>
              <a:rPr lang="cs-CZ" sz="2800" dirty="0" smtClean="0">
                <a:solidFill>
                  <a:schemeClr val="tx1"/>
                </a:solidFill>
              </a:rPr>
              <a:t>Znalec, 1962</a:t>
            </a:r>
            <a:r>
              <a:rPr lang="cs-CZ" sz="3200" dirty="0" smtClean="0">
                <a:solidFill>
                  <a:schemeClr val="accent2"/>
                </a:solidFill>
              </a:rPr>
              <a:t/>
            </a:r>
            <a:br>
              <a:rPr lang="cs-CZ" sz="3200" dirty="0" smtClean="0">
                <a:solidFill>
                  <a:schemeClr val="accent2"/>
                </a:solidFill>
              </a:rPr>
            </a:br>
            <a:r>
              <a:rPr lang="cs-CZ" sz="3200" dirty="0" smtClean="0">
                <a:solidFill>
                  <a:schemeClr val="accent2"/>
                </a:solidFill>
              </a:rPr>
              <a:t/>
            </a:r>
            <a:br>
              <a:rPr lang="cs-CZ" sz="3200" dirty="0" smtClean="0">
                <a:solidFill>
                  <a:schemeClr val="accent2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Konfrontace zpodobeného díla amerického abstraktního expresionismu a realistické malby autora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3141663"/>
            <a:ext cx="4102100" cy="295433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smtClean="0"/>
          </a:p>
        </p:txBody>
      </p:sp>
      <p:pic>
        <p:nvPicPr>
          <p:cNvPr id="12292" name="Picture 4" descr="rockwell_connoiss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404813"/>
            <a:ext cx="4897438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954087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7030A0"/>
                </a:solidFill>
              </a:rPr>
              <a:t>4</a:t>
            </a:r>
            <a:r>
              <a:rPr lang="cs-CZ" dirty="0" smtClean="0">
                <a:solidFill>
                  <a:srgbClr val="7030A0"/>
                </a:solidFill>
              </a:rPr>
              <a:t>. </a:t>
            </a:r>
            <a:r>
              <a:rPr lang="cs-CZ" dirty="0" smtClean="0">
                <a:solidFill>
                  <a:srgbClr val="7030A0"/>
                </a:solidFill>
              </a:rPr>
              <a:t>Médium </a:t>
            </a:r>
            <a:r>
              <a:rPr lang="cs-CZ" dirty="0">
                <a:solidFill>
                  <a:srgbClr val="7030A0"/>
                </a:solidFill>
              </a:rPr>
              <a:t>– obraz – </a:t>
            </a:r>
            <a:r>
              <a:rPr lang="cs-CZ" dirty="0" smtClean="0">
                <a:solidFill>
                  <a:srgbClr val="7030A0"/>
                </a:solidFill>
              </a:rPr>
              <a:t>tělo</a:t>
            </a:r>
            <a:br>
              <a:rPr lang="cs-CZ" dirty="0" smtClean="0">
                <a:solidFill>
                  <a:srgbClr val="7030A0"/>
                </a:solidFill>
              </a:rPr>
            </a:br>
            <a:r>
              <a:rPr lang="cs-CZ" dirty="0" smtClean="0">
                <a:solidFill>
                  <a:srgbClr val="7030A0"/>
                </a:solidFill>
              </a:rPr>
              <a:t>podle </a:t>
            </a:r>
            <a:r>
              <a:rPr lang="cs-CZ" dirty="0" err="1" smtClean="0">
                <a:solidFill>
                  <a:srgbClr val="7030A0"/>
                </a:solidFill>
              </a:rPr>
              <a:t>Bild</a:t>
            </a:r>
            <a:r>
              <a:rPr lang="cs-CZ" dirty="0" smtClean="0">
                <a:solidFill>
                  <a:srgbClr val="7030A0"/>
                </a:solidFill>
              </a:rPr>
              <a:t>-</a:t>
            </a:r>
            <a:r>
              <a:rPr lang="cs-CZ" dirty="0" err="1" smtClean="0">
                <a:solidFill>
                  <a:srgbClr val="7030A0"/>
                </a:solidFill>
              </a:rPr>
              <a:t>Anthropologie</a:t>
            </a:r>
            <a:r>
              <a:rPr lang="cs-CZ" dirty="0" smtClean="0">
                <a:solidFill>
                  <a:srgbClr val="7030A0"/>
                </a:solidFill>
              </a:rPr>
              <a:t> H. </a:t>
            </a:r>
            <a:r>
              <a:rPr lang="cs-CZ" dirty="0" err="1" smtClean="0">
                <a:solidFill>
                  <a:srgbClr val="7030A0"/>
                </a:solidFill>
              </a:rPr>
              <a:t>Beltinga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852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/>
              <a:t>Pojem média, formy zprostředkování, se projevuje v kontextu těla. V médiu obrazů leží dvojitý vztah k tělu. V prvním smyslu se tělesná analogie projevuje tím, že přenášející média </a:t>
            </a:r>
            <a:r>
              <a:rPr lang="cs-CZ" sz="2400" dirty="0" smtClean="0"/>
              <a:t>pojí-máme </a:t>
            </a:r>
            <a:r>
              <a:rPr lang="cs-CZ" sz="2400" dirty="0"/>
              <a:t>jako symbolická nebo virtuální těla obrazů. V druhém smyslu tím, že média se vpisují do našeho tělesného vnímání </a:t>
            </a:r>
            <a:r>
              <a:rPr lang="cs-CZ" sz="2400" dirty="0" smtClean="0"/>
              <a:t> a </a:t>
            </a:r>
            <a:r>
              <a:rPr lang="cs-CZ" sz="2400" dirty="0"/>
              <a:t>mění je. Řídí naši tělesnou zkušenost skrze akt pozorování v míře, v níž na jejich modelu vykonáváme vlastní vnímání, stejně jako </a:t>
            </a:r>
            <a:r>
              <a:rPr lang="cs-CZ" sz="2400" dirty="0" err="1"/>
              <a:t>zvnějšnění</a:t>
            </a:r>
            <a:r>
              <a:rPr lang="cs-CZ" sz="2400" dirty="0"/>
              <a:t> našich těl. Platí to také pro elektronická média, přestože vykonávají odtělesnění obrazů.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Protože obraz nemá tělo, potřebuje médium, do kterého se vtělí. Když sledujeme kultury až po nejstarší pohřební kulty, pak tu vidíme sociální praxi, dát jim v kameni nebo hlíně trvalé médium, které nahradí rozpadlá těla mrtvých.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030A0"/>
                </a:solidFill>
              </a:rPr>
              <a:t>5. Chápání </a:t>
            </a:r>
            <a:r>
              <a:rPr lang="cs-CZ" dirty="0">
                <a:solidFill>
                  <a:srgbClr val="7030A0"/>
                </a:solidFill>
              </a:rPr>
              <a:t>médií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91264" cy="4823941"/>
          </a:xfrm>
        </p:spPr>
        <p:txBody>
          <a:bodyPr>
            <a:normAutofit fontScale="85000" lnSpcReduction="10000"/>
          </a:bodyPr>
          <a:lstStyle/>
          <a:p>
            <a:r>
              <a:rPr lang="cs-CZ" sz="2800" dirty="0" err="1"/>
              <a:t>Marshall</a:t>
            </a:r>
            <a:r>
              <a:rPr lang="cs-CZ" sz="2800" dirty="0"/>
              <a:t> </a:t>
            </a:r>
            <a:r>
              <a:rPr lang="cs-CZ" sz="2800" dirty="0" err="1"/>
              <a:t>Mc</a:t>
            </a:r>
            <a:r>
              <a:rPr lang="cs-CZ" sz="2800" dirty="0"/>
              <a:t> </a:t>
            </a:r>
            <a:r>
              <a:rPr lang="cs-CZ" sz="2800" dirty="0" err="1"/>
              <a:t>Luhan</a:t>
            </a:r>
            <a:r>
              <a:rPr lang="cs-CZ" sz="2800" dirty="0"/>
              <a:t> rozuměl médiím především jako </a:t>
            </a:r>
            <a:r>
              <a:rPr lang="cs-CZ" sz="2800" dirty="0" smtClean="0"/>
              <a:t>rozšíření </a:t>
            </a:r>
            <a:r>
              <a:rPr lang="cs-CZ" sz="2800" dirty="0"/>
              <a:t>našich tělesných orgánů, a takto posuzoval i pokrok </a:t>
            </a:r>
            <a:r>
              <a:rPr lang="cs-CZ" sz="2800" dirty="0" smtClean="0"/>
              <a:t>techno-</a:t>
            </a:r>
            <a:r>
              <a:rPr lang="cs-CZ" sz="2800" dirty="0" err="1" smtClean="0"/>
              <a:t>logií</a:t>
            </a:r>
            <a:r>
              <a:rPr lang="cs-CZ" sz="2800" dirty="0"/>
              <a:t>. Když chápal média jako </a:t>
            </a:r>
            <a:r>
              <a:rPr lang="cs-CZ" sz="2800" i="1" dirty="0"/>
              <a:t>protézy těla</a:t>
            </a:r>
            <a:r>
              <a:rPr lang="cs-CZ" sz="2800" dirty="0"/>
              <a:t>, které zlepšují náš přístup k času a prostoru, tak mluvil o </a:t>
            </a:r>
            <a:r>
              <a:rPr lang="cs-CZ" sz="2800" i="1" dirty="0"/>
              <a:t>médiích těla</a:t>
            </a:r>
            <a:r>
              <a:rPr lang="cs-CZ" sz="2800" dirty="0"/>
              <a:t>. </a:t>
            </a:r>
          </a:p>
          <a:p>
            <a:r>
              <a:rPr lang="cs-CZ" sz="2800" dirty="0"/>
              <a:t>Dějiny umění: média - druhy a materiály, v nichž se umělci vyjadřují, tedy </a:t>
            </a:r>
            <a:r>
              <a:rPr lang="cs-CZ" sz="2800" i="1" dirty="0"/>
              <a:t>média umění</a:t>
            </a:r>
            <a:r>
              <a:rPr lang="cs-CZ" sz="2800" dirty="0"/>
              <a:t>.</a:t>
            </a:r>
          </a:p>
          <a:p>
            <a:r>
              <a:rPr lang="cs-CZ" sz="2800" dirty="0" err="1"/>
              <a:t>Belting</a:t>
            </a:r>
            <a:r>
              <a:rPr lang="cs-CZ" sz="2800" dirty="0"/>
              <a:t>: </a:t>
            </a:r>
            <a:r>
              <a:rPr lang="cs-CZ" sz="2800" i="1" dirty="0"/>
              <a:t>médium obrazu</a:t>
            </a:r>
            <a:r>
              <a:rPr lang="cs-CZ" sz="2800" dirty="0"/>
              <a:t>. Pojem těla jako </a:t>
            </a:r>
            <a:r>
              <a:rPr lang="cs-CZ" sz="2800" dirty="0" smtClean="0"/>
              <a:t>vnímajícího </a:t>
            </a:r>
            <a:r>
              <a:rPr lang="cs-CZ" sz="2800" dirty="0"/>
              <a:t>i </a:t>
            </a:r>
            <a:r>
              <a:rPr lang="cs-CZ" sz="2800" dirty="0" err="1" smtClean="0"/>
              <a:t>zobra</a:t>
            </a:r>
            <a:r>
              <a:rPr lang="cs-CZ" sz="2800" dirty="0" smtClean="0"/>
              <a:t>-</a:t>
            </a:r>
            <a:r>
              <a:rPr lang="cs-CZ" sz="2800" dirty="0" err="1" smtClean="0"/>
              <a:t>zovaného</a:t>
            </a:r>
            <a:r>
              <a:rPr lang="cs-CZ" sz="2800" dirty="0" smtClean="0"/>
              <a:t> </a:t>
            </a:r>
            <a:r>
              <a:rPr lang="cs-CZ" sz="2800" dirty="0"/>
              <a:t>subjektu se stává </a:t>
            </a:r>
            <a:r>
              <a:rPr lang="cs-CZ" sz="2800" dirty="0" smtClean="0"/>
              <a:t>měřítkem </a:t>
            </a:r>
            <a:r>
              <a:rPr lang="cs-CZ" sz="2800" dirty="0"/>
              <a:t>a zárukou vztahu k realitě</a:t>
            </a:r>
            <a:r>
              <a:rPr lang="cs-CZ" sz="2800" dirty="0" smtClean="0"/>
              <a:t>. </a:t>
            </a:r>
          </a:p>
          <a:p>
            <a:r>
              <a:rPr lang="cs-CZ" sz="2800" dirty="0" smtClean="0"/>
              <a:t>Týž: „Ke </a:t>
            </a:r>
            <a:r>
              <a:rPr lang="cs-CZ" sz="2800" i="1" dirty="0" smtClean="0"/>
              <a:t>krizi analogie</a:t>
            </a:r>
            <a:r>
              <a:rPr lang="cs-CZ" sz="2800" dirty="0" smtClean="0"/>
              <a:t> přispěl také digitální obraz, jehož ontologie se zdá být nahrazena logikou jeho produkce.“ (Srov. J. </a:t>
            </a:r>
            <a:r>
              <a:rPr lang="cs-CZ" sz="2800" dirty="0" err="1" smtClean="0"/>
              <a:t>Aumont</a:t>
            </a:r>
            <a:r>
              <a:rPr lang="cs-CZ" sz="2800" dirty="0" smtClean="0"/>
              <a:t>: pojem </a:t>
            </a:r>
            <a:r>
              <a:rPr lang="cs-CZ" sz="2800" i="1" dirty="0" err="1" smtClean="0"/>
              <a:t>arché</a:t>
            </a:r>
            <a:r>
              <a:rPr lang="cs-CZ" sz="2800" dirty="0" smtClean="0"/>
              <a:t> obrazu. </a:t>
            </a:r>
            <a:r>
              <a:rPr lang="cs-CZ" sz="2800" dirty="0" err="1" smtClean="0"/>
              <a:t>Neil</a:t>
            </a:r>
            <a:r>
              <a:rPr lang="cs-CZ" sz="2800" dirty="0" smtClean="0"/>
              <a:t> </a:t>
            </a:r>
            <a:r>
              <a:rPr lang="cs-CZ" sz="2800" dirty="0" err="1" smtClean="0"/>
              <a:t>Postman</a:t>
            </a:r>
            <a:r>
              <a:rPr lang="cs-CZ" sz="2800" dirty="0" smtClean="0"/>
              <a:t>, </a:t>
            </a:r>
            <a:r>
              <a:rPr lang="cs-CZ" sz="2800" i="1" dirty="0" err="1" smtClean="0"/>
              <a:t>Ubavit</a:t>
            </a:r>
            <a:r>
              <a:rPr lang="cs-CZ" sz="2800" i="1" dirty="0" smtClean="0"/>
              <a:t> se k smrti</a:t>
            </a:r>
            <a:r>
              <a:rPr lang="cs-CZ" sz="2800" dirty="0" smtClean="0"/>
              <a:t>: vztah mezi formou média a kvalitou sdělení.)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589240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dirty="0"/>
              <a:t>Posmrtná maska </a:t>
            </a:r>
            <a:r>
              <a:rPr lang="cs-CZ" sz="2400" dirty="0" err="1"/>
              <a:t>Agamnemóna</a:t>
            </a:r>
            <a:endParaRPr lang="cs-CZ" sz="2400" dirty="0"/>
          </a:p>
        </p:txBody>
      </p:sp>
      <p:pic>
        <p:nvPicPr>
          <p:cNvPr id="5124" name="Picture 4" descr="lm05m05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95736" y="1324940"/>
            <a:ext cx="4608512" cy="4524096"/>
          </a:xfrm>
          <a:noFill/>
          <a:ln/>
        </p:spPr>
      </p:pic>
      <p:sp>
        <p:nvSpPr>
          <p:cNvPr id="4" name="Obdélník 3"/>
          <p:cNvSpPr/>
          <p:nvPr/>
        </p:nvSpPr>
        <p:spPr>
          <a:xfrm>
            <a:off x="2051720" y="476672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>
                <a:solidFill>
                  <a:srgbClr val="7030A0"/>
                </a:solidFill>
              </a:rPr>
              <a:t>6</a:t>
            </a:r>
            <a:r>
              <a:rPr lang="cs-CZ" sz="3600" dirty="0" smtClean="0">
                <a:solidFill>
                  <a:srgbClr val="7030A0"/>
                </a:solidFill>
              </a:rPr>
              <a:t>. Přímý otisk skutečnosti?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dirty="0" smtClean="0">
                <a:solidFill>
                  <a:srgbClr val="7030A0"/>
                </a:solidFill>
              </a:rPr>
              <a:t>Uchování podoby zemřelého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2000" dirty="0" smtClean="0"/>
              <a:t>E. </a:t>
            </a:r>
            <a:r>
              <a:rPr lang="cs-CZ" sz="2000" dirty="0" err="1" smtClean="0"/>
              <a:t>Popp</a:t>
            </a:r>
            <a:r>
              <a:rPr lang="cs-CZ" sz="2000" dirty="0" smtClean="0"/>
              <a:t> (?), Posmrtný odlitek tváře a lebky Bernarda </a:t>
            </a:r>
            <a:r>
              <a:rPr lang="cs-CZ" sz="2000" dirty="0" err="1" smtClean="0"/>
              <a:t>Bolzana</a:t>
            </a:r>
            <a:r>
              <a:rPr lang="cs-CZ" sz="2000" dirty="0" smtClean="0"/>
              <a:t>, 1848</a:t>
            </a:r>
            <a:br>
              <a:rPr lang="cs-CZ" sz="2000" dirty="0" smtClean="0"/>
            </a:br>
            <a:r>
              <a:rPr lang="cs-CZ" sz="2000" dirty="0" smtClean="0"/>
              <a:t>Ernst </a:t>
            </a:r>
            <a:r>
              <a:rPr lang="cs-CZ" sz="2000" dirty="0" err="1" smtClean="0"/>
              <a:t>Popp</a:t>
            </a:r>
            <a:r>
              <a:rPr lang="cs-CZ" sz="2000" dirty="0" smtClean="0"/>
              <a:t>, Busta B. </a:t>
            </a:r>
            <a:r>
              <a:rPr lang="cs-CZ" sz="2000" dirty="0" err="1" smtClean="0"/>
              <a:t>Bolzana</a:t>
            </a:r>
            <a:r>
              <a:rPr lang="cs-CZ" sz="2000" dirty="0" smtClean="0"/>
              <a:t>, 1848</a:t>
            </a:r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2" y="1861710"/>
            <a:ext cx="3527945" cy="4745466"/>
          </a:xfrm>
          <a:noFill/>
        </p:spPr>
      </p:pic>
      <p:pic>
        <p:nvPicPr>
          <p:cNvPr id="29700" name="Picture 6" descr="img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79010" y="1844824"/>
            <a:ext cx="3060941" cy="475282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7030A0"/>
                </a:solidFill>
              </a:rPr>
              <a:t>1. Teorie mimesis</a:t>
            </a:r>
            <a:endParaRPr lang="cs-CZ" sz="36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1125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dirty="0" err="1" smtClean="0"/>
              <a:t>Řec</a:t>
            </a:r>
            <a:r>
              <a:rPr lang="cs-CZ" dirty="0" smtClean="0"/>
              <a:t>. mimesis, lat. </a:t>
            </a:r>
            <a:r>
              <a:rPr lang="cs-CZ" dirty="0" err="1" smtClean="0"/>
              <a:t>imitatio</a:t>
            </a:r>
            <a:r>
              <a:rPr lang="cs-CZ" dirty="0" smtClean="0"/>
              <a:t> (nápodoba).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dirty="0" smtClean="0"/>
              <a:t>Mimesis může odkazovat k jakémukoli jsoucnu z reálného světa, nebo k jsoucnu postulovanému či imaginárnímu. Již před Platónem byl zdůrazňován reprezentační aspekt mimeze.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dirty="0" smtClean="0"/>
              <a:t>Kořen slova: mimos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dirty="0" err="1" smtClean="0"/>
              <a:t>mimesthai</a:t>
            </a:r>
            <a:r>
              <a:rPr lang="cs-CZ" dirty="0" smtClean="0"/>
              <a:t> – imitace, reprezentace, portrétování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dirty="0" smtClean="0"/>
              <a:t>mimos, </a:t>
            </a:r>
            <a:r>
              <a:rPr lang="cs-CZ" dirty="0" err="1" smtClean="0"/>
              <a:t>mimetes</a:t>
            </a:r>
            <a:r>
              <a:rPr lang="cs-CZ" dirty="0" smtClean="0"/>
              <a:t> – osoby, které imitují nebo reprezentují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dirty="0" err="1" smtClean="0"/>
              <a:t>mimema</a:t>
            </a:r>
            <a:r>
              <a:rPr lang="cs-CZ" dirty="0" smtClean="0"/>
              <a:t> – výsledek mimetického jednání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dirty="0" err="1" smtClean="0"/>
              <a:t>mimetikos</a:t>
            </a:r>
            <a:r>
              <a:rPr lang="cs-CZ" dirty="0" smtClean="0"/>
              <a:t> – subjekt imitace</a:t>
            </a:r>
          </a:p>
          <a:p>
            <a:pPr>
              <a:lnSpc>
                <a:spcPct val="80000"/>
              </a:lnSpc>
              <a:buNone/>
            </a:pPr>
            <a:endParaRPr lang="cs-CZ" dirty="0" smtClean="0"/>
          </a:p>
          <a:p>
            <a:pPr>
              <a:lnSpc>
                <a:spcPct val="80000"/>
              </a:lnSpc>
              <a:buNone/>
            </a:pPr>
            <a:r>
              <a:rPr lang="cs-CZ" dirty="0" smtClean="0"/>
              <a:t>Koncepty mimesis podle Platóna, Aristotela a </a:t>
            </a:r>
            <a:r>
              <a:rPr lang="cs-CZ" dirty="0" err="1" smtClean="0"/>
              <a:t>Plotína</a:t>
            </a:r>
            <a:r>
              <a:rPr lang="cs-CZ" dirty="0" smtClean="0"/>
              <a:t>. </a:t>
            </a:r>
          </a:p>
          <a:p>
            <a:pPr>
              <a:lnSpc>
                <a:spcPct val="80000"/>
              </a:lnSpc>
              <a:buNone/>
            </a:pPr>
            <a:r>
              <a:rPr lang="cs-CZ" dirty="0" smtClean="0"/>
              <a:t>V 18. stol., po ustavení estetiky jako samostatné disciplíny Alexandrem </a:t>
            </a:r>
            <a:r>
              <a:rPr lang="cs-CZ" dirty="0" err="1" smtClean="0"/>
              <a:t>Gottliebem</a:t>
            </a:r>
            <a:r>
              <a:rPr lang="cs-CZ" dirty="0" smtClean="0"/>
              <a:t> </a:t>
            </a:r>
            <a:r>
              <a:rPr lang="cs-CZ" dirty="0" err="1" smtClean="0"/>
              <a:t>Baumgartnerem</a:t>
            </a:r>
            <a:r>
              <a:rPr lang="cs-CZ" dirty="0" smtClean="0"/>
              <a:t>, ztratily váhu, ale i později se k nim mnozí teoretici vraceli.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solidFill>
                  <a:srgbClr val="7030A0"/>
                </a:solidFill>
              </a:rPr>
              <a:t>Skiagrafie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302418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dirty="0" smtClean="0"/>
              <a:t>Daniel </a:t>
            </a:r>
            <a:r>
              <a:rPr lang="cs-CZ" sz="2400" dirty="0" err="1" smtClean="0"/>
              <a:t>Chodowiecki</a:t>
            </a:r>
            <a:r>
              <a:rPr lang="cs-CZ" sz="2400" dirty="0" smtClean="0"/>
              <a:t>, </a:t>
            </a:r>
            <a:r>
              <a:rPr lang="cs-CZ" sz="2400" i="1" dirty="0" smtClean="0"/>
              <a:t>Vynalezení malířství dle Plinia</a:t>
            </a:r>
            <a:r>
              <a:rPr lang="cs-CZ" sz="2400" dirty="0" smtClean="0"/>
              <a:t>, 1787</a:t>
            </a:r>
          </a:p>
          <a:p>
            <a:pPr eaLnBrk="1" hangingPunct="1">
              <a:buFontTx/>
              <a:buNone/>
            </a:pPr>
            <a:endParaRPr lang="cs-CZ" dirty="0" smtClean="0"/>
          </a:p>
        </p:txBody>
      </p:sp>
      <p:pic>
        <p:nvPicPr>
          <p:cNvPr id="11268" name="Picture 4" descr="img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00213"/>
            <a:ext cx="5327650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68313" y="3429000"/>
            <a:ext cx="27368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dirty="0"/>
              <a:t>Pozn.: Plinius, </a:t>
            </a:r>
            <a:r>
              <a:rPr lang="cs-CZ" i="1" dirty="0" err="1"/>
              <a:t>Historia</a:t>
            </a:r>
            <a:r>
              <a:rPr lang="cs-CZ" i="1" dirty="0"/>
              <a:t> </a:t>
            </a:r>
            <a:r>
              <a:rPr lang="cs-CZ" i="1" dirty="0" err="1"/>
              <a:t>naturalis</a:t>
            </a:r>
            <a:r>
              <a:rPr lang="cs-CZ" dirty="0"/>
              <a:t>, kniha XXXV, o počátcích malířství: „kolem stínu člověka byla vedena čára, a tak první malířství mělo takový ráz, potom se provádělo jednou barvou a takové slulo </a:t>
            </a:r>
            <a:r>
              <a:rPr lang="cs-CZ" dirty="0" err="1"/>
              <a:t>monochromatos</a:t>
            </a:r>
            <a:r>
              <a:rPr lang="cs-CZ" dirty="0"/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1686144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08050"/>
            <a:ext cx="30353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dirty="0" smtClean="0">
                <a:solidFill>
                  <a:srgbClr val="7030A0"/>
                </a:solidFill>
              </a:rPr>
              <a:t>Obraz „neudělaný lidskou rukou“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36838"/>
            <a:ext cx="338455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i="1" dirty="0" smtClean="0"/>
              <a:t>Sv. Tvář z </a:t>
            </a:r>
            <a:r>
              <a:rPr lang="cs-CZ" sz="2800" i="1" dirty="0" err="1" smtClean="0"/>
              <a:t>Laonu</a:t>
            </a:r>
            <a:r>
              <a:rPr lang="cs-CZ" sz="2800" dirty="0" smtClean="0"/>
              <a:t>,</a:t>
            </a:r>
          </a:p>
          <a:p>
            <a:pPr eaLnBrk="1" hangingPunct="1">
              <a:buFontTx/>
              <a:buNone/>
            </a:pPr>
            <a:r>
              <a:rPr lang="cs-CZ" sz="2800" dirty="0" smtClean="0"/>
              <a:t>	byzantská ikona</a:t>
            </a:r>
          </a:p>
        </p:txBody>
      </p:sp>
      <p:pic>
        <p:nvPicPr>
          <p:cNvPr id="12292" name="Picture 4" descr="img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765175"/>
            <a:ext cx="4838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11188" y="4005263"/>
            <a:ext cx="28813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dirty="0"/>
              <a:t>Pozn.: </a:t>
            </a:r>
            <a:r>
              <a:rPr lang="cs-CZ" dirty="0" err="1" smtClean="0"/>
              <a:t>Mandylion</a:t>
            </a:r>
            <a:r>
              <a:rPr lang="cs-CZ" dirty="0" smtClean="0"/>
              <a:t> a </a:t>
            </a:r>
            <a:r>
              <a:rPr lang="cs-CZ" dirty="0" err="1" smtClean="0"/>
              <a:t>veraikon</a:t>
            </a:r>
            <a:r>
              <a:rPr lang="cs-CZ" dirty="0" smtClean="0"/>
              <a:t> </a:t>
            </a:r>
            <a:r>
              <a:rPr lang="cs-CZ" dirty="0"/>
              <a:t>byl </a:t>
            </a:r>
            <a:r>
              <a:rPr lang="cs-CZ" dirty="0" smtClean="0"/>
              <a:t>chápány </a:t>
            </a:r>
            <a:r>
              <a:rPr lang="cs-CZ" dirty="0"/>
              <a:t>jako „mechanická reprodukce“ Kristovy tváře, jež </a:t>
            </a:r>
            <a:r>
              <a:rPr lang="cs-CZ" dirty="0" smtClean="0"/>
              <a:t>obtiskla </a:t>
            </a:r>
            <a:r>
              <a:rPr lang="cs-CZ" dirty="0"/>
              <a:t>do </a:t>
            </a:r>
            <a:r>
              <a:rPr lang="cs-CZ" dirty="0" smtClean="0"/>
              <a:t>plátna.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452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dirty="0" smtClean="0">
                <a:solidFill>
                  <a:srgbClr val="7030A0"/>
                </a:solidFill>
              </a:rPr>
              <a:t>Exkurz: Využití projekčních optických pomůcek v malířství?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73238"/>
            <a:ext cx="8208963" cy="3168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David Hockney, </a:t>
            </a:r>
            <a:r>
              <a:rPr lang="cs-CZ" sz="2400" i="1" smtClean="0"/>
              <a:t>The Secret Knowledge. Rediscovering the Lost Techniques of the Old Masters</a:t>
            </a:r>
            <a:r>
              <a:rPr lang="cs-CZ" sz="2400" smtClean="0"/>
              <a:t> (2001), česky </a:t>
            </a:r>
            <a:r>
              <a:rPr lang="cs-CZ" sz="2400" i="1" smtClean="0"/>
              <a:t>Tajemství starých mistrů</a:t>
            </a:r>
            <a:r>
              <a:rPr lang="cs-CZ" sz="2400" smtClean="0"/>
              <a:t> (2003)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Autor se snaží doložit, že realistické efekty, jichž začali vy-užívat nizozemští mistři 15. století a které v další tradici ev-ropského malířství hrály důležitou roli, byly vytvářeny za po-moci optických pomůcek umožňujících projekci zobrazeného.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Kritika jeho tezí jako nedostatečně doložených, např. Suzan Sontag psala o „warholizaci malířství“.</a:t>
            </a:r>
          </a:p>
        </p:txBody>
      </p:sp>
      <p:pic>
        <p:nvPicPr>
          <p:cNvPr id="6148" name="Picture 4" descr="Lot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902200"/>
            <a:ext cx="4392613" cy="1646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5076825" y="4797425"/>
            <a:ext cx="3671888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sz="1600"/>
              <a:t>Lorenzo Lotto, Manžel a manželka, 1523, detail obrazu</a:t>
            </a:r>
          </a:p>
          <a:p>
            <a:pPr eaLnBrk="1" hangingPunct="1"/>
            <a:r>
              <a:rPr lang="cs-CZ" sz="1600"/>
              <a:t>Hockney a fyzik Falco dokazují, že vyso-ká míra realismu musela být dosažena za pomoci optických pomůcek. http://www.optics.arizona.edu/SSD/art-optics/scientific.html</a:t>
            </a:r>
          </a:p>
        </p:txBody>
      </p:sp>
    </p:spTree>
    <p:extLst>
      <p:ext uri="{BB962C8B-B14F-4D97-AF65-F5344CB8AC3E}">
        <p14:creationId xmlns:p14="http://schemas.microsoft.com/office/powerpoint/2010/main" val="2153936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rgbClr val="7030A0"/>
                </a:solidFill>
              </a:rPr>
              <a:t>2. Zobrazení </a:t>
            </a:r>
            <a:r>
              <a:rPr lang="cs-CZ" sz="3600" dirty="0">
                <a:solidFill>
                  <a:srgbClr val="7030A0"/>
                </a:solidFill>
              </a:rPr>
              <a:t>a obraz</a:t>
            </a:r>
            <a:r>
              <a:rPr lang="cs-CZ" sz="4000" dirty="0">
                <a:solidFill>
                  <a:srgbClr val="7030A0"/>
                </a:solidFill>
              </a:rPr>
              <a:t/>
            </a:r>
            <a:br>
              <a:rPr lang="cs-CZ" sz="4000" dirty="0">
                <a:solidFill>
                  <a:srgbClr val="7030A0"/>
                </a:solidFill>
              </a:rPr>
            </a:br>
            <a:r>
              <a:rPr lang="cs-CZ" sz="2400" dirty="0">
                <a:solidFill>
                  <a:srgbClr val="7030A0"/>
                </a:solidFill>
              </a:rPr>
              <a:t>(K hermeneutice malířství)</a:t>
            </a:r>
            <a:br>
              <a:rPr lang="cs-CZ" sz="2400" dirty="0">
                <a:solidFill>
                  <a:srgbClr val="7030A0"/>
                </a:solidFill>
              </a:rPr>
            </a:br>
            <a:endParaRPr lang="cs-CZ" sz="2400" i="1" dirty="0">
              <a:solidFill>
                <a:srgbClr val="7030A0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741862"/>
          </a:xfrm>
        </p:spPr>
        <p:txBody>
          <a:bodyPr/>
          <a:lstStyle/>
          <a:p>
            <a:r>
              <a:rPr lang="cs-CZ" sz="2800"/>
              <a:t>odlišení zobrazení / obraz</a:t>
            </a:r>
          </a:p>
          <a:p>
            <a:r>
              <a:rPr lang="cs-CZ" sz="2800"/>
              <a:t>zobrazení: jeho cílem je vizuální substituce skuteč-nosti nebo věci, která se nachází mimo obraz (vizuální „simulace“)</a:t>
            </a:r>
          </a:p>
          <a:p>
            <a:r>
              <a:rPr lang="cs-CZ" sz="2800"/>
              <a:t>obraz je zjevným uchopením a předvedením zobra-zované skutečnosti před naším pohledem; H. G. Gadamer, </a:t>
            </a:r>
            <a:r>
              <a:rPr lang="cs-CZ" sz="2800" i="1"/>
              <a:t>Pravda a metoda</a:t>
            </a:r>
            <a:r>
              <a:rPr lang="cs-CZ" sz="2800"/>
              <a:t>: „...obraz uplatňuje své vlastní bytí, aby nechal vystoupit zobrazené“</a:t>
            </a:r>
          </a:p>
          <a:p>
            <a:pPr>
              <a:buFontTx/>
              <a:buNone/>
            </a:pPr>
            <a:r>
              <a:rPr lang="cs-CZ" sz="2000"/>
              <a:t>Mojmír Horyna, </a:t>
            </a:r>
            <a:r>
              <a:rPr lang="cs-CZ" sz="2000" i="1"/>
              <a:t>Umělecké dílo jako rozvrh. </a:t>
            </a:r>
            <a:r>
              <a:rPr lang="cs-CZ" sz="2000"/>
              <a:t>In</a:t>
            </a:r>
            <a:r>
              <a:rPr lang="cs-CZ" sz="2000" i="1"/>
              <a:t>: Dějiny umění v české společ-nosti</a:t>
            </a:r>
            <a:r>
              <a:rPr lang="cs-CZ" sz="2000"/>
              <a:t>. Praha 2004, s. 82.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7030A0"/>
                </a:solidFill>
              </a:rPr>
              <a:t>Cesta k abstrakci: autonomní obraz? </a:t>
            </a:r>
            <a:endParaRPr lang="cs-CZ" sz="36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0929"/>
            <a:ext cx="3682752" cy="2664295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r>
              <a:rPr lang="cs-CZ" dirty="0" smtClean="0"/>
              <a:t>Je třeba si uvědomit, že obraz dříve než představuje koně, bitvu, nahou ženu, nebo jinou anekdotu, je ve své podstatě plocha pokrytá barvami uspořádaná podle určitého pořádku.</a:t>
            </a:r>
          </a:p>
          <a:p>
            <a:pPr>
              <a:buFontTx/>
              <a:buNone/>
            </a:pPr>
            <a:r>
              <a:rPr lang="cs-CZ" dirty="0" smtClean="0"/>
              <a:t>	(</a:t>
            </a:r>
            <a:r>
              <a:rPr lang="cs-CZ" dirty="0" err="1" smtClean="0"/>
              <a:t>Maurice</a:t>
            </a:r>
            <a:r>
              <a:rPr lang="cs-CZ" dirty="0" smtClean="0"/>
              <a:t> Denis, </a:t>
            </a:r>
            <a:r>
              <a:rPr lang="cs-CZ" dirty="0" err="1" smtClean="0"/>
              <a:t>Théories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Picture 4" descr="Serusier_-_the_talis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1412776"/>
            <a:ext cx="3906648" cy="4895949"/>
          </a:xfrm>
          <a:prstGeom prst="rect">
            <a:avLst/>
          </a:prstGeom>
          <a:noFill/>
          <a:ln/>
        </p:spPr>
      </p:pic>
      <p:sp>
        <p:nvSpPr>
          <p:cNvPr id="6" name="Obdélník 5"/>
          <p:cNvSpPr/>
          <p:nvPr/>
        </p:nvSpPr>
        <p:spPr>
          <a:xfrm>
            <a:off x="611560" y="5445224"/>
            <a:ext cx="3528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 smtClean="0"/>
              <a:t>Paul </a:t>
            </a:r>
            <a:r>
              <a:rPr lang="cs-CZ" sz="2200" dirty="0" err="1" smtClean="0"/>
              <a:t>Sérusier</a:t>
            </a:r>
            <a:r>
              <a:rPr lang="cs-CZ" sz="2200" dirty="0" smtClean="0"/>
              <a:t>, Talisman, 1888</a:t>
            </a:r>
            <a:br>
              <a:rPr lang="cs-CZ" sz="2200" dirty="0" smtClean="0"/>
            </a:br>
            <a:r>
              <a:rPr lang="cs-CZ" sz="2200" dirty="0" smtClean="0"/>
              <a:t>skupina </a:t>
            </a:r>
            <a:r>
              <a:rPr lang="cs-CZ" sz="2200" dirty="0" err="1" smtClean="0"/>
              <a:t>Nabis</a:t>
            </a:r>
            <a:endParaRPr lang="cs-CZ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04813"/>
            <a:ext cx="7772400" cy="1470025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9900CC"/>
                </a:solidFill>
              </a:rPr>
              <a:t>Nic než skutečnost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652963"/>
            <a:ext cx="7489825" cy="1752600"/>
          </a:xfrm>
        </p:spPr>
        <p:txBody>
          <a:bodyPr/>
          <a:lstStyle/>
          <a:p>
            <a:pPr eaLnBrk="1" hangingPunct="1"/>
            <a:endParaRPr lang="cs-CZ" smtClean="0">
              <a:solidFill>
                <a:srgbClr val="9900CC"/>
              </a:solidFill>
            </a:endParaRPr>
          </a:p>
        </p:txBody>
      </p:sp>
      <p:pic>
        <p:nvPicPr>
          <p:cNvPr id="5124" name="Picture 4" descr="Chuck Close Frank 1969 olej plát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72625" cy="957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51520" y="866805"/>
            <a:ext cx="313303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cs-CZ" sz="2800" dirty="0">
                <a:solidFill>
                  <a:srgbClr val="9900CC"/>
                </a:solidFill>
              </a:rPr>
              <a:t>3</a:t>
            </a:r>
            <a:r>
              <a:rPr lang="cs-CZ" sz="2800" dirty="0" smtClean="0">
                <a:solidFill>
                  <a:srgbClr val="9900CC"/>
                </a:solidFill>
              </a:rPr>
              <a:t>. </a:t>
            </a:r>
            <a:r>
              <a:rPr lang="cs-CZ" sz="2800" dirty="0" smtClean="0">
                <a:solidFill>
                  <a:srgbClr val="9900CC"/>
                </a:solidFill>
              </a:rPr>
              <a:t>„Nic </a:t>
            </a:r>
            <a:r>
              <a:rPr lang="cs-CZ" sz="2800" dirty="0">
                <a:solidFill>
                  <a:srgbClr val="9900CC"/>
                </a:solidFill>
              </a:rPr>
              <a:t>než skutečnost</a:t>
            </a:r>
            <a:r>
              <a:rPr lang="cs-CZ" sz="2800" dirty="0" smtClean="0">
                <a:solidFill>
                  <a:srgbClr val="9900CC"/>
                </a:solidFill>
              </a:rPr>
              <a:t>...“</a:t>
            </a:r>
            <a:r>
              <a:rPr lang="cs-CZ" dirty="0" smtClean="0">
                <a:solidFill>
                  <a:srgbClr val="9900CC"/>
                </a:solidFill>
              </a:rPr>
              <a:t> </a:t>
            </a:r>
          </a:p>
          <a:p>
            <a:r>
              <a:rPr lang="cs-CZ" dirty="0" smtClean="0">
                <a:solidFill>
                  <a:srgbClr val="9900CC"/>
                </a:solidFill>
              </a:rPr>
              <a:t>Verismus</a:t>
            </a:r>
            <a:r>
              <a:rPr lang="cs-CZ" dirty="0">
                <a:solidFill>
                  <a:srgbClr val="9900CC"/>
                </a:solidFill>
              </a:rPr>
              <a:t>, ilusionismus, naturalismus a realismus </a:t>
            </a:r>
            <a:r>
              <a:rPr lang="cs-CZ" dirty="0" smtClean="0">
                <a:solidFill>
                  <a:srgbClr val="9900CC"/>
                </a:solidFill>
              </a:rPr>
              <a:t>               v </a:t>
            </a:r>
            <a:r>
              <a:rPr lang="cs-CZ" dirty="0">
                <a:solidFill>
                  <a:srgbClr val="9900CC"/>
                </a:solidFill>
              </a:rPr>
              <a:t>malířství 19. a 20. stol.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008063"/>
          </a:xfrm>
        </p:spPr>
        <p:txBody>
          <a:bodyPr/>
          <a:lstStyle/>
          <a:p>
            <a:pPr eaLnBrk="1" hangingPunct="1"/>
            <a:r>
              <a:rPr lang="cs-CZ" sz="3600" smtClean="0">
                <a:solidFill>
                  <a:srgbClr val="9900CC"/>
                </a:solidFill>
              </a:rPr>
              <a:t>Mimeze předmětného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920037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i="1" dirty="0" smtClean="0"/>
              <a:t>Verismus</a:t>
            </a:r>
            <a:r>
              <a:rPr lang="cs-CZ" sz="2400" dirty="0" smtClean="0"/>
              <a:t>: lat. </a:t>
            </a:r>
            <a:r>
              <a:rPr lang="cs-CZ" sz="2400" i="1" dirty="0" err="1" smtClean="0"/>
              <a:t>verus</a:t>
            </a:r>
            <a:r>
              <a:rPr lang="cs-CZ" sz="2400" dirty="0" smtClean="0"/>
              <a:t> = pravda, snaha zobrazovat skutečnost takovou jaká je, v surovém stavu, s jejími zdánlivě </a:t>
            </a:r>
            <a:r>
              <a:rPr lang="cs-CZ" sz="2400" dirty="0" err="1" smtClean="0"/>
              <a:t>bezvýz</a:t>
            </a:r>
            <a:r>
              <a:rPr lang="cs-CZ" sz="2400" dirty="0" smtClean="0"/>
              <a:t>-</a:t>
            </a:r>
            <a:r>
              <a:rPr lang="cs-CZ" sz="2400" dirty="0" err="1" smtClean="0"/>
              <a:t>namnými</a:t>
            </a:r>
            <a:r>
              <a:rPr lang="cs-CZ" sz="2400" dirty="0" smtClean="0"/>
              <a:t> detaily, ve vší její hrubosti a nízkosti... snaha o dokumentárnost se spíše pesimistickým pohledem na svět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i="1" dirty="0" smtClean="0"/>
              <a:t>Iluze</a:t>
            </a:r>
            <a:r>
              <a:rPr lang="cs-CZ" sz="2400" dirty="0" smtClean="0"/>
              <a:t>: lat. </a:t>
            </a:r>
            <a:r>
              <a:rPr lang="cs-CZ" sz="2400" i="1" dirty="0" err="1" smtClean="0"/>
              <a:t>ludere</a:t>
            </a:r>
            <a:r>
              <a:rPr lang="cs-CZ" sz="2400" dirty="0" smtClean="0"/>
              <a:t> = hrát, zahrávat si, podvádět, klamat, před-</a:t>
            </a:r>
            <a:r>
              <a:rPr lang="cs-CZ" sz="2400" dirty="0" err="1" smtClean="0"/>
              <a:t>stava</a:t>
            </a:r>
            <a:r>
              <a:rPr lang="cs-CZ" sz="2400" dirty="0" smtClean="0"/>
              <a:t> nebo vjem neshodující se skutečností; využití – ve výtvarném umění, např. </a:t>
            </a:r>
            <a:r>
              <a:rPr lang="cs-CZ" sz="2400" i="1" dirty="0" smtClean="0"/>
              <a:t>trompe-l'</a:t>
            </a:r>
            <a:r>
              <a:rPr lang="cs-CZ" sz="2400" i="1" dirty="0" err="1" smtClean="0"/>
              <a:t>œil</a:t>
            </a:r>
            <a:r>
              <a:rPr lang="cs-CZ" sz="2400" dirty="0" smtClean="0"/>
              <a:t>; v divadle, které pro-</a:t>
            </a:r>
            <a:r>
              <a:rPr lang="cs-CZ" sz="2400" dirty="0" err="1" smtClean="0"/>
              <a:t>střednictvím</a:t>
            </a:r>
            <a:r>
              <a:rPr lang="cs-CZ" sz="2400" dirty="0" smtClean="0"/>
              <a:t> aristotelovské mimesis vytváří </a:t>
            </a:r>
            <a:r>
              <a:rPr lang="cs-CZ" sz="2400" dirty="0" err="1" smtClean="0"/>
              <a:t>diegézní</a:t>
            </a:r>
            <a:r>
              <a:rPr lang="cs-CZ" sz="2400" dirty="0" smtClean="0"/>
              <a:t> svět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i="1" dirty="0" err="1" smtClean="0"/>
              <a:t>Diegéze</a:t>
            </a:r>
            <a:r>
              <a:rPr lang="cs-CZ" sz="2400" dirty="0" smtClean="0"/>
              <a:t>: vnitřní svět díla reflektující vnější realitu nebo čistě imaginární svět, který nám autor prostřednictvím svého artefaktu předkládá v určitém výseku (termín zaveden 1950 pro analýzu filmu)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i="1" dirty="0" smtClean="0"/>
              <a:t>Naturalismus</a:t>
            </a:r>
            <a:r>
              <a:rPr lang="cs-CZ" sz="2400" dirty="0" smtClean="0"/>
              <a:t>: snaha co nejvěrněji reprodukovat </a:t>
            </a:r>
            <a:r>
              <a:rPr lang="cs-CZ" sz="2400" dirty="0" err="1" smtClean="0"/>
              <a:t>skuteč</a:t>
            </a:r>
            <a:r>
              <a:rPr lang="cs-CZ" sz="2400" dirty="0" smtClean="0"/>
              <a:t>-</a:t>
            </a:r>
            <a:r>
              <a:rPr lang="cs-CZ" sz="2400" dirty="0" err="1" smtClean="0"/>
              <a:t>nost</a:t>
            </a:r>
            <a:r>
              <a:rPr lang="cs-CZ" sz="2400" dirty="0" smtClean="0"/>
              <a:t>, podobně jako </a:t>
            </a:r>
            <a:r>
              <a:rPr lang="cs-CZ" sz="2400" i="1" dirty="0" smtClean="0"/>
              <a:t>realismus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dirty="0" smtClean="0"/>
              <a:t>Zdroj: E. </a:t>
            </a:r>
            <a:r>
              <a:rPr lang="cs-CZ" sz="1800" dirty="0" err="1" smtClean="0"/>
              <a:t>Souriau</a:t>
            </a:r>
            <a:r>
              <a:rPr lang="cs-CZ" sz="1800" dirty="0" smtClean="0"/>
              <a:t>, </a:t>
            </a:r>
            <a:r>
              <a:rPr lang="cs-CZ" sz="1800" i="1" dirty="0" smtClean="0"/>
              <a:t>Encyklopedie estetiky</a:t>
            </a:r>
            <a:r>
              <a:rPr lang="cs-CZ" sz="1800" dirty="0" smtClean="0"/>
              <a:t>. Praha 1994.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dirty="0" smtClean="0">
                <a:solidFill>
                  <a:srgbClr val="9900CC"/>
                </a:solidFill>
              </a:rPr>
              <a:t>Trompe-l'</a:t>
            </a:r>
            <a:r>
              <a:rPr lang="cs-CZ" sz="3600" dirty="0" err="1" smtClean="0">
                <a:solidFill>
                  <a:srgbClr val="9900CC"/>
                </a:solidFill>
              </a:rPr>
              <a:t>œil</a:t>
            </a:r>
            <a:r>
              <a:rPr lang="cs-CZ" sz="3600" dirty="0" smtClean="0">
                <a:solidFill>
                  <a:srgbClr val="9900CC"/>
                </a:solidFill>
              </a:rPr>
              <a:t> a historická malba </a:t>
            </a:r>
            <a:r>
              <a:rPr lang="cs-CZ" sz="2200" dirty="0" smtClean="0">
                <a:solidFill>
                  <a:srgbClr val="9900CC"/>
                </a:solidFill>
              </a:rPr>
              <a:t>/další snímek/</a:t>
            </a:r>
            <a:r>
              <a:rPr lang="cs-CZ" sz="3600" i="1" dirty="0" smtClean="0">
                <a:solidFill>
                  <a:srgbClr val="9900CC"/>
                </a:solidFill>
              </a:rPr>
              <a:t/>
            </a:r>
            <a:br>
              <a:rPr lang="cs-CZ" sz="3600" i="1" dirty="0" smtClean="0">
                <a:solidFill>
                  <a:srgbClr val="9900CC"/>
                </a:solidFill>
              </a:rPr>
            </a:br>
            <a:r>
              <a:rPr lang="cs-CZ" sz="1800" i="1" dirty="0" smtClean="0">
                <a:solidFill>
                  <a:srgbClr val="9900CC"/>
                </a:solidFill>
              </a:rPr>
              <a:t/>
            </a:r>
            <a:br>
              <a:rPr lang="cs-CZ" sz="1800" i="1" dirty="0" smtClean="0">
                <a:solidFill>
                  <a:srgbClr val="9900CC"/>
                </a:solidFill>
              </a:rPr>
            </a:br>
            <a:r>
              <a:rPr lang="cs-CZ" sz="1800" dirty="0" smtClean="0"/>
              <a:t>Pere </a:t>
            </a:r>
            <a:r>
              <a:rPr lang="cs-CZ" sz="1800" dirty="0" err="1" smtClean="0"/>
              <a:t>Borrell</a:t>
            </a:r>
            <a:r>
              <a:rPr lang="cs-CZ" sz="1800" dirty="0" smtClean="0"/>
              <a:t> </a:t>
            </a:r>
            <a:r>
              <a:rPr lang="cs-CZ" sz="1800" dirty="0" err="1" smtClean="0"/>
              <a:t>del</a:t>
            </a:r>
            <a:r>
              <a:rPr lang="cs-CZ" sz="1800" dirty="0" smtClean="0"/>
              <a:t> </a:t>
            </a:r>
            <a:r>
              <a:rPr lang="cs-CZ" sz="1800" dirty="0" err="1" smtClean="0"/>
              <a:t>Caso</a:t>
            </a:r>
            <a:r>
              <a:rPr lang="cs-CZ" sz="1800" dirty="0" smtClean="0"/>
              <a:t>, 1874		     Ferdinand </a:t>
            </a:r>
            <a:r>
              <a:rPr lang="cs-CZ" sz="1800" dirty="0" err="1" smtClean="0"/>
              <a:t>Georg</a:t>
            </a:r>
            <a:r>
              <a:rPr lang="cs-CZ" sz="1800" dirty="0" smtClean="0"/>
              <a:t> </a:t>
            </a:r>
            <a:r>
              <a:rPr lang="cs-CZ" sz="1800" dirty="0" err="1" smtClean="0"/>
              <a:t>Waldmüller</a:t>
            </a:r>
            <a:r>
              <a:rPr lang="cs-CZ" sz="1800" dirty="0" smtClean="0"/>
              <a:t>, 1853</a:t>
            </a:r>
          </a:p>
        </p:txBody>
      </p:sp>
      <p:pic>
        <p:nvPicPr>
          <p:cNvPr id="15363" name="Picture 4" descr="Escaping_criticism_by_Cas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8475" y="1844675"/>
            <a:ext cx="3698875" cy="4608513"/>
          </a:xfrm>
          <a:noFill/>
        </p:spPr>
      </p:pic>
      <p:pic>
        <p:nvPicPr>
          <p:cNvPr id="15364" name="Picture 6" descr="08 Waldmueller Kinder im Fenster 1853 Residenzgalerie Salzbur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1844675"/>
            <a:ext cx="3732212" cy="4608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9459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88640"/>
            <a:ext cx="8642350" cy="5924550"/>
          </a:xfrm>
          <a:noFill/>
        </p:spPr>
      </p:pic>
      <p:sp>
        <p:nvSpPr>
          <p:cNvPr id="4" name="Obdélník 3"/>
          <p:cNvSpPr/>
          <p:nvPr/>
        </p:nvSpPr>
        <p:spPr>
          <a:xfrm>
            <a:off x="251520" y="6165304"/>
            <a:ext cx="8712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Karl </a:t>
            </a:r>
            <a:r>
              <a:rPr lang="cs-CZ" dirty="0" err="1" smtClean="0"/>
              <a:t>von</a:t>
            </a:r>
            <a:r>
              <a:rPr lang="cs-CZ" dirty="0" smtClean="0"/>
              <a:t> Piloty, </a:t>
            </a:r>
            <a:r>
              <a:rPr lang="cs-CZ" dirty="0" err="1" smtClean="0"/>
              <a:t>Thusnelda</a:t>
            </a:r>
            <a:r>
              <a:rPr lang="cs-CZ" dirty="0" smtClean="0"/>
              <a:t> v triumfálním průvodu </a:t>
            </a:r>
            <a:r>
              <a:rPr lang="cs-CZ" dirty="0" err="1" smtClean="0"/>
              <a:t>Germanica</a:t>
            </a:r>
            <a:r>
              <a:rPr lang="cs-CZ" dirty="0" smtClean="0"/>
              <a:t>, 1869-1873 (490 x 710 cm)</a:t>
            </a:r>
          </a:p>
          <a:p>
            <a:r>
              <a:rPr lang="cs-CZ" sz="1200" dirty="0" smtClean="0"/>
              <a:t>Obraz díky své velikosti a dokonalosti iluzivních malířských prostředků vytváří „</a:t>
            </a:r>
            <a:r>
              <a:rPr lang="cs-CZ" sz="1200" dirty="0" err="1" smtClean="0"/>
              <a:t>ambiente</a:t>
            </a:r>
            <a:r>
              <a:rPr lang="cs-CZ" sz="1200" dirty="0" smtClean="0"/>
              <a:t>“ vtahující diváka do imaginární evokace historie. 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smtClean="0">
                <a:solidFill>
                  <a:srgbClr val="9900CC"/>
                </a:solidFill>
              </a:rPr>
              <a:t>Malovaná panoramata</a:t>
            </a:r>
            <a:br>
              <a:rPr lang="cs-CZ" sz="4000" smtClean="0">
                <a:solidFill>
                  <a:srgbClr val="9900CC"/>
                </a:solidFill>
              </a:rPr>
            </a:br>
            <a:r>
              <a:rPr lang="cs-CZ" sz="2000" smtClean="0"/>
              <a:t>Yadegar Asisi, Řím CCCXII, Lipsko, Gasometer, 2003-2005</a:t>
            </a:r>
            <a:r>
              <a:rPr lang="cs-CZ" sz="4000" smtClean="0"/>
              <a:t> </a:t>
            </a:r>
          </a:p>
        </p:txBody>
      </p:sp>
      <p:pic>
        <p:nvPicPr>
          <p:cNvPr id="22531" name="Picture 4" descr="img_07_leipzig_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1554163"/>
            <a:ext cx="7058025" cy="4968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833</Words>
  <Application>Microsoft Office PowerPoint</Application>
  <PresentationFormat>Předvádění na obrazovce (4:3)</PresentationFormat>
  <Paragraphs>92</Paragraphs>
  <Slides>22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Motiv sady Office</vt:lpstr>
      <vt:lpstr>„Pravdivý obraz“  Otisk skutečnosti v malířství a sochařství</vt:lpstr>
      <vt:lpstr>1. Teorie mimesis</vt:lpstr>
      <vt:lpstr>2. Zobrazení a obraz (K hermeneutice malířství) </vt:lpstr>
      <vt:lpstr>Cesta k abstrakci: autonomní obraz? </vt:lpstr>
      <vt:lpstr>Nic než skutečnost</vt:lpstr>
      <vt:lpstr>Mimeze předmětného</vt:lpstr>
      <vt:lpstr>Trompe-l'œil a historická malba /další snímek/  Pere Borrell del Caso, 1874       Ferdinand Georg Waldmüller, 1853</vt:lpstr>
      <vt:lpstr>Prezentace aplikace PowerPoint</vt:lpstr>
      <vt:lpstr>Malovaná panoramata Yadegar Asisi, Řím CCCXII, Lipsko, Gasometer, 2003-2005 </vt:lpstr>
      <vt:lpstr>Y. Asisi, finissage, 2009   Londýnské Colosseum, 1826 Luděk Marold a kol., panorama bitvy u Lipan (1898) v pražské Stromovce</vt:lpstr>
      <vt:lpstr>Jeruzalémské panorama Ukřižování Krista, Altötting Gebhard Fugel, 1903</vt:lpstr>
      <vt:lpstr>Prezentace aplikace PowerPoint</vt:lpstr>
      <vt:lpstr>  Veristické postupy v malířství 20. století  Christian Schad, 1927  René Magritte, 1928              Gerhard Richter, 1975</vt:lpstr>
      <vt:lpstr>Gerhard Richter, Strýček Rudi, 1965</vt:lpstr>
      <vt:lpstr>Norman Rockwell  Znalec, 1962  Konfrontace zpodobeného díla amerického abstraktního expresionismu a realistické malby autora</vt:lpstr>
      <vt:lpstr>4. Médium – obraz – tělo podle Bild-Anthropologie H. Beltinga</vt:lpstr>
      <vt:lpstr>5. Chápání médií </vt:lpstr>
      <vt:lpstr>Posmrtná maska Agamnemóna</vt:lpstr>
      <vt:lpstr>Uchování podoby zemřelého  E. Popp (?), Posmrtný odlitek tváře a lebky Bernarda Bolzana, 1848 Ernst Popp, Busta B. Bolzana, 1848</vt:lpstr>
      <vt:lpstr>Skiagrafie</vt:lpstr>
      <vt:lpstr>Obraz „neudělaný lidskou rukou“ </vt:lpstr>
      <vt:lpstr>Exkurz: Využití projekčních optických pomůcek v malířství?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„Pravdivý obraz“ a proměny jeho paradigmatu</dc:title>
  <dc:creator>Aleš</dc:creator>
  <cp:lastModifiedBy>user</cp:lastModifiedBy>
  <cp:revision>22</cp:revision>
  <dcterms:created xsi:type="dcterms:W3CDTF">2014-03-03T22:35:53Z</dcterms:created>
  <dcterms:modified xsi:type="dcterms:W3CDTF">2015-05-17T19:04:34Z</dcterms:modified>
</cp:coreProperties>
</file>