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73" r:id="rId6"/>
    <p:sldId id="274" r:id="rId7"/>
    <p:sldId id="260" r:id="rId8"/>
    <p:sldId id="275" r:id="rId9"/>
    <p:sldId id="261" r:id="rId10"/>
    <p:sldId id="272" r:id="rId11"/>
    <p:sldId id="276" r:id="rId12"/>
    <p:sldId id="277" r:id="rId13"/>
    <p:sldId id="278" r:id="rId14"/>
    <p:sldId id="287" r:id="rId15"/>
    <p:sldId id="263" r:id="rId16"/>
    <p:sldId id="264" r:id="rId17"/>
    <p:sldId id="279" r:id="rId18"/>
    <p:sldId id="265" r:id="rId19"/>
    <p:sldId id="280" r:id="rId20"/>
    <p:sldId id="281" r:id="rId21"/>
    <p:sldId id="282" r:id="rId22"/>
    <p:sldId id="283" r:id="rId23"/>
    <p:sldId id="268" r:id="rId24"/>
    <p:sldId id="284" r:id="rId25"/>
    <p:sldId id="285" r:id="rId26"/>
    <p:sldId id="286" r:id="rId27"/>
    <p:sldId id="270" r:id="rId28"/>
    <p:sldId id="271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93B75-B563-4B67-8A40-F440CB527B76}" type="datetimeFigureOut">
              <a:rPr lang="cs-CZ" smtClean="0"/>
              <a:pPr/>
              <a:t>6. 4. 2016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D5657-B76E-4B60-A81E-6D2EC06EE2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68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63A61F-BA33-45EB-8688-09C3A657709C}" type="slidenum">
              <a:rPr lang="cs-CZ"/>
              <a:pPr/>
              <a:t>5</a:t>
            </a:fld>
            <a:endParaRPr lang="cs-CZ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005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A0D88C-907D-432E-9B9B-5C7DA8EAA251}" type="slidenum">
              <a:rPr lang="cs-CZ"/>
              <a:pPr/>
              <a:t>20</a:t>
            </a:fld>
            <a:endParaRPr lang="cs-CZ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3467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D3F2E9-1629-4AF8-B5BA-6AF5A600B058}" type="slidenum">
              <a:rPr lang="cs-CZ"/>
              <a:pPr/>
              <a:t>21</a:t>
            </a:fld>
            <a:endParaRPr lang="cs-CZ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4150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8DA12A-64CE-4B0B-99AA-2C885A3612BD}" type="slidenum">
              <a:rPr lang="cs-CZ"/>
              <a:pPr/>
              <a:t>22</a:t>
            </a:fld>
            <a:endParaRPr lang="cs-CZ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4652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DCA938-81DC-4B3A-B961-00DF1BCA725A}" type="slidenum">
              <a:rPr lang="cs-CZ"/>
              <a:pPr/>
              <a:t>24</a:t>
            </a:fld>
            <a:endParaRPr lang="cs-CZ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826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C73D10-A783-4B95-8CEA-3FF2CB73573B}" type="slidenum">
              <a:rPr lang="cs-CZ"/>
              <a:pPr/>
              <a:t>25</a:t>
            </a:fld>
            <a:endParaRPr lang="cs-CZ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7527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4530B3-B29D-4FAA-A29D-6AE89002490F}" type="slidenum">
              <a:rPr lang="cs-CZ"/>
              <a:pPr/>
              <a:t>26</a:t>
            </a:fld>
            <a:endParaRPr lang="cs-CZ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995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C69608-2DB1-4718-97A7-8A704F114B49}" type="slidenum">
              <a:rPr lang="cs-CZ"/>
              <a:pPr/>
              <a:t>6</a:t>
            </a:fld>
            <a:endParaRPr lang="cs-CZ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450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B352CA-4AF2-41E1-950F-AFDFEBE6DD5A}" type="slidenum">
              <a:rPr lang="cs-CZ"/>
              <a:pPr/>
              <a:t>8</a:t>
            </a:fld>
            <a:endParaRPr lang="cs-CZ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3338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CD57F7-B484-4DAA-B6D3-6712BD50B280}" type="slidenum">
              <a:rPr lang="cs-CZ"/>
              <a:pPr/>
              <a:t>10</a:t>
            </a:fld>
            <a:endParaRPr lang="cs-CZ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5088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5E9E2F-ED2A-46AB-9497-23BA5DB89FE7}" type="slidenum">
              <a:rPr lang="cs-CZ"/>
              <a:pPr/>
              <a:t>11</a:t>
            </a:fld>
            <a:endParaRPr lang="cs-CZ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3667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79185B-77D9-4AA8-924E-DA7152CE62BF}" type="slidenum">
              <a:rPr lang="cs-CZ"/>
              <a:pPr/>
              <a:t>12</a:t>
            </a:fld>
            <a:endParaRPr lang="cs-CZ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144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5F767-E735-40A4-B655-1F3CD413FEA8}" type="slidenum">
              <a:rPr lang="cs-CZ"/>
              <a:pPr/>
              <a:t>13</a:t>
            </a:fld>
            <a:endParaRPr lang="cs-CZ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908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53C31-E745-429F-B204-260E75370BB0}" type="slidenum">
              <a:rPr lang="cs-CZ"/>
              <a:pPr/>
              <a:t>17</a:t>
            </a:fld>
            <a:endParaRPr lang="cs-CZ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9300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EF1FC4-F83B-4449-9862-9A14CE9E63DE}" type="slidenum">
              <a:rPr lang="cs-CZ"/>
              <a:pPr/>
              <a:t>19</a:t>
            </a:fld>
            <a:endParaRPr lang="cs-CZ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9608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6. 4. 2016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6. 4. 2016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6. 4. 2016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D2CC8C0-8671-4F3E-BBC5-E4D7E449FF0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6. 4. 2016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6. 4. 2016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6. 4. 2016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6. 4. 2016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6. 4. 2016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6. 4. 2016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6. 4. 2016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6. 4. 2016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6. 4. 2016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Zobrazení prostoru </a:t>
            </a:r>
            <a:br>
              <a:rPr lang="cs-CZ" dirty="0" smtClean="0">
                <a:solidFill>
                  <a:srgbClr val="0070C0"/>
                </a:solidFill>
              </a:rPr>
            </a:br>
            <a:r>
              <a:rPr lang="cs-CZ" dirty="0" smtClean="0">
                <a:solidFill>
                  <a:srgbClr val="0070C0"/>
                </a:solidFill>
              </a:rPr>
              <a:t>a optické iluze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52" y="2708920"/>
            <a:ext cx="6660232" cy="3621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918450" cy="1143000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Izometrická projekce</a:t>
            </a:r>
            <a:br>
              <a:rPr lang="cs-CZ" sz="4000" dirty="0">
                <a:solidFill>
                  <a:srgbClr val="0070C0"/>
                </a:solidFill>
              </a:rPr>
            </a:br>
            <a:r>
              <a:rPr lang="cs-CZ" sz="2400" dirty="0" err="1">
                <a:solidFill>
                  <a:srgbClr val="0070C0"/>
                </a:solidFill>
              </a:rPr>
              <a:t>Kenko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Shokei</a:t>
            </a:r>
            <a:r>
              <a:rPr lang="cs-CZ" sz="2400" dirty="0">
                <a:solidFill>
                  <a:srgbClr val="0070C0"/>
                </a:solidFill>
              </a:rPr>
              <a:t>, cca 1500 	Grafický design fy Q</a:t>
            </a:r>
            <a:r>
              <a:rPr lang="en-US" sz="2400" dirty="0">
                <a:solidFill>
                  <a:srgbClr val="0070C0"/>
                </a:solidFill>
              </a:rPr>
              <a:t>*</a:t>
            </a:r>
            <a:r>
              <a:rPr lang="cs-CZ" sz="2400" dirty="0" err="1">
                <a:solidFill>
                  <a:srgbClr val="0070C0"/>
                </a:solidFill>
              </a:rPr>
              <a:t>bert</a:t>
            </a:r>
            <a:r>
              <a:rPr lang="cs-CZ" sz="2400" dirty="0">
                <a:solidFill>
                  <a:srgbClr val="0070C0"/>
                </a:solidFill>
              </a:rPr>
              <a:t>, 1982</a:t>
            </a:r>
            <a:r>
              <a:rPr lang="cs-CZ" sz="40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21860" name="Picture 4" descr="Landscape-KenkoShokei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08175" y="1619250"/>
            <a:ext cx="4968875" cy="2536825"/>
          </a:xfrm>
          <a:noFill/>
          <a:ln/>
        </p:spPr>
      </p:pic>
      <p:pic>
        <p:nvPicPr>
          <p:cNvPr id="121862" name="Picture 6" descr="q_be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259632" y="4401134"/>
            <a:ext cx="3089275" cy="2317750"/>
          </a:xfrm>
          <a:noFill/>
          <a:ln/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61" y="4398560"/>
            <a:ext cx="2320323" cy="2320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600" i="1" dirty="0">
                <a:solidFill>
                  <a:srgbClr val="0070C0"/>
                </a:solidFill>
              </a:rPr>
              <a:t>Perspektiva jako symbolická forma</a:t>
            </a:r>
            <a:r>
              <a:rPr lang="cs-CZ" sz="3600" dirty="0">
                <a:solidFill>
                  <a:srgbClr val="0070C0"/>
                </a:solidFill>
              </a:rPr>
              <a:t/>
            </a:r>
            <a:br>
              <a:rPr lang="cs-CZ" sz="3600" dirty="0">
                <a:solidFill>
                  <a:srgbClr val="0070C0"/>
                </a:solidFill>
              </a:rPr>
            </a:br>
            <a:r>
              <a:rPr lang="cs-CZ" sz="3600" dirty="0">
                <a:solidFill>
                  <a:srgbClr val="0070C0"/>
                </a:solidFill>
              </a:rPr>
              <a:t>Studie o zobrazení místa a prostoru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 dirty="0"/>
              <a:t>Ernst </a:t>
            </a:r>
            <a:r>
              <a:rPr lang="cs-CZ" sz="2800" dirty="0" err="1"/>
              <a:t>Cassirer</a:t>
            </a:r>
            <a:r>
              <a:rPr lang="cs-CZ" sz="2800" dirty="0"/>
              <a:t>, </a:t>
            </a:r>
            <a:r>
              <a:rPr lang="cs-CZ" sz="2800" i="1" dirty="0"/>
              <a:t>Filosofie symbolických forem</a:t>
            </a:r>
            <a:r>
              <a:rPr lang="cs-CZ" sz="2800" dirty="0"/>
              <a:t>, 1923-1929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Erwin </a:t>
            </a:r>
            <a:r>
              <a:rPr lang="cs-CZ" sz="2800" dirty="0" err="1"/>
              <a:t>Panofsky</a:t>
            </a:r>
            <a:r>
              <a:rPr lang="cs-CZ" sz="2800" dirty="0"/>
              <a:t>, </a:t>
            </a:r>
            <a:r>
              <a:rPr lang="cs-CZ" sz="2800" i="1" dirty="0"/>
              <a:t>Perspektiva jako symbolická forma</a:t>
            </a:r>
            <a:r>
              <a:rPr lang="cs-CZ" sz="2800" dirty="0"/>
              <a:t>, 1927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Historikové umění </a:t>
            </a:r>
            <a:r>
              <a:rPr lang="cs-CZ" sz="2800" dirty="0" err="1"/>
              <a:t>Pierre</a:t>
            </a:r>
            <a:r>
              <a:rPr lang="cs-CZ" sz="2800" dirty="0"/>
              <a:t> </a:t>
            </a:r>
            <a:r>
              <a:rPr lang="cs-CZ" sz="2800" dirty="0" err="1"/>
              <a:t>Francastel</a:t>
            </a:r>
            <a:r>
              <a:rPr lang="cs-CZ" sz="2800" dirty="0"/>
              <a:t>, Hubert </a:t>
            </a:r>
            <a:r>
              <a:rPr lang="cs-CZ" sz="2800" dirty="0" err="1"/>
              <a:t>Damisch</a:t>
            </a:r>
            <a:r>
              <a:rPr lang="cs-CZ" sz="2800" dirty="0"/>
              <a:t>, Mario </a:t>
            </a:r>
            <a:r>
              <a:rPr lang="cs-CZ" sz="2800" dirty="0" err="1"/>
              <a:t>Praz</a:t>
            </a:r>
            <a:endParaRPr lang="cs-CZ" sz="2800" dirty="0"/>
          </a:p>
          <a:p>
            <a:pPr>
              <a:lnSpc>
                <a:spcPct val="90000"/>
              </a:lnSpc>
            </a:pPr>
            <a:r>
              <a:rPr lang="cs-CZ" sz="2800" dirty="0"/>
              <a:t>Rudolf </a:t>
            </a:r>
            <a:r>
              <a:rPr lang="cs-CZ" sz="2800" dirty="0" err="1"/>
              <a:t>Arnheim</a:t>
            </a:r>
            <a:r>
              <a:rPr lang="cs-CZ" sz="2800" dirty="0"/>
              <a:t>, </a:t>
            </a:r>
            <a:r>
              <a:rPr lang="cs-CZ" sz="2800" i="1" dirty="0" err="1"/>
              <a:t>Art</a:t>
            </a:r>
            <a:r>
              <a:rPr lang="cs-CZ" sz="2800" i="1" dirty="0"/>
              <a:t> </a:t>
            </a:r>
            <a:r>
              <a:rPr lang="cs-CZ" sz="2800" i="1" dirty="0" err="1"/>
              <a:t>and</a:t>
            </a:r>
            <a:r>
              <a:rPr lang="cs-CZ" sz="2800" i="1" dirty="0"/>
              <a:t> </a:t>
            </a:r>
            <a:r>
              <a:rPr lang="cs-CZ" sz="2800" i="1" dirty="0" err="1"/>
              <a:t>Visual</a:t>
            </a:r>
            <a:r>
              <a:rPr lang="cs-CZ" sz="2800" i="1" dirty="0"/>
              <a:t> </a:t>
            </a:r>
            <a:r>
              <a:rPr lang="cs-CZ" sz="2800" i="1" dirty="0" err="1"/>
              <a:t>Perception</a:t>
            </a:r>
            <a:r>
              <a:rPr lang="cs-CZ" sz="2800" dirty="0"/>
              <a:t>, </a:t>
            </a:r>
            <a:r>
              <a:rPr lang="cs-CZ" sz="2800" dirty="0" smtClean="0"/>
              <a:t>1954</a:t>
            </a:r>
          </a:p>
          <a:p>
            <a:pPr>
              <a:lnSpc>
                <a:spcPct val="90000"/>
              </a:lnSpc>
            </a:pPr>
            <a:r>
              <a:rPr lang="cs-CZ" sz="2800" dirty="0" smtClean="0"/>
              <a:t>Petr </a:t>
            </a:r>
            <a:r>
              <a:rPr lang="cs-CZ" sz="2800" dirty="0" err="1" smtClean="0"/>
              <a:t>Ingerle</a:t>
            </a:r>
            <a:r>
              <a:rPr lang="cs-CZ" sz="2800" dirty="0" smtClean="0"/>
              <a:t>, </a:t>
            </a:r>
            <a:r>
              <a:rPr lang="cs-CZ" sz="2800" i="1" dirty="0" smtClean="0"/>
              <a:t>Příběh perspektivy. Dějiny jedné ideje.</a:t>
            </a:r>
            <a:r>
              <a:rPr lang="cs-CZ" sz="2800" dirty="0" smtClean="0"/>
              <a:t> Brno 2010.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Perspektiva realitu pouze neodráží, ale také konstruuje.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8135938" cy="50403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dirty="0"/>
              <a:t>Oko pozorovatele se projekčně stává středem </a:t>
            </a:r>
            <a:r>
              <a:rPr lang="cs-CZ" sz="2800" dirty="0" err="1"/>
              <a:t>zobra-zeného</a:t>
            </a:r>
            <a:r>
              <a:rPr lang="cs-CZ" sz="2800" dirty="0"/>
              <a:t> univerza, což mu umožňuje obsáhnout </a:t>
            </a:r>
            <a:r>
              <a:rPr lang="cs-CZ" sz="2800" dirty="0" smtClean="0"/>
              <a:t>zobrazený </a:t>
            </a:r>
            <a:r>
              <a:rPr lang="cs-CZ" sz="2800" dirty="0"/>
              <a:t>svět. Perspektivní těžiště, situované v oku, </a:t>
            </a:r>
            <a:r>
              <a:rPr lang="cs-CZ" sz="2800" dirty="0" smtClean="0"/>
              <a:t>vytváří </a:t>
            </a:r>
            <a:r>
              <a:rPr lang="cs-CZ" sz="2800" dirty="0"/>
              <a:t>z diváckého subjektu aktivní centrum a </a:t>
            </a:r>
            <a:r>
              <a:rPr lang="cs-CZ" sz="2800" dirty="0" err="1" smtClean="0"/>
              <a:t>pů</a:t>
            </a:r>
            <a:r>
              <a:rPr lang="cs-CZ" sz="2800" dirty="0" smtClean="0"/>
              <a:t>-vodce </a:t>
            </a:r>
            <a:r>
              <a:rPr lang="cs-CZ" sz="2800" dirty="0"/>
              <a:t>významu.</a:t>
            </a:r>
          </a:p>
          <a:p>
            <a:pPr>
              <a:lnSpc>
                <a:spcPct val="80000"/>
              </a:lnSpc>
            </a:pPr>
            <a:r>
              <a:rPr lang="cs-CZ" sz="2800" dirty="0"/>
              <a:t>Geometrické uspořádání obrazu vzbuzuje dojem, že i skutečný svět podléhá racionálnímu, geometrickému řádu.</a:t>
            </a:r>
          </a:p>
          <a:p>
            <a:pPr>
              <a:lnSpc>
                <a:spcPct val="80000"/>
              </a:lnSpc>
            </a:pPr>
            <a:r>
              <a:rPr lang="cs-CZ" sz="2800" dirty="0"/>
              <a:t>Aby zobrazené mělo maximální účinek, divák musí přijmout hledisko určené tvůrcem. Pozorovatelské oko je monokulární, </a:t>
            </a:r>
            <a:r>
              <a:rPr lang="cs-CZ" sz="2800" dirty="0" err="1"/>
              <a:t>singurální</a:t>
            </a:r>
            <a:r>
              <a:rPr lang="cs-CZ" sz="2800" dirty="0"/>
              <a:t> a odtělesněné.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800" dirty="0"/>
              <a:t>(Petra Hanáková, sb. </a:t>
            </a:r>
            <a:r>
              <a:rPr lang="cs-CZ" sz="2800" i="1" dirty="0"/>
              <a:t>Výzva perspektivy</a:t>
            </a:r>
            <a:r>
              <a:rPr lang="cs-CZ" sz="2800" dirty="0"/>
              <a:t>. Praha 2008, s. 87.)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cs-CZ" sz="4000" dirty="0">
                <a:solidFill>
                  <a:srgbClr val="0070C0"/>
                </a:solidFill>
              </a:rPr>
              <a:t>Různé druhy perspektivy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1438"/>
            <a:ext cx="7772400" cy="51831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i="1" dirty="0"/>
              <a:t>Lineární centrální</a:t>
            </a:r>
            <a:r>
              <a:rPr lang="cs-CZ" sz="2400" dirty="0"/>
              <a:t> perspektiva (</a:t>
            </a:r>
            <a:r>
              <a:rPr lang="cs-CZ" sz="2400" i="1" dirty="0" err="1"/>
              <a:t>perspectiva</a:t>
            </a:r>
            <a:r>
              <a:rPr lang="cs-CZ" sz="2400" i="1" dirty="0"/>
              <a:t> </a:t>
            </a:r>
            <a:r>
              <a:rPr lang="cs-CZ" sz="2400" i="1" dirty="0" err="1"/>
              <a:t>artificialis</a:t>
            </a:r>
            <a:r>
              <a:rPr lang="cs-CZ" sz="2400" dirty="0"/>
              <a:t>): rovnoběžky se sbíhají v jednom bodě</a:t>
            </a:r>
          </a:p>
          <a:p>
            <a:pPr>
              <a:lnSpc>
                <a:spcPct val="90000"/>
              </a:lnSpc>
            </a:pPr>
            <a:r>
              <a:rPr lang="cs-CZ" sz="2400" i="1" dirty="0" err="1"/>
              <a:t>Angulární</a:t>
            </a:r>
            <a:r>
              <a:rPr lang="cs-CZ" sz="2400" dirty="0"/>
              <a:t>, neboli </a:t>
            </a:r>
            <a:r>
              <a:rPr lang="cs-CZ" sz="2400" i="1" dirty="0"/>
              <a:t>kosá</a:t>
            </a:r>
            <a:r>
              <a:rPr lang="cs-CZ" sz="2400" dirty="0"/>
              <a:t> perspektiva: využívá dvou kompatibilních úběžníků</a:t>
            </a:r>
          </a:p>
          <a:p>
            <a:pPr>
              <a:lnSpc>
                <a:spcPct val="90000"/>
              </a:lnSpc>
            </a:pPr>
            <a:r>
              <a:rPr lang="cs-CZ" sz="2400" i="1" dirty="0"/>
              <a:t>Nakloněná</a:t>
            </a:r>
            <a:r>
              <a:rPr lang="cs-CZ" sz="2400" dirty="0"/>
              <a:t> perspektiva: využívá tří úběžníků, strany zobrazených předmětů nejsou rovnoběžné s rovinou obrazu</a:t>
            </a:r>
          </a:p>
          <a:p>
            <a:pPr>
              <a:lnSpc>
                <a:spcPct val="90000"/>
              </a:lnSpc>
            </a:pPr>
            <a:r>
              <a:rPr lang="cs-CZ" sz="2400" i="1" dirty="0"/>
              <a:t>Paralelní</a:t>
            </a:r>
            <a:r>
              <a:rPr lang="cs-CZ" sz="2400" dirty="0"/>
              <a:t> perspektiva (asijské umění): rovnoběžné hrany se nesbíhají</a:t>
            </a:r>
          </a:p>
          <a:p>
            <a:pPr>
              <a:lnSpc>
                <a:spcPct val="90000"/>
              </a:lnSpc>
            </a:pPr>
            <a:r>
              <a:rPr lang="cs-CZ" sz="2400" i="1" dirty="0"/>
              <a:t>Inverzní</a:t>
            </a:r>
            <a:r>
              <a:rPr lang="cs-CZ" sz="2400" dirty="0"/>
              <a:t> (</a:t>
            </a:r>
            <a:r>
              <a:rPr lang="cs-CZ" sz="2400" i="1" dirty="0"/>
              <a:t>převrácená</a:t>
            </a:r>
            <a:r>
              <a:rPr lang="cs-CZ" sz="2400" dirty="0"/>
              <a:t>) perspektiva zobrazuje rovnoběžné hrany jako sbíhající se před rovinou obrazu</a:t>
            </a:r>
          </a:p>
          <a:p>
            <a:pPr>
              <a:lnSpc>
                <a:spcPct val="90000"/>
              </a:lnSpc>
            </a:pPr>
            <a:r>
              <a:rPr lang="cs-CZ" sz="2400" i="1" dirty="0"/>
              <a:t>Bifokální</a:t>
            </a:r>
            <a:r>
              <a:rPr lang="cs-CZ" sz="2400" dirty="0"/>
              <a:t> perspektiva: rovnoběžky se sbíhají ve dvou neslučitelných úběžnících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/>
              <a:t>(P. Hanáková, sb. </a:t>
            </a:r>
            <a:r>
              <a:rPr lang="cs-CZ" sz="2400" i="1" dirty="0"/>
              <a:t>Výzva perspektivy</a:t>
            </a:r>
            <a:r>
              <a:rPr lang="cs-CZ" sz="2400" dirty="0"/>
              <a:t>. Praha 2008, s. 99.)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83568" y="-171400"/>
            <a:ext cx="5111680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r>
              <a:rPr lang="cs-CZ" dirty="0">
                <a:solidFill>
                  <a:srgbClr val="0070C0"/>
                </a:solidFill>
              </a:rPr>
              <a:t>Základy </a:t>
            </a:r>
            <a:r>
              <a:rPr lang="cs-CZ" dirty="0" smtClean="0">
                <a:solidFill>
                  <a:srgbClr val="0070C0"/>
                </a:solidFill>
              </a:rPr>
              <a:t>umělé perspektivy </a:t>
            </a:r>
            <a:r>
              <a:rPr lang="cs-CZ" dirty="0"/>
              <a:t>(</a:t>
            </a:r>
            <a:r>
              <a:rPr lang="cs-CZ" dirty="0" err="1"/>
              <a:t>Brunelleschi</a:t>
            </a:r>
            <a:r>
              <a:rPr lang="cs-CZ" dirty="0"/>
              <a:t>):</a:t>
            </a:r>
          </a:p>
          <a:p>
            <a:r>
              <a:rPr lang="cs-CZ" dirty="0"/>
              <a:t>1. žádné výchylky přímek</a:t>
            </a:r>
          </a:p>
          <a:p>
            <a:r>
              <a:rPr lang="cs-CZ" dirty="0"/>
              <a:t>2. žádné vybočení či zkracování objektů či</a:t>
            </a:r>
          </a:p>
          <a:p>
            <a:r>
              <a:rPr lang="cs-CZ" dirty="0"/>
              <a:t>vzdáleností s rovinou díla</a:t>
            </a:r>
          </a:p>
          <a:p>
            <a:r>
              <a:rPr lang="cs-CZ" dirty="0"/>
              <a:t>3. tři ortogonální přímky projekce se sbíhají</a:t>
            </a:r>
          </a:p>
          <a:p>
            <a:r>
              <a:rPr lang="cs-CZ" dirty="0"/>
              <a:t>v jediném úběžníku, jehož pozice odpovídá oku</a:t>
            </a:r>
          </a:p>
          <a:p>
            <a:r>
              <a:rPr lang="cs-CZ" dirty="0"/>
              <a:t>pozorovatele</a:t>
            </a:r>
          </a:p>
          <a:p>
            <a:r>
              <a:rPr lang="cs-CZ" dirty="0"/>
              <a:t>4. rozměry objektů se zmenšují v přímé závislosti</a:t>
            </a:r>
          </a:p>
          <a:p>
            <a:r>
              <a:rPr lang="pl-PL" dirty="0"/>
              <a:t>na jejich vzdalování od </a:t>
            </a:r>
            <a:r>
              <a:rPr lang="pl-PL" dirty="0" smtClean="0"/>
              <a:t>pozorovatele</a:t>
            </a:r>
          </a:p>
          <a:p>
            <a:r>
              <a:rPr lang="pl-PL" sz="1400" dirty="0" smtClean="0"/>
              <a:t>Příklad: Sandro Botticelli, Zvěstování Panně Marii, 1489-90</a:t>
            </a:r>
          </a:p>
          <a:p>
            <a:endParaRPr lang="pl-PL" dirty="0"/>
          </a:p>
          <a:p>
            <a:r>
              <a:rPr lang="cs-CZ" dirty="0">
                <a:solidFill>
                  <a:srgbClr val="0070C0"/>
                </a:solidFill>
              </a:rPr>
              <a:t>Základy syntetické perspektivy</a:t>
            </a:r>
            <a:r>
              <a:rPr lang="cs-CZ" dirty="0"/>
              <a:t>:</a:t>
            </a:r>
          </a:p>
          <a:p>
            <a:r>
              <a:rPr lang="cs-CZ" dirty="0"/>
              <a:t>1. všechny přímky </a:t>
            </a:r>
            <a:r>
              <a:rPr lang="cs-CZ" dirty="0" smtClean="0"/>
              <a:t>s výjimkou </a:t>
            </a:r>
            <a:r>
              <a:rPr lang="cs-CZ" dirty="0"/>
              <a:t>linky, která spojuje</a:t>
            </a:r>
          </a:p>
          <a:p>
            <a:r>
              <a:rPr lang="pl-PL" dirty="0" smtClean="0"/>
              <a:t>pohled </a:t>
            </a:r>
            <a:r>
              <a:rPr lang="pl-PL" dirty="0"/>
              <a:t>s nejbližším bodem roviny obrazu,</a:t>
            </a:r>
          </a:p>
          <a:p>
            <a:r>
              <a:rPr lang="cs-CZ" dirty="0"/>
              <a:t>jsou podřízeny jediné křivce</a:t>
            </a:r>
          </a:p>
          <a:p>
            <a:r>
              <a:rPr lang="cs-CZ" dirty="0"/>
              <a:t>2. všechny objekty jsou v důsledku toho deformované</a:t>
            </a:r>
          </a:p>
          <a:p>
            <a:r>
              <a:rPr lang="cs-CZ" dirty="0"/>
              <a:t>3. linie vztahující se k úběžníku jsou konvexní</a:t>
            </a:r>
          </a:p>
          <a:p>
            <a:r>
              <a:rPr lang="cs-CZ" dirty="0"/>
              <a:t>křivky směřující k oku</a:t>
            </a:r>
          </a:p>
          <a:p>
            <a:r>
              <a:rPr lang="cs-CZ" dirty="0"/>
              <a:t>4. rozměr objektů záleží na velikosti zorného</a:t>
            </a:r>
          </a:p>
          <a:p>
            <a:r>
              <a:rPr lang="cs-CZ" dirty="0"/>
              <a:t>úhlu a nezmenšuje se přímo úměrně se vzrůstající</a:t>
            </a:r>
          </a:p>
          <a:p>
            <a:r>
              <a:rPr lang="cs-CZ" dirty="0"/>
              <a:t>vzdáleností, tato odchylka se se vzrůstající</a:t>
            </a:r>
          </a:p>
          <a:p>
            <a:r>
              <a:rPr lang="cs-CZ" dirty="0"/>
              <a:t>vzdáleností </a:t>
            </a:r>
            <a:r>
              <a:rPr lang="cs-CZ" dirty="0" smtClean="0"/>
              <a:t>zvýrazňuje</a:t>
            </a:r>
          </a:p>
          <a:p>
            <a:r>
              <a:rPr lang="cs-CZ" sz="1400" dirty="0" smtClean="0"/>
              <a:t>Příklad: Jan van </a:t>
            </a:r>
            <a:r>
              <a:rPr lang="cs-CZ" sz="1400" dirty="0" err="1" smtClean="0"/>
              <a:t>Eyck</a:t>
            </a:r>
            <a:r>
              <a:rPr lang="cs-CZ" sz="1400" dirty="0" smtClean="0"/>
              <a:t>, Portrét </a:t>
            </a:r>
            <a:r>
              <a:rPr lang="cs-CZ" sz="1400" dirty="0" err="1" smtClean="0"/>
              <a:t>Arnolfiniů</a:t>
            </a:r>
            <a:r>
              <a:rPr lang="cs-CZ" sz="1400" dirty="0" smtClean="0"/>
              <a:t>, 1434</a:t>
            </a:r>
            <a:endParaRPr lang="cs-CZ" sz="1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679" y="3015681"/>
            <a:ext cx="2523592" cy="34403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211" y="260648"/>
            <a:ext cx="252306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6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1143000"/>
          </a:xfrm>
        </p:spPr>
        <p:txBody>
          <a:bodyPr/>
          <a:lstStyle/>
          <a:p>
            <a:r>
              <a:rPr lang="cs-CZ" sz="2800" dirty="0">
                <a:solidFill>
                  <a:srgbClr val="0070C0"/>
                </a:solidFill>
              </a:rPr>
              <a:t>Atmosférická perspektiva</a:t>
            </a:r>
            <a:br>
              <a:rPr lang="cs-CZ" sz="2800" dirty="0">
                <a:solidFill>
                  <a:srgbClr val="0070C0"/>
                </a:solidFill>
              </a:rPr>
            </a:br>
            <a:r>
              <a:rPr lang="cs-CZ" sz="2800" dirty="0" err="1">
                <a:solidFill>
                  <a:srgbClr val="0070C0"/>
                </a:solidFill>
              </a:rPr>
              <a:t>Joachim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 err="1">
                <a:solidFill>
                  <a:srgbClr val="0070C0"/>
                </a:solidFill>
              </a:rPr>
              <a:t>Patinir</a:t>
            </a:r>
            <a:r>
              <a:rPr lang="cs-CZ" sz="2800" dirty="0">
                <a:solidFill>
                  <a:srgbClr val="0070C0"/>
                </a:solidFill>
              </a:rPr>
              <a:t>, </a:t>
            </a:r>
            <a:r>
              <a:rPr lang="cs-CZ" sz="2800" i="1" dirty="0">
                <a:solidFill>
                  <a:srgbClr val="0070C0"/>
                </a:solidFill>
              </a:rPr>
              <a:t>Krajina se sv. Jeronýmem</a:t>
            </a:r>
            <a:r>
              <a:rPr lang="cs-CZ" sz="2800" dirty="0">
                <a:solidFill>
                  <a:srgbClr val="0070C0"/>
                </a:solidFill>
              </a:rPr>
              <a:t>, cca 1520 </a:t>
            </a:r>
          </a:p>
        </p:txBody>
      </p:sp>
      <p:pic>
        <p:nvPicPr>
          <p:cNvPr id="38919" name="Picture 7" descr="2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916113"/>
            <a:ext cx="8208962" cy="45497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cs-CZ" sz="2800" dirty="0">
                <a:solidFill>
                  <a:srgbClr val="0070C0"/>
                </a:solidFill>
              </a:rPr>
              <a:t>Anamorfóza</a:t>
            </a:r>
            <a:br>
              <a:rPr lang="cs-CZ" sz="2800" dirty="0">
                <a:solidFill>
                  <a:srgbClr val="0070C0"/>
                </a:solidFill>
              </a:rPr>
            </a:br>
            <a:r>
              <a:rPr lang="cs-CZ" sz="2800" dirty="0">
                <a:solidFill>
                  <a:srgbClr val="0070C0"/>
                </a:solidFill>
              </a:rPr>
              <a:t>Hans </a:t>
            </a:r>
            <a:r>
              <a:rPr lang="cs-CZ" sz="2800" dirty="0" err="1">
                <a:solidFill>
                  <a:srgbClr val="0070C0"/>
                </a:solidFill>
              </a:rPr>
              <a:t>Holbein</a:t>
            </a:r>
            <a:r>
              <a:rPr lang="cs-CZ" sz="2800" dirty="0">
                <a:solidFill>
                  <a:srgbClr val="0070C0"/>
                </a:solidFill>
              </a:rPr>
              <a:t> ml., </a:t>
            </a:r>
            <a:r>
              <a:rPr lang="cs-CZ" sz="2800" i="1" dirty="0">
                <a:solidFill>
                  <a:srgbClr val="0070C0"/>
                </a:solidFill>
              </a:rPr>
              <a:t>Vyslanci</a:t>
            </a:r>
            <a:r>
              <a:rPr lang="cs-CZ" sz="2800" dirty="0">
                <a:solidFill>
                  <a:srgbClr val="0070C0"/>
                </a:solidFill>
              </a:rPr>
              <a:t>, 1519</a:t>
            </a:r>
          </a:p>
        </p:txBody>
      </p:sp>
      <p:pic>
        <p:nvPicPr>
          <p:cNvPr id="40964" name="Picture 4" descr="A10eHolbein_ambass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613" y="1487488"/>
            <a:ext cx="5184775" cy="51117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200" dirty="0">
                <a:solidFill>
                  <a:srgbClr val="0070C0"/>
                </a:solidFill>
              </a:rPr>
              <a:t>Anamorfóza</a:t>
            </a:r>
            <a:r>
              <a:rPr lang="cs-CZ" sz="3200" dirty="0">
                <a:solidFill>
                  <a:schemeClr val="accent2"/>
                </a:solidFill>
              </a:rPr>
              <a:t/>
            </a:r>
            <a:br>
              <a:rPr lang="cs-CZ" sz="3200" dirty="0">
                <a:solidFill>
                  <a:schemeClr val="accent2"/>
                </a:solidFill>
              </a:rPr>
            </a:br>
            <a:r>
              <a:rPr lang="cs-CZ" sz="1000" dirty="0">
                <a:solidFill>
                  <a:schemeClr val="accent2"/>
                </a:solidFill>
              </a:rPr>
              <a:t/>
            </a:r>
            <a:br>
              <a:rPr lang="cs-CZ" sz="1000" dirty="0">
                <a:solidFill>
                  <a:schemeClr val="accent2"/>
                </a:solidFill>
              </a:rPr>
            </a:br>
            <a:r>
              <a:rPr lang="cs-CZ" sz="2000" dirty="0"/>
              <a:t>Úběžník není konstruován před obrazem, ale ve stejné úrovni s povrchem obrazu. Pokud není zvoleno správné místo pro pozorování, zobrazený předmět zůstává nejasný. </a:t>
            </a:r>
            <a:br>
              <a:rPr lang="cs-CZ" sz="2000" dirty="0"/>
            </a:br>
            <a:endParaRPr lang="cs-CZ" sz="2000" dirty="0"/>
          </a:p>
        </p:txBody>
      </p:sp>
      <p:pic>
        <p:nvPicPr>
          <p:cNvPr id="137220" name="Picture 4" descr="img00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03350" y="2101850"/>
            <a:ext cx="6481763" cy="43561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476375"/>
          </a:xfrm>
        </p:spPr>
        <p:txBody>
          <a:bodyPr/>
          <a:lstStyle/>
          <a:p>
            <a:r>
              <a:rPr lang="cs-CZ" sz="2800" dirty="0">
                <a:solidFill>
                  <a:srgbClr val="0070C0"/>
                </a:solidFill>
              </a:rPr>
              <a:t>Perspektiva a moc</a:t>
            </a:r>
            <a:br>
              <a:rPr lang="cs-CZ" sz="2800" dirty="0">
                <a:solidFill>
                  <a:srgbClr val="0070C0"/>
                </a:solidFill>
              </a:rPr>
            </a:br>
            <a:r>
              <a:rPr lang="cs-CZ" sz="2800" dirty="0">
                <a:solidFill>
                  <a:srgbClr val="0070C0"/>
                </a:solidFill>
              </a:rPr>
              <a:t>Zrcadlová galerie zámku ve Versailles, cca 1669-85</a:t>
            </a:r>
          </a:p>
        </p:txBody>
      </p:sp>
      <p:pic>
        <p:nvPicPr>
          <p:cNvPr id="43012" name="Picture 4" descr="Ver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341438"/>
            <a:ext cx="7272337" cy="51990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765175"/>
            <a:ext cx="7772400" cy="1143000"/>
          </a:xfrm>
        </p:spPr>
        <p:txBody>
          <a:bodyPr/>
          <a:lstStyle/>
          <a:p>
            <a:r>
              <a:rPr lang="cs-CZ" sz="3600" dirty="0">
                <a:solidFill>
                  <a:srgbClr val="0070C0"/>
                </a:solidFill>
              </a:rPr>
              <a:t>Perspektivní iluze</a:t>
            </a:r>
            <a:r>
              <a:rPr lang="cs-CZ" sz="2800" dirty="0">
                <a:solidFill>
                  <a:srgbClr val="0070C0"/>
                </a:solidFill>
              </a:rPr>
              <a:t/>
            </a:r>
            <a:br>
              <a:rPr lang="cs-CZ" sz="2800" dirty="0">
                <a:solidFill>
                  <a:srgbClr val="0070C0"/>
                </a:solidFill>
              </a:rPr>
            </a:br>
            <a:r>
              <a:rPr lang="cs-CZ" sz="2800" dirty="0" err="1">
                <a:solidFill>
                  <a:srgbClr val="0070C0"/>
                </a:solidFill>
              </a:rPr>
              <a:t>Shepardovy</a:t>
            </a:r>
            <a:r>
              <a:rPr lang="cs-CZ" sz="2800" dirty="0">
                <a:solidFill>
                  <a:srgbClr val="0070C0"/>
                </a:solidFill>
              </a:rPr>
              <a:t> stoly		</a:t>
            </a:r>
            <a:r>
              <a:rPr lang="cs-CZ" sz="2800" dirty="0" err="1">
                <a:solidFill>
                  <a:srgbClr val="0070C0"/>
                </a:solidFill>
              </a:rPr>
              <a:t>Ponzova</a:t>
            </a:r>
            <a:r>
              <a:rPr lang="cs-CZ" sz="2800" dirty="0">
                <a:solidFill>
                  <a:srgbClr val="0070C0"/>
                </a:solidFill>
              </a:rPr>
              <a:t> iluze</a:t>
            </a:r>
          </a:p>
        </p:txBody>
      </p:sp>
      <p:pic>
        <p:nvPicPr>
          <p:cNvPr id="140292" name="Picture 4" descr="img0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2636838"/>
            <a:ext cx="4749800" cy="3452812"/>
          </a:xfrm>
          <a:noFill/>
          <a:ln/>
        </p:spPr>
      </p:pic>
      <p:pic>
        <p:nvPicPr>
          <p:cNvPr id="140294" name="Picture 6" descr="img0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651500" y="2636838"/>
            <a:ext cx="3097213" cy="19462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70C0"/>
                </a:solidFill>
              </a:rPr>
              <a:t>Perspektiva - definice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0139"/>
            <a:ext cx="7787208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cs-CZ" sz="2400" dirty="0"/>
              <a:t>„Perspektiva je geometrická transformace, spočívající v </a:t>
            </a:r>
            <a:r>
              <a:rPr lang="cs-CZ" sz="2400" i="1" dirty="0"/>
              <a:t>projekci</a:t>
            </a:r>
            <a:r>
              <a:rPr lang="cs-CZ" sz="2400" dirty="0"/>
              <a:t> trojrozměrného prostoru do prostoru dvojrozměrného (do rovné plochy) podle určitých pravidel zaručujících, že budou </a:t>
            </a:r>
            <a:r>
              <a:rPr lang="cs-CZ" sz="2400" dirty="0" smtClean="0"/>
              <a:t>zachovány </a:t>
            </a:r>
            <a:r>
              <a:rPr lang="cs-CZ" sz="2400" dirty="0"/>
              <a:t>informace o promítnutém prostoru; ideálně by měla </a:t>
            </a:r>
            <a:r>
              <a:rPr lang="cs-CZ" sz="2400" dirty="0" err="1" smtClean="0"/>
              <a:t>perspek</a:t>
            </a:r>
            <a:r>
              <a:rPr lang="cs-CZ" sz="2400" dirty="0" smtClean="0"/>
              <a:t>-</a:t>
            </a:r>
            <a:r>
              <a:rPr lang="cs-CZ" sz="2400" dirty="0" err="1" smtClean="0"/>
              <a:t>tivní</a:t>
            </a:r>
            <a:r>
              <a:rPr lang="cs-CZ" sz="2400" dirty="0" smtClean="0"/>
              <a:t> </a:t>
            </a:r>
            <a:r>
              <a:rPr lang="cs-CZ" sz="2400" dirty="0"/>
              <a:t>projekce umožnit mentální rekonstrukci </a:t>
            </a:r>
            <a:r>
              <a:rPr lang="cs-CZ" sz="2400" dirty="0" smtClean="0"/>
              <a:t>pro-</a:t>
            </a:r>
            <a:r>
              <a:rPr lang="cs-CZ" sz="2400" dirty="0" err="1" smtClean="0"/>
              <a:t>mítnutých</a:t>
            </a:r>
            <a:r>
              <a:rPr lang="cs-CZ" sz="2400" dirty="0" smtClean="0"/>
              <a:t> </a:t>
            </a:r>
            <a:r>
              <a:rPr lang="cs-CZ" sz="2400" dirty="0"/>
              <a:t>objemů a jejich </a:t>
            </a:r>
            <a:r>
              <a:rPr lang="cs-CZ" sz="2400" dirty="0" smtClean="0"/>
              <a:t>uspořádání </a:t>
            </a:r>
            <a:r>
              <a:rPr lang="cs-CZ" sz="2400" dirty="0"/>
              <a:t>v prostoru.“ (</a:t>
            </a:r>
            <a:r>
              <a:rPr lang="cs-CZ" sz="2400" dirty="0" err="1"/>
              <a:t>Jacques</a:t>
            </a:r>
            <a:r>
              <a:rPr lang="cs-CZ" sz="2400" dirty="0"/>
              <a:t> </a:t>
            </a:r>
            <a:r>
              <a:rPr lang="cs-CZ" sz="2400" dirty="0" err="1"/>
              <a:t>Aumont</a:t>
            </a:r>
            <a:r>
              <a:rPr lang="cs-CZ" sz="2400" dirty="0"/>
              <a:t>, </a:t>
            </a:r>
            <a:r>
              <a:rPr lang="cs-CZ" sz="2400" i="1" dirty="0"/>
              <a:t>Obraz</a:t>
            </a:r>
            <a:r>
              <a:rPr lang="cs-CZ" sz="2400" dirty="0"/>
              <a:t>. Praha 2003, s. 214)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4437112"/>
            <a:ext cx="3986394" cy="2163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r>
              <a:rPr lang="cs-CZ" sz="4000" dirty="0" err="1">
                <a:solidFill>
                  <a:srgbClr val="0070C0"/>
                </a:solidFill>
              </a:rPr>
              <a:t>Hallwayova</a:t>
            </a:r>
            <a:r>
              <a:rPr lang="cs-CZ" sz="4000" dirty="0">
                <a:solidFill>
                  <a:srgbClr val="0070C0"/>
                </a:solidFill>
              </a:rPr>
              <a:t> iluze</a:t>
            </a:r>
          </a:p>
        </p:txBody>
      </p:sp>
      <p:pic>
        <p:nvPicPr>
          <p:cNvPr id="144388" name="Picture 4" descr="img0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74700" y="1628775"/>
            <a:ext cx="4306888" cy="4968875"/>
          </a:xfrm>
          <a:noFill/>
          <a:ln/>
        </p:spPr>
      </p:pic>
      <p:pic>
        <p:nvPicPr>
          <p:cNvPr id="144390" name="Picture 6" descr="img0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35600" y="1700213"/>
            <a:ext cx="3230563" cy="40338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solidFill>
                  <a:srgbClr val="0070C0"/>
                </a:solidFill>
              </a:rPr>
              <a:t>Perspektivní iluze</a:t>
            </a:r>
            <a:br>
              <a:rPr lang="cs-CZ" sz="2800" dirty="0">
                <a:solidFill>
                  <a:srgbClr val="0070C0"/>
                </a:solidFill>
              </a:rPr>
            </a:br>
            <a:r>
              <a:rPr lang="cs-CZ" sz="2800" dirty="0">
                <a:solidFill>
                  <a:srgbClr val="0070C0"/>
                </a:solidFill>
              </a:rPr>
              <a:t>M. C. </a:t>
            </a:r>
            <a:r>
              <a:rPr lang="cs-CZ" sz="2800" dirty="0" err="1">
                <a:solidFill>
                  <a:srgbClr val="0070C0"/>
                </a:solidFill>
              </a:rPr>
              <a:t>Escher</a:t>
            </a:r>
            <a:r>
              <a:rPr lang="cs-CZ" sz="2800" dirty="0">
                <a:solidFill>
                  <a:srgbClr val="0070C0"/>
                </a:solidFill>
              </a:rPr>
              <a:t>: Vodopád, 1961, Schodiště, cca 1960</a:t>
            </a:r>
          </a:p>
        </p:txBody>
      </p:sp>
      <p:pic>
        <p:nvPicPr>
          <p:cNvPr id="45060" name="Picture 4" descr="Escher waterfa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3775" y="1981200"/>
            <a:ext cx="3194050" cy="4114800"/>
          </a:xfrm>
          <a:noFill/>
          <a:ln/>
        </p:spPr>
      </p:pic>
      <p:pic>
        <p:nvPicPr>
          <p:cNvPr id="45062" name="Picture 6" descr="Escher monello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35588" y="1981200"/>
            <a:ext cx="2433637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268413"/>
          </a:xfrm>
        </p:spPr>
        <p:txBody>
          <a:bodyPr/>
          <a:lstStyle/>
          <a:p>
            <a:r>
              <a:rPr lang="cs-CZ" sz="3200" dirty="0">
                <a:solidFill>
                  <a:srgbClr val="0070C0"/>
                </a:solidFill>
              </a:rPr>
              <a:t>Perspektivní iluze / Nemožná figura</a:t>
            </a:r>
            <a:br>
              <a:rPr lang="cs-CZ" sz="3200" dirty="0">
                <a:solidFill>
                  <a:srgbClr val="0070C0"/>
                </a:solidFill>
              </a:rPr>
            </a:br>
            <a:r>
              <a:rPr lang="cs-CZ" sz="2400" dirty="0">
                <a:solidFill>
                  <a:srgbClr val="0070C0"/>
                </a:solidFill>
              </a:rPr>
              <a:t>Zdroj: </a:t>
            </a:r>
            <a:r>
              <a:rPr lang="cs-CZ" sz="2400" dirty="0" err="1">
                <a:solidFill>
                  <a:srgbClr val="0070C0"/>
                </a:solidFill>
              </a:rPr>
              <a:t>Al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Seckel</a:t>
            </a:r>
            <a:r>
              <a:rPr lang="cs-CZ" sz="2400" dirty="0">
                <a:solidFill>
                  <a:srgbClr val="0070C0"/>
                </a:solidFill>
              </a:rPr>
              <a:t>, </a:t>
            </a:r>
            <a:r>
              <a:rPr lang="cs-CZ" sz="2400" i="1" dirty="0" err="1">
                <a:solidFill>
                  <a:srgbClr val="0070C0"/>
                </a:solidFill>
              </a:rPr>
              <a:t>Incredible</a:t>
            </a:r>
            <a:r>
              <a:rPr lang="cs-CZ" sz="2400" i="1" dirty="0">
                <a:solidFill>
                  <a:srgbClr val="0070C0"/>
                </a:solidFill>
              </a:rPr>
              <a:t> </a:t>
            </a:r>
            <a:r>
              <a:rPr lang="cs-CZ" sz="2400" i="1" dirty="0" err="1">
                <a:solidFill>
                  <a:srgbClr val="0070C0"/>
                </a:solidFill>
              </a:rPr>
              <a:t>Visual</a:t>
            </a:r>
            <a:r>
              <a:rPr lang="cs-CZ" sz="2400" i="1" dirty="0">
                <a:solidFill>
                  <a:srgbClr val="0070C0"/>
                </a:solidFill>
              </a:rPr>
              <a:t> </a:t>
            </a:r>
            <a:r>
              <a:rPr lang="cs-CZ" sz="2400" i="1" dirty="0" err="1">
                <a:solidFill>
                  <a:srgbClr val="0070C0"/>
                </a:solidFill>
              </a:rPr>
              <a:t>Illusions</a:t>
            </a:r>
            <a:endParaRPr lang="cs-CZ" sz="2400" i="1" dirty="0">
              <a:solidFill>
                <a:srgbClr val="0070C0"/>
              </a:solidFill>
            </a:endParaRPr>
          </a:p>
        </p:txBody>
      </p:sp>
      <p:pic>
        <p:nvPicPr>
          <p:cNvPr id="148484" name="Picture 4" descr="img00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24075" y="1341438"/>
            <a:ext cx="4852988" cy="53276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Optické </a:t>
            </a:r>
            <a:r>
              <a:rPr lang="cs-CZ" dirty="0" smtClean="0">
                <a:solidFill>
                  <a:srgbClr val="0070C0"/>
                </a:solidFill>
              </a:rPr>
              <a:t>iluze</a:t>
            </a:r>
            <a:r>
              <a:rPr lang="cs-CZ" sz="3600" dirty="0" smtClean="0">
                <a:solidFill>
                  <a:srgbClr val="0070C0"/>
                </a:solidFill>
              </a:rPr>
              <a:t/>
            </a:r>
            <a:br>
              <a:rPr lang="cs-CZ" sz="3600" dirty="0" smtClean="0">
                <a:solidFill>
                  <a:srgbClr val="0070C0"/>
                </a:solidFill>
              </a:rPr>
            </a:br>
            <a:r>
              <a:rPr lang="cs-CZ" sz="3200" dirty="0" smtClean="0">
                <a:solidFill>
                  <a:schemeClr val="accent2"/>
                </a:solidFill>
              </a:rPr>
              <a:t/>
            </a:r>
            <a:br>
              <a:rPr lang="cs-CZ" sz="3200" dirty="0" smtClean="0">
                <a:solidFill>
                  <a:schemeClr val="accent2"/>
                </a:solidFill>
              </a:rPr>
            </a:br>
            <a:r>
              <a:rPr lang="cs-CZ" sz="3100" dirty="0" smtClean="0"/>
              <a:t>Odkaz: </a:t>
            </a:r>
            <a:r>
              <a:rPr lang="cs-CZ" sz="3100" dirty="0" err="1" smtClean="0"/>
              <a:t>Eye</a:t>
            </a:r>
            <a:r>
              <a:rPr lang="cs-CZ" sz="3100" dirty="0" smtClean="0"/>
              <a:t> </a:t>
            </a:r>
            <a:r>
              <a:rPr lang="cs-CZ" sz="3100" dirty="0"/>
              <a:t>Center, </a:t>
            </a:r>
            <a:r>
              <a:rPr lang="cs-CZ" sz="3100" dirty="0" smtClean="0"/>
              <a:t>University </a:t>
            </a:r>
            <a:r>
              <a:rPr lang="cs-CZ" sz="3100" dirty="0" err="1"/>
              <a:t>of</a:t>
            </a:r>
            <a:r>
              <a:rPr lang="cs-CZ" sz="3100" dirty="0"/>
              <a:t> Illinois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r>
              <a:rPr lang="cs-CZ" sz="2800" dirty="0"/>
              <a:t>http://images.google.cz/imgres?imgurl=http://www.uic.edu/com/eye/LearningAboutVision/EyeSite/OpticalIllustions/Images/duckbun.gif&amp;imgrefurl=http://www.uic.edu/com/eye/LearningAboutVision/EyeSite/OpticalIllustions/DuckRabbit.shtml&amp;h=207&amp;w=308&amp;sz=51&amp;hl=cs&amp;start=1&amp;tbnid=sKsRb77VNM8o3M:&amp;tbnh=79&amp;tbnw=117&amp;prev=/images%3Fq%3Dduck%2Brabbit%26gbv%3D2%26svnum%3D10%26hl%3Dcs%26sa%3D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reverzibilní figury </a:t>
            </a:r>
            <a:r>
              <a:rPr lang="cs-CZ" sz="2800" dirty="0" err="1">
                <a:solidFill>
                  <a:srgbClr val="0070C0"/>
                </a:solidFill>
              </a:rPr>
              <a:t>Giuseppe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 err="1">
                <a:solidFill>
                  <a:srgbClr val="0070C0"/>
                </a:solidFill>
              </a:rPr>
              <a:t>Arcimboldo</a:t>
            </a:r>
            <a:r>
              <a:rPr lang="cs-CZ" sz="2800" dirty="0">
                <a:solidFill>
                  <a:srgbClr val="0070C0"/>
                </a:solidFill>
              </a:rPr>
              <a:t/>
            </a:r>
            <a:br>
              <a:rPr lang="cs-CZ" sz="2800" dirty="0">
                <a:solidFill>
                  <a:srgbClr val="0070C0"/>
                </a:solidFill>
              </a:rPr>
            </a:br>
            <a:r>
              <a:rPr lang="cs-CZ" sz="2800" dirty="0">
                <a:solidFill>
                  <a:srgbClr val="0070C0"/>
                </a:solidFill>
              </a:rPr>
              <a:t>Zelenina v míse / Zelinář, cca 1590</a:t>
            </a:r>
          </a:p>
        </p:txBody>
      </p:sp>
      <p:pic>
        <p:nvPicPr>
          <p:cNvPr id="51204" name="Picture 4" descr="Arcimboldo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550" y="1501775"/>
            <a:ext cx="7200900" cy="48942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reverzibilní figury</a:t>
            </a:r>
            <a:br>
              <a:rPr lang="cs-CZ" sz="4000" dirty="0">
                <a:solidFill>
                  <a:srgbClr val="0070C0"/>
                </a:solidFill>
              </a:rPr>
            </a:br>
            <a:r>
              <a:rPr lang="cs-CZ" sz="2400" dirty="0">
                <a:solidFill>
                  <a:srgbClr val="0070C0"/>
                </a:solidFill>
              </a:rPr>
              <a:t>„Francouzské hlavy“ z 19. stol.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53604" name="Picture 4" descr="img0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63663" y="1628775"/>
            <a:ext cx="2876550" cy="4824413"/>
          </a:xfrm>
          <a:noFill/>
          <a:ln/>
        </p:spPr>
      </p:pic>
      <p:pic>
        <p:nvPicPr>
          <p:cNvPr id="153606" name="Picture 6" descr="img008_rev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32363" y="1628775"/>
            <a:ext cx="2878137" cy="48244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sz="4000" dirty="0" smtClean="0">
                <a:solidFill>
                  <a:srgbClr val="0070C0"/>
                </a:solidFill>
              </a:rPr>
              <a:t>Vztah </a:t>
            </a:r>
            <a:r>
              <a:rPr lang="cs-CZ" sz="4000" dirty="0">
                <a:solidFill>
                  <a:srgbClr val="0070C0"/>
                </a:solidFill>
              </a:rPr>
              <a:t>figury a pozadí</a:t>
            </a:r>
            <a:br>
              <a:rPr lang="cs-CZ" sz="4000" dirty="0">
                <a:solidFill>
                  <a:srgbClr val="0070C0"/>
                </a:solidFill>
              </a:rPr>
            </a:br>
            <a:r>
              <a:rPr lang="cs-CZ" sz="1600" dirty="0">
                <a:solidFill>
                  <a:srgbClr val="0070C0"/>
                </a:solidFill>
              </a:rPr>
              <a:t/>
            </a:r>
            <a:br>
              <a:rPr lang="cs-CZ" sz="1600" dirty="0">
                <a:solidFill>
                  <a:srgbClr val="0070C0"/>
                </a:solidFill>
              </a:rPr>
            </a:br>
            <a:r>
              <a:rPr lang="cs-CZ" sz="2400" dirty="0">
                <a:solidFill>
                  <a:srgbClr val="0070C0"/>
                </a:solidFill>
              </a:rPr>
              <a:t>Zdroj: </a:t>
            </a:r>
            <a:r>
              <a:rPr lang="cs-CZ" sz="2400" dirty="0" err="1">
                <a:solidFill>
                  <a:srgbClr val="0070C0"/>
                </a:solidFill>
              </a:rPr>
              <a:t>Al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Seckel</a:t>
            </a:r>
            <a:r>
              <a:rPr lang="cs-CZ" sz="2400" dirty="0">
                <a:solidFill>
                  <a:srgbClr val="0070C0"/>
                </a:solidFill>
              </a:rPr>
              <a:t>, </a:t>
            </a:r>
            <a:r>
              <a:rPr lang="cs-CZ" sz="2400" dirty="0" err="1" smtClean="0">
                <a:solidFill>
                  <a:srgbClr val="0070C0"/>
                </a:solidFill>
              </a:rPr>
              <a:t>op.cit</a:t>
            </a:r>
            <a:r>
              <a:rPr lang="cs-CZ" sz="2400" dirty="0" smtClean="0">
                <a:solidFill>
                  <a:srgbClr val="0070C0"/>
                </a:solidFill>
              </a:rPr>
              <a:t>.</a:t>
            </a:r>
            <a:endParaRPr lang="cs-CZ" sz="2400" dirty="0">
              <a:solidFill>
                <a:srgbClr val="0070C0"/>
              </a:solidFill>
            </a:endParaRPr>
          </a:p>
        </p:txBody>
      </p:sp>
      <p:pic>
        <p:nvPicPr>
          <p:cNvPr id="157700" name="Picture 4" descr="img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2988" y="1773238"/>
            <a:ext cx="3614737" cy="4876800"/>
          </a:xfrm>
          <a:noFill/>
          <a:ln/>
        </p:spPr>
      </p:pic>
      <p:pic>
        <p:nvPicPr>
          <p:cNvPr id="157702" name="Picture 6" descr="img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03800" y="1844675"/>
            <a:ext cx="3119438" cy="48244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7772400" cy="1143000"/>
          </a:xfrm>
        </p:spPr>
        <p:txBody>
          <a:bodyPr/>
          <a:lstStyle/>
          <a:p>
            <a:r>
              <a:rPr lang="cs-CZ" sz="2800" dirty="0">
                <a:solidFill>
                  <a:srgbClr val="0070C0"/>
                </a:solidFill>
              </a:rPr>
              <a:t>Salvador </a:t>
            </a:r>
            <a:r>
              <a:rPr lang="cs-CZ" sz="2800" dirty="0" err="1">
                <a:solidFill>
                  <a:srgbClr val="0070C0"/>
                </a:solidFill>
              </a:rPr>
              <a:t>Dalí</a:t>
            </a:r>
            <a:r>
              <a:rPr lang="cs-CZ" sz="2800" dirty="0">
                <a:solidFill>
                  <a:srgbClr val="0070C0"/>
                </a:solidFill>
              </a:rPr>
              <a:t>, </a:t>
            </a:r>
            <a:r>
              <a:rPr lang="cs-CZ" sz="2800" i="1" dirty="0">
                <a:solidFill>
                  <a:srgbClr val="0070C0"/>
                </a:solidFill>
              </a:rPr>
              <a:t>Trh s otroky </a:t>
            </a:r>
            <a:br>
              <a:rPr lang="cs-CZ" sz="2800" i="1" dirty="0">
                <a:solidFill>
                  <a:srgbClr val="0070C0"/>
                </a:solidFill>
              </a:rPr>
            </a:br>
            <a:r>
              <a:rPr lang="cs-CZ" sz="2800" i="1" dirty="0">
                <a:solidFill>
                  <a:srgbClr val="0070C0"/>
                </a:solidFill>
              </a:rPr>
              <a:t>se zjevením neviditelné </a:t>
            </a:r>
            <a:r>
              <a:rPr lang="cs-CZ" sz="2800" i="1" dirty="0" err="1">
                <a:solidFill>
                  <a:srgbClr val="0070C0"/>
                </a:solidFill>
              </a:rPr>
              <a:t>Voltairovy</a:t>
            </a:r>
            <a:r>
              <a:rPr lang="cs-CZ" sz="2800" i="1" dirty="0">
                <a:solidFill>
                  <a:srgbClr val="0070C0"/>
                </a:solidFill>
              </a:rPr>
              <a:t> busty</a:t>
            </a:r>
            <a:r>
              <a:rPr lang="cs-CZ" sz="2800" dirty="0">
                <a:solidFill>
                  <a:srgbClr val="0070C0"/>
                </a:solidFill>
              </a:rPr>
              <a:t>, 1940</a:t>
            </a:r>
          </a:p>
        </p:txBody>
      </p:sp>
      <p:pic>
        <p:nvPicPr>
          <p:cNvPr id="53252" name="Picture 4" descr="dali_voltair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741488"/>
            <a:ext cx="6553200" cy="46466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200" dirty="0">
                <a:solidFill>
                  <a:srgbClr val="0070C0"/>
                </a:solidFill>
              </a:rPr>
              <a:t>M. C. </a:t>
            </a:r>
            <a:r>
              <a:rPr lang="cs-CZ" sz="3200" dirty="0" err="1">
                <a:solidFill>
                  <a:srgbClr val="0070C0"/>
                </a:solidFill>
              </a:rPr>
              <a:t>Escher</a:t>
            </a:r>
            <a:r>
              <a:rPr lang="cs-CZ" sz="3200" dirty="0">
                <a:solidFill>
                  <a:srgbClr val="0070C0"/>
                </a:solidFill>
              </a:rPr>
              <a:t>, </a:t>
            </a:r>
            <a:r>
              <a:rPr lang="cs-CZ" sz="3200" i="1" dirty="0">
                <a:solidFill>
                  <a:srgbClr val="0070C0"/>
                </a:solidFill>
              </a:rPr>
              <a:t>Ruce</a:t>
            </a:r>
            <a:r>
              <a:rPr lang="cs-CZ" sz="3200" dirty="0">
                <a:solidFill>
                  <a:srgbClr val="0070C0"/>
                </a:solidFill>
              </a:rPr>
              <a:t>, 1948 </a:t>
            </a:r>
            <a:br>
              <a:rPr lang="cs-CZ" sz="3200" dirty="0">
                <a:solidFill>
                  <a:srgbClr val="0070C0"/>
                </a:solidFill>
              </a:rPr>
            </a:br>
            <a:r>
              <a:rPr lang="cs-CZ" sz="3200" dirty="0">
                <a:solidFill>
                  <a:srgbClr val="0070C0"/>
                </a:solidFill>
              </a:rPr>
              <a:t>Saul </a:t>
            </a:r>
            <a:r>
              <a:rPr lang="cs-CZ" sz="3200" dirty="0" err="1">
                <a:solidFill>
                  <a:srgbClr val="0070C0"/>
                </a:solidFill>
              </a:rPr>
              <a:t>Steinberg</a:t>
            </a:r>
            <a:r>
              <a:rPr lang="cs-CZ" sz="3200" dirty="0">
                <a:solidFill>
                  <a:srgbClr val="0070C0"/>
                </a:solidFill>
              </a:rPr>
              <a:t>, </a:t>
            </a:r>
            <a:r>
              <a:rPr lang="cs-CZ" sz="3200" i="1" dirty="0">
                <a:solidFill>
                  <a:srgbClr val="0070C0"/>
                </a:solidFill>
              </a:rPr>
              <a:t>Nekonečná kresba</a:t>
            </a:r>
            <a:r>
              <a:rPr lang="cs-CZ" sz="3200" dirty="0">
                <a:solidFill>
                  <a:srgbClr val="0070C0"/>
                </a:solidFill>
              </a:rPr>
              <a:t>, cca 1960</a:t>
            </a:r>
            <a:r>
              <a:rPr lang="cs-CZ" sz="2800" dirty="0">
                <a:solidFill>
                  <a:srgbClr val="0070C0"/>
                </a:solidFill>
              </a:rPr>
              <a:t/>
            </a:r>
            <a:br>
              <a:rPr lang="cs-CZ" sz="2800" dirty="0">
                <a:solidFill>
                  <a:srgbClr val="0070C0"/>
                </a:solidFill>
              </a:rPr>
            </a:br>
            <a:endParaRPr lang="cs-CZ" sz="2800" dirty="0">
              <a:solidFill>
                <a:srgbClr val="0070C0"/>
              </a:solidFill>
            </a:endParaRPr>
          </a:p>
        </p:txBody>
      </p:sp>
      <p:pic>
        <p:nvPicPr>
          <p:cNvPr id="76804" name="Picture 4" descr="Escher ruc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293938"/>
            <a:ext cx="3810000" cy="3489325"/>
          </a:xfrm>
          <a:noFill/>
          <a:ln/>
        </p:spPr>
      </p:pic>
      <p:pic>
        <p:nvPicPr>
          <p:cNvPr id="76806" name="Picture 6" descr="Steinber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1989138"/>
            <a:ext cx="4057650" cy="41767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Rectangle 8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7772400" cy="1143000"/>
          </a:xfrm>
        </p:spPr>
        <p:txBody>
          <a:bodyPr>
            <a:normAutofit/>
          </a:bodyPr>
          <a:lstStyle/>
          <a:p>
            <a:r>
              <a:rPr lang="cs-CZ" sz="2800" dirty="0" err="1">
                <a:solidFill>
                  <a:srgbClr val="0070C0"/>
                </a:solidFill>
              </a:rPr>
              <a:t>Masaccio</a:t>
            </a:r>
            <a:r>
              <a:rPr lang="cs-CZ" sz="2800" dirty="0">
                <a:solidFill>
                  <a:srgbClr val="0070C0"/>
                </a:solidFill>
              </a:rPr>
              <a:t>, </a:t>
            </a:r>
            <a:r>
              <a:rPr lang="cs-CZ" sz="2800" i="1" dirty="0">
                <a:solidFill>
                  <a:srgbClr val="0070C0"/>
                </a:solidFill>
              </a:rPr>
              <a:t>Nejsvětější Trojice</a:t>
            </a:r>
            <a:r>
              <a:rPr lang="cs-CZ" sz="2800" dirty="0">
                <a:solidFill>
                  <a:srgbClr val="0070C0"/>
                </a:solidFill>
              </a:rPr>
              <a:t>, 1425-1428</a:t>
            </a:r>
            <a:br>
              <a:rPr lang="cs-CZ" sz="2800" dirty="0">
                <a:solidFill>
                  <a:srgbClr val="0070C0"/>
                </a:solidFill>
              </a:rPr>
            </a:br>
            <a:r>
              <a:rPr lang="cs-CZ" sz="2800" dirty="0">
                <a:solidFill>
                  <a:srgbClr val="0070C0"/>
                </a:solidFill>
              </a:rPr>
              <a:t>Florencie, </a:t>
            </a:r>
            <a:r>
              <a:rPr lang="cs-CZ" sz="2800" dirty="0" err="1">
                <a:solidFill>
                  <a:srgbClr val="0070C0"/>
                </a:solidFill>
              </a:rPr>
              <a:t>Santa</a:t>
            </a:r>
            <a:r>
              <a:rPr lang="cs-CZ" sz="2800" dirty="0">
                <a:solidFill>
                  <a:srgbClr val="0070C0"/>
                </a:solidFill>
              </a:rPr>
              <a:t> Maria </a:t>
            </a:r>
            <a:r>
              <a:rPr lang="cs-CZ" sz="2800" dirty="0" err="1">
                <a:solidFill>
                  <a:srgbClr val="0070C0"/>
                </a:solidFill>
              </a:rPr>
              <a:t>Novella</a:t>
            </a:r>
            <a:endParaRPr lang="cs-CZ" sz="2800" dirty="0">
              <a:solidFill>
                <a:srgbClr val="0070C0"/>
              </a:solidFill>
            </a:endParaRPr>
          </a:p>
        </p:txBody>
      </p:sp>
      <p:pic>
        <p:nvPicPr>
          <p:cNvPr id="28676" name="Picture 4" descr="12 Masacci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1412875"/>
            <a:ext cx="2597150" cy="5254625"/>
          </a:xfrm>
          <a:noFill/>
          <a:ln/>
        </p:spPr>
      </p:pic>
      <p:pic>
        <p:nvPicPr>
          <p:cNvPr id="28683" name="Picture 11" descr="perspec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1412875"/>
            <a:ext cx="3443288" cy="51847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dirty="0">
                <a:solidFill>
                  <a:srgbClr val="0070C0"/>
                </a:solidFill>
              </a:rPr>
              <a:t>Andrea </a:t>
            </a:r>
            <a:r>
              <a:rPr lang="cs-CZ" sz="3200" dirty="0" err="1">
                <a:solidFill>
                  <a:srgbClr val="0070C0"/>
                </a:solidFill>
              </a:rPr>
              <a:t>del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dirty="0" err="1">
                <a:solidFill>
                  <a:srgbClr val="0070C0"/>
                </a:solidFill>
              </a:rPr>
              <a:t>Castagno</a:t>
            </a:r>
            <a:r>
              <a:rPr lang="cs-CZ" sz="3200" dirty="0">
                <a:solidFill>
                  <a:srgbClr val="0070C0"/>
                </a:solidFill>
              </a:rPr>
              <a:t>, </a:t>
            </a:r>
            <a:r>
              <a:rPr lang="cs-CZ" sz="3200" i="1" dirty="0">
                <a:solidFill>
                  <a:srgbClr val="0070C0"/>
                </a:solidFill>
              </a:rPr>
              <a:t>Poslední </a:t>
            </a:r>
            <a:r>
              <a:rPr lang="cs-CZ" sz="3200" i="1" dirty="0" smtClean="0">
                <a:solidFill>
                  <a:srgbClr val="0070C0"/>
                </a:solidFill>
              </a:rPr>
              <a:t>večeře Páně</a:t>
            </a:r>
            <a:r>
              <a:rPr lang="cs-CZ" sz="3200" dirty="0" smtClean="0">
                <a:solidFill>
                  <a:srgbClr val="0070C0"/>
                </a:solidFill>
              </a:rPr>
              <a:t>, </a:t>
            </a:r>
            <a:r>
              <a:rPr lang="cs-CZ" sz="3200" dirty="0">
                <a:solidFill>
                  <a:srgbClr val="0070C0"/>
                </a:solidFill>
              </a:rPr>
              <a:t>1449-1457, Florencie, </a:t>
            </a:r>
            <a:r>
              <a:rPr lang="cs-CZ" sz="3200" dirty="0" err="1">
                <a:solidFill>
                  <a:srgbClr val="0070C0"/>
                </a:solidFill>
              </a:rPr>
              <a:t>Cenacolo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dirty="0" err="1">
                <a:solidFill>
                  <a:srgbClr val="0070C0"/>
                </a:solidFill>
              </a:rPr>
              <a:t>di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dirty="0" err="1">
                <a:solidFill>
                  <a:srgbClr val="0070C0"/>
                </a:solidFill>
              </a:rPr>
              <a:t>Santa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dirty="0" err="1">
                <a:solidFill>
                  <a:srgbClr val="0070C0"/>
                </a:solidFill>
              </a:rPr>
              <a:t>Apolonia</a:t>
            </a:r>
            <a:endParaRPr lang="cs-CZ" sz="3200" dirty="0">
              <a:solidFill>
                <a:srgbClr val="0070C0"/>
              </a:solidFill>
            </a:endParaRPr>
          </a:p>
        </p:txBody>
      </p:sp>
      <p:pic>
        <p:nvPicPr>
          <p:cNvPr id="31748" name="Picture 4" descr="B07ffCastagn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712" y="1677632"/>
            <a:ext cx="5328591" cy="4834294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8062912" cy="1143000"/>
          </a:xfrm>
        </p:spPr>
        <p:txBody>
          <a:bodyPr>
            <a:normAutofit fontScale="90000"/>
          </a:bodyPr>
          <a:lstStyle/>
          <a:p>
            <a:r>
              <a:rPr lang="cs-CZ" sz="3200" dirty="0">
                <a:solidFill>
                  <a:srgbClr val="0070C0"/>
                </a:solidFill>
              </a:rPr>
              <a:t>Srovnání obrazového prostoru</a:t>
            </a:r>
            <a:r>
              <a:rPr lang="cs-CZ" sz="4000" dirty="0">
                <a:solidFill>
                  <a:srgbClr val="0070C0"/>
                </a:solidFill>
              </a:rPr>
              <a:t> </a:t>
            </a:r>
            <a:r>
              <a:rPr lang="cs-CZ" sz="3200" dirty="0">
                <a:solidFill>
                  <a:srgbClr val="0070C0"/>
                </a:solidFill>
              </a:rPr>
              <a:t>dle R. </a:t>
            </a:r>
            <a:r>
              <a:rPr lang="cs-CZ" sz="3200" dirty="0" err="1">
                <a:solidFill>
                  <a:srgbClr val="0070C0"/>
                </a:solidFill>
              </a:rPr>
              <a:t>Arnheima</a:t>
            </a:r>
            <a:r>
              <a:rPr lang="cs-CZ" sz="4000" dirty="0">
                <a:solidFill>
                  <a:srgbClr val="0070C0"/>
                </a:solidFill>
              </a:rPr>
              <a:t> </a:t>
            </a:r>
            <a:r>
              <a:rPr lang="cs-CZ" sz="3200" i="1" dirty="0">
                <a:solidFill>
                  <a:srgbClr val="0070C0"/>
                </a:solidFill>
              </a:rPr>
              <a:t>Poslední večeře Páně</a:t>
            </a:r>
            <a:r>
              <a:rPr lang="cs-CZ" sz="3200" dirty="0">
                <a:solidFill>
                  <a:srgbClr val="0070C0"/>
                </a:solidFill>
              </a:rPr>
              <a:t/>
            </a:r>
            <a:br>
              <a:rPr lang="cs-CZ" sz="3200" dirty="0">
                <a:solidFill>
                  <a:srgbClr val="0070C0"/>
                </a:solidFill>
              </a:rPr>
            </a:br>
            <a:r>
              <a:rPr lang="cs-CZ" sz="3200" dirty="0" err="1">
                <a:solidFill>
                  <a:srgbClr val="0070C0"/>
                </a:solidFill>
              </a:rPr>
              <a:t>Leonardo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dirty="0" err="1">
                <a:solidFill>
                  <a:srgbClr val="0070C0"/>
                </a:solidFill>
              </a:rPr>
              <a:t>da</a:t>
            </a:r>
            <a:r>
              <a:rPr lang="cs-CZ" sz="3200" dirty="0">
                <a:solidFill>
                  <a:srgbClr val="0070C0"/>
                </a:solidFill>
              </a:rPr>
              <a:t> Vinci		</a:t>
            </a:r>
            <a:r>
              <a:rPr lang="cs-CZ" sz="3200" dirty="0" err="1">
                <a:solidFill>
                  <a:srgbClr val="0070C0"/>
                </a:solidFill>
              </a:rPr>
              <a:t>Tintoretto</a:t>
            </a:r>
            <a:endParaRPr lang="cs-CZ" sz="3200" dirty="0">
              <a:solidFill>
                <a:srgbClr val="0070C0"/>
              </a:solidFill>
            </a:endParaRPr>
          </a:p>
        </p:txBody>
      </p:sp>
      <p:pic>
        <p:nvPicPr>
          <p:cNvPr id="125956" name="Picture 4" descr="img0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2133600"/>
            <a:ext cx="4319587" cy="2416175"/>
          </a:xfrm>
          <a:noFill/>
          <a:ln/>
        </p:spPr>
      </p:pic>
      <p:pic>
        <p:nvPicPr>
          <p:cNvPr id="125958" name="Picture 6" descr="img0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76825" y="2155825"/>
            <a:ext cx="3455988" cy="2357438"/>
          </a:xfrm>
          <a:noFill/>
          <a:ln/>
        </p:spPr>
      </p:pic>
      <p:pic>
        <p:nvPicPr>
          <p:cNvPr id="125960" name="Picture 8" descr="img0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 flipH="1">
            <a:off x="5083058" y="4653136"/>
            <a:ext cx="3233357" cy="203404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sz="3200" dirty="0" err="1">
                <a:solidFill>
                  <a:srgbClr val="0070C0"/>
                </a:solidFill>
              </a:rPr>
              <a:t>Tintoretto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br>
              <a:rPr lang="cs-CZ" sz="3200" dirty="0">
                <a:solidFill>
                  <a:srgbClr val="0070C0"/>
                </a:solidFill>
              </a:rPr>
            </a:br>
            <a:r>
              <a:rPr lang="cs-CZ" sz="3200" i="1" dirty="0">
                <a:solidFill>
                  <a:srgbClr val="0070C0"/>
                </a:solidFill>
              </a:rPr>
              <a:t>Poslední večeře Páně</a:t>
            </a:r>
            <a:r>
              <a:rPr lang="cs-CZ" sz="3200" dirty="0">
                <a:solidFill>
                  <a:srgbClr val="0070C0"/>
                </a:solidFill>
              </a:rPr>
              <a:t>, cca 1570</a:t>
            </a:r>
            <a:br>
              <a:rPr lang="cs-CZ" sz="3200" dirty="0">
                <a:solidFill>
                  <a:srgbClr val="0070C0"/>
                </a:solidFill>
              </a:rPr>
            </a:br>
            <a:r>
              <a:rPr lang="cs-CZ" sz="3200" dirty="0">
                <a:solidFill>
                  <a:schemeClr val="accent2"/>
                </a:solidFill>
              </a:rPr>
              <a:t>		</a:t>
            </a:r>
          </a:p>
        </p:txBody>
      </p:sp>
      <p:pic>
        <p:nvPicPr>
          <p:cNvPr id="131076" name="Picture 4" descr="B07Tintoretto_l_supper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650" y="1628775"/>
            <a:ext cx="7704138" cy="49164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Piero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della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Francesca</a:t>
            </a:r>
            <a:r>
              <a:rPr lang="cs-CZ" sz="3600" dirty="0">
                <a:solidFill>
                  <a:srgbClr val="0070C0"/>
                </a:solidFill>
              </a:rPr>
              <a:t> (škola) </a:t>
            </a:r>
            <a:br>
              <a:rPr lang="cs-CZ" sz="3600" dirty="0">
                <a:solidFill>
                  <a:srgbClr val="0070C0"/>
                </a:solidFill>
              </a:rPr>
            </a:br>
            <a:r>
              <a:rPr lang="cs-CZ" sz="3600" i="1" dirty="0">
                <a:solidFill>
                  <a:srgbClr val="0070C0"/>
                </a:solidFill>
              </a:rPr>
              <a:t>Pohled na ideální město</a:t>
            </a:r>
            <a:r>
              <a:rPr lang="cs-CZ" sz="3600" dirty="0">
                <a:solidFill>
                  <a:srgbClr val="0070C0"/>
                </a:solidFill>
              </a:rPr>
              <a:t>, cca 1460</a:t>
            </a:r>
            <a:r>
              <a:rPr lang="cs-CZ" sz="40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33796" name="Picture 4" descr="idealci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565400"/>
            <a:ext cx="8712200" cy="21971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sz="3200" dirty="0" err="1">
                <a:solidFill>
                  <a:srgbClr val="0070C0"/>
                </a:solidFill>
              </a:rPr>
              <a:t>Giorgio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dirty="0" err="1">
                <a:solidFill>
                  <a:srgbClr val="0070C0"/>
                </a:solidFill>
              </a:rPr>
              <a:t>da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dirty="0" err="1">
                <a:solidFill>
                  <a:srgbClr val="0070C0"/>
                </a:solidFill>
              </a:rPr>
              <a:t>Chirico</a:t>
            </a:r>
            <a:r>
              <a:rPr lang="cs-CZ" sz="3200" dirty="0">
                <a:solidFill>
                  <a:srgbClr val="0070C0"/>
                </a:solidFill>
              </a:rPr>
              <a:t/>
            </a:r>
            <a:br>
              <a:rPr lang="cs-CZ" sz="3200" dirty="0">
                <a:solidFill>
                  <a:srgbClr val="0070C0"/>
                </a:solidFill>
              </a:rPr>
            </a:br>
            <a:r>
              <a:rPr lang="cs-CZ" sz="3200" i="1" dirty="0">
                <a:solidFill>
                  <a:srgbClr val="0070C0"/>
                </a:solidFill>
              </a:rPr>
              <a:t>Melancholie a tajemství ulice</a:t>
            </a:r>
            <a:r>
              <a:rPr lang="cs-CZ" sz="3200" dirty="0">
                <a:solidFill>
                  <a:srgbClr val="0070C0"/>
                </a:solidFill>
              </a:rPr>
              <a:t>, 1914</a:t>
            </a:r>
            <a:r>
              <a:rPr lang="cs-CZ" sz="40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34148" name="Picture 4" descr="Giorgio-de-Chirico-Melancholy-and-Mystery-of-a-stree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11438" y="1700213"/>
            <a:ext cx="3983037" cy="48974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r>
              <a:rPr lang="cs-CZ" sz="4000" dirty="0" err="1">
                <a:solidFill>
                  <a:srgbClr val="0070C0"/>
                </a:solidFill>
              </a:rPr>
              <a:t>Pablo</a:t>
            </a:r>
            <a:r>
              <a:rPr lang="cs-CZ" sz="4000" dirty="0">
                <a:solidFill>
                  <a:srgbClr val="0070C0"/>
                </a:solidFill>
              </a:rPr>
              <a:t> Picasso, </a:t>
            </a:r>
            <a:r>
              <a:rPr lang="cs-CZ" sz="4000" i="1" dirty="0">
                <a:solidFill>
                  <a:srgbClr val="0070C0"/>
                </a:solidFill>
              </a:rPr>
              <a:t>Ateliér</a:t>
            </a:r>
            <a:r>
              <a:rPr lang="cs-CZ" sz="4000" dirty="0">
                <a:solidFill>
                  <a:srgbClr val="0070C0"/>
                </a:solidFill>
              </a:rPr>
              <a:t>, 1934</a:t>
            </a:r>
          </a:p>
        </p:txBody>
      </p:sp>
      <p:pic>
        <p:nvPicPr>
          <p:cNvPr id="35844" name="Picture 4" descr="1934pic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647825"/>
            <a:ext cx="5976937" cy="4724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574</Words>
  <Application>Microsoft Office PowerPoint</Application>
  <PresentationFormat>Předvádění na obrazovce (4:3)</PresentationFormat>
  <Paragraphs>84</Paragraphs>
  <Slides>28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1" baseType="lpstr">
      <vt:lpstr>Arial</vt:lpstr>
      <vt:lpstr>Calibri</vt:lpstr>
      <vt:lpstr>Motiv sady Office</vt:lpstr>
      <vt:lpstr>Zobrazení prostoru  a optické iluze</vt:lpstr>
      <vt:lpstr>Perspektiva - definice</vt:lpstr>
      <vt:lpstr>Masaccio, Nejsvětější Trojice, 1425-1428 Florencie, Santa Maria Novella</vt:lpstr>
      <vt:lpstr>Andrea del Castagno, Poslední večeře Páně, 1449-1457, Florencie, Cenacolo di Santa Apolonia</vt:lpstr>
      <vt:lpstr>Srovnání obrazového prostoru dle R. Arnheima Poslední večeře Páně Leonardo da Vinci  Tintoretto</vt:lpstr>
      <vt:lpstr>Tintoretto  Poslední večeře Páně, cca 1570   </vt:lpstr>
      <vt:lpstr>Piero della Francesca (škola)  Pohled na ideální město, cca 1460 </vt:lpstr>
      <vt:lpstr>Giorgio da Chirico Melancholie a tajemství ulice, 1914 </vt:lpstr>
      <vt:lpstr>Pablo Picasso, Ateliér, 1934</vt:lpstr>
      <vt:lpstr>Izometrická projekce Kenko Shokei, cca 1500  Grafický design fy Q*bert, 1982 </vt:lpstr>
      <vt:lpstr>Perspektiva jako symbolická forma Studie o zobrazení místa a prostoru</vt:lpstr>
      <vt:lpstr>Perspektiva realitu pouze neodráží, ale také konstruuje.</vt:lpstr>
      <vt:lpstr>Různé druhy perspektivy</vt:lpstr>
      <vt:lpstr>Prezentace aplikace PowerPoint</vt:lpstr>
      <vt:lpstr>Atmosférická perspektiva Joachim Patinir, Krajina se sv. Jeronýmem, cca 1520 </vt:lpstr>
      <vt:lpstr>Anamorfóza Hans Holbein ml., Vyslanci, 1519</vt:lpstr>
      <vt:lpstr>Anamorfóza  Úběžník není konstruován před obrazem, ale ve stejné úrovni s povrchem obrazu. Pokud není zvoleno správné místo pro pozorování, zobrazený předmět zůstává nejasný.  </vt:lpstr>
      <vt:lpstr>Perspektiva a moc Zrcadlová galerie zámku ve Versailles, cca 1669-85</vt:lpstr>
      <vt:lpstr>Perspektivní iluze Shepardovy stoly  Ponzova iluze</vt:lpstr>
      <vt:lpstr>Hallwayova iluze</vt:lpstr>
      <vt:lpstr>Perspektivní iluze M. C. Escher: Vodopád, 1961, Schodiště, cca 1960</vt:lpstr>
      <vt:lpstr>Perspektivní iluze / Nemožná figura Zdroj: Al Seckel, Incredible Visual Illusions</vt:lpstr>
      <vt:lpstr>Optické iluze  Odkaz: Eye Center, University of Illinois</vt:lpstr>
      <vt:lpstr>reverzibilní figury Giuseppe Arcimboldo Zelenina v míse / Zelinář, cca 1590</vt:lpstr>
      <vt:lpstr>reverzibilní figury „Francouzské hlavy“ z 19. stol. </vt:lpstr>
      <vt:lpstr>Vztah figury a pozadí  Zdroj: Al Seckel, op.cit.</vt:lpstr>
      <vt:lpstr>Salvador Dalí, Trh s otroky  se zjevením neviditelné Voltairovy busty, 1940</vt:lpstr>
      <vt:lpstr>M. C. Escher, Ruce, 1948  Saul Steinberg, Nekonečná kresba, cca 1960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Zobrazení prostoru  a optické iluze</dc:title>
  <dc:creator>Aleš</dc:creator>
  <cp:lastModifiedBy>user</cp:lastModifiedBy>
  <cp:revision>14</cp:revision>
  <dcterms:created xsi:type="dcterms:W3CDTF">2014-03-18T07:54:00Z</dcterms:created>
  <dcterms:modified xsi:type="dcterms:W3CDTF">2016-04-06T06:26:21Z</dcterms:modified>
</cp:coreProperties>
</file>