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92" r:id="rId5"/>
    <p:sldId id="259" r:id="rId6"/>
    <p:sldId id="260" r:id="rId7"/>
    <p:sldId id="262" r:id="rId8"/>
    <p:sldId id="263" r:id="rId9"/>
    <p:sldId id="264" r:id="rId10"/>
    <p:sldId id="265" r:id="rId11"/>
    <p:sldId id="268" r:id="rId12"/>
    <p:sldId id="282" r:id="rId13"/>
    <p:sldId id="273" r:id="rId14"/>
    <p:sldId id="275" r:id="rId15"/>
    <p:sldId id="276" r:id="rId16"/>
    <p:sldId id="277" r:id="rId17"/>
    <p:sldId id="281" r:id="rId18"/>
    <p:sldId id="288" r:id="rId19"/>
    <p:sldId id="283" r:id="rId20"/>
    <p:sldId id="279" r:id="rId21"/>
    <p:sldId id="286" r:id="rId22"/>
    <p:sldId id="284" r:id="rId23"/>
    <p:sldId id="285" r:id="rId24"/>
    <p:sldId id="287" r:id="rId25"/>
    <p:sldId id="289" r:id="rId26"/>
    <p:sldId id="291" r:id="rId27"/>
    <p:sldId id="290" r:id="rId2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0002F-91F0-46CA-9CF6-2585E7A44837}" type="datetimeFigureOut">
              <a:rPr lang="cs-CZ" smtClean="0"/>
              <a:pPr/>
              <a:t>13. 4. 2016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D6A6D-DB32-4AEF-8F09-A5FBE8E8BEF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3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D0F79DF-5B65-4D80-807A-B5E5A71C5093}" type="slidenum">
              <a:rPr lang="cs-CZ" altLang="cs-CZ"/>
              <a:pPr/>
              <a:t>21</a:t>
            </a:fld>
            <a:endParaRPr lang="cs-CZ" altLang="cs-CZ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371657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1DFDF36A-A6F4-4253-B379-BB712036F59B}" type="slidenum">
              <a:rPr lang="cs-CZ" altLang="cs-CZ" sz="1200">
                <a:latin typeface="Times New Roman" panose="02020603050405020304" pitchFamily="18" charset="0"/>
              </a:rPr>
              <a:pPr/>
              <a:t>22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9702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BFDE6481-6DD4-482E-B663-D614BC1DD3E6}" type="slidenum">
              <a:rPr lang="cs-CZ" altLang="cs-CZ" sz="1200">
                <a:latin typeface="Times New Roman" panose="02020603050405020304" pitchFamily="18" charset="0"/>
              </a:rPr>
              <a:pPr/>
              <a:t>23</a:t>
            </a:fld>
            <a:endParaRPr lang="cs-CZ" altLang="cs-CZ" sz="120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203807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13. 4. 2016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6926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13. 4. 2016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11678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13. 4. 2016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9521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3971983A-34DD-40CC-82E3-8D28AE0DF68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15142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04AEDB0-B0C4-43CF-89EB-C0660F18AA9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54679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13. 4. 2016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2415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13. 4. 2016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845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13. 4. 2016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7550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13. 4. 2016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26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13. 4. 2016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088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13. 4. 2016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6234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13. 4. 2016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3374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06E3F-FAD6-4B34-B998-F1B7F293344D}" type="datetimeFigureOut">
              <a:rPr lang="cs-CZ" smtClean="0"/>
              <a:pPr/>
              <a:t>13. 4. 2016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002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06E3F-FAD6-4B34-B998-F1B7F293344D}" type="datetimeFigureOut">
              <a:rPr lang="cs-CZ" smtClean="0"/>
              <a:pPr/>
              <a:t>13. 4. 2016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DE6BD-EFFE-4630-A240-CD37CCBFA0C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60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0498" y="1397478"/>
            <a:ext cx="7332453" cy="1310227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Teorie architektury</a:t>
            </a:r>
            <a:endParaRPr lang="cs-CZ" dirty="0">
              <a:solidFill>
                <a:srgbClr val="00B05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84385" y="2851540"/>
            <a:ext cx="5463396" cy="1655762"/>
          </a:xfrm>
        </p:spPr>
        <p:txBody>
          <a:bodyPr/>
          <a:lstStyle/>
          <a:p>
            <a:r>
              <a:rPr lang="cs-CZ" dirty="0" smtClean="0">
                <a:solidFill>
                  <a:srgbClr val="00B050"/>
                </a:solidFill>
              </a:rPr>
              <a:t>Její estetické a mimoestetické aspekty</a:t>
            </a:r>
            <a:endParaRPr lang="cs-CZ" dirty="0">
              <a:solidFill>
                <a:srgbClr val="00B050"/>
              </a:solidFill>
            </a:endParaRPr>
          </a:p>
        </p:txBody>
      </p:sp>
      <p:pic>
        <p:nvPicPr>
          <p:cNvPr id="4" name="Obrázek 3" descr="Essai_sur_l'Architecture_-_Frontispie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62181" y="1095556"/>
            <a:ext cx="2778784" cy="449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8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Otázky stylu v německé teorii architektury 19. století</a:t>
            </a:r>
            <a:endParaRPr lang="cs-CZ" altLang="cs-CZ" sz="4000" dirty="0">
              <a:solidFill>
                <a:srgbClr val="00B05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6658155" cy="4351338"/>
          </a:xfrm>
        </p:spPr>
        <p:txBody>
          <a:bodyPr>
            <a:normAutofit fontScale="92500"/>
          </a:bodyPr>
          <a:lstStyle/>
          <a:p>
            <a:pPr>
              <a:lnSpc>
                <a:spcPct val="80000"/>
              </a:lnSpc>
            </a:pPr>
            <a:r>
              <a:rPr lang="cs-CZ" altLang="cs-CZ" b="1" dirty="0"/>
              <a:t>Heinrich </a:t>
            </a:r>
            <a:r>
              <a:rPr lang="cs-CZ" altLang="cs-CZ" b="1" dirty="0" err="1"/>
              <a:t>Hübsch</a:t>
            </a:r>
            <a:r>
              <a:rPr lang="cs-CZ" altLang="cs-CZ" dirty="0"/>
              <a:t>, </a:t>
            </a:r>
            <a:r>
              <a:rPr lang="cs-CZ" altLang="cs-CZ" i="1" dirty="0"/>
              <a:t>In </a:t>
            </a:r>
            <a:r>
              <a:rPr lang="cs-CZ" altLang="cs-CZ" i="1" dirty="0" err="1"/>
              <a:t>welchem</a:t>
            </a:r>
            <a:r>
              <a:rPr lang="cs-CZ" altLang="cs-CZ" i="1" dirty="0"/>
              <a:t> </a:t>
            </a:r>
            <a:r>
              <a:rPr lang="cs-CZ" altLang="cs-CZ" i="1" dirty="0" err="1"/>
              <a:t>Stil</a:t>
            </a:r>
            <a:r>
              <a:rPr lang="cs-CZ" altLang="cs-CZ" i="1" dirty="0"/>
              <a:t> </a:t>
            </a:r>
            <a:r>
              <a:rPr lang="cs-CZ" altLang="cs-CZ" i="1" dirty="0" err="1"/>
              <a:t>sollen</a:t>
            </a:r>
            <a:r>
              <a:rPr lang="cs-CZ" altLang="cs-CZ" i="1" dirty="0"/>
              <a:t> </a:t>
            </a:r>
            <a:r>
              <a:rPr lang="cs-CZ" altLang="cs-CZ" i="1" dirty="0" err="1"/>
              <a:t>wir</a:t>
            </a:r>
            <a:r>
              <a:rPr lang="cs-CZ" altLang="cs-CZ" i="1" dirty="0"/>
              <a:t> </a:t>
            </a:r>
            <a:r>
              <a:rPr lang="cs-CZ" altLang="cs-CZ" i="1" dirty="0" err="1"/>
              <a:t>bauen</a:t>
            </a:r>
            <a:r>
              <a:rPr lang="cs-CZ" altLang="cs-CZ" dirty="0"/>
              <a:t>, 1828 (</a:t>
            </a:r>
            <a:r>
              <a:rPr lang="cs-CZ" altLang="cs-CZ" i="1" dirty="0"/>
              <a:t>V jakém stylu máme stavět</a:t>
            </a:r>
            <a:r>
              <a:rPr lang="cs-CZ" altLang="cs-CZ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August </a:t>
            </a:r>
            <a:r>
              <a:rPr lang="cs-CZ" altLang="cs-CZ" b="1" dirty="0" err="1"/>
              <a:t>Reichenspenger</a:t>
            </a:r>
            <a:r>
              <a:rPr lang="cs-CZ" altLang="cs-CZ" dirty="0"/>
              <a:t>, </a:t>
            </a:r>
            <a:r>
              <a:rPr lang="cs-CZ" altLang="cs-CZ" i="1" dirty="0" err="1"/>
              <a:t>Anzeige</a:t>
            </a:r>
            <a:r>
              <a:rPr lang="cs-CZ" altLang="cs-CZ" i="1" dirty="0"/>
              <a:t>...</a:t>
            </a:r>
            <a:r>
              <a:rPr lang="cs-CZ" altLang="cs-CZ" dirty="0"/>
              <a:t>, 1854 (</a:t>
            </a:r>
            <a:r>
              <a:rPr lang="cs-CZ" altLang="cs-CZ" i="1" dirty="0"/>
              <a:t>Pokyny k církevnímu stavitelství</a:t>
            </a:r>
            <a:r>
              <a:rPr lang="cs-CZ" altLang="cs-CZ" dirty="0"/>
              <a:t>) </a:t>
            </a:r>
          </a:p>
          <a:p>
            <a:pPr>
              <a:lnSpc>
                <a:spcPct val="80000"/>
              </a:lnSpc>
            </a:pPr>
            <a:r>
              <a:rPr lang="cs-CZ" altLang="cs-CZ" b="1" dirty="0" err="1"/>
              <a:t>Gottfried</a:t>
            </a:r>
            <a:r>
              <a:rPr lang="cs-CZ" altLang="cs-CZ" b="1" dirty="0"/>
              <a:t> Semper</a:t>
            </a:r>
            <a:r>
              <a:rPr lang="cs-CZ" altLang="cs-CZ" dirty="0"/>
              <a:t>, </a:t>
            </a:r>
            <a:r>
              <a:rPr lang="cs-CZ" altLang="cs-CZ" i="1" dirty="0"/>
              <a:t>Die </a:t>
            </a:r>
            <a:r>
              <a:rPr lang="cs-CZ" altLang="cs-CZ" i="1" dirty="0" err="1"/>
              <a:t>vier</a:t>
            </a:r>
            <a:r>
              <a:rPr lang="cs-CZ" altLang="cs-CZ" i="1" dirty="0"/>
              <a:t> Elemente der </a:t>
            </a:r>
            <a:r>
              <a:rPr lang="cs-CZ" altLang="cs-CZ" i="1" dirty="0" err="1"/>
              <a:t>Baukunst</a:t>
            </a:r>
            <a:r>
              <a:rPr lang="cs-CZ" altLang="cs-CZ" i="1" dirty="0"/>
              <a:t>. </a:t>
            </a:r>
            <a:r>
              <a:rPr lang="cs-CZ" altLang="cs-CZ" i="1" dirty="0" err="1"/>
              <a:t>Ein</a:t>
            </a:r>
            <a:r>
              <a:rPr lang="cs-CZ" altLang="cs-CZ" i="1" dirty="0"/>
              <a:t> </a:t>
            </a:r>
            <a:r>
              <a:rPr lang="cs-CZ" altLang="cs-CZ" i="1" dirty="0" err="1"/>
              <a:t>Beitrag</a:t>
            </a:r>
            <a:r>
              <a:rPr lang="cs-CZ" altLang="cs-CZ" i="1" dirty="0"/>
              <a:t> </a:t>
            </a:r>
            <a:r>
              <a:rPr lang="cs-CZ" altLang="cs-CZ" i="1" dirty="0" err="1"/>
              <a:t>zur</a:t>
            </a:r>
            <a:r>
              <a:rPr lang="cs-CZ" altLang="cs-CZ" i="1" dirty="0"/>
              <a:t> </a:t>
            </a:r>
            <a:r>
              <a:rPr lang="cs-CZ" altLang="cs-CZ" i="1" dirty="0" err="1"/>
              <a:t>vergleichenden</a:t>
            </a:r>
            <a:r>
              <a:rPr lang="cs-CZ" altLang="cs-CZ" i="1" dirty="0"/>
              <a:t> </a:t>
            </a:r>
            <a:r>
              <a:rPr lang="cs-CZ" altLang="cs-CZ" i="1" dirty="0" err="1"/>
              <a:t>Baukunde</a:t>
            </a:r>
            <a:r>
              <a:rPr lang="cs-CZ" altLang="cs-CZ" dirty="0"/>
              <a:t>, 1851 (</a:t>
            </a:r>
            <a:r>
              <a:rPr lang="cs-CZ" altLang="cs-CZ" i="1" dirty="0"/>
              <a:t>Čtyři</a:t>
            </a:r>
            <a:r>
              <a:rPr lang="cs-CZ" altLang="cs-CZ" dirty="0"/>
              <a:t> </a:t>
            </a:r>
            <a:r>
              <a:rPr lang="cs-CZ" altLang="cs-CZ" i="1" dirty="0"/>
              <a:t>elementy stavitelství. Příspěvek k srovnávací stavební vědě</a:t>
            </a:r>
            <a:r>
              <a:rPr lang="cs-CZ" altLang="cs-CZ" dirty="0"/>
              <a:t>)</a:t>
            </a:r>
          </a:p>
          <a:p>
            <a:pPr>
              <a:lnSpc>
                <a:spcPct val="80000"/>
              </a:lnSpc>
            </a:pPr>
            <a:r>
              <a:rPr lang="cs-CZ" altLang="cs-CZ" b="1" dirty="0"/>
              <a:t>Týž</a:t>
            </a:r>
            <a:r>
              <a:rPr lang="cs-CZ" altLang="cs-CZ" dirty="0"/>
              <a:t>, </a:t>
            </a:r>
            <a:r>
              <a:rPr lang="cs-CZ" altLang="cs-CZ" i="1" dirty="0"/>
              <a:t>Der </a:t>
            </a:r>
            <a:r>
              <a:rPr lang="cs-CZ" altLang="cs-CZ" i="1" dirty="0" err="1"/>
              <a:t>Stil</a:t>
            </a:r>
            <a:r>
              <a:rPr lang="cs-CZ" altLang="cs-CZ" i="1" dirty="0"/>
              <a:t> in den </a:t>
            </a:r>
            <a:r>
              <a:rPr lang="cs-CZ" altLang="cs-CZ" i="1" dirty="0" err="1"/>
              <a:t>technischen</a:t>
            </a:r>
            <a:r>
              <a:rPr lang="cs-CZ" altLang="cs-CZ" i="1" dirty="0"/>
              <a:t> </a:t>
            </a:r>
            <a:r>
              <a:rPr lang="cs-CZ" altLang="cs-CZ" i="1" dirty="0" err="1"/>
              <a:t>und</a:t>
            </a:r>
            <a:r>
              <a:rPr lang="cs-CZ" altLang="cs-CZ" i="1" dirty="0"/>
              <a:t> </a:t>
            </a:r>
            <a:r>
              <a:rPr lang="cs-CZ" altLang="cs-CZ" i="1" dirty="0" err="1"/>
              <a:t>tektonischen</a:t>
            </a:r>
            <a:r>
              <a:rPr lang="cs-CZ" altLang="cs-CZ" i="1" dirty="0"/>
              <a:t> </a:t>
            </a:r>
            <a:r>
              <a:rPr lang="cs-CZ" altLang="cs-CZ" i="1" dirty="0" err="1"/>
              <a:t>Künste</a:t>
            </a:r>
            <a:r>
              <a:rPr lang="cs-CZ" altLang="cs-CZ" i="1" dirty="0"/>
              <a:t> oder </a:t>
            </a:r>
            <a:r>
              <a:rPr lang="cs-CZ" altLang="cs-CZ" i="1" dirty="0" err="1"/>
              <a:t>Praktische</a:t>
            </a:r>
            <a:r>
              <a:rPr lang="cs-CZ" altLang="cs-CZ" i="1" dirty="0"/>
              <a:t> </a:t>
            </a:r>
            <a:r>
              <a:rPr lang="cs-CZ" altLang="cs-CZ" i="1" dirty="0" err="1"/>
              <a:t>Aesthetik</a:t>
            </a:r>
            <a:r>
              <a:rPr lang="cs-CZ" altLang="cs-CZ" dirty="0"/>
              <a:t>, 1861-1863 (</a:t>
            </a:r>
            <a:r>
              <a:rPr lang="cs-CZ" altLang="cs-CZ" i="1" dirty="0"/>
              <a:t>Styl v technických a tektonických uměních neboli Praktická estetika</a:t>
            </a:r>
            <a:r>
              <a:rPr lang="cs-CZ" altLang="cs-CZ" dirty="0"/>
              <a:t>)</a:t>
            </a:r>
          </a:p>
        </p:txBody>
      </p:sp>
      <p:pic>
        <p:nvPicPr>
          <p:cNvPr id="4" name="Picture 4" descr="Semper portrét 18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448" y="1725282"/>
            <a:ext cx="2706989" cy="42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8307237" y="5935776"/>
            <a:ext cx="33388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 smtClean="0"/>
              <a:t>Německý architekt a teoretik architektury a designu G. Semper.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492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Otázky stylu v německé teorii architektury </a:t>
            </a:r>
            <a:r>
              <a:rPr lang="cs-CZ" altLang="cs-CZ" sz="4000" b="1" i="1" dirty="0" smtClean="0">
                <a:solidFill>
                  <a:srgbClr val="00B050"/>
                </a:solidFill>
              </a:rPr>
              <a:t>19</a:t>
            </a:r>
            <a:r>
              <a:rPr lang="cs-CZ" altLang="cs-CZ" sz="4000" b="1" i="1" dirty="0">
                <a:solidFill>
                  <a:srgbClr val="00B050"/>
                </a:solidFill>
              </a:rPr>
              <a:t>. století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4468" y="1582218"/>
            <a:ext cx="6645215" cy="1608827"/>
          </a:xfrm>
        </p:spPr>
        <p:txBody>
          <a:bodyPr>
            <a:normAutofit fontScale="85000" lnSpcReduction="10000"/>
          </a:bodyPr>
          <a:lstStyle/>
          <a:p>
            <a:r>
              <a:rPr lang="cs-CZ" altLang="cs-CZ" dirty="0" smtClean="0"/>
              <a:t>Semper, opera v Drážďanech, od 1838</a:t>
            </a:r>
          </a:p>
          <a:p>
            <a:r>
              <a:rPr lang="cs-CZ" altLang="cs-CZ" dirty="0" err="1" smtClean="0"/>
              <a:t>Rundbogenstil</a:t>
            </a:r>
            <a:r>
              <a:rPr lang="cs-CZ" altLang="cs-CZ" dirty="0" smtClean="0"/>
              <a:t> (uměle vytvořený stal kruhových oblouků): </a:t>
            </a:r>
            <a:r>
              <a:rPr lang="cs-CZ" altLang="cs-CZ" dirty="0" err="1" smtClean="0"/>
              <a:t>Maximilianeum</a:t>
            </a:r>
            <a:r>
              <a:rPr lang="cs-CZ" altLang="cs-CZ" dirty="0" smtClean="0"/>
              <a:t> </a:t>
            </a:r>
            <a:r>
              <a:rPr lang="cs-CZ" altLang="cs-CZ" dirty="0"/>
              <a:t>v </a:t>
            </a:r>
            <a:r>
              <a:rPr lang="cs-CZ" altLang="cs-CZ" dirty="0" smtClean="0"/>
              <a:t>Mnichově, od 1857</a:t>
            </a:r>
          </a:p>
          <a:p>
            <a:r>
              <a:rPr lang="cs-CZ" altLang="cs-CZ" dirty="0" err="1" smtClean="0"/>
              <a:t>Reichenspenger</a:t>
            </a:r>
            <a:r>
              <a:rPr lang="cs-CZ" altLang="cs-CZ" dirty="0" smtClean="0"/>
              <a:t>, </a:t>
            </a:r>
            <a:r>
              <a:rPr lang="cs-CZ" altLang="cs-CZ" i="1" dirty="0" err="1" smtClean="0"/>
              <a:t>Anzeige</a:t>
            </a:r>
            <a:r>
              <a:rPr lang="cs-CZ" altLang="cs-CZ" dirty="0" smtClean="0"/>
              <a:t>…, 1854, titulní list</a:t>
            </a:r>
          </a:p>
          <a:p>
            <a:endParaRPr lang="cs-CZ" altLang="cs-CZ" dirty="0"/>
          </a:p>
        </p:txBody>
      </p:sp>
      <p:pic>
        <p:nvPicPr>
          <p:cNvPr id="37892" name="Picture 4" descr="Reichersperge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3502" y="1360370"/>
            <a:ext cx="2958860" cy="49464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894" name="Picture 6" descr="19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55101" y="3605841"/>
            <a:ext cx="3686308" cy="272594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4" descr="Semper opera Dresden od 183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1" y="3571366"/>
            <a:ext cx="3566843" cy="2787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41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3228304" cy="1143000"/>
          </a:xfrm>
        </p:spPr>
        <p:txBody>
          <a:bodyPr>
            <a:normAutofit fontScale="90000"/>
          </a:bodyPr>
          <a:lstStyle/>
          <a:p>
            <a:r>
              <a:rPr lang="cs-CZ" b="1" i="1" dirty="0" smtClean="0">
                <a:solidFill>
                  <a:srgbClr val="00B050"/>
                </a:solidFill>
              </a:rPr>
              <a:t>Urbanismus v 19. století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93862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cs-CZ" dirty="0" smtClean="0"/>
              <a:t>Důležitost teorie urbanismu (tj. stavby měst) vzrůstá s urbanizací 19. století, především překotným růstem průmyslových měst. Jeho negativní aspekty kritizoval již před polovinou 19. století anglický architekt A. W. N. </a:t>
            </a:r>
            <a:r>
              <a:rPr lang="cs-CZ" dirty="0" err="1" smtClean="0"/>
              <a:t>Pugin</a:t>
            </a:r>
            <a:r>
              <a:rPr lang="cs-CZ" dirty="0" smtClean="0"/>
              <a:t>, když srovnal podobu města r. 1440 a 1840 (obr. vlevo).</a:t>
            </a:r>
          </a:p>
          <a:p>
            <a:pPr>
              <a:buNone/>
            </a:pPr>
            <a:r>
              <a:rPr lang="cs-CZ" dirty="0" smtClean="0"/>
              <a:t>Nové podněty dal urbanismu vídeňský architekt a teoretik </a:t>
            </a:r>
            <a:r>
              <a:rPr lang="cs-CZ" dirty="0" err="1" smtClean="0"/>
              <a:t>Camillo</a:t>
            </a:r>
            <a:r>
              <a:rPr lang="cs-CZ" dirty="0" smtClean="0"/>
              <a:t> </a:t>
            </a:r>
            <a:r>
              <a:rPr lang="cs-CZ" dirty="0" err="1" smtClean="0"/>
              <a:t>Sitte</a:t>
            </a:r>
            <a:r>
              <a:rPr lang="cs-CZ" dirty="0" smtClean="0"/>
              <a:t> svým stále aktuálním spisem </a:t>
            </a:r>
            <a:r>
              <a:rPr lang="cs-CZ" i="1" dirty="0" smtClean="0"/>
              <a:t>Stavba měst podle uměleckých zásad</a:t>
            </a:r>
            <a:r>
              <a:rPr lang="cs-CZ" dirty="0" smtClean="0"/>
              <a:t> z r. 1889, online: http://www.</a:t>
            </a:r>
            <a:r>
              <a:rPr lang="cs-CZ" dirty="0" err="1" smtClean="0"/>
              <a:t>uur.cz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/5-</a:t>
            </a:r>
            <a:r>
              <a:rPr lang="cs-CZ" dirty="0" err="1" smtClean="0"/>
              <a:t>publikacni</a:t>
            </a:r>
            <a:r>
              <a:rPr lang="cs-CZ" dirty="0" smtClean="0"/>
              <a:t>-</a:t>
            </a:r>
            <a:r>
              <a:rPr lang="cs-CZ" dirty="0" err="1" smtClean="0"/>
              <a:t>cinnost</a:t>
            </a:r>
            <a:r>
              <a:rPr lang="cs-CZ" dirty="0" smtClean="0"/>
              <a:t>-a-knihovna/</a:t>
            </a:r>
            <a:r>
              <a:rPr lang="cs-CZ" dirty="0" err="1" smtClean="0"/>
              <a:t>metodicke</a:t>
            </a:r>
            <a:r>
              <a:rPr lang="cs-CZ" dirty="0" smtClean="0"/>
              <a:t>-</a:t>
            </a:r>
            <a:r>
              <a:rPr lang="cs-CZ" dirty="0" err="1" smtClean="0"/>
              <a:t>prirucky</a:t>
            </a:r>
            <a:r>
              <a:rPr lang="cs-CZ" dirty="0" smtClean="0"/>
              <a:t>-a-</a:t>
            </a:r>
            <a:r>
              <a:rPr lang="cs-CZ" dirty="0" err="1" smtClean="0"/>
              <a:t>publikacni</a:t>
            </a:r>
            <a:r>
              <a:rPr lang="cs-CZ" dirty="0" smtClean="0"/>
              <a:t>-</a:t>
            </a:r>
            <a:r>
              <a:rPr lang="cs-CZ" dirty="0" err="1" smtClean="0"/>
              <a:t>materialy</a:t>
            </a:r>
            <a:r>
              <a:rPr lang="cs-CZ" dirty="0" smtClean="0"/>
              <a:t>/2012/</a:t>
            </a:r>
            <a:r>
              <a:rPr lang="cs-CZ" dirty="0" err="1" smtClean="0"/>
              <a:t>sitte</a:t>
            </a:r>
            <a:r>
              <a:rPr lang="cs-CZ" dirty="0" smtClean="0"/>
              <a:t>-stavba-mest.</a:t>
            </a:r>
            <a:r>
              <a:rPr lang="cs-CZ" dirty="0" err="1" smtClean="0"/>
              <a:t>pdf</a:t>
            </a:r>
            <a:endParaRPr lang="cs-CZ" dirty="0"/>
          </a:p>
        </p:txBody>
      </p:sp>
      <p:pic>
        <p:nvPicPr>
          <p:cNvPr id="6" name="Obrázek 5" descr="Pug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0620" y="0"/>
            <a:ext cx="661826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97148" y="373750"/>
            <a:ext cx="4782436" cy="1325563"/>
          </a:xfrm>
        </p:spPr>
        <p:txBody>
          <a:bodyPr>
            <a:normAutofit fontScale="90000"/>
          </a:bodyPr>
          <a:lstStyle/>
          <a:p>
            <a:r>
              <a:rPr lang="cs-CZ" altLang="cs-CZ" sz="4000" b="1" i="1" dirty="0" smtClean="0">
                <a:solidFill>
                  <a:srgbClr val="00B050"/>
                </a:solidFill>
              </a:rPr>
              <a:t>Koncept zahradních měst na </a:t>
            </a:r>
            <a:r>
              <a:rPr lang="cs-CZ" altLang="cs-CZ" sz="4000" b="1" i="1" dirty="0">
                <a:solidFill>
                  <a:srgbClr val="00B050"/>
                </a:solidFill>
              </a:rPr>
              <a:t>přelomu 19. a 20. století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292" y="2044566"/>
            <a:ext cx="5683370" cy="4351338"/>
          </a:xfrm>
        </p:spPr>
        <p:txBody>
          <a:bodyPr>
            <a:normAutofit lnSpcReduction="10000"/>
          </a:bodyPr>
          <a:lstStyle/>
          <a:p>
            <a:r>
              <a:rPr lang="cs-CZ" altLang="cs-CZ" b="1" dirty="0" err="1"/>
              <a:t>Ebenezer</a:t>
            </a:r>
            <a:r>
              <a:rPr lang="cs-CZ" altLang="cs-CZ" b="1" dirty="0"/>
              <a:t> </a:t>
            </a:r>
            <a:r>
              <a:rPr lang="cs-CZ" altLang="cs-CZ" b="1" dirty="0" err="1"/>
              <a:t>Howard</a:t>
            </a:r>
            <a:r>
              <a:rPr lang="cs-CZ" altLang="cs-CZ" dirty="0"/>
              <a:t>, </a:t>
            </a:r>
            <a:r>
              <a:rPr lang="cs-CZ" altLang="cs-CZ" i="1" dirty="0" err="1"/>
              <a:t>Tomorrow</a:t>
            </a:r>
            <a:r>
              <a:rPr lang="cs-CZ" altLang="cs-CZ" i="1" dirty="0"/>
              <a:t>. A </a:t>
            </a:r>
            <a:r>
              <a:rPr lang="cs-CZ" altLang="cs-CZ" i="1" dirty="0" err="1"/>
              <a:t>Paceful</a:t>
            </a:r>
            <a:r>
              <a:rPr lang="cs-CZ" altLang="cs-CZ" i="1" dirty="0"/>
              <a:t> </a:t>
            </a:r>
            <a:r>
              <a:rPr lang="cs-CZ" altLang="cs-CZ" i="1" dirty="0" err="1"/>
              <a:t>Path</a:t>
            </a:r>
            <a:r>
              <a:rPr lang="cs-CZ" altLang="cs-CZ" i="1" dirty="0"/>
              <a:t> to </a:t>
            </a:r>
            <a:r>
              <a:rPr lang="cs-CZ" altLang="cs-CZ" i="1" dirty="0" err="1"/>
              <a:t>Reform</a:t>
            </a:r>
            <a:r>
              <a:rPr lang="cs-CZ" altLang="cs-CZ" dirty="0"/>
              <a:t>, 1898 (</a:t>
            </a:r>
            <a:r>
              <a:rPr lang="cs-CZ" altLang="cs-CZ" i="1" dirty="0"/>
              <a:t>Zítřek. Pokojná cesta k reformě</a:t>
            </a:r>
            <a:r>
              <a:rPr lang="cs-CZ" altLang="cs-CZ" dirty="0"/>
              <a:t>)</a:t>
            </a:r>
          </a:p>
          <a:p>
            <a:r>
              <a:rPr lang="cs-CZ" altLang="cs-CZ" dirty="0"/>
              <a:t>Týž, </a:t>
            </a:r>
            <a:r>
              <a:rPr lang="cs-CZ" altLang="cs-CZ" i="1" dirty="0" err="1"/>
              <a:t>Garden</a:t>
            </a:r>
            <a:r>
              <a:rPr lang="cs-CZ" altLang="cs-CZ" i="1" dirty="0"/>
              <a:t> </a:t>
            </a:r>
            <a:r>
              <a:rPr lang="cs-CZ" altLang="cs-CZ" i="1" dirty="0" err="1"/>
              <a:t>Cities</a:t>
            </a:r>
            <a:r>
              <a:rPr lang="cs-CZ" altLang="cs-CZ" i="1" dirty="0"/>
              <a:t> </a:t>
            </a:r>
            <a:r>
              <a:rPr lang="cs-CZ" altLang="cs-CZ" i="1" dirty="0" err="1"/>
              <a:t>of</a:t>
            </a:r>
            <a:r>
              <a:rPr lang="cs-CZ" altLang="cs-CZ" i="1" dirty="0"/>
              <a:t> </a:t>
            </a:r>
            <a:r>
              <a:rPr lang="cs-CZ" altLang="cs-CZ" i="1" dirty="0" err="1"/>
              <a:t>Tomorrow</a:t>
            </a:r>
            <a:r>
              <a:rPr lang="cs-CZ" altLang="cs-CZ" dirty="0"/>
              <a:t>, 1902 (</a:t>
            </a:r>
            <a:r>
              <a:rPr lang="cs-CZ" altLang="cs-CZ" i="1" dirty="0"/>
              <a:t>Zahradní města zítřka</a:t>
            </a:r>
            <a:r>
              <a:rPr lang="cs-CZ" altLang="cs-CZ" dirty="0"/>
              <a:t>)</a:t>
            </a:r>
          </a:p>
          <a:p>
            <a:r>
              <a:rPr lang="cs-CZ" altLang="cs-CZ" b="1" dirty="0" err="1"/>
              <a:t>Raymond</a:t>
            </a:r>
            <a:r>
              <a:rPr lang="cs-CZ" altLang="cs-CZ" b="1" dirty="0"/>
              <a:t> </a:t>
            </a:r>
            <a:r>
              <a:rPr lang="cs-CZ" altLang="cs-CZ" b="1" dirty="0" err="1"/>
              <a:t>Unwin</a:t>
            </a:r>
            <a:r>
              <a:rPr lang="cs-CZ" altLang="cs-CZ" dirty="0"/>
              <a:t>, </a:t>
            </a:r>
            <a:r>
              <a:rPr lang="cs-CZ" altLang="cs-CZ" i="1" dirty="0" err="1"/>
              <a:t>Town</a:t>
            </a:r>
            <a:r>
              <a:rPr lang="cs-CZ" altLang="cs-CZ" i="1" dirty="0"/>
              <a:t> </a:t>
            </a:r>
            <a:r>
              <a:rPr lang="cs-CZ" altLang="cs-CZ" i="1" dirty="0" err="1"/>
              <a:t>Planning</a:t>
            </a:r>
            <a:r>
              <a:rPr lang="cs-CZ" altLang="cs-CZ" i="1" dirty="0"/>
              <a:t> in </a:t>
            </a:r>
            <a:r>
              <a:rPr lang="cs-CZ" altLang="cs-CZ" i="1" dirty="0" err="1"/>
              <a:t>Practice</a:t>
            </a:r>
            <a:r>
              <a:rPr lang="cs-CZ" altLang="cs-CZ" dirty="0"/>
              <a:t>, 1909 (</a:t>
            </a:r>
            <a:r>
              <a:rPr lang="cs-CZ" altLang="cs-CZ" i="1" dirty="0"/>
              <a:t>Plánování měst v praxi</a:t>
            </a:r>
            <a:r>
              <a:rPr lang="cs-CZ" altLang="cs-CZ" dirty="0" smtClean="0"/>
              <a:t>)</a:t>
            </a:r>
          </a:p>
          <a:p>
            <a:pPr>
              <a:buNone/>
            </a:pPr>
            <a:r>
              <a:rPr lang="cs-CZ" altLang="cs-CZ" dirty="0" smtClean="0"/>
              <a:t>Obr.: Tři magnety – </a:t>
            </a:r>
            <a:r>
              <a:rPr lang="cs-CZ" altLang="cs-CZ" dirty="0" err="1" smtClean="0"/>
              <a:t>Howardova</a:t>
            </a:r>
            <a:r>
              <a:rPr lang="cs-CZ" altLang="cs-CZ" dirty="0" smtClean="0"/>
              <a:t> argumentace ve prospěch zahradních měst.</a:t>
            </a:r>
            <a:endParaRPr lang="cs-CZ" altLang="cs-CZ" dirty="0"/>
          </a:p>
        </p:txBody>
      </p:sp>
      <p:pic>
        <p:nvPicPr>
          <p:cNvPr id="4" name="Picture 4" descr="DSC_0010b howard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723" y="578540"/>
            <a:ext cx="5097462" cy="537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1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i="1" dirty="0">
                <a:solidFill>
                  <a:srgbClr val="00B050"/>
                </a:solidFill>
              </a:rPr>
              <a:t>Modernismus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4838" y="1877383"/>
            <a:ext cx="6909758" cy="4506163"/>
          </a:xfrm>
        </p:spPr>
        <p:txBody>
          <a:bodyPr>
            <a:normAutofit fontScale="85000" lnSpcReduction="20000"/>
          </a:bodyPr>
          <a:lstStyle/>
          <a:p>
            <a:pPr>
              <a:buFontTx/>
              <a:buNone/>
            </a:pPr>
            <a:r>
              <a:rPr lang="cs-CZ" altLang="cs-CZ" b="1" dirty="0" err="1"/>
              <a:t>Bauhaus</a:t>
            </a:r>
            <a:endParaRPr lang="cs-CZ" altLang="cs-CZ" b="1" dirty="0"/>
          </a:p>
          <a:p>
            <a:r>
              <a:rPr lang="cs-CZ" altLang="cs-CZ" dirty="0" err="1"/>
              <a:t>zal</a:t>
            </a:r>
            <a:r>
              <a:rPr lang="cs-CZ" altLang="cs-CZ" dirty="0"/>
              <a:t>. ve Výmaru 1919, od 1926 v </a:t>
            </a:r>
            <a:r>
              <a:rPr lang="cs-CZ" altLang="cs-CZ" dirty="0" err="1"/>
              <a:t>Desavě</a:t>
            </a:r>
            <a:r>
              <a:rPr lang="cs-CZ" altLang="cs-CZ" dirty="0"/>
              <a:t>, 1932-1933 v Berlíně</a:t>
            </a:r>
          </a:p>
          <a:p>
            <a:r>
              <a:rPr lang="cs-CZ" altLang="cs-CZ" dirty="0"/>
              <a:t>ředitelé: Walter </a:t>
            </a:r>
            <a:r>
              <a:rPr lang="cs-CZ" altLang="cs-CZ" dirty="0" err="1"/>
              <a:t>Gropius</a:t>
            </a:r>
            <a:r>
              <a:rPr lang="cs-CZ" altLang="cs-CZ" dirty="0"/>
              <a:t>, od 1928 </a:t>
            </a:r>
            <a:r>
              <a:rPr lang="cs-CZ" altLang="cs-CZ" dirty="0" err="1"/>
              <a:t>Hannes</a:t>
            </a:r>
            <a:r>
              <a:rPr lang="cs-CZ" altLang="cs-CZ" dirty="0"/>
              <a:t> Mayer, od 1930 L. </a:t>
            </a:r>
            <a:r>
              <a:rPr lang="cs-CZ" altLang="cs-CZ" dirty="0" err="1"/>
              <a:t>Mies</a:t>
            </a:r>
            <a:r>
              <a:rPr lang="cs-CZ" altLang="cs-CZ" dirty="0"/>
              <a:t> van der </a:t>
            </a:r>
            <a:r>
              <a:rPr lang="cs-CZ" altLang="cs-CZ" dirty="0" err="1"/>
              <a:t>Rohe</a:t>
            </a:r>
            <a:r>
              <a:rPr lang="cs-CZ" altLang="cs-CZ" dirty="0"/>
              <a:t> </a:t>
            </a:r>
            <a:endParaRPr lang="cs-CZ" altLang="cs-CZ" dirty="0" smtClean="0"/>
          </a:p>
          <a:p>
            <a:pPr>
              <a:buNone/>
            </a:pPr>
            <a:r>
              <a:rPr lang="cs-CZ" altLang="cs-CZ" b="1" dirty="0" smtClean="0"/>
              <a:t>C.I.A.M.</a:t>
            </a:r>
            <a:r>
              <a:rPr lang="cs-CZ" altLang="cs-CZ" dirty="0" smtClean="0"/>
              <a:t> (</a:t>
            </a:r>
            <a:r>
              <a:rPr lang="cs-CZ" altLang="cs-CZ" dirty="0" err="1" smtClean="0"/>
              <a:t>Congres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Internationaux</a:t>
            </a:r>
            <a:r>
              <a:rPr lang="cs-CZ" altLang="cs-CZ" dirty="0" smtClean="0"/>
              <a:t> d´</a:t>
            </a:r>
            <a:r>
              <a:rPr lang="cs-CZ" altLang="cs-CZ" dirty="0" err="1" smtClean="0"/>
              <a:t>Architecture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Moderne</a:t>
            </a:r>
            <a:r>
              <a:rPr lang="cs-CZ" altLang="cs-CZ" dirty="0" smtClean="0"/>
              <a:t>), </a:t>
            </a:r>
            <a:r>
              <a:rPr lang="cs-CZ" altLang="cs-CZ" dirty="0" err="1" smtClean="0"/>
              <a:t>zal</a:t>
            </a:r>
            <a:r>
              <a:rPr lang="cs-CZ" altLang="cs-CZ" dirty="0" smtClean="0"/>
              <a:t>. 1928 v La </a:t>
            </a:r>
            <a:r>
              <a:rPr lang="cs-CZ" altLang="cs-CZ" dirty="0" err="1" smtClean="0"/>
              <a:t>Sarraz</a:t>
            </a:r>
            <a:r>
              <a:rPr lang="cs-CZ" altLang="cs-CZ" dirty="0" smtClean="0"/>
              <a:t> ve Švýcarsku, téhož roku vydán první manifest C.I.A.M., poslední, 11. kongres v </a:t>
            </a:r>
            <a:r>
              <a:rPr lang="cs-CZ" altLang="cs-CZ" dirty="0" err="1" smtClean="0"/>
              <a:t>Otterloo</a:t>
            </a:r>
            <a:r>
              <a:rPr lang="cs-CZ" altLang="cs-CZ" dirty="0" smtClean="0"/>
              <a:t> 1959</a:t>
            </a:r>
          </a:p>
          <a:p>
            <a:pPr>
              <a:buNone/>
            </a:pPr>
            <a:r>
              <a:rPr lang="cs-CZ" altLang="cs-CZ" b="1" dirty="0" err="1" smtClean="0"/>
              <a:t>Siegfried</a:t>
            </a:r>
            <a:r>
              <a:rPr lang="cs-CZ" altLang="cs-CZ" b="1" dirty="0" smtClean="0"/>
              <a:t> </a:t>
            </a:r>
            <a:r>
              <a:rPr lang="cs-CZ" altLang="cs-CZ" b="1" dirty="0" err="1" smtClean="0"/>
              <a:t>Giedion</a:t>
            </a:r>
            <a:r>
              <a:rPr lang="cs-CZ" altLang="cs-CZ" dirty="0" smtClean="0"/>
              <a:t>, </a:t>
            </a:r>
            <a:r>
              <a:rPr lang="cs-CZ" altLang="cs-CZ" i="1" dirty="0" err="1" smtClean="0"/>
              <a:t>Space</a:t>
            </a:r>
            <a:r>
              <a:rPr lang="cs-CZ" altLang="cs-CZ" i="1" dirty="0" smtClean="0"/>
              <a:t>, </a:t>
            </a:r>
            <a:r>
              <a:rPr lang="cs-CZ" altLang="cs-CZ" i="1" dirty="0" err="1" smtClean="0"/>
              <a:t>Time</a:t>
            </a:r>
            <a:r>
              <a:rPr lang="cs-CZ" altLang="cs-CZ" i="1" dirty="0" smtClean="0"/>
              <a:t>, </a:t>
            </a:r>
            <a:r>
              <a:rPr lang="cs-CZ" altLang="cs-CZ" i="1" dirty="0" err="1" smtClean="0"/>
              <a:t>Architecture</a:t>
            </a:r>
            <a:r>
              <a:rPr lang="cs-CZ" altLang="cs-CZ" dirty="0" smtClean="0"/>
              <a:t>, 1941 (</a:t>
            </a:r>
            <a:r>
              <a:rPr lang="cs-CZ" altLang="cs-CZ" i="1" dirty="0" smtClean="0"/>
              <a:t>Prostor, čas, architektura</a:t>
            </a:r>
            <a:r>
              <a:rPr lang="cs-CZ" altLang="cs-CZ" dirty="0" smtClean="0"/>
              <a:t>)</a:t>
            </a:r>
          </a:p>
          <a:p>
            <a:pPr>
              <a:buFontTx/>
              <a:buNone/>
            </a:pPr>
            <a:r>
              <a:rPr lang="cs-CZ" altLang="cs-CZ" dirty="0" smtClean="0"/>
              <a:t>	Nejznámější modernistické dějiny architektury založené na prostorovém pojetí. </a:t>
            </a:r>
          </a:p>
          <a:p>
            <a:pPr>
              <a:buNone/>
            </a:pPr>
            <a:endParaRPr lang="cs-CZ" altLang="cs-CZ" dirty="0"/>
          </a:p>
          <a:p>
            <a:pPr>
              <a:buFontTx/>
              <a:buNone/>
            </a:pPr>
            <a:endParaRPr lang="cs-CZ" altLang="cs-CZ" dirty="0"/>
          </a:p>
        </p:txBody>
      </p:sp>
      <p:pic>
        <p:nvPicPr>
          <p:cNvPr id="23556" name="Picture 4" descr="DSC_00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044" y="779943"/>
            <a:ext cx="3608100" cy="347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180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0202" y="519546"/>
            <a:ext cx="2605327" cy="1379591"/>
          </a:xfrm>
        </p:spPr>
        <p:txBody>
          <a:bodyPr/>
          <a:lstStyle/>
          <a:p>
            <a:r>
              <a:rPr lang="cs-CZ" altLang="cs-CZ" sz="3600" b="1" dirty="0" err="1"/>
              <a:t>Le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Corbusier</a:t>
            </a:r>
            <a:endParaRPr lang="cs-CZ" altLang="cs-CZ" sz="3600" b="1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4" y="3068639"/>
            <a:ext cx="4033837" cy="3413125"/>
          </a:xfrm>
        </p:spPr>
        <p:txBody>
          <a:bodyPr/>
          <a:lstStyle/>
          <a:p>
            <a:r>
              <a:rPr lang="cs-CZ" altLang="cs-CZ" i="1"/>
              <a:t>Le Purisme</a:t>
            </a:r>
            <a:r>
              <a:rPr lang="cs-CZ" altLang="cs-CZ"/>
              <a:t>, L´Esprit Nouveau 1921</a:t>
            </a:r>
          </a:p>
          <a:p>
            <a:r>
              <a:rPr lang="cs-CZ" altLang="cs-CZ" i="1"/>
              <a:t>Vers une architecture</a:t>
            </a:r>
            <a:r>
              <a:rPr lang="cs-CZ" altLang="cs-CZ"/>
              <a:t>, 1922-1923</a:t>
            </a:r>
          </a:p>
          <a:p>
            <a:r>
              <a:rPr lang="cs-CZ" altLang="cs-CZ" i="1"/>
              <a:t>Pět bodů moderní architektury, 1926</a:t>
            </a:r>
            <a:endParaRPr lang="cs-CZ" altLang="cs-CZ"/>
          </a:p>
          <a:p>
            <a:r>
              <a:rPr lang="cs-CZ" altLang="cs-CZ" i="1"/>
              <a:t>Le Modulor</a:t>
            </a:r>
            <a:r>
              <a:rPr lang="cs-CZ" altLang="cs-CZ"/>
              <a:t>, 1948 </a:t>
            </a:r>
          </a:p>
          <a:p>
            <a:pPr>
              <a:buFontTx/>
              <a:buNone/>
            </a:pPr>
            <a:endParaRPr lang="cs-CZ" altLang="cs-CZ"/>
          </a:p>
        </p:txBody>
      </p:sp>
      <p:pic>
        <p:nvPicPr>
          <p:cNvPr id="55300" name="Picture 4" descr="DSC_001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52808" y="261279"/>
            <a:ext cx="4514484" cy="29404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1" name="Picture 5" descr="DSC_0010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33271" y="3437549"/>
            <a:ext cx="4595567" cy="30630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2" name="Picture 6" descr="Le Corbusier foto 193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032" y="145884"/>
            <a:ext cx="2043113" cy="2808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37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Le Corbusier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3467100" cy="7493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sz="1400"/>
              <a:t>Unité de habitation, Marseille</a:t>
            </a:r>
          </a:p>
          <a:p>
            <a:pPr>
              <a:lnSpc>
                <a:spcPct val="80000"/>
              </a:lnSpc>
            </a:pPr>
            <a:r>
              <a:rPr lang="cs-CZ" altLang="cs-CZ" sz="1400"/>
              <a:t>Modulor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1400"/>
              <a:t>	</a:t>
            </a:r>
          </a:p>
        </p:txBody>
      </p:sp>
      <p:pic>
        <p:nvPicPr>
          <p:cNvPr id="25604" name="Picture 4" descr="DSC_001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739" y="767751"/>
            <a:ext cx="5596962" cy="5791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DSC_0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438" y="2349500"/>
            <a:ext cx="3395662" cy="3887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5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407325" cy="1325563"/>
          </a:xfrm>
        </p:spPr>
        <p:txBody>
          <a:bodyPr>
            <a:normAutofit/>
          </a:bodyPr>
          <a:lstStyle/>
          <a:p>
            <a:r>
              <a:rPr lang="cs-CZ" sz="2800" i="1" dirty="0" err="1" smtClean="0"/>
              <a:t>Metropolis</a:t>
            </a:r>
            <a:r>
              <a:rPr lang="cs-CZ" sz="2800" dirty="0" smtClean="0"/>
              <a:t>: vize moderního města ve filmu </a:t>
            </a:r>
            <a:r>
              <a:rPr lang="cs-CZ" sz="2800" dirty="0" err="1" smtClean="0"/>
              <a:t>Fritze</a:t>
            </a:r>
            <a:r>
              <a:rPr lang="cs-CZ" sz="2800" dirty="0" smtClean="0"/>
              <a:t> Langa z r. 1927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302" y="623887"/>
            <a:ext cx="3903498" cy="558532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83" y="1622842"/>
            <a:ext cx="6115159" cy="458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2101" y="120770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 smtClean="0"/>
              <a:t>David Možný: </a:t>
            </a:r>
            <a:r>
              <a:rPr lang="cs-CZ" sz="3600" dirty="0" err="1" smtClean="0"/>
              <a:t>Rahova</a:t>
            </a:r>
            <a:r>
              <a:rPr lang="cs-CZ" sz="3600" dirty="0" smtClean="0"/>
              <a:t>, video, 2008</a:t>
            </a:r>
            <a:endParaRPr lang="cs-CZ" sz="36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234" y="1141274"/>
            <a:ext cx="10058400" cy="536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922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00B050"/>
                </a:solidFill>
              </a:rPr>
              <a:t>Kritika teorií funkcionalismu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Jan Michl, </a:t>
            </a:r>
            <a:r>
              <a:rPr lang="cs-CZ" i="1" dirty="0" smtClean="0"/>
              <a:t>Tak nám prý forma sleduje funkci</a:t>
            </a:r>
            <a:r>
              <a:rPr lang="cs-CZ" dirty="0" smtClean="0"/>
              <a:t>, 2003</a:t>
            </a:r>
          </a:p>
          <a:p>
            <a:r>
              <a:rPr lang="cs-CZ" dirty="0" smtClean="0"/>
              <a:t>Jan Michl, </a:t>
            </a:r>
            <a:r>
              <a:rPr lang="cs-CZ" i="1" dirty="0" smtClean="0"/>
              <a:t>Funkcionalismus, design, škola a trh</a:t>
            </a:r>
            <a:r>
              <a:rPr lang="cs-CZ" dirty="0" smtClean="0"/>
              <a:t>, 2012</a:t>
            </a:r>
          </a:p>
          <a:p>
            <a:r>
              <a:rPr lang="cs-CZ" dirty="0" smtClean="0"/>
              <a:t>„</a:t>
            </a:r>
            <a:r>
              <a:rPr lang="cs-CZ" i="1" dirty="0" err="1" smtClean="0"/>
              <a:t>Form</a:t>
            </a:r>
            <a:r>
              <a:rPr lang="cs-CZ" i="1" dirty="0" smtClean="0"/>
              <a:t> </a:t>
            </a:r>
            <a:r>
              <a:rPr lang="cs-CZ" i="1" dirty="0" err="1" smtClean="0"/>
              <a:t>follows</a:t>
            </a:r>
            <a:r>
              <a:rPr lang="cs-CZ" i="1" dirty="0" smtClean="0"/>
              <a:t> </a:t>
            </a:r>
            <a:r>
              <a:rPr lang="cs-CZ" i="1" dirty="0" err="1" smtClean="0"/>
              <a:t>function</a:t>
            </a:r>
            <a:r>
              <a:rPr lang="cs-CZ" dirty="0" smtClean="0"/>
              <a:t>.“ (Luis </a:t>
            </a:r>
            <a:r>
              <a:rPr lang="cs-CZ" dirty="0" err="1" smtClean="0"/>
              <a:t>Henri</a:t>
            </a:r>
            <a:r>
              <a:rPr lang="cs-CZ" dirty="0" smtClean="0"/>
              <a:t> </a:t>
            </a:r>
            <a:r>
              <a:rPr lang="cs-CZ" dirty="0" err="1" smtClean="0"/>
              <a:t>Sullivan</a:t>
            </a:r>
            <a:r>
              <a:rPr lang="cs-CZ" dirty="0" smtClean="0"/>
              <a:t>)</a:t>
            </a:r>
          </a:p>
          <a:p>
            <a:r>
              <a:rPr lang="cs-CZ" dirty="0" smtClean="0"/>
              <a:t>Michl, 2012, s. 115: </a:t>
            </a:r>
            <a:r>
              <a:rPr lang="cs-CZ" i="1" dirty="0" smtClean="0"/>
              <a:t>„(…) podstatu funkcionalismu je třeba hledat ve </a:t>
            </a:r>
            <a:r>
              <a:rPr lang="cs-CZ" i="1" dirty="0" err="1" smtClean="0"/>
              <a:t>všezastiňující</a:t>
            </a:r>
            <a:r>
              <a:rPr lang="cs-CZ" i="1" dirty="0" smtClean="0"/>
              <a:t> starosti o formu, estetiku a vůbec výtvarnou stránku budov a objektů. Vidím tedy funkcionalismus jako formalistické hnutí. Funkcionalisté však, jak známo, chápali sami sebe přesně opačně. (…) Svou novou výtvar-</a:t>
            </a:r>
            <a:r>
              <a:rPr lang="cs-CZ" i="1" dirty="0" err="1" smtClean="0"/>
              <a:t>nou</a:t>
            </a:r>
            <a:r>
              <a:rPr lang="cs-CZ" i="1" dirty="0" smtClean="0"/>
              <a:t> řeč považovali za objektivní: tvrdili, že tato řeč je historicky nutným výsledkem forem sledujících ´funkce´, nikoliv výsledkem osobních, </a:t>
            </a:r>
            <a:r>
              <a:rPr lang="cs-CZ" i="1" dirty="0" err="1" smtClean="0"/>
              <a:t>subjektiv</a:t>
            </a:r>
            <a:r>
              <a:rPr lang="cs-CZ" i="1" dirty="0" smtClean="0"/>
              <a:t>-</a:t>
            </a:r>
            <a:r>
              <a:rPr lang="cs-CZ" i="1" dirty="0" err="1" smtClean="0"/>
              <a:t>ních</a:t>
            </a:r>
            <a:r>
              <a:rPr lang="cs-CZ" i="1" dirty="0" smtClean="0"/>
              <a:t> rozhodnutí designérů. Sami sebe považovali za zprostředkovatele výtvarné řeči, skryté v útrobách Nového strojového věku, Ducha doby či Moderní epochy</a:t>
            </a:r>
            <a:r>
              <a:rPr lang="cs-CZ" dirty="0" smtClean="0"/>
              <a:t>.“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139" y="365125"/>
            <a:ext cx="2279472" cy="243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66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i="1" dirty="0" smtClean="0">
                <a:solidFill>
                  <a:srgbClr val="00B050"/>
                </a:solidFill>
              </a:rPr>
              <a:t>Možnosti interpretace architektury</a:t>
            </a:r>
            <a:endParaRPr lang="cs-CZ" b="1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73525"/>
            <a:ext cx="10315755" cy="4503438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/>
              <a:t>Stylová východiska (gotika, baroko, </a:t>
            </a:r>
            <a:r>
              <a:rPr lang="cs-CZ" dirty="0" err="1" smtClean="0"/>
              <a:t>neo</a:t>
            </a:r>
            <a:r>
              <a:rPr lang="cs-CZ" dirty="0" smtClean="0"/>
              <a:t>/klasicismus, historicismus apod.) a jejich historické konotace</a:t>
            </a:r>
          </a:p>
          <a:p>
            <a:r>
              <a:rPr lang="cs-CZ" dirty="0" smtClean="0"/>
              <a:t>Interpretace prostoru a funkcí</a:t>
            </a:r>
          </a:p>
          <a:p>
            <a:r>
              <a:rPr lang="cs-CZ" dirty="0" smtClean="0"/>
              <a:t>Funkcionalismus: funkce, nebo „styling“ (Jan Michl)</a:t>
            </a:r>
          </a:p>
          <a:p>
            <a:r>
              <a:rPr lang="cs-CZ" dirty="0" smtClean="0"/>
              <a:t>Architektura jako znak (Charles </a:t>
            </a:r>
            <a:r>
              <a:rPr lang="cs-CZ" dirty="0" err="1" smtClean="0"/>
              <a:t>Jencks</a:t>
            </a:r>
            <a:r>
              <a:rPr lang="cs-CZ" dirty="0" smtClean="0"/>
              <a:t>: dvojité </a:t>
            </a:r>
            <a:r>
              <a:rPr lang="cs-CZ" dirty="0" smtClean="0"/>
              <a:t>kódování)</a:t>
            </a:r>
            <a:endParaRPr lang="cs-CZ" dirty="0" smtClean="0"/>
          </a:p>
          <a:p>
            <a:r>
              <a:rPr lang="cs-CZ" dirty="0" smtClean="0"/>
              <a:t>Architektura a městská zkušenost (</a:t>
            </a:r>
            <a:r>
              <a:rPr lang="cs-CZ" dirty="0" err="1" smtClean="0"/>
              <a:t>metropolis</a:t>
            </a:r>
            <a:r>
              <a:rPr lang="cs-CZ" dirty="0" smtClean="0"/>
              <a:t>)</a:t>
            </a:r>
          </a:p>
          <a:p>
            <a:r>
              <a:rPr lang="cs-CZ" dirty="0" smtClean="0"/>
              <a:t>Fenomenologie architektury a urbanismu (např. Christian </a:t>
            </a:r>
            <a:r>
              <a:rPr lang="cs-CZ" dirty="0" err="1" smtClean="0"/>
              <a:t>Norberg</a:t>
            </a:r>
            <a:r>
              <a:rPr lang="cs-CZ" dirty="0" smtClean="0"/>
              <a:t>-Schulz, </a:t>
            </a:r>
            <a:r>
              <a:rPr lang="cs-CZ" i="1" dirty="0" smtClean="0"/>
              <a:t>Génius </a:t>
            </a:r>
            <a:r>
              <a:rPr lang="cs-CZ" i="1" dirty="0" err="1" smtClean="0"/>
              <a:t>loci</a:t>
            </a:r>
            <a:r>
              <a:rPr lang="cs-CZ" dirty="0" smtClean="0"/>
              <a:t>)</a:t>
            </a:r>
          </a:p>
          <a:p>
            <a:r>
              <a:rPr lang="cs-CZ" dirty="0" smtClean="0"/>
              <a:t>Architektura jako nástroj reprezentace</a:t>
            </a:r>
          </a:p>
          <a:p>
            <a:pPr>
              <a:buNone/>
            </a:pPr>
            <a:endParaRPr lang="cs-CZ" sz="1800" dirty="0" smtClean="0"/>
          </a:p>
          <a:p>
            <a:pPr>
              <a:buNone/>
            </a:pPr>
            <a:r>
              <a:rPr lang="cs-CZ" sz="1900" dirty="0" smtClean="0"/>
              <a:t>Srov.  Richard </a:t>
            </a:r>
            <a:r>
              <a:rPr lang="cs-CZ" sz="1900" dirty="0" err="1" smtClean="0"/>
              <a:t>Williams</a:t>
            </a:r>
            <a:r>
              <a:rPr lang="cs-CZ" sz="1900" dirty="0" smtClean="0"/>
              <a:t>, Architektura ve vizuální kultuře, in: </a:t>
            </a:r>
            <a:r>
              <a:rPr lang="cs-CZ" sz="1900" i="1" dirty="0" smtClean="0"/>
              <a:t>Možnost vizuálních studií</a:t>
            </a:r>
            <a:r>
              <a:rPr lang="cs-CZ" sz="1900" dirty="0" smtClean="0"/>
              <a:t>. Brno 2007, s. 49-62.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12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01223"/>
            <a:ext cx="10515600" cy="1325563"/>
          </a:xfrm>
        </p:spPr>
        <p:txBody>
          <a:bodyPr/>
          <a:lstStyle/>
          <a:p>
            <a:r>
              <a:rPr lang="cs-CZ" altLang="cs-CZ" b="1" i="1" dirty="0">
                <a:solidFill>
                  <a:srgbClr val="00B050"/>
                </a:solidFill>
              </a:rPr>
              <a:t>Alternativy modernismu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6659" y="1377051"/>
            <a:ext cx="10515600" cy="197862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b="1" dirty="0" err="1"/>
              <a:t>Friedensreich</a:t>
            </a:r>
            <a:r>
              <a:rPr lang="cs-CZ" altLang="cs-CZ" b="1" dirty="0"/>
              <a:t> </a:t>
            </a:r>
            <a:r>
              <a:rPr lang="cs-CZ" altLang="cs-CZ" b="1" dirty="0" err="1"/>
              <a:t>Hundertwasser</a:t>
            </a:r>
            <a:r>
              <a:rPr lang="cs-CZ" altLang="cs-CZ" dirty="0"/>
              <a:t>, </a:t>
            </a:r>
            <a:r>
              <a:rPr lang="cs-CZ" altLang="cs-CZ" i="1" dirty="0"/>
              <a:t>Plesnivý manifest proti racionalismu v architektuře</a:t>
            </a:r>
            <a:r>
              <a:rPr lang="cs-CZ" altLang="cs-CZ" dirty="0"/>
              <a:t>, 4. července 1958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Robert </a:t>
            </a:r>
            <a:r>
              <a:rPr lang="cs-CZ" altLang="cs-CZ" b="1" dirty="0" err="1"/>
              <a:t>Venturi</a:t>
            </a:r>
            <a:r>
              <a:rPr lang="cs-CZ" altLang="cs-CZ" dirty="0"/>
              <a:t>, </a:t>
            </a:r>
            <a:r>
              <a:rPr lang="cs-CZ" altLang="cs-CZ" i="1" dirty="0" err="1"/>
              <a:t>Complexity</a:t>
            </a:r>
            <a:r>
              <a:rPr lang="cs-CZ" altLang="cs-CZ" i="1" dirty="0"/>
              <a:t> </a:t>
            </a:r>
            <a:r>
              <a:rPr lang="cs-CZ" altLang="cs-CZ" i="1" dirty="0" err="1"/>
              <a:t>and</a:t>
            </a:r>
            <a:r>
              <a:rPr lang="cs-CZ" altLang="cs-CZ" i="1" dirty="0"/>
              <a:t> </a:t>
            </a:r>
            <a:r>
              <a:rPr lang="cs-CZ" altLang="cs-CZ" i="1" dirty="0" err="1"/>
              <a:t>Contradiction</a:t>
            </a:r>
            <a:r>
              <a:rPr lang="cs-CZ" altLang="cs-CZ" i="1" dirty="0"/>
              <a:t> in </a:t>
            </a:r>
            <a:r>
              <a:rPr lang="cs-CZ" altLang="cs-CZ" i="1" dirty="0" err="1"/>
              <a:t>Architecture</a:t>
            </a:r>
            <a:r>
              <a:rPr lang="cs-CZ" altLang="cs-CZ" dirty="0"/>
              <a:t>, 1966 (</a:t>
            </a:r>
            <a:r>
              <a:rPr lang="cs-CZ" altLang="cs-CZ" i="1" dirty="0"/>
              <a:t>Komplexnost a protiklad v architektuře</a:t>
            </a:r>
            <a:r>
              <a:rPr lang="cs-CZ" altLang="cs-CZ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Charles </a:t>
            </a:r>
            <a:r>
              <a:rPr lang="cs-CZ" altLang="cs-CZ" b="1" dirty="0" err="1"/>
              <a:t>Jencks</a:t>
            </a:r>
            <a:r>
              <a:rPr lang="cs-CZ" altLang="cs-CZ" dirty="0"/>
              <a:t>, </a:t>
            </a:r>
            <a:r>
              <a:rPr lang="cs-CZ" altLang="cs-CZ" dirty="0" err="1"/>
              <a:t>The</a:t>
            </a:r>
            <a:r>
              <a:rPr lang="cs-CZ" altLang="cs-CZ" dirty="0"/>
              <a:t> </a:t>
            </a:r>
            <a:r>
              <a:rPr lang="cs-CZ" altLang="cs-CZ" dirty="0" err="1"/>
              <a:t>Language</a:t>
            </a:r>
            <a:r>
              <a:rPr lang="cs-CZ" altLang="cs-CZ" dirty="0"/>
              <a:t> </a:t>
            </a:r>
            <a:r>
              <a:rPr lang="cs-CZ" altLang="cs-CZ" dirty="0" err="1"/>
              <a:t>of</a:t>
            </a:r>
            <a:r>
              <a:rPr lang="cs-CZ" altLang="cs-CZ" dirty="0"/>
              <a:t> </a:t>
            </a:r>
            <a:r>
              <a:rPr lang="cs-CZ" altLang="cs-CZ" dirty="0" err="1"/>
              <a:t>Postmodern</a:t>
            </a:r>
            <a:r>
              <a:rPr lang="cs-CZ" altLang="cs-CZ" dirty="0"/>
              <a:t> </a:t>
            </a:r>
            <a:r>
              <a:rPr lang="cs-CZ" altLang="cs-CZ" dirty="0" err="1"/>
              <a:t>Architecture</a:t>
            </a:r>
            <a:r>
              <a:rPr lang="cs-CZ" altLang="cs-CZ" dirty="0"/>
              <a:t>, 1977, </a:t>
            </a:r>
            <a:r>
              <a:rPr lang="cs-CZ" altLang="cs-CZ" dirty="0" err="1"/>
              <a:t>rev</a:t>
            </a:r>
            <a:r>
              <a:rPr lang="cs-CZ" altLang="cs-CZ" dirty="0"/>
              <a:t>. 1981 (</a:t>
            </a:r>
            <a:r>
              <a:rPr lang="cs-CZ" altLang="cs-CZ" i="1" dirty="0"/>
              <a:t>Jazyk postmoderní </a:t>
            </a:r>
            <a:r>
              <a:rPr lang="cs-CZ" altLang="cs-CZ" i="1"/>
              <a:t>architektury</a:t>
            </a:r>
            <a:r>
              <a:rPr lang="cs-CZ" altLang="cs-CZ" smtClean="0"/>
              <a:t>)</a:t>
            </a:r>
            <a:endParaRPr lang="cs-CZ" altLang="cs-CZ" dirty="0"/>
          </a:p>
        </p:txBody>
      </p:sp>
      <p:pic>
        <p:nvPicPr>
          <p:cNvPr id="4" name="Picture 5" descr="Charles_Moore_Piazza_d%27Ital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3744" y="3354759"/>
            <a:ext cx="4141175" cy="31064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883" y="3399370"/>
            <a:ext cx="4290134" cy="236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 5"/>
          <p:cNvSpPr/>
          <p:nvPr/>
        </p:nvSpPr>
        <p:spPr>
          <a:xfrm>
            <a:off x="750498" y="5786742"/>
            <a:ext cx="58487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sz="1500" dirty="0" smtClean="0">
                <a:ea typeface="Verdana" pitchFamily="34" charset="0"/>
                <a:cs typeface="Verdana" pitchFamily="34" charset="0"/>
              </a:rPr>
              <a:t>Komplex domů </a:t>
            </a:r>
            <a:r>
              <a:rPr lang="cs-CZ" sz="1500" dirty="0" err="1" smtClean="0">
                <a:ea typeface="Verdana" pitchFamily="34" charset="0"/>
                <a:cs typeface="Verdana" pitchFamily="34" charset="0"/>
              </a:rPr>
              <a:t>Pruitt</a:t>
            </a:r>
            <a:r>
              <a:rPr lang="cs-CZ" sz="1500" dirty="0" smtClean="0">
                <a:ea typeface="Verdana" pitchFamily="34" charset="0"/>
                <a:cs typeface="Verdana" pitchFamily="34" charset="0"/>
              </a:rPr>
              <a:t>–</a:t>
            </a:r>
            <a:r>
              <a:rPr lang="cs-CZ" sz="1500" dirty="0" err="1" smtClean="0">
                <a:ea typeface="Verdana" pitchFamily="34" charset="0"/>
                <a:cs typeface="Verdana" pitchFamily="34" charset="0"/>
              </a:rPr>
              <a:t>Igoe</a:t>
            </a:r>
            <a:r>
              <a:rPr lang="cs-CZ" sz="1500" dirty="0" smtClean="0">
                <a:ea typeface="Verdana" pitchFamily="34" charset="0"/>
                <a:cs typeface="Verdana" pitchFamily="34" charset="0"/>
              </a:rPr>
              <a:t>, St. Louis, Missouri</a:t>
            </a:r>
            <a:br>
              <a:rPr lang="cs-CZ" sz="1500" dirty="0" smtClean="0">
                <a:ea typeface="Verdana" pitchFamily="34" charset="0"/>
                <a:cs typeface="Verdana" pitchFamily="34" charset="0"/>
              </a:rPr>
            </a:br>
            <a:r>
              <a:rPr lang="cs-CZ" sz="1500" dirty="0" smtClean="0">
                <a:ea typeface="Verdana" pitchFamily="34" charset="0"/>
                <a:cs typeface="Verdana" pitchFamily="34" charset="0"/>
              </a:rPr>
              <a:t>První demolice nevyhovující modernistické architektury</a:t>
            </a:r>
            <a:br>
              <a:rPr lang="cs-CZ" sz="1500" dirty="0" smtClean="0">
                <a:ea typeface="Verdana" pitchFamily="34" charset="0"/>
                <a:cs typeface="Verdana" pitchFamily="34" charset="0"/>
              </a:rPr>
            </a:br>
            <a:r>
              <a:rPr lang="cs-CZ" sz="1500" dirty="0" smtClean="0">
                <a:ea typeface="Verdana" pitchFamily="34" charset="0"/>
                <a:cs typeface="Verdana" pitchFamily="34" charset="0"/>
              </a:rPr>
              <a:t>16. března 1972: „den kdy zemřela“ (Charles </a:t>
            </a:r>
            <a:r>
              <a:rPr lang="cs-CZ" sz="1500" dirty="0" err="1" smtClean="0">
                <a:ea typeface="Verdana" pitchFamily="34" charset="0"/>
                <a:cs typeface="Verdana" pitchFamily="34" charset="0"/>
              </a:rPr>
              <a:t>Jencks</a:t>
            </a:r>
            <a:r>
              <a:rPr lang="cs-CZ" sz="1500" dirty="0" smtClean="0">
                <a:ea typeface="Verdana" pitchFamily="34" charset="0"/>
                <a:cs typeface="Verdana" pitchFamily="34" charset="0"/>
              </a:rPr>
              <a:t>, 1977)</a:t>
            </a:r>
            <a:endParaRPr lang="cs-CZ" sz="1500" dirty="0"/>
          </a:p>
        </p:txBody>
      </p:sp>
      <p:sp>
        <p:nvSpPr>
          <p:cNvPr id="7" name="Obdélník 6"/>
          <p:cNvSpPr/>
          <p:nvPr/>
        </p:nvSpPr>
        <p:spPr>
          <a:xfrm>
            <a:off x="5351627" y="3925822"/>
            <a:ext cx="14632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altLang="cs-CZ" sz="1500" dirty="0" smtClean="0"/>
              <a:t>Postmoderní realizace:</a:t>
            </a:r>
          </a:p>
          <a:p>
            <a:pPr algn="r"/>
            <a:r>
              <a:rPr lang="cs-CZ" altLang="cs-CZ" sz="1500" dirty="0" smtClean="0"/>
              <a:t>Charles </a:t>
            </a:r>
            <a:r>
              <a:rPr lang="cs-CZ" altLang="cs-CZ" sz="1500" dirty="0" err="1" smtClean="0"/>
              <a:t>Moore</a:t>
            </a:r>
            <a:r>
              <a:rPr lang="cs-CZ" altLang="cs-CZ" sz="1500" dirty="0" smtClean="0"/>
              <a:t>, </a:t>
            </a:r>
            <a:r>
              <a:rPr lang="cs-CZ" altLang="cs-CZ" sz="1500" dirty="0" err="1" smtClean="0"/>
              <a:t>Piazza</a:t>
            </a:r>
            <a:r>
              <a:rPr lang="cs-CZ" altLang="cs-CZ" sz="1500" dirty="0" smtClean="0"/>
              <a:t> d´</a:t>
            </a:r>
            <a:r>
              <a:rPr lang="cs-CZ" altLang="cs-CZ" sz="1500" dirty="0" err="1" smtClean="0"/>
              <a:t>Italia</a:t>
            </a:r>
            <a:r>
              <a:rPr lang="cs-CZ" altLang="cs-CZ" sz="1500" dirty="0" smtClean="0"/>
              <a:t>, New Orleans, 1976-79</a:t>
            </a:r>
            <a:endParaRPr lang="cs-CZ" altLang="cs-CZ" sz="1500" dirty="0"/>
          </a:p>
        </p:txBody>
      </p:sp>
    </p:spTree>
    <p:extLst>
      <p:ext uri="{BB962C8B-B14F-4D97-AF65-F5344CB8AC3E}">
        <p14:creationId xmlns:p14="http://schemas.microsoft.com/office/powerpoint/2010/main" val="35851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2284" y="476250"/>
            <a:ext cx="520384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000" i="1" dirty="0" smtClean="0">
                <a:solidFill>
                  <a:srgbClr val="00B050"/>
                </a:solidFill>
                <a:latin typeface="Verdana" pitchFamily="34" charset="0"/>
              </a:rPr>
              <a:t>Pozdní modernismus            a postmodernismus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8" y="1989138"/>
            <a:ext cx="11040533" cy="48688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dirty="0" smtClean="0">
                <a:latin typeface="Verdana" pitchFamily="34" charset="0"/>
              </a:rPr>
              <a:t>Rozlišení hnutí v architektuře dle Charlese </a:t>
            </a:r>
            <a:r>
              <a:rPr lang="cs-CZ" altLang="cs-CZ" sz="2400" dirty="0" err="1" smtClean="0">
                <a:latin typeface="Verdana" pitchFamily="34" charset="0"/>
              </a:rPr>
              <a:t>Jenckse</a:t>
            </a:r>
            <a:r>
              <a:rPr lang="cs-CZ" altLang="cs-CZ" sz="2400" dirty="0" smtClean="0">
                <a:latin typeface="Verdana" pitchFamily="34" charset="0"/>
              </a:rPr>
              <a:t> (</a:t>
            </a:r>
            <a:r>
              <a:rPr lang="cs-CZ" altLang="cs-CZ" sz="2400" i="1" dirty="0" err="1" smtClean="0">
                <a:latin typeface="Verdana" pitchFamily="34" charset="0"/>
              </a:rPr>
              <a:t>Architecture</a:t>
            </a:r>
            <a:r>
              <a:rPr lang="cs-CZ" altLang="cs-CZ" sz="2400" i="1" dirty="0" smtClean="0">
                <a:latin typeface="Verdana" pitchFamily="34" charset="0"/>
              </a:rPr>
              <a:t> </a:t>
            </a:r>
            <a:r>
              <a:rPr lang="cs-CZ" altLang="cs-CZ" sz="2400" i="1" dirty="0" err="1" smtClean="0">
                <a:latin typeface="Verdana" pitchFamily="34" charset="0"/>
              </a:rPr>
              <a:t>Today</a:t>
            </a:r>
            <a:r>
              <a:rPr lang="cs-CZ" altLang="cs-CZ" sz="2400" dirty="0" smtClean="0">
                <a:latin typeface="Verdana" pitchFamily="34" charset="0"/>
              </a:rPr>
              <a:t>, 2. </a:t>
            </a:r>
            <a:r>
              <a:rPr lang="cs-CZ" altLang="cs-CZ" sz="2400" dirty="0" err="1" smtClean="0">
                <a:latin typeface="Verdana" pitchFamily="34" charset="0"/>
              </a:rPr>
              <a:t>vyd</a:t>
            </a:r>
            <a:r>
              <a:rPr lang="cs-CZ" altLang="cs-CZ" sz="2400" dirty="0" smtClean="0">
                <a:latin typeface="Verdana" pitchFamily="34" charset="0"/>
              </a:rPr>
              <a:t>., N.Y. 1988, viz níže)</a:t>
            </a: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cs-CZ" altLang="cs-CZ" sz="2400" dirty="0" smtClean="0">
                <a:latin typeface="Verdana" pitchFamily="34" charset="0"/>
              </a:rPr>
              <a:t>Modernismus, 1920-1960</a:t>
            </a: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cs-CZ" altLang="cs-CZ" sz="2400" dirty="0" smtClean="0">
                <a:latin typeface="Verdana" pitchFamily="34" charset="0"/>
              </a:rPr>
              <a:t>Pozdní modernismus, od 1960</a:t>
            </a:r>
          </a:p>
          <a:p>
            <a:pPr eaLnBrk="1" hangingPunct="1">
              <a:lnSpc>
                <a:spcPct val="80000"/>
              </a:lnSpc>
              <a:buFontTx/>
              <a:buAutoNum type="arabicParenR"/>
            </a:pPr>
            <a:r>
              <a:rPr lang="cs-CZ" altLang="cs-CZ" sz="2400" dirty="0" smtClean="0">
                <a:latin typeface="Verdana" pitchFamily="34" charset="0"/>
              </a:rPr>
              <a:t>Postmodernismus, od 1960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cs-CZ" altLang="cs-CZ" sz="2400" dirty="0" smtClean="0">
                <a:latin typeface="Verdana" pitchFamily="34" charset="0"/>
              </a:rPr>
              <a:t>	</a:t>
            </a:r>
            <a:r>
              <a:rPr lang="cs-CZ" altLang="cs-CZ" sz="2400" dirty="0" err="1" smtClean="0">
                <a:latin typeface="Verdana" pitchFamily="34" charset="0"/>
              </a:rPr>
              <a:t>Jencks</a:t>
            </a:r>
            <a:r>
              <a:rPr lang="cs-CZ" altLang="cs-CZ" sz="2400" dirty="0" smtClean="0">
                <a:latin typeface="Verdana" pitchFamily="34" charset="0"/>
              </a:rPr>
              <a:t> rozlišuje dvě tendence v současné architektuře – jednu, která stále vychází z modernistických zásad, druhou, která je výrazněji reviduje, ač v některých aspektech na ně navazuje (např. na organický funkcionalismus). </a:t>
            </a:r>
            <a:r>
              <a:rPr lang="cs-CZ" altLang="cs-CZ" sz="2400" dirty="0" err="1" smtClean="0">
                <a:latin typeface="Verdana" pitchFamily="34" charset="0"/>
              </a:rPr>
              <a:t>Jencksův</a:t>
            </a:r>
            <a:r>
              <a:rPr lang="cs-CZ" altLang="cs-CZ" sz="2400" dirty="0" smtClean="0">
                <a:latin typeface="Verdana" pitchFamily="34" charset="0"/>
              </a:rPr>
              <a:t> pojem </a:t>
            </a:r>
            <a:r>
              <a:rPr lang="cs-CZ" altLang="cs-CZ" sz="2400" i="1" dirty="0" smtClean="0">
                <a:latin typeface="Verdana" pitchFamily="34" charset="0"/>
              </a:rPr>
              <a:t>modernismus</a:t>
            </a:r>
            <a:r>
              <a:rPr lang="cs-CZ" altLang="cs-CZ" sz="2400" dirty="0" smtClean="0">
                <a:latin typeface="Verdana" pitchFamily="34" charset="0"/>
              </a:rPr>
              <a:t> je pro české prostředí ekvivalentem pojmů </a:t>
            </a:r>
            <a:r>
              <a:rPr lang="cs-CZ" altLang="cs-CZ" sz="2400" i="1" dirty="0" smtClean="0">
                <a:latin typeface="Verdana" pitchFamily="34" charset="0"/>
              </a:rPr>
              <a:t>funkcionalismus</a:t>
            </a:r>
            <a:r>
              <a:rPr lang="cs-CZ" altLang="cs-CZ" sz="2400" dirty="0" smtClean="0">
                <a:latin typeface="Verdana" pitchFamily="34" charset="0"/>
              </a:rPr>
              <a:t> a </a:t>
            </a:r>
            <a:r>
              <a:rPr lang="cs-CZ" altLang="cs-CZ" sz="2400" i="1" dirty="0" err="1" smtClean="0">
                <a:latin typeface="Verdana" pitchFamily="34" charset="0"/>
              </a:rPr>
              <a:t>minimalis</a:t>
            </a:r>
            <a:r>
              <a:rPr lang="cs-CZ" altLang="cs-CZ" sz="2400" i="1" dirty="0" smtClean="0">
                <a:latin typeface="Verdana" pitchFamily="34" charset="0"/>
              </a:rPr>
              <a:t>-</a:t>
            </a:r>
            <a:r>
              <a:rPr lang="cs-CZ" altLang="cs-CZ" sz="2400" i="1" dirty="0" err="1" smtClean="0">
                <a:latin typeface="Verdana" pitchFamily="34" charset="0"/>
              </a:rPr>
              <a:t>mus</a:t>
            </a:r>
            <a:r>
              <a:rPr lang="cs-CZ" altLang="cs-CZ" sz="2400" dirty="0" smtClean="0">
                <a:latin typeface="Verdana" pitchFamily="34" charset="0"/>
              </a:rPr>
              <a:t> (srov. Rostislav </a:t>
            </a:r>
            <a:r>
              <a:rPr lang="cs-CZ" altLang="cs-CZ" sz="2400" dirty="0" err="1" smtClean="0">
                <a:latin typeface="Verdana" pitchFamily="34" charset="0"/>
              </a:rPr>
              <a:t>Švácha</a:t>
            </a:r>
            <a:r>
              <a:rPr lang="cs-CZ" altLang="cs-CZ" sz="2400" dirty="0" smtClean="0">
                <a:latin typeface="Verdana" pitchFamily="34" charset="0"/>
              </a:rPr>
              <a:t>, </a:t>
            </a:r>
            <a:r>
              <a:rPr lang="cs-CZ" altLang="cs-CZ" sz="2400" i="1" dirty="0" smtClean="0">
                <a:latin typeface="Verdana" pitchFamily="34" charset="0"/>
              </a:rPr>
              <a:t>Česká architektura a její </a:t>
            </a:r>
            <a:r>
              <a:rPr lang="cs-CZ" altLang="cs-CZ" sz="2400" dirty="0" smtClean="0">
                <a:latin typeface="Verdana" pitchFamily="34" charset="0"/>
              </a:rPr>
              <a:t>přísnost).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4943475" y="2708275"/>
            <a:ext cx="3379788" cy="11430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9219" name="Picture 4" descr="0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63751" y="0"/>
            <a:ext cx="813752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7485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>
          <a:xfrm>
            <a:off x="3935414" y="609600"/>
            <a:ext cx="3240087" cy="1143000"/>
          </a:xfrm>
        </p:spPr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10243" name="Picture 4" descr="0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88914"/>
            <a:ext cx="9144000" cy="6118225"/>
          </a:xfrm>
          <a:noFill/>
        </p:spPr>
      </p:pic>
    </p:spTree>
    <p:extLst>
      <p:ext uri="{BB962C8B-B14F-4D97-AF65-F5344CB8AC3E}">
        <p14:creationId xmlns:p14="http://schemas.microsoft.com/office/powerpoint/2010/main" val="11367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i="1" dirty="0" err="1" smtClean="0">
                <a:solidFill>
                  <a:srgbClr val="00B050"/>
                </a:solidFill>
              </a:rPr>
              <a:t>Existanciálně</a:t>
            </a:r>
            <a:r>
              <a:rPr lang="cs-CZ" sz="4000" b="1" i="1" dirty="0" smtClean="0">
                <a:solidFill>
                  <a:srgbClr val="00B050"/>
                </a:solidFill>
              </a:rPr>
              <a:t>-</a:t>
            </a:r>
            <a:r>
              <a:rPr lang="cs-CZ" sz="4000" b="1" i="1" dirty="0" err="1" smtClean="0">
                <a:solidFill>
                  <a:srgbClr val="00B050"/>
                </a:solidFill>
              </a:rPr>
              <a:t>fenomelogická</a:t>
            </a:r>
            <a:r>
              <a:rPr lang="cs-CZ" sz="4000" b="1" i="1" dirty="0" smtClean="0">
                <a:solidFill>
                  <a:srgbClr val="00B050"/>
                </a:solidFill>
              </a:rPr>
              <a:t> teorie architektury</a:t>
            </a:r>
            <a:endParaRPr lang="cs-CZ" sz="4000" b="1" i="1" dirty="0">
              <a:solidFill>
                <a:srgbClr val="00B05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cs-CZ" dirty="0" smtClean="0"/>
              <a:t>Martin </a:t>
            </a:r>
            <a:r>
              <a:rPr lang="cs-CZ" dirty="0" err="1" smtClean="0"/>
              <a:t>Heidegger</a:t>
            </a:r>
            <a:endParaRPr lang="cs-CZ" dirty="0" smtClean="0"/>
          </a:p>
          <a:p>
            <a:r>
              <a:rPr lang="cs-CZ" dirty="0" smtClean="0"/>
              <a:t>Christian </a:t>
            </a:r>
            <a:r>
              <a:rPr lang="cs-CZ" dirty="0" err="1" smtClean="0"/>
              <a:t>Norberg</a:t>
            </a:r>
            <a:r>
              <a:rPr lang="cs-CZ" dirty="0" smtClean="0"/>
              <a:t>-Schulz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937" y="3144192"/>
            <a:ext cx="4836305" cy="3425554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508" y="3144192"/>
            <a:ext cx="5120641" cy="338815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i="1" dirty="0" err="1" smtClean="0">
                <a:solidFill>
                  <a:srgbClr val="00B050"/>
                </a:solidFill>
              </a:rPr>
              <a:t>Existanciálně</a:t>
            </a:r>
            <a:r>
              <a:rPr lang="cs-CZ" b="1" i="1" dirty="0" smtClean="0">
                <a:solidFill>
                  <a:srgbClr val="00B050"/>
                </a:solidFill>
              </a:rPr>
              <a:t>-</a:t>
            </a:r>
            <a:r>
              <a:rPr lang="cs-CZ" b="1" i="1" dirty="0" err="1" smtClean="0">
                <a:solidFill>
                  <a:srgbClr val="00B050"/>
                </a:solidFill>
              </a:rPr>
              <a:t>fenomelogická</a:t>
            </a:r>
            <a:r>
              <a:rPr lang="cs-CZ" b="1" i="1" dirty="0" smtClean="0">
                <a:solidFill>
                  <a:srgbClr val="00B050"/>
                </a:solidFill>
              </a:rPr>
              <a:t> teorie architektury</a:t>
            </a:r>
            <a:br>
              <a:rPr lang="cs-CZ" b="1" i="1" dirty="0" smtClean="0">
                <a:solidFill>
                  <a:srgbClr val="00B050"/>
                </a:solidFill>
              </a:rPr>
            </a:br>
            <a:r>
              <a:rPr lang="cs-CZ" sz="2000" b="1" i="1" dirty="0" smtClean="0">
                <a:solidFill>
                  <a:srgbClr val="00B050"/>
                </a:solidFill>
              </a:rPr>
              <a:t>-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4000" dirty="0" smtClean="0"/>
              <a:t>Martin </a:t>
            </a:r>
            <a:r>
              <a:rPr lang="cs-CZ" sz="4000" dirty="0" err="1" smtClean="0"/>
              <a:t>Heidegger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cs-CZ" i="1" dirty="0" smtClean="0"/>
              <a:t>Bytí a čas </a:t>
            </a:r>
            <a:r>
              <a:rPr lang="cs-CZ" dirty="0" smtClean="0"/>
              <a:t>/ </a:t>
            </a:r>
            <a:r>
              <a:rPr lang="cs-CZ" i="1" dirty="0" smtClean="0"/>
              <a:t>Sein </a:t>
            </a:r>
            <a:r>
              <a:rPr lang="cs-CZ" i="1" dirty="0" err="1" smtClean="0"/>
              <a:t>und</a:t>
            </a:r>
            <a:r>
              <a:rPr lang="cs-CZ" i="1" dirty="0" smtClean="0"/>
              <a:t> </a:t>
            </a:r>
            <a:r>
              <a:rPr lang="cs-CZ" i="1" dirty="0" err="1" smtClean="0"/>
              <a:t>Zeit</a:t>
            </a:r>
            <a:r>
              <a:rPr lang="cs-CZ" dirty="0" smtClean="0"/>
              <a:t>, 1927</a:t>
            </a:r>
          </a:p>
          <a:p>
            <a:r>
              <a:rPr lang="cs-CZ" i="1" dirty="0" smtClean="0"/>
              <a:t>Stavět, bydlet, myslet </a:t>
            </a:r>
            <a:r>
              <a:rPr lang="cs-CZ" dirty="0" smtClean="0"/>
              <a:t>/ </a:t>
            </a:r>
            <a:r>
              <a:rPr lang="cs-CZ" i="1" dirty="0" err="1" smtClean="0"/>
              <a:t>Bauen</a:t>
            </a:r>
            <a:r>
              <a:rPr lang="cs-CZ" i="1" dirty="0" smtClean="0"/>
              <a:t>, </a:t>
            </a:r>
            <a:r>
              <a:rPr lang="cs-CZ" i="1" dirty="0" err="1" smtClean="0"/>
              <a:t>wohnen</a:t>
            </a:r>
            <a:r>
              <a:rPr lang="cs-CZ" i="1" dirty="0" smtClean="0"/>
              <a:t>, </a:t>
            </a:r>
            <a:r>
              <a:rPr lang="cs-CZ" i="1" dirty="0" err="1" smtClean="0"/>
              <a:t>denken</a:t>
            </a:r>
            <a:r>
              <a:rPr lang="cs-CZ" i="1" dirty="0" smtClean="0"/>
              <a:t>, </a:t>
            </a:r>
            <a:r>
              <a:rPr lang="cs-CZ" dirty="0" smtClean="0"/>
              <a:t>1951</a:t>
            </a:r>
          </a:p>
          <a:p>
            <a:r>
              <a:rPr lang="cs-CZ" i="1" dirty="0" smtClean="0"/>
              <a:t>Básnicky bydlí člověk </a:t>
            </a:r>
            <a:r>
              <a:rPr lang="cs-CZ" dirty="0" smtClean="0"/>
              <a:t>/ </a:t>
            </a:r>
            <a:r>
              <a:rPr lang="cs-CZ" i="1" dirty="0" err="1" smtClean="0"/>
              <a:t>Dichterisch</a:t>
            </a:r>
            <a:r>
              <a:rPr lang="cs-CZ" i="1" dirty="0" smtClean="0"/>
              <a:t> </a:t>
            </a:r>
            <a:r>
              <a:rPr lang="cs-CZ" i="1" dirty="0" err="1" smtClean="0"/>
              <a:t>wohnet</a:t>
            </a:r>
            <a:r>
              <a:rPr lang="cs-CZ" i="1" dirty="0" smtClean="0"/>
              <a:t> der </a:t>
            </a:r>
            <a:r>
              <a:rPr lang="cs-CZ" i="1" dirty="0" err="1" smtClean="0"/>
              <a:t>Mensch</a:t>
            </a:r>
            <a:r>
              <a:rPr lang="cs-CZ" dirty="0" smtClean="0"/>
              <a:t>, 1954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592" y="3352800"/>
            <a:ext cx="4673599" cy="35052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905" y="3540034"/>
            <a:ext cx="2045896" cy="291954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3547883" y="5469950"/>
            <a:ext cx="204248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dirty="0" err="1" smtClean="0"/>
              <a:t>Heideggerova</a:t>
            </a:r>
            <a:r>
              <a:rPr lang="cs-CZ" dirty="0" smtClean="0"/>
              <a:t> chata</a:t>
            </a:r>
          </a:p>
          <a:p>
            <a:pPr algn="r"/>
            <a:r>
              <a:rPr lang="cs-CZ" dirty="0" smtClean="0"/>
              <a:t>v </a:t>
            </a:r>
            <a:r>
              <a:rPr lang="cs-CZ" dirty="0" err="1" smtClean="0"/>
              <a:t>Todtnaubergu</a:t>
            </a:r>
            <a:endParaRPr lang="cs-CZ" dirty="0" smtClean="0"/>
          </a:p>
          <a:p>
            <a:pPr algn="r"/>
            <a:r>
              <a:rPr lang="cs-CZ" dirty="0" smtClean="0"/>
              <a:t>ve Schwarzwaldu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48394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err="1" smtClean="0"/>
              <a:t>Heideggerova</a:t>
            </a:r>
            <a:r>
              <a:rPr lang="cs-CZ" sz="4000" dirty="0" smtClean="0"/>
              <a:t> teorie bydlení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500996"/>
            <a:ext cx="10515600" cy="5055079"/>
          </a:xfrm>
        </p:spPr>
        <p:txBody>
          <a:bodyPr>
            <a:normAutofit fontScale="62500" lnSpcReduction="20000"/>
          </a:bodyPr>
          <a:lstStyle/>
          <a:p>
            <a:r>
              <a:rPr lang="cs-CZ" i="1" dirty="0" smtClean="0"/>
              <a:t>Stavět, bydlet, myslet</a:t>
            </a:r>
            <a:r>
              <a:rPr lang="cs-CZ" dirty="0" smtClean="0"/>
              <a:t>. V germánských jazycích etymologická příbuznost pojmů stavět, bydlet a být. Pro celou trojici významů je základním pojmem </a:t>
            </a:r>
            <a:r>
              <a:rPr lang="cs-CZ" i="1" dirty="0" smtClean="0"/>
              <a:t>bydlení</a:t>
            </a:r>
            <a:r>
              <a:rPr lang="cs-CZ" dirty="0" smtClean="0"/>
              <a:t>. Poukazuje ke způsobu bytí, v němž jde o obezřetný a </a:t>
            </a:r>
            <a:r>
              <a:rPr lang="cs-CZ" dirty="0" err="1" smtClean="0"/>
              <a:t>ochraňu</a:t>
            </a:r>
            <a:r>
              <a:rPr lang="cs-CZ" dirty="0" smtClean="0"/>
              <a:t>-</a:t>
            </a:r>
            <a:r>
              <a:rPr lang="cs-CZ" dirty="0" err="1" smtClean="0"/>
              <a:t>jící</a:t>
            </a:r>
            <a:r>
              <a:rPr lang="cs-CZ" dirty="0" smtClean="0"/>
              <a:t> postoj. Hlavním rysem bydlení je ochrana a péče, díky které mohou věci bytostně existovat.</a:t>
            </a:r>
          </a:p>
          <a:p>
            <a:r>
              <a:rPr lang="cs-CZ" dirty="0" smtClean="0"/>
              <a:t> „</a:t>
            </a:r>
            <a:r>
              <a:rPr lang="cs-CZ" i="1" dirty="0" smtClean="0"/>
              <a:t>Pln zásluh, leč přece básnicky bydlí / člověk na této zemi</a:t>
            </a:r>
            <a:r>
              <a:rPr lang="cs-CZ" dirty="0" smtClean="0"/>
              <a:t>.“ (Friedrich </a:t>
            </a:r>
            <a:r>
              <a:rPr lang="cs-CZ" dirty="0" err="1" smtClean="0"/>
              <a:t>Hölderlin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i="1" dirty="0" smtClean="0"/>
              <a:t>	Básnicky bydlí člověk</a:t>
            </a:r>
            <a:r>
              <a:rPr lang="cs-CZ" dirty="0" smtClean="0"/>
              <a:t> – zdánlivá nespojitost bydlení a básnění jakožto praktické činnosti a jejího opaku: „</a:t>
            </a:r>
            <a:r>
              <a:rPr lang="cs-CZ" i="1" dirty="0" smtClean="0"/>
              <a:t>Básníci přece skutečnost přehlížejí, místo, aby jednali, sní</a:t>
            </a:r>
            <a:r>
              <a:rPr lang="cs-CZ" dirty="0" smtClean="0"/>
              <a:t>.“ A přece nachází společný základ bydlení a básnění, jímž je </a:t>
            </a:r>
            <a:r>
              <a:rPr lang="cs-CZ" i="1" dirty="0" smtClean="0"/>
              <a:t>měření</a:t>
            </a:r>
            <a:r>
              <a:rPr lang="cs-CZ" dirty="0" smtClean="0"/>
              <a:t>: „</a:t>
            </a:r>
            <a:r>
              <a:rPr lang="cs-CZ" i="1" dirty="0" smtClean="0"/>
              <a:t>Básnění je opatření míry, opatření v silném smyslu slova, takové, kterým člověk teprve přejímá míru pro samotnou rozlohu základů svého bytí. Člověk bytuje jakožto smrtelný</a:t>
            </a:r>
            <a:r>
              <a:rPr lang="cs-CZ" dirty="0" smtClean="0"/>
              <a:t>.“ </a:t>
            </a:r>
          </a:p>
          <a:p>
            <a:pPr>
              <a:buNone/>
            </a:pPr>
            <a:r>
              <a:rPr lang="cs-CZ" i="1" dirty="0" smtClean="0"/>
              <a:t>	„Pořád, má milá! Zde zem</a:t>
            </a:r>
            <a:r>
              <a:rPr lang="cs-CZ" dirty="0" smtClean="0"/>
              <a:t> / </a:t>
            </a:r>
            <a:r>
              <a:rPr lang="cs-CZ" i="1" dirty="0" smtClean="0"/>
              <a:t>a nebe nad námi stojí</a:t>
            </a:r>
            <a:r>
              <a:rPr lang="cs-CZ" dirty="0" smtClean="0"/>
              <a:t>.“ (zlomek z </a:t>
            </a:r>
            <a:r>
              <a:rPr lang="cs-CZ" dirty="0" err="1" smtClean="0"/>
              <a:t>Hölderlina</a:t>
            </a:r>
            <a:r>
              <a:rPr lang="cs-CZ" dirty="0" smtClean="0"/>
              <a:t>)</a:t>
            </a:r>
          </a:p>
          <a:p>
            <a:pPr>
              <a:buNone/>
            </a:pPr>
            <a:r>
              <a:rPr lang="cs-CZ" dirty="0" smtClean="0"/>
              <a:t>	„</a:t>
            </a:r>
            <a:r>
              <a:rPr lang="cs-CZ" i="1" dirty="0" smtClean="0"/>
              <a:t>Neboť člověk bydlí tak, že prochází a proměňuje ono ,na zemi‘ a ,pod nebem</a:t>
            </a:r>
            <a:r>
              <a:rPr lang="cs-CZ" dirty="0" smtClean="0"/>
              <a:t>ˇ“</a:t>
            </a:r>
          </a:p>
          <a:p>
            <a:pPr>
              <a:buNone/>
            </a:pPr>
            <a:r>
              <a:rPr lang="cs-CZ" dirty="0" smtClean="0"/>
              <a:t>	Ideál „</a:t>
            </a:r>
            <a:r>
              <a:rPr lang="cs-CZ" i="1" dirty="0" smtClean="0"/>
              <a:t>bydlet básnicky</a:t>
            </a:r>
            <a:r>
              <a:rPr lang="cs-CZ" dirty="0" smtClean="0"/>
              <a:t>“ je pro moderního člověka asi nedosažitelný, přesto se mu chce přiblížit.</a:t>
            </a:r>
            <a:endParaRPr lang="cs-CZ" u="sng" dirty="0" smtClean="0"/>
          </a:p>
          <a:p>
            <a:r>
              <a:rPr lang="cs-CZ" i="1" dirty="0" err="1" smtClean="0"/>
              <a:t>Součtveří</a:t>
            </a:r>
            <a:r>
              <a:rPr lang="cs-CZ" dirty="0" smtClean="0"/>
              <a:t> (</a:t>
            </a:r>
            <a:r>
              <a:rPr lang="cs-CZ" i="1" dirty="0" err="1" smtClean="0"/>
              <a:t>Geviert</a:t>
            </a:r>
            <a:r>
              <a:rPr lang="cs-CZ" dirty="0" smtClean="0"/>
              <a:t>): protiklad odcizení a bezdomoví moderního člověka. Ten se staví do centra dění a vše poměřuje pragmatickou užitkovostí, a tím se uzavírá před smysluplnou vztahovostí světa. </a:t>
            </a:r>
            <a:r>
              <a:rPr lang="cs-CZ" i="1" dirty="0" err="1" smtClean="0"/>
              <a:t>Součtveří</a:t>
            </a:r>
            <a:r>
              <a:rPr lang="cs-CZ" dirty="0" smtClean="0"/>
              <a:t> je protikladem </a:t>
            </a:r>
            <a:r>
              <a:rPr lang="cs-CZ" i="1" dirty="0" smtClean="0"/>
              <a:t>události</a:t>
            </a:r>
            <a:r>
              <a:rPr lang="cs-CZ" dirty="0" smtClean="0"/>
              <a:t>, v prostoru spojuje čtyři dimenze: </a:t>
            </a:r>
            <a:r>
              <a:rPr lang="cs-CZ" i="1" dirty="0" smtClean="0"/>
              <a:t>nebe</a:t>
            </a:r>
            <a:r>
              <a:rPr lang="cs-CZ" dirty="0" smtClean="0"/>
              <a:t> a </a:t>
            </a:r>
            <a:r>
              <a:rPr lang="cs-CZ" i="1" dirty="0" smtClean="0"/>
              <a:t>zemi</a:t>
            </a:r>
            <a:r>
              <a:rPr lang="cs-CZ" dirty="0" smtClean="0"/>
              <a:t>, </a:t>
            </a:r>
            <a:r>
              <a:rPr lang="cs-CZ" i="1" dirty="0" smtClean="0"/>
              <a:t>smrtelné</a:t>
            </a:r>
            <a:r>
              <a:rPr lang="cs-CZ" dirty="0" smtClean="0"/>
              <a:t> a </a:t>
            </a:r>
            <a:r>
              <a:rPr lang="cs-CZ" i="1" dirty="0" smtClean="0"/>
              <a:t>božské</a:t>
            </a:r>
            <a:r>
              <a:rPr lang="cs-CZ" dirty="0" smtClean="0"/>
              <a:t>, a tím umožňuje bydlení. Nebe znamená kosmos, střídání ročních období a dne a noci; země je tu, aby sloužila, nesla, dávala život; božské představují žehnající poslové božství a lidé jsou nazýváni smrtelníky, protože mohou zemřít díky své schopnosti dosáhnout smrti jakožto smrti. Člověk, který </a:t>
            </a:r>
            <a:r>
              <a:rPr lang="cs-CZ" i="1" dirty="0" smtClean="0"/>
              <a:t>bydlí</a:t>
            </a:r>
            <a:r>
              <a:rPr lang="cs-CZ" dirty="0" smtClean="0"/>
              <a:t>, je člověk otevřený těmto základním dimenzím bytí.</a:t>
            </a:r>
            <a:endParaRPr lang="cs-CZ" u="sng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54783" cy="1325563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Christian </a:t>
            </a:r>
            <a:r>
              <a:rPr lang="cs-CZ" sz="4000" dirty="0" err="1" smtClean="0"/>
              <a:t>Norberg</a:t>
            </a:r>
            <a:r>
              <a:rPr lang="cs-CZ" sz="4000" dirty="0" smtClean="0"/>
              <a:t>-Schulz </a:t>
            </a:r>
            <a:br>
              <a:rPr lang="cs-CZ" sz="4000" dirty="0" smtClean="0"/>
            </a:br>
            <a:r>
              <a:rPr lang="cs-CZ" sz="3100" i="1" dirty="0" smtClean="0"/>
              <a:t>Genius </a:t>
            </a:r>
            <a:r>
              <a:rPr lang="cs-CZ" sz="3100" i="1" dirty="0" err="1" smtClean="0"/>
              <a:t>loci</a:t>
            </a:r>
            <a:r>
              <a:rPr lang="cs-CZ" sz="3100" i="1" dirty="0" smtClean="0"/>
              <a:t>. K fenomenologii architektury</a:t>
            </a:r>
            <a:endParaRPr lang="cs-CZ" sz="3100" i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Krajina a architektura</a:t>
            </a:r>
          </a:p>
          <a:p>
            <a:r>
              <a:rPr lang="cs-CZ" dirty="0" smtClean="0"/>
              <a:t>romantická</a:t>
            </a:r>
          </a:p>
          <a:p>
            <a:r>
              <a:rPr lang="cs-CZ" dirty="0" smtClean="0"/>
              <a:t>kosmická</a:t>
            </a:r>
          </a:p>
          <a:p>
            <a:r>
              <a:rPr lang="cs-CZ" dirty="0" smtClean="0"/>
              <a:t>klasická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04" y="3505410"/>
            <a:ext cx="4200579" cy="297526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8950" y="296490"/>
            <a:ext cx="4592788" cy="303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15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8531" y="391250"/>
            <a:ext cx="7255007" cy="1325563"/>
          </a:xfrm>
        </p:spPr>
        <p:txBody>
          <a:bodyPr>
            <a:normAutofit fontScale="90000"/>
          </a:bodyPr>
          <a:lstStyle/>
          <a:p>
            <a:r>
              <a:rPr lang="cs-CZ" altLang="cs-CZ" sz="4000" b="1" i="1" dirty="0" smtClean="0">
                <a:solidFill>
                  <a:srgbClr val="00B050"/>
                </a:solidFill>
              </a:rPr>
              <a:t>Teorie architektury v antice</a:t>
            </a:r>
            <a:r>
              <a:rPr lang="cs-CZ" altLang="cs-CZ" sz="4000" b="1" i="1" dirty="0" smtClean="0"/>
              <a:t/>
            </a:r>
            <a:br>
              <a:rPr lang="cs-CZ" altLang="cs-CZ" sz="4000" b="1" i="1" dirty="0" smtClean="0"/>
            </a:br>
            <a:r>
              <a:rPr lang="cs-CZ" altLang="cs-CZ" sz="3200" b="1" i="1" dirty="0" smtClean="0"/>
              <a:t>Jediný </a:t>
            </a:r>
            <a:r>
              <a:rPr lang="cs-CZ" altLang="cs-CZ" sz="3200" b="1" i="1" dirty="0"/>
              <a:t>dochovaný starověký spis na toto téma</a:t>
            </a:r>
            <a:r>
              <a:rPr lang="cs-CZ" altLang="cs-CZ" sz="3200" dirty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7089475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</a:t>
            </a:r>
            <a:r>
              <a:rPr lang="cs-CZ" altLang="cs-CZ" sz="2400" b="1" dirty="0" err="1"/>
              <a:t>Vitruvius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Pollio</a:t>
            </a:r>
            <a:r>
              <a:rPr lang="cs-CZ" altLang="cs-CZ" sz="2400" dirty="0"/>
              <a:t>), </a:t>
            </a:r>
            <a:r>
              <a:rPr lang="cs-CZ" altLang="cs-CZ" sz="2400" i="1" dirty="0"/>
              <a:t>De </a:t>
            </a:r>
            <a:r>
              <a:rPr lang="cs-CZ" altLang="cs-CZ" sz="2400" i="1" dirty="0" err="1"/>
              <a:t>Architectura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libri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decem</a:t>
            </a:r>
            <a:r>
              <a:rPr lang="cs-CZ" altLang="cs-CZ" sz="2400" dirty="0"/>
              <a:t>, 1. </a:t>
            </a:r>
            <a:r>
              <a:rPr lang="cs-CZ" altLang="cs-CZ" sz="2400" dirty="0" err="1"/>
              <a:t>pol</a:t>
            </a:r>
            <a:r>
              <a:rPr lang="cs-CZ" altLang="cs-CZ" sz="2400" dirty="0"/>
              <a:t>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1. stol. po </a:t>
            </a:r>
            <a:r>
              <a:rPr lang="cs-CZ" altLang="cs-CZ" sz="2400" dirty="0" err="1"/>
              <a:t>Kr</a:t>
            </a:r>
            <a:r>
              <a:rPr lang="cs-CZ" altLang="cs-CZ" sz="2400" dirty="0"/>
              <a:t>. (</a:t>
            </a:r>
            <a:r>
              <a:rPr lang="cs-CZ" altLang="cs-CZ" sz="2400" i="1" dirty="0"/>
              <a:t>Deset knih o architektuře</a:t>
            </a:r>
            <a:r>
              <a:rPr lang="cs-CZ" altLang="cs-CZ" sz="2400" dirty="0"/>
              <a:t>, česky 1953).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Stavba musí uspokojovat tři požadavky: 1) </a:t>
            </a:r>
            <a:r>
              <a:rPr lang="cs-CZ" altLang="cs-CZ" sz="2400" dirty="0" err="1"/>
              <a:t>firmitas</a:t>
            </a:r>
            <a:r>
              <a:rPr lang="cs-CZ" altLang="cs-CZ" sz="2400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2) </a:t>
            </a:r>
            <a:r>
              <a:rPr lang="cs-CZ" altLang="cs-CZ" sz="2400" dirty="0" err="1"/>
              <a:t>utilitas</a:t>
            </a:r>
            <a:r>
              <a:rPr lang="cs-CZ" altLang="cs-CZ" sz="2400" dirty="0"/>
              <a:t>, 3) </a:t>
            </a:r>
            <a:r>
              <a:rPr lang="cs-CZ" altLang="cs-CZ" sz="2400" dirty="0" err="1"/>
              <a:t>venustas</a:t>
            </a:r>
            <a:r>
              <a:rPr lang="cs-CZ" altLang="cs-CZ" sz="2400" dirty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Krása (</a:t>
            </a:r>
            <a:r>
              <a:rPr lang="cs-CZ" altLang="cs-CZ" sz="2400" dirty="0" err="1"/>
              <a:t>venustas</a:t>
            </a:r>
            <a:r>
              <a:rPr lang="cs-CZ" altLang="cs-CZ" sz="2400" dirty="0"/>
              <a:t>) zahrnuje šest pojmů: 1) </a:t>
            </a:r>
            <a:r>
              <a:rPr lang="cs-CZ" altLang="cs-CZ" sz="2400" dirty="0" err="1"/>
              <a:t>ordinatio</a:t>
            </a:r>
            <a:r>
              <a:rPr lang="cs-CZ" altLang="cs-CZ" sz="2400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2) </a:t>
            </a:r>
            <a:r>
              <a:rPr lang="cs-CZ" altLang="cs-CZ" sz="2400" dirty="0" err="1"/>
              <a:t>symmetria</a:t>
            </a:r>
            <a:r>
              <a:rPr lang="cs-CZ" altLang="cs-CZ" sz="2400" dirty="0"/>
              <a:t>, 3) </a:t>
            </a:r>
            <a:r>
              <a:rPr lang="cs-CZ" altLang="cs-CZ" sz="2400" dirty="0" err="1"/>
              <a:t>eurythmia</a:t>
            </a:r>
            <a:r>
              <a:rPr lang="cs-CZ" altLang="cs-CZ" sz="2400" dirty="0"/>
              <a:t>, 4) </a:t>
            </a:r>
            <a:r>
              <a:rPr lang="cs-CZ" altLang="cs-CZ" sz="2400" dirty="0" err="1"/>
              <a:t>dispositio</a:t>
            </a:r>
            <a:r>
              <a:rPr lang="cs-CZ" altLang="cs-CZ" sz="2400" dirty="0"/>
              <a:t>, 5) </a:t>
            </a:r>
            <a:r>
              <a:rPr lang="cs-CZ" altLang="cs-CZ" sz="2400" dirty="0" err="1"/>
              <a:t>decor</a:t>
            </a:r>
            <a:r>
              <a:rPr lang="cs-CZ" altLang="cs-CZ" sz="2400" dirty="0"/>
              <a:t>,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6) </a:t>
            </a:r>
            <a:r>
              <a:rPr lang="cs-CZ" altLang="cs-CZ" sz="2400" dirty="0" err="1"/>
              <a:t>distributio</a:t>
            </a:r>
            <a:r>
              <a:rPr lang="cs-CZ" altLang="cs-CZ" sz="2400" dirty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400" dirty="0" err="1"/>
              <a:t>Vitruviova</a:t>
            </a:r>
            <a:r>
              <a:rPr lang="cs-CZ" altLang="cs-CZ" sz="2400" dirty="0"/>
              <a:t> estetika architektury vychází ze čtyř zdrojů: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1) abstraktní kategorie (řecká teorie proporcí), 2) zákony stavby lidského těla, 3) zákony fyziologické optiky, 4</a:t>
            </a:r>
            <a:r>
              <a:rPr lang="cs-CZ" altLang="cs-CZ" sz="2400"/>
              <a:t>) </a:t>
            </a:r>
            <a:r>
              <a:rPr lang="cs-CZ" altLang="cs-CZ" sz="2400" smtClean="0"/>
              <a:t>čistě </a:t>
            </a:r>
            <a:r>
              <a:rPr lang="cs-CZ" altLang="cs-CZ" sz="2400" dirty="0"/>
              <a:t>konstruktivní zásady. </a:t>
            </a:r>
          </a:p>
        </p:txBody>
      </p:sp>
      <p:pic>
        <p:nvPicPr>
          <p:cNvPr id="4" name="Obrázek 3" descr="vitarchit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8365" y="458696"/>
            <a:ext cx="2075258" cy="2629561"/>
          </a:xfrm>
          <a:prstGeom prst="rect">
            <a:avLst/>
          </a:prstGeom>
        </p:spPr>
      </p:pic>
      <p:pic>
        <p:nvPicPr>
          <p:cNvPr id="5" name="Obrázek 4" descr="porticusreconst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2013" y="3361311"/>
            <a:ext cx="3602736" cy="3102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2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i="1" dirty="0" smtClean="0">
                <a:solidFill>
                  <a:srgbClr val="00B050"/>
                </a:solidFill>
              </a:rPr>
              <a:t>Klasická teorie architektury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Antropomorfní prvky 				Přirozené obydlí</a:t>
            </a:r>
            <a:endParaRPr lang="cs-CZ" sz="3600" dirty="0"/>
          </a:p>
        </p:txBody>
      </p:sp>
      <p:pic>
        <p:nvPicPr>
          <p:cNvPr id="4" name="Picture 4" descr="09 Blondel podle Vignoly 17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8121" y="1690687"/>
            <a:ext cx="3093668" cy="4745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4667532" y="2690336"/>
            <a:ext cx="320722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altLang="cs-CZ" dirty="0"/>
              <a:t>Francois Blondel podle </a:t>
            </a:r>
            <a:r>
              <a:rPr lang="cs-CZ" altLang="cs-CZ" dirty="0" err="1"/>
              <a:t>Vignoly</a:t>
            </a:r>
            <a:r>
              <a:rPr lang="cs-CZ" altLang="cs-CZ" i="1" dirty="0"/>
              <a:t>, Profilace toskánského řádu, </a:t>
            </a:r>
            <a:r>
              <a:rPr lang="cs-CZ" altLang="cs-CZ" dirty="0"/>
              <a:t>z jeho</a:t>
            </a:r>
            <a:r>
              <a:rPr lang="cs-CZ" altLang="cs-CZ" i="1" dirty="0"/>
              <a:t> </a:t>
            </a:r>
            <a:r>
              <a:rPr lang="cs-CZ" altLang="cs-CZ" i="1" dirty="0" err="1"/>
              <a:t>Cours</a:t>
            </a:r>
            <a:r>
              <a:rPr lang="cs-CZ" altLang="cs-CZ" i="1" dirty="0"/>
              <a:t> d' </a:t>
            </a:r>
            <a:r>
              <a:rPr lang="cs-CZ" altLang="cs-CZ" i="1" dirty="0" err="1"/>
              <a:t>architecture</a:t>
            </a:r>
            <a:r>
              <a:rPr lang="cs-CZ" altLang="cs-CZ" i="1" dirty="0"/>
              <a:t>, </a:t>
            </a:r>
            <a:r>
              <a:rPr lang="cs-CZ" altLang="cs-CZ" dirty="0"/>
              <a:t>sv. 1, 1771</a:t>
            </a:r>
          </a:p>
          <a:p>
            <a:endParaRPr lang="cs-CZ" altLang="cs-CZ" dirty="0"/>
          </a:p>
          <a:p>
            <a:r>
              <a:rPr lang="cs-CZ" altLang="cs-CZ" dirty="0" err="1"/>
              <a:t>Léon</a:t>
            </a:r>
            <a:r>
              <a:rPr lang="cs-CZ" altLang="cs-CZ" dirty="0"/>
              <a:t> </a:t>
            </a:r>
            <a:r>
              <a:rPr lang="cs-CZ" altLang="cs-CZ" dirty="0" err="1"/>
              <a:t>Krier</a:t>
            </a:r>
            <a:r>
              <a:rPr lang="cs-CZ" altLang="cs-CZ" dirty="0"/>
              <a:t>, </a:t>
            </a:r>
            <a:r>
              <a:rPr lang="cs-CZ" altLang="cs-CZ" i="1" dirty="0"/>
              <a:t>Dočasné odmítnutí archetypu</a:t>
            </a:r>
            <a:r>
              <a:rPr lang="cs-CZ" altLang="cs-CZ" dirty="0"/>
              <a:t>, obr. z jeho knihy </a:t>
            </a:r>
            <a:r>
              <a:rPr lang="cs-CZ" altLang="cs-CZ" i="1" dirty="0"/>
              <a:t>Architektura </a:t>
            </a:r>
            <a:r>
              <a:rPr lang="cs-CZ" altLang="cs-CZ" i="1" dirty="0" smtClean="0"/>
              <a:t>- volba </a:t>
            </a:r>
            <a:r>
              <a:rPr lang="cs-CZ" altLang="cs-CZ" i="1" dirty="0"/>
              <a:t>nebo osud</a:t>
            </a:r>
            <a:endParaRPr lang="cs-CZ" altLang="cs-CZ" i="1" dirty="0"/>
          </a:p>
        </p:txBody>
      </p:sp>
      <p:pic>
        <p:nvPicPr>
          <p:cNvPr id="7" name="Picture 7" descr="img001"/>
          <p:cNvPicPr>
            <a:picLocks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20501" y="1690687"/>
            <a:ext cx="3345769" cy="474551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811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Teorie architektury v renesanční Itálii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cs-CZ" altLang="cs-CZ" sz="2400" b="1" dirty="0" err="1"/>
              <a:t>Leone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Battista</a:t>
            </a:r>
            <a:r>
              <a:rPr lang="cs-CZ" altLang="cs-CZ" sz="2400" b="1" dirty="0"/>
              <a:t> Alberti</a:t>
            </a:r>
            <a:r>
              <a:rPr lang="cs-CZ" altLang="cs-CZ" sz="2400" dirty="0"/>
              <a:t>, </a:t>
            </a:r>
            <a:r>
              <a:rPr lang="cs-CZ" altLang="cs-CZ" sz="2400" i="1" dirty="0"/>
              <a:t>De re </a:t>
            </a:r>
            <a:r>
              <a:rPr lang="cs-CZ" altLang="cs-CZ" sz="2400" i="1" dirty="0" err="1"/>
              <a:t>aedificatoria</a:t>
            </a:r>
            <a:r>
              <a:rPr lang="cs-CZ" altLang="cs-CZ" sz="2400" i="1" dirty="0"/>
              <a:t> </a:t>
            </a:r>
            <a:r>
              <a:rPr lang="cs-CZ" altLang="cs-CZ" sz="2400" i="1" dirty="0" err="1"/>
              <a:t>libri</a:t>
            </a:r>
            <a:r>
              <a:rPr lang="cs-CZ" altLang="cs-CZ" sz="2400" i="1" dirty="0"/>
              <a:t> X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vyd</a:t>
            </a:r>
            <a:r>
              <a:rPr lang="cs-CZ" altLang="cs-CZ" sz="2400" dirty="0"/>
              <a:t>. posmrtně 1485 (sepsáno 1443-1452, </a:t>
            </a:r>
            <a:r>
              <a:rPr lang="cs-CZ" altLang="cs-CZ" sz="2400" i="1" dirty="0"/>
              <a:t>Deset knih o </a:t>
            </a:r>
            <a:r>
              <a:rPr lang="cs-CZ" altLang="cs-CZ" sz="2400" i="1" dirty="0" err="1"/>
              <a:t>archi</a:t>
            </a:r>
            <a:r>
              <a:rPr lang="cs-CZ" altLang="cs-CZ" sz="2400" i="1" dirty="0"/>
              <a:t>-</a:t>
            </a:r>
            <a:r>
              <a:rPr lang="cs-CZ" altLang="cs-CZ" sz="2400" i="1" dirty="0" err="1"/>
              <a:t>tektuře</a:t>
            </a:r>
            <a:r>
              <a:rPr lang="cs-CZ" altLang="cs-CZ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 dirty="0"/>
              <a:t>	„Italský </a:t>
            </a:r>
            <a:r>
              <a:rPr lang="cs-CZ" altLang="cs-CZ" sz="2400" dirty="0" err="1"/>
              <a:t>Vitruvius</a:t>
            </a:r>
            <a:r>
              <a:rPr lang="cs-CZ" altLang="cs-CZ" sz="2400" dirty="0"/>
              <a:t>“ L. B. Alberti (1404-1472): humanista, právník, sekretář římské kurie, architekt, považoval se za diletanta (milovníka umění), u něj poprvé odděleno pro-</a:t>
            </a:r>
            <a:r>
              <a:rPr lang="cs-CZ" altLang="cs-CZ" sz="2400" dirty="0" err="1"/>
              <a:t>jektování</a:t>
            </a:r>
            <a:r>
              <a:rPr lang="cs-CZ" altLang="cs-CZ" sz="2400" dirty="0"/>
              <a:t> staveb od jejich provádění. V jeho estetické teorii je klíčovým pojmem </a:t>
            </a:r>
            <a:r>
              <a:rPr lang="cs-CZ" altLang="cs-CZ" sz="2400" dirty="0" err="1"/>
              <a:t>concinnitas</a:t>
            </a:r>
            <a:r>
              <a:rPr lang="cs-CZ" altLang="cs-CZ" sz="2400" dirty="0"/>
              <a:t> (umělé článkování, souměrnost). Chtěl povýšit architekturu mezi svobodná umění, odlišit ji od stavitelského řemesla. Proto požaduje všestranné vzdělání architektů. </a:t>
            </a:r>
            <a:endParaRPr lang="cs-CZ" altLang="cs-CZ" sz="2400" dirty="0" smtClean="0"/>
          </a:p>
          <a:p>
            <a:r>
              <a:rPr lang="cs-CZ" altLang="cs-CZ" sz="2400" b="1" dirty="0" smtClean="0"/>
              <a:t>Dogmatické traktáty</a:t>
            </a:r>
            <a:r>
              <a:rPr lang="cs-CZ" altLang="cs-CZ" sz="2400" dirty="0" smtClean="0"/>
              <a:t> o architektuře: kodifikovaly pravidla vycházející z </a:t>
            </a:r>
            <a:r>
              <a:rPr lang="cs-CZ" altLang="cs-CZ" sz="2400" dirty="0" err="1" smtClean="0"/>
              <a:t>Vitruvia</a:t>
            </a:r>
            <a:r>
              <a:rPr lang="cs-CZ" altLang="cs-CZ" sz="2400" dirty="0" smtClean="0"/>
              <a:t> a sloužily jako vzorníky. Nejznámější z nich sepsali architekti:</a:t>
            </a:r>
            <a:endParaRPr lang="cs-CZ" altLang="cs-CZ" sz="2400" b="1" dirty="0" smtClean="0"/>
          </a:p>
          <a:p>
            <a:pPr>
              <a:buNone/>
            </a:pPr>
            <a:r>
              <a:rPr lang="cs-CZ" altLang="cs-CZ" sz="2400" b="1" dirty="0" smtClean="0"/>
              <a:t>	</a:t>
            </a:r>
            <a:r>
              <a:rPr lang="cs-CZ" altLang="cs-CZ" sz="2400" b="1" dirty="0" err="1" smtClean="0"/>
              <a:t>Sebastiano</a:t>
            </a:r>
            <a:r>
              <a:rPr lang="cs-CZ" altLang="cs-CZ" sz="2400" b="1" dirty="0" smtClean="0"/>
              <a:t> </a:t>
            </a:r>
            <a:r>
              <a:rPr lang="cs-CZ" altLang="cs-CZ" sz="2400" b="1" dirty="0" err="1" smtClean="0"/>
              <a:t>Serlio</a:t>
            </a:r>
            <a:r>
              <a:rPr lang="cs-CZ" altLang="cs-CZ" sz="2400" dirty="0" smtClean="0"/>
              <a:t>, </a:t>
            </a:r>
            <a:r>
              <a:rPr lang="cs-CZ" altLang="cs-CZ" sz="2400" i="1" dirty="0" err="1" smtClean="0"/>
              <a:t>Tutte</a:t>
            </a:r>
            <a:r>
              <a:rPr lang="cs-CZ" altLang="cs-CZ" sz="2400" i="1" dirty="0" smtClean="0"/>
              <a:t> l´opere d´</a:t>
            </a:r>
            <a:r>
              <a:rPr lang="cs-CZ" altLang="cs-CZ" sz="2400" i="1" dirty="0" err="1" smtClean="0"/>
              <a:t>architettura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et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prospettiva</a:t>
            </a:r>
            <a:r>
              <a:rPr lang="cs-CZ" altLang="cs-CZ" sz="2400" dirty="0" smtClean="0"/>
              <a:t>, 8 knih, celek </a:t>
            </a:r>
            <a:r>
              <a:rPr lang="cs-CZ" altLang="cs-CZ" sz="2400" dirty="0" err="1" smtClean="0"/>
              <a:t>vyd</a:t>
            </a:r>
            <a:r>
              <a:rPr lang="cs-CZ" altLang="cs-CZ" sz="2400" dirty="0" smtClean="0"/>
              <a:t>. 1584 (</a:t>
            </a:r>
            <a:r>
              <a:rPr lang="cs-CZ" altLang="cs-CZ" sz="2400" i="1" dirty="0" smtClean="0"/>
              <a:t>Všechna díla o architektuře a perspektivě</a:t>
            </a:r>
            <a:r>
              <a:rPr lang="cs-CZ" altLang="cs-CZ" sz="2400" dirty="0" smtClean="0"/>
              <a:t>)</a:t>
            </a:r>
          </a:p>
          <a:p>
            <a:pPr>
              <a:buNone/>
            </a:pPr>
            <a:r>
              <a:rPr lang="cs-CZ" altLang="cs-CZ" sz="2400" b="1" dirty="0" smtClean="0"/>
              <a:t>	Andrea </a:t>
            </a:r>
            <a:r>
              <a:rPr lang="cs-CZ" altLang="cs-CZ" sz="2400" b="1" dirty="0" err="1" smtClean="0"/>
              <a:t>Palladio</a:t>
            </a:r>
            <a:r>
              <a:rPr lang="cs-CZ" altLang="cs-CZ" sz="2400" dirty="0" smtClean="0"/>
              <a:t>, </a:t>
            </a:r>
            <a:r>
              <a:rPr lang="cs-CZ" altLang="cs-CZ" sz="2400" i="1" dirty="0" smtClean="0"/>
              <a:t>I </a:t>
            </a:r>
            <a:r>
              <a:rPr lang="cs-CZ" altLang="cs-CZ" sz="2400" i="1" dirty="0" err="1" smtClean="0"/>
              <a:t>quattro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libri</a:t>
            </a:r>
            <a:r>
              <a:rPr lang="cs-CZ" altLang="cs-CZ" sz="2400" i="1" dirty="0" smtClean="0"/>
              <a:t> </a:t>
            </a:r>
            <a:r>
              <a:rPr lang="cs-CZ" altLang="cs-CZ" sz="2400" i="1" dirty="0" err="1" smtClean="0"/>
              <a:t>dell</a:t>
            </a:r>
            <a:r>
              <a:rPr lang="cs-CZ" altLang="cs-CZ" sz="2400" i="1" dirty="0" smtClean="0"/>
              <a:t>´</a:t>
            </a:r>
            <a:r>
              <a:rPr lang="cs-CZ" altLang="cs-CZ" sz="2400" i="1" dirty="0" err="1" smtClean="0"/>
              <a:t>Architettura</a:t>
            </a:r>
            <a:r>
              <a:rPr lang="cs-CZ" altLang="cs-CZ" sz="2400" dirty="0" smtClean="0"/>
              <a:t>, 1570 (</a:t>
            </a:r>
            <a:r>
              <a:rPr lang="cs-CZ" altLang="cs-CZ" sz="2400" i="1" dirty="0" smtClean="0"/>
              <a:t>Čtyři knihy o architektuře</a:t>
            </a:r>
            <a:r>
              <a:rPr lang="cs-CZ" altLang="cs-CZ" sz="24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94213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4" y="620713"/>
            <a:ext cx="5915025" cy="1143000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Leone Battista Alberti</a:t>
            </a:r>
            <a:br>
              <a:rPr lang="cs-CZ" altLang="cs-CZ" sz="3200"/>
            </a:br>
            <a:r>
              <a:rPr lang="cs-CZ" altLang="cs-CZ" sz="3200"/>
              <a:t>Mantova, kostel S. Andrea</a:t>
            </a:r>
            <a:br>
              <a:rPr lang="cs-CZ" altLang="cs-CZ" sz="3200"/>
            </a:br>
            <a:r>
              <a:rPr lang="cs-CZ" altLang="cs-CZ" sz="3200"/>
              <a:t>Florencie, Palazzo Rucelai</a:t>
            </a:r>
            <a:br>
              <a:rPr lang="cs-CZ" altLang="cs-CZ" sz="3200"/>
            </a:br>
            <a:r>
              <a:rPr lang="cs-CZ" altLang="cs-CZ" sz="3200"/>
              <a:t>pol. 15. stol.</a:t>
            </a:r>
          </a:p>
        </p:txBody>
      </p:sp>
      <p:pic>
        <p:nvPicPr>
          <p:cNvPr id="31748" name="Picture 4" descr="alberti_big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88388" y="333375"/>
            <a:ext cx="1598612" cy="2497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0" name="Picture 6" descr="alberti_rucella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24563" y="3213101"/>
            <a:ext cx="4248150" cy="3217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752" name="Picture 8" descr="Church%20of%20Sant'Andrea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84425" y="2349500"/>
            <a:ext cx="3163888" cy="4103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4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Teorie architektury v renesanční Itálii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Palladio</a:t>
            </a:r>
          </a:p>
          <a:p>
            <a:pPr>
              <a:buFontTx/>
              <a:buNone/>
            </a:pPr>
            <a:endParaRPr lang="cs-CZ" altLang="cs-CZ"/>
          </a:p>
        </p:txBody>
      </p:sp>
      <p:pic>
        <p:nvPicPr>
          <p:cNvPr id="6148" name="Picture 4" descr="Palladio obál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031" y="1825625"/>
            <a:ext cx="3086100" cy="465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palladio portr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72" y="1897856"/>
            <a:ext cx="3170237" cy="450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786442" y="0"/>
            <a:ext cx="10515600" cy="1325563"/>
          </a:xfrm>
        </p:spPr>
        <p:txBody>
          <a:bodyPr/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Teorie architektury v </a:t>
            </a:r>
            <a:r>
              <a:rPr lang="cs-CZ" altLang="cs-CZ" sz="4000" b="1" i="1" dirty="0" smtClean="0">
                <a:solidFill>
                  <a:srgbClr val="00B050"/>
                </a:solidFill>
              </a:rPr>
              <a:t>renesanční Itálii</a:t>
            </a:r>
            <a:endParaRPr lang="cs-CZ" altLang="cs-CZ" sz="4000" dirty="0">
              <a:solidFill>
                <a:srgbClr val="00B05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dirty="0" err="1"/>
              <a:t>Serlio</a:t>
            </a:r>
            <a:r>
              <a:rPr lang="cs-CZ" altLang="cs-CZ" dirty="0"/>
              <a:t> </a:t>
            </a:r>
          </a:p>
        </p:txBody>
      </p:sp>
      <p:pic>
        <p:nvPicPr>
          <p:cNvPr id="7172" name="Picture 4" descr="Serlio port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9" y="1341438"/>
            <a:ext cx="4714875" cy="551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93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000" b="1" i="1" dirty="0">
                <a:solidFill>
                  <a:srgbClr val="00B050"/>
                </a:solidFill>
              </a:rPr>
              <a:t>První obrazová srovnávací historie světové architektury</a:t>
            </a:r>
            <a:r>
              <a:rPr lang="cs-CZ" altLang="cs-CZ" sz="40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1600201"/>
            <a:ext cx="4402138" cy="21891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	</a:t>
            </a:r>
            <a:r>
              <a:rPr lang="cs-CZ" altLang="cs-CZ" sz="2400" b="1"/>
              <a:t>Johann Bernard Fischer von Erlach</a:t>
            </a:r>
            <a:r>
              <a:rPr lang="cs-CZ" altLang="cs-CZ" sz="2400"/>
              <a:t>, </a:t>
            </a:r>
            <a:r>
              <a:rPr lang="cs-CZ" altLang="cs-CZ" sz="2400" i="1"/>
              <a:t>Entwurff einer historischen Architektur</a:t>
            </a:r>
            <a:r>
              <a:rPr lang="cs-CZ" altLang="cs-CZ" sz="2400"/>
              <a:t>, 1721 (</a:t>
            </a:r>
            <a:r>
              <a:rPr lang="cs-CZ" altLang="cs-CZ" sz="2400" i="1"/>
              <a:t>Návrh historické architektury</a:t>
            </a:r>
            <a:r>
              <a:rPr lang="cs-CZ" altLang="cs-CZ" sz="2400"/>
              <a:t>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cs-CZ" altLang="cs-CZ" sz="240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/>
          </a:p>
        </p:txBody>
      </p:sp>
      <p:pic>
        <p:nvPicPr>
          <p:cNvPr id="8198" name="Picture 6" descr="Athos2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75500" y="1557339"/>
            <a:ext cx="2624138" cy="18573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0" name="Picture 8" descr="templo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1" y="3644901"/>
            <a:ext cx="4086225" cy="2778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 descr="Fischer Kleshei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644900"/>
            <a:ext cx="4103688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887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718</Words>
  <Application>Microsoft Office PowerPoint</Application>
  <PresentationFormat>Širokoúhlá obrazovka</PresentationFormat>
  <Paragraphs>121</Paragraphs>
  <Slides>27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Verdana</vt:lpstr>
      <vt:lpstr>Motiv Office</vt:lpstr>
      <vt:lpstr>Teorie architektury</vt:lpstr>
      <vt:lpstr>Možnosti interpretace architektury</vt:lpstr>
      <vt:lpstr>Teorie architektury v antice Jediný dochovaný starověký spis na toto téma </vt:lpstr>
      <vt:lpstr>Klasická teorie architektury Antropomorfní prvky     Přirozené obydlí</vt:lpstr>
      <vt:lpstr>Teorie architektury v renesanční Itálii </vt:lpstr>
      <vt:lpstr>Leone Battista Alberti Mantova, kostel S. Andrea Florencie, Palazzo Rucelai pol. 15. stol.</vt:lpstr>
      <vt:lpstr>Teorie architektury v renesanční Itálii </vt:lpstr>
      <vt:lpstr>Teorie architektury v renesanční Itálii</vt:lpstr>
      <vt:lpstr>První obrazová srovnávací historie světové architektury </vt:lpstr>
      <vt:lpstr>Otázky stylu v německé teorii architektury 19. století</vt:lpstr>
      <vt:lpstr>Otázky stylu v německé teorii architektury 19. století</vt:lpstr>
      <vt:lpstr>Urbanismus v 19. století</vt:lpstr>
      <vt:lpstr>Koncept zahradních měst na přelomu 19. a 20. století </vt:lpstr>
      <vt:lpstr>Modernismus</vt:lpstr>
      <vt:lpstr>Le Corbusier</vt:lpstr>
      <vt:lpstr>Le Corbusier</vt:lpstr>
      <vt:lpstr>Metropolis: vize moderního města ve filmu Fritze Langa z r. 1927</vt:lpstr>
      <vt:lpstr>David Možný: Rahova, video, 2008</vt:lpstr>
      <vt:lpstr>Kritika teorií funkcionalismu</vt:lpstr>
      <vt:lpstr>Alternativy modernismu</vt:lpstr>
      <vt:lpstr>Pozdní modernismus            a postmodernismus</vt:lpstr>
      <vt:lpstr>Prezentace aplikace PowerPoint</vt:lpstr>
      <vt:lpstr>Prezentace aplikace PowerPoint</vt:lpstr>
      <vt:lpstr>Existanciálně-fenomelogická teorie architektury</vt:lpstr>
      <vt:lpstr>Existanciálně-fenomelogická teorie architektury - Martin Heidegger</vt:lpstr>
      <vt:lpstr>Heideggerova teorie bydlení</vt:lpstr>
      <vt:lpstr>Christian Norberg-Schulz  Genius loci. K fenomenologii architektury</vt:lpstr>
    </vt:vector>
  </TitlesOfParts>
  <Company>Masarykova univerzita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Architektura v rámci vizuálních studií</dc:title>
  <dc:creator>Aleš Filip</dc:creator>
  <cp:lastModifiedBy>user</cp:lastModifiedBy>
  <cp:revision>28</cp:revision>
  <dcterms:created xsi:type="dcterms:W3CDTF">2014-04-15T10:38:22Z</dcterms:created>
  <dcterms:modified xsi:type="dcterms:W3CDTF">2016-04-13T07:56:53Z</dcterms:modified>
</cp:coreProperties>
</file>