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317" r:id="rId5"/>
    <p:sldId id="269" r:id="rId6"/>
    <p:sldId id="270" r:id="rId7"/>
    <p:sldId id="268" r:id="rId8"/>
    <p:sldId id="274" r:id="rId9"/>
    <p:sldId id="271" r:id="rId10"/>
    <p:sldId id="31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6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1714-4A86-4DEB-9D09-8787181B2093}" type="datetimeFigureOut">
              <a:rPr lang="cs-CZ" smtClean="0"/>
              <a:t>22. 2. 2016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A5B4-2A60-4508-BFE4-538420A224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9349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1714-4A86-4DEB-9D09-8787181B2093}" type="datetimeFigureOut">
              <a:rPr lang="cs-CZ" smtClean="0"/>
              <a:t>22. 2. 2016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A5B4-2A60-4508-BFE4-538420A224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13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1714-4A86-4DEB-9D09-8787181B2093}" type="datetimeFigureOut">
              <a:rPr lang="cs-CZ" smtClean="0"/>
              <a:t>22. 2. 2016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A5B4-2A60-4508-BFE4-538420A224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233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1714-4A86-4DEB-9D09-8787181B2093}" type="datetimeFigureOut">
              <a:rPr lang="cs-CZ" smtClean="0"/>
              <a:t>22. 2. 2016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A5B4-2A60-4508-BFE4-538420A224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007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1714-4A86-4DEB-9D09-8787181B2093}" type="datetimeFigureOut">
              <a:rPr lang="cs-CZ" smtClean="0"/>
              <a:t>22. 2. 2016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A5B4-2A60-4508-BFE4-538420A224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592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1714-4A86-4DEB-9D09-8787181B2093}" type="datetimeFigureOut">
              <a:rPr lang="cs-CZ" smtClean="0"/>
              <a:t>22. 2. 2016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A5B4-2A60-4508-BFE4-538420A224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37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1714-4A86-4DEB-9D09-8787181B2093}" type="datetimeFigureOut">
              <a:rPr lang="cs-CZ" smtClean="0"/>
              <a:t>22. 2. 2016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A5B4-2A60-4508-BFE4-538420A224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1714-4A86-4DEB-9D09-8787181B2093}" type="datetimeFigureOut">
              <a:rPr lang="cs-CZ" smtClean="0"/>
              <a:t>22. 2. 2016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A5B4-2A60-4508-BFE4-538420A224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17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1714-4A86-4DEB-9D09-8787181B2093}" type="datetimeFigureOut">
              <a:rPr lang="cs-CZ" smtClean="0"/>
              <a:t>22. 2. 2016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A5B4-2A60-4508-BFE4-538420A224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920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1714-4A86-4DEB-9D09-8787181B2093}" type="datetimeFigureOut">
              <a:rPr lang="cs-CZ" smtClean="0"/>
              <a:t>22. 2. 2016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A5B4-2A60-4508-BFE4-538420A224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1126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1714-4A86-4DEB-9D09-8787181B2093}" type="datetimeFigureOut">
              <a:rPr lang="cs-CZ" smtClean="0"/>
              <a:t>22. 2. 2016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A5B4-2A60-4508-BFE4-538420A224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3612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B1714-4A86-4DEB-9D09-8787181B2093}" type="datetimeFigureOut">
              <a:rPr lang="cs-CZ" smtClean="0"/>
              <a:t>22. 2. 2016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0A5B4-2A60-4508-BFE4-538420A224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927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Aplikovaná herní studia</a:t>
            </a:r>
            <a:br>
              <a:rPr lang="cs-CZ" dirty="0" smtClean="0"/>
            </a:br>
            <a:r>
              <a:rPr lang="cs-CZ" dirty="0" smtClean="0"/>
              <a:t>jaro 2016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62400"/>
            <a:ext cx="9144000" cy="1295400"/>
          </a:xfrm>
        </p:spPr>
        <p:txBody>
          <a:bodyPr/>
          <a:lstStyle/>
          <a:p>
            <a:endParaRPr lang="cs-CZ" i="1" dirty="0" smtClean="0"/>
          </a:p>
          <a:p>
            <a:r>
              <a:rPr lang="cs-CZ" i="1" dirty="0" smtClean="0"/>
              <a:t>o předmětu, výstupy, základy, zajímavosti z herního průmyslu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27230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9314" y="348343"/>
            <a:ext cx="11480800" cy="621211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sz="115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DŘÍVE V BRNĚ</a:t>
            </a:r>
            <a:endParaRPr lang="cs-CZ" sz="115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17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4116"/>
            <a:ext cx="12192000" cy="7779657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6045198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1994 Tajemství oslího ostrova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777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58" y="0"/>
            <a:ext cx="8932484" cy="6858000"/>
          </a:xfr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1997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Fish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Fillets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53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2001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Original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177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1" y="0"/>
            <a:ext cx="10508342" cy="7881259"/>
          </a:xfr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2002 Mafia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800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92" y="-1"/>
            <a:ext cx="11082565" cy="8311925"/>
          </a:xfr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2003 UFO: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Aftermath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799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2" y="0"/>
            <a:ext cx="9158514" cy="6868886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2003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Vietcong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487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2006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ArmA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649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2010 Mafia II.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228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9314" y="348343"/>
            <a:ext cx="11480800" cy="621211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sz="115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RŮZNORODOST</a:t>
            </a:r>
            <a:endParaRPr lang="cs-CZ" sz="115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26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676401" y="2960910"/>
            <a:ext cx="3276600" cy="1164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dirty="0" smtClean="0"/>
              <a:t>VÝZKUM</a:t>
            </a:r>
            <a:endParaRPr lang="cs-CZ" sz="5400" dirty="0"/>
          </a:p>
        </p:txBody>
      </p:sp>
      <p:sp>
        <p:nvSpPr>
          <p:cNvPr id="6" name="Rounded Rectangle 5"/>
          <p:cNvSpPr/>
          <p:nvPr/>
        </p:nvSpPr>
        <p:spPr>
          <a:xfrm>
            <a:off x="7445829" y="2960910"/>
            <a:ext cx="3276600" cy="1164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dirty="0" smtClean="0"/>
              <a:t>TVORBA</a:t>
            </a:r>
            <a:endParaRPr lang="cs-CZ" sz="5400" dirty="0"/>
          </a:p>
        </p:txBody>
      </p:sp>
      <p:sp>
        <p:nvSpPr>
          <p:cNvPr id="7" name="Rounded Rectangle 6"/>
          <p:cNvSpPr/>
          <p:nvPr/>
        </p:nvSpPr>
        <p:spPr>
          <a:xfrm>
            <a:off x="1676401" y="413656"/>
            <a:ext cx="9046027" cy="6966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dirty="0"/>
              <a:t>h</a:t>
            </a:r>
            <a:r>
              <a:rPr lang="cs-CZ" sz="5400" dirty="0" smtClean="0"/>
              <a:t>erní studia</a:t>
            </a:r>
            <a:endParaRPr lang="cs-CZ" sz="5400" dirty="0"/>
          </a:p>
        </p:txBody>
      </p:sp>
      <p:sp>
        <p:nvSpPr>
          <p:cNvPr id="8" name="Down Arrow 7"/>
          <p:cNvSpPr/>
          <p:nvPr/>
        </p:nvSpPr>
        <p:spPr>
          <a:xfrm>
            <a:off x="2188029" y="1377041"/>
            <a:ext cx="2253342" cy="136071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APLIKACE</a:t>
            </a:r>
            <a:endParaRPr lang="cs-CZ" dirty="0"/>
          </a:p>
        </p:txBody>
      </p:sp>
      <p:sp>
        <p:nvSpPr>
          <p:cNvPr id="9" name="Down Arrow 8"/>
          <p:cNvSpPr/>
          <p:nvPr/>
        </p:nvSpPr>
        <p:spPr>
          <a:xfrm>
            <a:off x="7957457" y="1377041"/>
            <a:ext cx="2253342" cy="136071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APLIKACE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624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2014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Monzo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992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9857"/>
            <a:ext cx="13062857" cy="7347857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2013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Dead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Trigger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24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1"/>
            <a:ext cx="12192000" cy="7620001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2013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ArmA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12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0"/>
            <a:ext cx="12192000" cy="7620000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2013	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Take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Mars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166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469626" cy="6858000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Ylands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81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7345"/>
            <a:ext cx="12192000" cy="7705345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2009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Machinarium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960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620001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2012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Botanicula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334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48167" cy="6858000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2014  J.U.L.I.A.: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Among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stars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82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27832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704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2013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Hero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Many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352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676401" y="2960910"/>
            <a:ext cx="3276600" cy="1164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dirty="0" smtClean="0"/>
              <a:t>VÝZKUM</a:t>
            </a:r>
            <a:endParaRPr lang="cs-CZ" sz="5400" dirty="0"/>
          </a:p>
        </p:txBody>
      </p:sp>
      <p:sp>
        <p:nvSpPr>
          <p:cNvPr id="6" name="Rounded Rectangle 5"/>
          <p:cNvSpPr/>
          <p:nvPr/>
        </p:nvSpPr>
        <p:spPr>
          <a:xfrm>
            <a:off x="7445829" y="2960910"/>
            <a:ext cx="3276600" cy="1164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dirty="0" smtClean="0"/>
              <a:t>TVORBA</a:t>
            </a:r>
            <a:endParaRPr lang="cs-CZ" sz="5400" dirty="0"/>
          </a:p>
        </p:txBody>
      </p:sp>
      <p:sp>
        <p:nvSpPr>
          <p:cNvPr id="7" name="Rounded Rectangle 6"/>
          <p:cNvSpPr/>
          <p:nvPr/>
        </p:nvSpPr>
        <p:spPr>
          <a:xfrm>
            <a:off x="1676401" y="413656"/>
            <a:ext cx="9046027" cy="6966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dirty="0"/>
              <a:t>h</a:t>
            </a:r>
            <a:r>
              <a:rPr lang="cs-CZ" sz="5400" dirty="0" smtClean="0"/>
              <a:t>erní studia</a:t>
            </a:r>
            <a:endParaRPr lang="cs-CZ" sz="5400" dirty="0"/>
          </a:p>
        </p:txBody>
      </p:sp>
      <p:sp>
        <p:nvSpPr>
          <p:cNvPr id="8" name="Down Arrow 7"/>
          <p:cNvSpPr/>
          <p:nvPr/>
        </p:nvSpPr>
        <p:spPr>
          <a:xfrm>
            <a:off x="2188029" y="1377041"/>
            <a:ext cx="2253342" cy="136071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APLIKACE</a:t>
            </a:r>
            <a:endParaRPr lang="cs-CZ" dirty="0"/>
          </a:p>
        </p:txBody>
      </p:sp>
      <p:sp>
        <p:nvSpPr>
          <p:cNvPr id="9" name="Down Arrow 8"/>
          <p:cNvSpPr/>
          <p:nvPr/>
        </p:nvSpPr>
        <p:spPr>
          <a:xfrm>
            <a:off x="7957457" y="1377041"/>
            <a:ext cx="2253342" cy="136071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APLIKACE</a:t>
            </a:r>
            <a:endParaRPr lang="cs-CZ" dirty="0"/>
          </a:p>
        </p:txBody>
      </p:sp>
      <p:sp>
        <p:nvSpPr>
          <p:cNvPr id="2" name="Rounded Rectangle 1"/>
          <p:cNvSpPr/>
          <p:nvPr/>
        </p:nvSpPr>
        <p:spPr>
          <a:xfrm>
            <a:off x="223157" y="5889170"/>
            <a:ext cx="1556657" cy="7728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HER A HERNÍCH PRINCIPŮ</a:t>
            </a:r>
            <a:endParaRPr lang="cs-CZ" dirty="0"/>
          </a:p>
        </p:txBody>
      </p:sp>
      <p:sp>
        <p:nvSpPr>
          <p:cNvPr id="10" name="Rounded Rectangle 9"/>
          <p:cNvSpPr/>
          <p:nvPr/>
        </p:nvSpPr>
        <p:spPr>
          <a:xfrm>
            <a:off x="1861457" y="5889169"/>
            <a:ext cx="1556657" cy="7728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ZÁŽITKU ZKUŠENOSTI</a:t>
            </a:r>
            <a:endParaRPr lang="cs-CZ" dirty="0"/>
          </a:p>
        </p:txBody>
      </p:sp>
      <p:sp>
        <p:nvSpPr>
          <p:cNvPr id="11" name="Rounded Rectangle 10"/>
          <p:cNvSpPr/>
          <p:nvPr/>
        </p:nvSpPr>
        <p:spPr>
          <a:xfrm>
            <a:off x="3499757" y="5889169"/>
            <a:ext cx="1556657" cy="7728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KULTURY HRÁČŮ</a:t>
            </a:r>
            <a:endParaRPr lang="cs-CZ" dirty="0"/>
          </a:p>
        </p:txBody>
      </p:sp>
      <p:sp>
        <p:nvSpPr>
          <p:cNvPr id="12" name="Rounded Rectangle 11"/>
          <p:cNvSpPr/>
          <p:nvPr/>
        </p:nvSpPr>
        <p:spPr>
          <a:xfrm>
            <a:off x="5138057" y="5889169"/>
            <a:ext cx="1556657" cy="7728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…</a:t>
            </a:r>
            <a:endParaRPr lang="cs-CZ" dirty="0"/>
          </a:p>
        </p:txBody>
      </p:sp>
      <p:sp>
        <p:nvSpPr>
          <p:cNvPr id="13" name="Rounded Rectangle 12"/>
          <p:cNvSpPr/>
          <p:nvPr/>
        </p:nvSpPr>
        <p:spPr>
          <a:xfrm>
            <a:off x="7445828" y="5889169"/>
            <a:ext cx="3276600" cy="7728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HER DIGITÁLNÍCH, DESKOVÝCH, PROSTOROVÝCH, KARETNÍCH… </a:t>
            </a:r>
            <a:endParaRPr lang="cs-CZ" dirty="0"/>
          </a:p>
        </p:txBody>
      </p:sp>
      <p:sp>
        <p:nvSpPr>
          <p:cNvPr id="15" name="Down Arrow 14"/>
          <p:cNvSpPr/>
          <p:nvPr/>
        </p:nvSpPr>
        <p:spPr>
          <a:xfrm>
            <a:off x="2188029" y="4348842"/>
            <a:ext cx="2253342" cy="136071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Down Arrow 15"/>
          <p:cNvSpPr/>
          <p:nvPr/>
        </p:nvSpPr>
        <p:spPr>
          <a:xfrm>
            <a:off x="7957457" y="4376050"/>
            <a:ext cx="2253342" cy="136071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531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04107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2012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Interande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834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Great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Wobo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Escape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0975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403261" cy="7599784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2013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Dead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Effect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617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62856" cy="6858000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2016+ Planet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Nomads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112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44711" cy="6858000"/>
          </a:xfr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2016+ Planet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Nomads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095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4" y="1190171"/>
            <a:ext cx="12206444" cy="4504759"/>
          </a:xfr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2014- </a:t>
            </a:r>
            <a:r>
              <a:rPr lang="cs-CZ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NOXGames</a:t>
            </a:r>
            <a:endParaRPr lang="cs-CZ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174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13253"/>
          </a:xfrm>
        </p:spPr>
      </p:pic>
    </p:spTree>
    <p:extLst>
      <p:ext uri="{BB962C8B-B14F-4D97-AF65-F5344CB8AC3E}">
        <p14:creationId xmlns:p14="http://schemas.microsoft.com/office/powerpoint/2010/main" val="3374453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857" y="0"/>
            <a:ext cx="6894286" cy="6894286"/>
          </a:xfr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2007 / 2015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Galaxy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Trucker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720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629" y="0"/>
            <a:ext cx="4818742" cy="6910659"/>
          </a:xfr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678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650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2012 – firma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GamaJun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Games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42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KDO</a:t>
            </a: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Zdeněk Záhora; Tomáš Bártek</a:t>
            </a:r>
          </a:p>
          <a:p>
            <a:endParaRPr lang="cs-CZ" sz="1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1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Spolková činnost:</a:t>
            </a:r>
          </a:p>
          <a:p>
            <a:pPr lvl="1"/>
            <a:r>
              <a:rPr lang="cs-CZ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 Game </a:t>
            </a:r>
            <a:r>
              <a:rPr lang="cs-CZ" sz="1600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Studies</a:t>
            </a:r>
            <a:r>
              <a:rPr lang="cs-CZ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cs-CZ" sz="1600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z.s</a:t>
            </a:r>
            <a:r>
              <a:rPr lang="cs-CZ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– zakladatelé (</a:t>
            </a:r>
            <a:r>
              <a:rPr lang="cs-CZ" sz="1600" i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2009)</a:t>
            </a:r>
          </a:p>
          <a:p>
            <a:pPr lvl="1"/>
            <a:endParaRPr lang="cs-CZ" sz="1600" i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1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Vývoj (</a:t>
            </a:r>
            <a:r>
              <a:rPr lang="cs-CZ" sz="1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</a:t>
            </a:r>
            <a:r>
              <a:rPr lang="cs-CZ" sz="1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): </a:t>
            </a:r>
          </a:p>
          <a:p>
            <a:pPr lvl="1"/>
            <a:r>
              <a:rPr lang="cs-CZ" sz="1600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Paperash</a:t>
            </a:r>
            <a:r>
              <a:rPr lang="cs-CZ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produkce, </a:t>
            </a:r>
            <a:r>
              <a:rPr lang="cs-CZ" sz="1600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mkt</a:t>
            </a:r>
            <a:endParaRPr lang="cs-CZ" sz="1600" i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cs-CZ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exFun2Robots </a:t>
            </a:r>
            <a:r>
              <a:rPr lang="cs-CZ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cs-CZ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design, </a:t>
            </a:r>
            <a:r>
              <a:rPr lang="cs-CZ" sz="1600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mkt</a:t>
            </a:r>
            <a:endParaRPr lang="cs-CZ" sz="1600" i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cs-CZ" sz="1600" i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1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Herní průmysl – academia – prostředí:</a:t>
            </a:r>
          </a:p>
          <a:p>
            <a:pPr lvl="1"/>
            <a:r>
              <a:rPr lang="cs-CZ" sz="1600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GameDevArea</a:t>
            </a:r>
            <a:r>
              <a:rPr lang="cs-CZ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600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Meetup</a:t>
            </a:r>
            <a:r>
              <a:rPr lang="cs-CZ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(měsíčně)</a:t>
            </a:r>
          </a:p>
          <a:p>
            <a:pPr lvl="1"/>
            <a:r>
              <a:rPr lang="cs-CZ" sz="1600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</a:t>
            </a:r>
            <a:r>
              <a:rPr lang="cs-CZ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cs-CZ" sz="1600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European</a:t>
            </a:r>
            <a:r>
              <a:rPr lang="cs-CZ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Game </a:t>
            </a:r>
            <a:r>
              <a:rPr lang="cs-CZ" sz="1600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Studies</a:t>
            </a:r>
            <a:r>
              <a:rPr lang="cs-CZ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600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Conference</a:t>
            </a:r>
            <a:r>
              <a:rPr lang="cs-CZ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(ročně)</a:t>
            </a:r>
          </a:p>
          <a:p>
            <a:pPr lvl="1"/>
            <a:r>
              <a:rPr lang="cs-CZ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Mapování kulturních a kreativních průmyslů v ČR (Svazek II.) – vydáno 2016</a:t>
            </a:r>
          </a:p>
          <a:p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2484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476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 – firma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GamaJun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Games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706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9314" y="348343"/>
            <a:ext cx="11480800" cy="621211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sz="9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INFRASTRUKTURA</a:t>
            </a:r>
            <a:endParaRPr lang="cs-CZ" sz="9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2071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Bohemia 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Interactive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Day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</a:t>
            </a: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Day</a:t>
            </a:r>
            <a:r>
              <a:rPr lang="cs-CZ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</a:t>
            </a:r>
          </a:p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Release date: 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 16, 2013 </a:t>
            </a:r>
          </a:p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Price: 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$29.74 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discount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15%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Owners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			3,691,123 ± 44,069</a:t>
            </a:r>
          </a:p>
          <a:p>
            <a:endParaRPr lang="cs-CZ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Early Access!</a:t>
            </a:r>
          </a:p>
          <a:p>
            <a:pPr marL="0" indent="0">
              <a:buNone/>
            </a:pPr>
            <a:endParaRPr lang="cs-CZ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1707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developedinczech.com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„Databáze aktuálně obsahuje 929 her od 222 vývojářů.“</a:t>
            </a:r>
          </a:p>
          <a:p>
            <a:pPr marL="0" indent="0" algn="ctr">
              <a:buNone/>
            </a:pPr>
            <a:endParaRPr lang="cs-CZ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cs-CZ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 celou ČR – historicky.</a:t>
            </a: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214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85" y="0"/>
            <a:ext cx="9376229" cy="6932618"/>
          </a:xfrm>
        </p:spPr>
      </p:pic>
    </p:spTree>
    <p:extLst>
      <p:ext uri="{BB962C8B-B14F-4D97-AF65-F5344CB8AC3E}">
        <p14:creationId xmlns:p14="http://schemas.microsoft.com/office/powerpoint/2010/main" val="355157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2" r="41592"/>
          <a:stretch/>
        </p:blipFill>
        <p:spPr>
          <a:xfrm>
            <a:off x="-29030" y="0"/>
            <a:ext cx="3236687" cy="68580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57" y="830489"/>
            <a:ext cx="9121457" cy="519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932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brněnská infrastruktura</a:t>
            </a: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23518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Vývojářská studia</a:t>
            </a:r>
          </a:p>
          <a:p>
            <a:pPr lvl="1"/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pracovní příležitosti</a:t>
            </a:r>
          </a:p>
          <a:p>
            <a:pPr lvl="1"/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zkušený lidský kapitál – 3D, animace, VR, 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motion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capture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3D 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scan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AI, optimalizace</a:t>
            </a:r>
          </a:p>
          <a:p>
            <a:pPr lvl="1"/>
            <a:endParaRPr lang="cs-CZ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Univerzitní vrstva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FIMU, FFMU, FSSMU, VUT, FAVU, MUGS</a:t>
            </a:r>
          </a:p>
          <a:p>
            <a:pPr lvl="1"/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předměty</a:t>
            </a:r>
          </a:p>
          <a:p>
            <a:pPr lvl="1"/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studenti, absolventi</a:t>
            </a:r>
          </a:p>
          <a:p>
            <a:pPr lvl="1"/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spolupráce s vývojáři</a:t>
            </a:r>
          </a:p>
          <a:p>
            <a:pPr lvl="1"/>
            <a:endParaRPr lang="cs-CZ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Srazy vývojářů – </a:t>
            </a:r>
            <a:r>
              <a:rPr lang="cs-CZ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GameDevArea</a:t>
            </a:r>
            <a:r>
              <a:rPr lang="cs-CZ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Meetup</a:t>
            </a:r>
            <a:endParaRPr lang="cs-CZ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sdílení zkušeností</a:t>
            </a:r>
          </a:p>
          <a:p>
            <a:pPr lvl="1"/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sdílení pracovních příležitostí</a:t>
            </a:r>
          </a:p>
          <a:p>
            <a:pPr lvl="1"/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formování nových projektů</a:t>
            </a:r>
          </a:p>
          <a:p>
            <a:endParaRPr lang="cs-CZ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Konference</a:t>
            </a:r>
          </a:p>
          <a:p>
            <a:pPr lvl="1"/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GameDevAccess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2016 – mezinárodní, oborová</a:t>
            </a:r>
          </a:p>
          <a:p>
            <a:endParaRPr lang="cs-CZ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8804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74" y="0"/>
            <a:ext cx="9275252" cy="6858000"/>
          </a:xfrm>
        </p:spPr>
      </p:pic>
    </p:spTree>
    <p:extLst>
      <p:ext uri="{BB962C8B-B14F-4D97-AF65-F5344CB8AC3E}">
        <p14:creationId xmlns:p14="http://schemas.microsoft.com/office/powerpoint/2010/main" val="24965239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9314" y="348343"/>
            <a:ext cx="11480800" cy="621211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sz="9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BUDOUCNOST</a:t>
            </a:r>
            <a:endParaRPr lang="cs-CZ" sz="9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0464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další kroky</a:t>
            </a: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80457"/>
            <a:ext cx="10515600" cy="5196114"/>
          </a:xfrm>
        </p:spPr>
        <p:txBody>
          <a:bodyPr>
            <a:noAutofit/>
          </a:bodyPr>
          <a:lstStyle/>
          <a:p>
            <a:r>
              <a:rPr lang="cs-CZ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užší propojení </a:t>
            </a:r>
            <a:r>
              <a:rPr lang="cs-CZ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infrastruktury </a:t>
            </a:r>
            <a:r>
              <a:rPr lang="cs-CZ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mimo město </a:t>
            </a:r>
            <a:r>
              <a:rPr lang="cs-CZ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(České hry </a:t>
            </a:r>
            <a:r>
              <a:rPr lang="cs-CZ" sz="2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z.s</a:t>
            </a:r>
            <a:r>
              <a:rPr lang="cs-CZ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., GDS konference, Třeboň Festival)</a:t>
            </a:r>
          </a:p>
          <a:p>
            <a:r>
              <a:rPr lang="cs-CZ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synchronní výuka </a:t>
            </a:r>
            <a:r>
              <a:rPr lang="cs-CZ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(UK, ČVUT, Plzeň, Jihlava, Olomouc)</a:t>
            </a:r>
          </a:p>
          <a:p>
            <a:r>
              <a:rPr lang="cs-CZ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rozvoj</a:t>
            </a:r>
            <a:r>
              <a:rPr lang="cs-CZ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srazů </a:t>
            </a:r>
            <a:r>
              <a:rPr lang="cs-CZ" sz="2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GameDevArea</a:t>
            </a:r>
            <a:r>
              <a:rPr lang="cs-CZ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2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Meetup</a:t>
            </a:r>
            <a:endParaRPr lang="cs-CZ" sz="2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rozvoj</a:t>
            </a:r>
            <a:r>
              <a:rPr lang="cs-CZ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konference </a:t>
            </a:r>
            <a:r>
              <a:rPr lang="cs-CZ" sz="2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GameDev</a:t>
            </a:r>
            <a:r>
              <a:rPr lang="cs-CZ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Access</a:t>
            </a:r>
          </a:p>
          <a:p>
            <a:r>
              <a:rPr lang="cs-CZ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</a:t>
            </a:r>
            <a:r>
              <a:rPr lang="cs-CZ" sz="2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GameDevUni</a:t>
            </a:r>
            <a:r>
              <a:rPr lang="cs-CZ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(studentská soutěž, stipendia, napojení na zahraniční asociace – IGDA, </a:t>
            </a:r>
            <a:r>
              <a:rPr lang="cs-CZ" sz="2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DiGRA</a:t>
            </a:r>
            <a:r>
              <a:rPr lang="cs-CZ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cs-CZ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mezioborové studium herní tvorby </a:t>
            </a:r>
            <a:r>
              <a:rPr lang="cs-CZ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(FI+FF MU) – akreditace / centrum</a:t>
            </a:r>
          </a:p>
          <a:p>
            <a:r>
              <a:rPr lang="cs-CZ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mapování</a:t>
            </a:r>
            <a:r>
              <a:rPr lang="cs-CZ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infrastruktury</a:t>
            </a:r>
            <a:r>
              <a:rPr lang="cs-CZ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ekonomických </a:t>
            </a:r>
            <a:r>
              <a:rPr lang="cs-CZ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ukazatelů</a:t>
            </a:r>
            <a:r>
              <a:rPr lang="cs-CZ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pohybu </a:t>
            </a:r>
            <a:r>
              <a:rPr lang="cs-CZ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zaměstnanců</a:t>
            </a:r>
          </a:p>
          <a:p>
            <a:r>
              <a:rPr lang="cs-CZ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podpora</a:t>
            </a:r>
            <a:r>
              <a:rPr lang="cs-CZ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nových</a:t>
            </a:r>
            <a:r>
              <a:rPr lang="cs-CZ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malých </a:t>
            </a:r>
            <a:r>
              <a:rPr lang="cs-CZ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týmů</a:t>
            </a:r>
          </a:p>
          <a:p>
            <a:r>
              <a:rPr lang="cs-CZ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podpora gramotnosti </a:t>
            </a:r>
            <a:r>
              <a:rPr lang="cs-CZ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herních firem v oblasti </a:t>
            </a:r>
            <a:r>
              <a:rPr lang="cs-CZ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vyhledávání</a:t>
            </a:r>
            <a:r>
              <a:rPr lang="cs-CZ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investic</a:t>
            </a:r>
            <a:r>
              <a:rPr lang="cs-CZ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grantů </a:t>
            </a:r>
          </a:p>
          <a:p>
            <a:endParaRPr lang="cs-CZ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Brno / JIC / Zahraničí ?</a:t>
            </a:r>
          </a:p>
          <a:p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210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Sylabus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01 </a:t>
            </a:r>
            <a:r>
              <a:rPr lang="cs-CZ" dirty="0" smtClean="0"/>
              <a:t>	</a:t>
            </a:r>
            <a:r>
              <a:rPr lang="cs-CZ" dirty="0" err="1" smtClean="0"/>
              <a:t>UVOD</a:t>
            </a:r>
            <a:endParaRPr lang="cs-CZ" dirty="0"/>
          </a:p>
          <a:p>
            <a:r>
              <a:rPr lang="cs-CZ" dirty="0"/>
              <a:t>02 </a:t>
            </a:r>
            <a:r>
              <a:rPr lang="cs-CZ" dirty="0" smtClean="0"/>
              <a:t>	</a:t>
            </a:r>
            <a:r>
              <a:rPr lang="cs-CZ" dirty="0" err="1" smtClean="0"/>
              <a:t>ANALYZA</a:t>
            </a:r>
            <a:r>
              <a:rPr lang="cs-CZ" dirty="0" smtClean="0"/>
              <a:t> </a:t>
            </a:r>
            <a:r>
              <a:rPr lang="cs-CZ" dirty="0"/>
              <a:t>HRY (</a:t>
            </a:r>
            <a:r>
              <a:rPr lang="cs-CZ" dirty="0" err="1"/>
              <a:t>MDA</a:t>
            </a:r>
            <a:r>
              <a:rPr lang="cs-CZ" dirty="0"/>
              <a:t>? PROSTOR, HM </a:t>
            </a:r>
            <a:r>
              <a:rPr lang="cs-CZ" dirty="0" err="1"/>
              <a:t>vs</a:t>
            </a:r>
            <a:r>
              <a:rPr lang="cs-CZ" dirty="0"/>
              <a:t> </a:t>
            </a:r>
            <a:r>
              <a:rPr lang="cs-CZ" dirty="0" err="1"/>
              <a:t>UZITI</a:t>
            </a:r>
            <a:r>
              <a:rPr lang="cs-CZ" dirty="0"/>
              <a:t> MEDII - </a:t>
            </a:r>
            <a:r>
              <a:rPr lang="cs-CZ" dirty="0" err="1"/>
              <a:t>CLOBRDO</a:t>
            </a:r>
            <a:r>
              <a:rPr lang="cs-CZ" dirty="0"/>
              <a:t> DEMONSTRACE)</a:t>
            </a:r>
          </a:p>
          <a:p>
            <a:r>
              <a:rPr lang="cs-CZ" dirty="0"/>
              <a:t>03 </a:t>
            </a:r>
            <a:r>
              <a:rPr lang="cs-CZ" dirty="0" smtClean="0"/>
              <a:t>	HOST</a:t>
            </a:r>
            <a:r>
              <a:rPr lang="cs-CZ" dirty="0"/>
              <a:t>: METODOLOGIE, </a:t>
            </a:r>
            <a:r>
              <a:rPr lang="cs-CZ" dirty="0" err="1"/>
              <a:t>VEDECKA</a:t>
            </a:r>
            <a:r>
              <a:rPr lang="cs-CZ" dirty="0"/>
              <a:t> PARADIGMATA</a:t>
            </a:r>
          </a:p>
          <a:p>
            <a:r>
              <a:rPr lang="cs-CZ" dirty="0"/>
              <a:t>04 </a:t>
            </a:r>
            <a:r>
              <a:rPr lang="cs-CZ" dirty="0" smtClean="0"/>
              <a:t>	</a:t>
            </a:r>
            <a:r>
              <a:rPr lang="cs-CZ" dirty="0" err="1" smtClean="0"/>
              <a:t>SEMIOTIKA</a:t>
            </a:r>
            <a:r>
              <a:rPr lang="cs-CZ" dirty="0"/>
              <a:t>, </a:t>
            </a:r>
            <a:r>
              <a:rPr lang="cs-CZ" dirty="0" err="1"/>
              <a:t>KYBERTEXT</a:t>
            </a:r>
            <a:endParaRPr lang="cs-CZ" dirty="0"/>
          </a:p>
          <a:p>
            <a:r>
              <a:rPr lang="cs-CZ" dirty="0"/>
              <a:t>05 </a:t>
            </a:r>
            <a:r>
              <a:rPr lang="cs-CZ" dirty="0" smtClean="0"/>
              <a:t>	</a:t>
            </a:r>
            <a:r>
              <a:rPr lang="cs-CZ" dirty="0" err="1" smtClean="0"/>
              <a:t>NARATIV</a:t>
            </a:r>
            <a:r>
              <a:rPr lang="cs-CZ" dirty="0"/>
              <a:t>, </a:t>
            </a:r>
            <a:r>
              <a:rPr lang="cs-CZ" dirty="0" err="1"/>
              <a:t>DISKURZIVNI</a:t>
            </a:r>
            <a:r>
              <a:rPr lang="cs-CZ" dirty="0"/>
              <a:t> </a:t>
            </a:r>
            <a:r>
              <a:rPr lang="cs-CZ" dirty="0" err="1"/>
              <a:t>ANALYZA</a:t>
            </a:r>
            <a:endParaRPr lang="cs-CZ" dirty="0"/>
          </a:p>
          <a:p>
            <a:r>
              <a:rPr lang="cs-CZ" dirty="0"/>
              <a:t>06 </a:t>
            </a:r>
            <a:r>
              <a:rPr lang="cs-CZ" dirty="0" smtClean="0"/>
              <a:t>	</a:t>
            </a:r>
            <a:r>
              <a:rPr lang="cs-CZ" dirty="0" err="1" smtClean="0"/>
              <a:t>ČTECI</a:t>
            </a:r>
            <a:r>
              <a:rPr lang="cs-CZ" dirty="0" smtClean="0"/>
              <a:t> </a:t>
            </a:r>
            <a:r>
              <a:rPr lang="cs-CZ" dirty="0" err="1"/>
              <a:t>TYDEN</a:t>
            </a:r>
            <a:r>
              <a:rPr lang="cs-CZ" dirty="0"/>
              <a:t> - VELIKONOCE</a:t>
            </a:r>
          </a:p>
          <a:p>
            <a:r>
              <a:rPr lang="cs-CZ" dirty="0"/>
              <a:t>07 </a:t>
            </a:r>
            <a:r>
              <a:rPr lang="cs-CZ" dirty="0" smtClean="0"/>
              <a:t>	REFLEXE </a:t>
            </a:r>
            <a:r>
              <a:rPr lang="cs-CZ" dirty="0" err="1"/>
              <a:t>CETBY</a:t>
            </a:r>
            <a:r>
              <a:rPr lang="cs-CZ" dirty="0"/>
              <a:t> + HERNI </a:t>
            </a:r>
            <a:r>
              <a:rPr lang="cs-CZ" dirty="0" err="1"/>
              <a:t>ZANRY</a:t>
            </a:r>
            <a:endParaRPr lang="cs-CZ" dirty="0"/>
          </a:p>
          <a:p>
            <a:r>
              <a:rPr lang="cs-CZ" dirty="0"/>
              <a:t>08 </a:t>
            </a:r>
            <a:r>
              <a:rPr lang="cs-CZ" dirty="0" smtClean="0"/>
              <a:t>	</a:t>
            </a:r>
            <a:r>
              <a:rPr lang="cs-CZ" dirty="0" err="1" smtClean="0"/>
              <a:t>HRACI</a:t>
            </a:r>
            <a:r>
              <a:rPr lang="cs-CZ" dirty="0" smtClean="0"/>
              <a:t> </a:t>
            </a:r>
            <a:r>
              <a:rPr lang="cs-CZ" dirty="0"/>
              <a:t>JAKO PUBLIKUM, </a:t>
            </a:r>
            <a:r>
              <a:rPr lang="cs-CZ" dirty="0" err="1"/>
              <a:t>VIRTUALNI</a:t>
            </a:r>
            <a:r>
              <a:rPr lang="cs-CZ" dirty="0"/>
              <a:t> </a:t>
            </a:r>
            <a:r>
              <a:rPr lang="cs-CZ" dirty="0" err="1"/>
              <a:t>SVETY</a:t>
            </a:r>
            <a:r>
              <a:rPr lang="cs-CZ" dirty="0"/>
              <a:t> JAKO </a:t>
            </a:r>
            <a:r>
              <a:rPr lang="cs-CZ" dirty="0" err="1"/>
              <a:t>ETNOGRAFICKE</a:t>
            </a:r>
            <a:r>
              <a:rPr lang="cs-CZ" dirty="0"/>
              <a:t> POLE</a:t>
            </a:r>
          </a:p>
          <a:p>
            <a:r>
              <a:rPr lang="cs-CZ" dirty="0"/>
              <a:t>09 </a:t>
            </a:r>
            <a:r>
              <a:rPr lang="cs-CZ" dirty="0" smtClean="0"/>
              <a:t>	</a:t>
            </a:r>
            <a:r>
              <a:rPr lang="cs-CZ" dirty="0" err="1" smtClean="0"/>
              <a:t>PLAYBOUR</a:t>
            </a:r>
            <a:r>
              <a:rPr lang="cs-CZ" dirty="0" smtClean="0"/>
              <a:t> </a:t>
            </a:r>
            <a:r>
              <a:rPr lang="cs-CZ" dirty="0"/>
              <a:t>a VAZBA na HM</a:t>
            </a:r>
          </a:p>
          <a:p>
            <a:r>
              <a:rPr lang="cs-CZ" dirty="0"/>
              <a:t>10 </a:t>
            </a:r>
            <a:r>
              <a:rPr lang="cs-CZ" dirty="0" smtClean="0"/>
              <a:t>	</a:t>
            </a:r>
            <a:r>
              <a:rPr lang="cs-CZ" dirty="0" err="1" smtClean="0"/>
              <a:t>CROWDRESEARCH</a:t>
            </a:r>
            <a:r>
              <a:rPr lang="cs-CZ" dirty="0" smtClean="0"/>
              <a:t> </a:t>
            </a:r>
            <a:r>
              <a:rPr lang="cs-CZ" dirty="0"/>
              <a:t>+ HERNI TELEMETRIE</a:t>
            </a:r>
          </a:p>
          <a:p>
            <a:r>
              <a:rPr lang="cs-CZ" dirty="0"/>
              <a:t>11 </a:t>
            </a:r>
            <a:r>
              <a:rPr lang="cs-CZ" dirty="0" smtClean="0"/>
              <a:t>	HERNI </a:t>
            </a:r>
            <a:r>
              <a:rPr lang="cs-CZ" dirty="0" err="1"/>
              <a:t>PRUMYSL</a:t>
            </a:r>
            <a:r>
              <a:rPr lang="cs-CZ" dirty="0"/>
              <a:t> (</a:t>
            </a:r>
            <a:r>
              <a:rPr lang="cs-CZ" dirty="0" err="1"/>
              <a:t>CR</a:t>
            </a:r>
            <a:r>
              <a:rPr lang="cs-CZ" dirty="0"/>
              <a:t>) a HERNI </a:t>
            </a:r>
            <a:r>
              <a:rPr lang="cs-CZ" dirty="0" err="1"/>
              <a:t>ZURNALISTIKA</a:t>
            </a:r>
            <a:endParaRPr lang="cs-CZ" dirty="0"/>
          </a:p>
          <a:p>
            <a:r>
              <a:rPr lang="cs-CZ" dirty="0" smtClean="0"/>
              <a:t>12	</a:t>
            </a:r>
            <a:r>
              <a:rPr lang="cs-CZ" dirty="0" err="1" smtClean="0"/>
              <a:t>PRIPRAVNY</a:t>
            </a:r>
            <a:r>
              <a:rPr lang="cs-CZ" dirty="0" smtClean="0"/>
              <a:t> </a:t>
            </a:r>
            <a:r>
              <a:rPr lang="cs-CZ" dirty="0" err="1"/>
              <a:t>TYDEN</a:t>
            </a:r>
            <a:r>
              <a:rPr lang="cs-CZ" dirty="0"/>
              <a:t> - </a:t>
            </a:r>
            <a:r>
              <a:rPr lang="cs-CZ" dirty="0" err="1"/>
              <a:t>ZAVERECNY</a:t>
            </a:r>
            <a:r>
              <a:rPr lang="cs-CZ" dirty="0"/>
              <a:t> PROJEKT</a:t>
            </a:r>
          </a:p>
          <a:p>
            <a:r>
              <a:rPr lang="cs-CZ" dirty="0"/>
              <a:t>13 </a:t>
            </a:r>
            <a:r>
              <a:rPr lang="cs-CZ" dirty="0" smtClean="0"/>
              <a:t>	</a:t>
            </a:r>
            <a:r>
              <a:rPr lang="cs-CZ" dirty="0" err="1" smtClean="0"/>
              <a:t>ZAPOCTOVY</a:t>
            </a:r>
            <a:r>
              <a:rPr lang="cs-CZ" dirty="0" smtClean="0"/>
              <a:t> </a:t>
            </a:r>
            <a:r>
              <a:rPr lang="cs-CZ" dirty="0" err="1"/>
              <a:t>TYDEN</a:t>
            </a:r>
            <a:r>
              <a:rPr lang="cs-CZ" dirty="0"/>
              <a:t> PREZENTACE (+ </a:t>
            </a:r>
            <a:r>
              <a:rPr lang="cs-CZ" dirty="0" smtClean="0"/>
              <a:t>Zhodnoceni </a:t>
            </a:r>
            <a:r>
              <a:rPr lang="cs-CZ" dirty="0" err="1"/>
              <a:t>predmetu</a:t>
            </a:r>
            <a:r>
              <a:rPr lang="cs-CZ" dirty="0"/>
              <a:t> a profilu absolventa)</a:t>
            </a:r>
          </a:p>
        </p:txBody>
      </p:sp>
    </p:spTree>
    <p:extLst>
      <p:ext uri="{BB962C8B-B14F-4D97-AF65-F5344CB8AC3E}">
        <p14:creationId xmlns:p14="http://schemas.microsoft.com/office/powerpoint/2010/main" val="10787861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986971"/>
            <a:ext cx="10515600" cy="5189992"/>
          </a:xfrm>
        </p:spPr>
        <p:txBody>
          <a:bodyPr anchor="ctr"/>
          <a:lstStyle/>
          <a:p>
            <a:pPr marL="0" indent="0" algn="ctr">
              <a:buNone/>
            </a:pP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děkuji</a:t>
            </a: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426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Četba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Zubeck</a:t>
            </a:r>
            <a:r>
              <a:rPr lang="cs-CZ" dirty="0" smtClean="0"/>
              <a:t> a spol</a:t>
            </a:r>
            <a:r>
              <a:rPr lang="cs-CZ" dirty="0" smtClean="0"/>
              <a:t>.	</a:t>
            </a:r>
            <a:r>
              <a:rPr lang="cs-CZ" dirty="0" err="1" smtClean="0"/>
              <a:t>MDA</a:t>
            </a:r>
            <a:endParaRPr lang="cs-CZ" dirty="0" smtClean="0"/>
          </a:p>
          <a:p>
            <a:r>
              <a:rPr lang="cs-CZ" dirty="0" err="1" smtClean="0"/>
              <a:t>Aarseth</a:t>
            </a:r>
            <a:r>
              <a:rPr lang="cs-CZ" dirty="0" smtClean="0"/>
              <a:t>		</a:t>
            </a:r>
            <a:r>
              <a:rPr lang="cs-CZ" dirty="0" err="1" smtClean="0"/>
              <a:t>Cybertext</a:t>
            </a:r>
            <a:endParaRPr lang="cs-CZ" dirty="0" smtClean="0"/>
          </a:p>
          <a:p>
            <a:r>
              <a:rPr lang="cs-CZ" dirty="0" err="1" smtClean="0"/>
              <a:t>Juul</a:t>
            </a:r>
            <a:r>
              <a:rPr lang="cs-CZ" dirty="0" smtClean="0"/>
              <a:t>			</a:t>
            </a:r>
            <a:r>
              <a:rPr lang="cs-CZ" dirty="0" err="1" smtClean="0"/>
              <a:t>Space</a:t>
            </a:r>
            <a:r>
              <a:rPr lang="cs-CZ" dirty="0" smtClean="0"/>
              <a:t>, </a:t>
            </a:r>
            <a:r>
              <a:rPr lang="cs-CZ" dirty="0" err="1" smtClean="0"/>
              <a:t>Rules</a:t>
            </a:r>
            <a:endParaRPr lang="cs-CZ" dirty="0" smtClean="0"/>
          </a:p>
          <a:p>
            <a:r>
              <a:rPr lang="cs-CZ" dirty="0" err="1" smtClean="0"/>
              <a:t>Consalvo</a:t>
            </a:r>
            <a:r>
              <a:rPr lang="cs-CZ" dirty="0" smtClean="0"/>
              <a:t>		</a:t>
            </a:r>
            <a:r>
              <a:rPr lang="cs-CZ" dirty="0" err="1" smtClean="0"/>
              <a:t>Paratext</a:t>
            </a:r>
            <a:r>
              <a:rPr lang="cs-CZ" dirty="0" smtClean="0"/>
              <a:t>, </a:t>
            </a:r>
            <a:r>
              <a:rPr lang="cs-CZ" dirty="0" err="1" smtClean="0"/>
              <a:t>Cheating</a:t>
            </a:r>
            <a:endParaRPr lang="cs-CZ" dirty="0" smtClean="0"/>
          </a:p>
          <a:p>
            <a:r>
              <a:rPr lang="cs-CZ" dirty="0" err="1" smtClean="0"/>
              <a:t>Jenkins</a:t>
            </a:r>
            <a:r>
              <a:rPr lang="cs-CZ" dirty="0" smtClean="0"/>
              <a:t>		</a:t>
            </a:r>
            <a:r>
              <a:rPr lang="cs-CZ" dirty="0" err="1" smtClean="0"/>
              <a:t>Transmedia</a:t>
            </a:r>
            <a:r>
              <a:rPr lang="cs-CZ" dirty="0" smtClean="0"/>
              <a:t> </a:t>
            </a:r>
            <a:r>
              <a:rPr lang="cs-CZ" dirty="0" err="1" smtClean="0"/>
              <a:t>Storytelling</a:t>
            </a:r>
            <a:r>
              <a:rPr lang="cs-CZ" dirty="0" smtClean="0"/>
              <a:t>, </a:t>
            </a:r>
            <a:r>
              <a:rPr lang="cs-CZ" dirty="0" err="1" smtClean="0"/>
              <a:t>Participatory</a:t>
            </a:r>
            <a:r>
              <a:rPr lang="cs-CZ" dirty="0" smtClean="0"/>
              <a:t> </a:t>
            </a:r>
            <a:r>
              <a:rPr lang="cs-CZ" dirty="0" err="1" smtClean="0"/>
              <a:t>Culture</a:t>
            </a:r>
            <a:endParaRPr lang="cs-CZ" dirty="0" smtClean="0"/>
          </a:p>
          <a:p>
            <a:r>
              <a:rPr lang="cs-CZ" dirty="0" smtClean="0"/>
              <a:t>El </a:t>
            </a:r>
            <a:r>
              <a:rPr lang="cs-CZ" dirty="0" err="1" smtClean="0"/>
              <a:t>Nasr</a:t>
            </a:r>
            <a:r>
              <a:rPr lang="cs-CZ" dirty="0" smtClean="0"/>
              <a:t>		Game </a:t>
            </a:r>
            <a:r>
              <a:rPr lang="cs-CZ" dirty="0" err="1" smtClean="0"/>
              <a:t>Analytics</a:t>
            </a:r>
            <a:r>
              <a:rPr lang="cs-CZ" dirty="0" smtClean="0"/>
              <a:t>, Telemetry</a:t>
            </a:r>
            <a:endParaRPr lang="cs-CZ" dirty="0" smtClean="0"/>
          </a:p>
          <a:p>
            <a:r>
              <a:rPr lang="cs-CZ" dirty="0" smtClean="0"/>
              <a:t>Ryan		Game </a:t>
            </a:r>
            <a:r>
              <a:rPr lang="cs-CZ" dirty="0" err="1" smtClean="0"/>
              <a:t>Narative</a:t>
            </a:r>
            <a:endParaRPr lang="cs-CZ" dirty="0" smtClean="0"/>
          </a:p>
          <a:p>
            <a:r>
              <a:rPr lang="cs-CZ" dirty="0" err="1" smtClean="0"/>
              <a:t>Susi</a:t>
            </a:r>
            <a:r>
              <a:rPr lang="cs-CZ" dirty="0" smtClean="0"/>
              <a:t>			</a:t>
            </a:r>
            <a:r>
              <a:rPr lang="cs-CZ" dirty="0" err="1" smtClean="0"/>
              <a:t>Serious</a:t>
            </a:r>
            <a:r>
              <a:rPr lang="cs-CZ" dirty="0" smtClean="0"/>
              <a:t> </a:t>
            </a:r>
            <a:r>
              <a:rPr lang="cs-CZ" dirty="0" err="1" smtClean="0"/>
              <a:t>Games</a:t>
            </a:r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308391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Výstupy předmětu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seminární práce – vybrané téma výzkumného teoretického nebo aplikovaného charakteru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možnost spojit s diplomovou prací</a:t>
            </a:r>
          </a:p>
          <a:p>
            <a:endParaRPr lang="cs-CZ" dirty="0"/>
          </a:p>
          <a:p>
            <a:r>
              <a:rPr lang="cs-CZ" dirty="0" smtClean="0"/>
              <a:t>možnost práce se subjekty herního průmyslu</a:t>
            </a:r>
          </a:p>
          <a:p>
            <a:endParaRPr lang="cs-CZ" dirty="0"/>
          </a:p>
          <a:p>
            <a:r>
              <a:rPr lang="cs-CZ" dirty="0" smtClean="0"/>
              <a:t>projekt </a:t>
            </a:r>
            <a:r>
              <a:rPr lang="cs-CZ" dirty="0" err="1" smtClean="0"/>
              <a:t>gamestudies</a:t>
            </a:r>
            <a:r>
              <a:rPr lang="cs-CZ" dirty="0" smtClean="0"/>
              <a:t> CZ wiki</a:t>
            </a:r>
          </a:p>
          <a:p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543321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0"/>
          <a:stretch/>
        </p:blipFill>
        <p:spPr>
          <a:xfrm>
            <a:off x="0" y="-628650"/>
            <a:ext cx="12192000" cy="748665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940737" y="5436974"/>
            <a:ext cx="10515600" cy="1421026"/>
          </a:xfrm>
        </p:spPr>
        <p:txBody>
          <a:bodyPr>
            <a:noAutofit/>
          </a:bodyPr>
          <a:lstStyle/>
          <a:p>
            <a:pPr algn="ctr"/>
            <a:r>
              <a:rPr lang="cs-CZ" sz="1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1958</a:t>
            </a:r>
            <a:endParaRPr lang="cs-CZ" sz="1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344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Zajímavosti z herního průmyslu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Historie vývoje v Brně</a:t>
            </a:r>
          </a:p>
          <a:p>
            <a:r>
              <a:rPr lang="cs-CZ" dirty="0" smtClean="0"/>
              <a:t>HR</a:t>
            </a:r>
          </a:p>
          <a:p>
            <a:r>
              <a:rPr lang="cs-CZ" dirty="0" smtClean="0"/>
              <a:t>Infrastruktura</a:t>
            </a:r>
          </a:p>
          <a:p>
            <a:r>
              <a:rPr lang="cs-CZ" dirty="0" err="1" smtClean="0"/>
              <a:t>MUGS</a:t>
            </a:r>
            <a:r>
              <a:rPr lang="cs-CZ" dirty="0" smtClean="0"/>
              <a:t> a jeho role?</a:t>
            </a:r>
          </a:p>
        </p:txBody>
      </p:sp>
    </p:spTree>
    <p:extLst>
      <p:ext uri="{BB962C8B-B14F-4D97-AF65-F5344CB8AC3E}">
        <p14:creationId xmlns:p14="http://schemas.microsoft.com/office/powerpoint/2010/main" val="1352217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447</Words>
  <Application>Microsoft Office PowerPoint</Application>
  <PresentationFormat>Širokoúhlá obrazovka</PresentationFormat>
  <Paragraphs>145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Open Sans</vt:lpstr>
      <vt:lpstr>Office Theme</vt:lpstr>
      <vt:lpstr>Aplikovaná herní studia jaro 2016</vt:lpstr>
      <vt:lpstr>Prezentace aplikace PowerPoint</vt:lpstr>
      <vt:lpstr>Prezentace aplikace PowerPoint</vt:lpstr>
      <vt:lpstr>KDO</vt:lpstr>
      <vt:lpstr>Sylabus</vt:lpstr>
      <vt:lpstr>Četba</vt:lpstr>
      <vt:lpstr>Výstupy předmětu</vt:lpstr>
      <vt:lpstr>1958</vt:lpstr>
      <vt:lpstr>Zajímavosti z herního průmyslu ČR</vt:lpstr>
      <vt:lpstr>Prezentace aplikace PowerPoint</vt:lpstr>
      <vt:lpstr>historie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Bohemia Interactive – Day Z</vt:lpstr>
      <vt:lpstr>developedinczech.com</vt:lpstr>
      <vt:lpstr>Prezentace aplikace PowerPoint</vt:lpstr>
      <vt:lpstr>Prezentace aplikace PowerPoint</vt:lpstr>
      <vt:lpstr>brněnská infrastruktura</vt:lpstr>
      <vt:lpstr>Prezentace aplikace PowerPoint</vt:lpstr>
      <vt:lpstr>Prezentace aplikace PowerPoint</vt:lpstr>
      <vt:lpstr>další kroky</vt:lpstr>
      <vt:lpstr>Prezentace aplikace PowerPoint</vt:lpstr>
    </vt:vector>
  </TitlesOfParts>
  <Company>ZI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Aplikovaná herní studia 02</dc:title>
  <dc:creator>ZI</dc:creator>
  <cp:lastModifiedBy>Zdeněk Záhora</cp:lastModifiedBy>
  <cp:revision>25</cp:revision>
  <dcterms:created xsi:type="dcterms:W3CDTF">2015-03-08T19:10:59Z</dcterms:created>
  <dcterms:modified xsi:type="dcterms:W3CDTF">2016-02-22T13:35:28Z</dcterms:modified>
</cp:coreProperties>
</file>