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66" r:id="rId4"/>
    <p:sldId id="321" r:id="rId5"/>
    <p:sldId id="333" r:id="rId6"/>
    <p:sldId id="323" r:id="rId7"/>
    <p:sldId id="322" r:id="rId8"/>
    <p:sldId id="324" r:id="rId9"/>
    <p:sldId id="319" r:id="rId10"/>
    <p:sldId id="328" r:id="rId11"/>
    <p:sldId id="337" r:id="rId12"/>
    <p:sldId id="335" r:id="rId13"/>
    <p:sldId id="336" r:id="rId14"/>
    <p:sldId id="330" r:id="rId15"/>
    <p:sldId id="341" r:id="rId16"/>
    <p:sldId id="361" r:id="rId17"/>
    <p:sldId id="329" r:id="rId18"/>
    <p:sldId id="362" r:id="rId19"/>
    <p:sldId id="367" r:id="rId20"/>
    <p:sldId id="368" r:id="rId21"/>
    <p:sldId id="369" r:id="rId22"/>
    <p:sldId id="334" r:id="rId23"/>
    <p:sldId id="360" r:id="rId24"/>
    <p:sldId id="331" r:id="rId25"/>
    <p:sldId id="344" r:id="rId26"/>
    <p:sldId id="343" r:id="rId27"/>
    <p:sldId id="345" r:id="rId28"/>
    <p:sldId id="365" r:id="rId29"/>
    <p:sldId id="332" r:id="rId30"/>
    <p:sldId id="325" r:id="rId31"/>
    <p:sldId id="342" r:id="rId32"/>
    <p:sldId id="338" r:id="rId33"/>
    <p:sldId id="339" r:id="rId34"/>
    <p:sldId id="340" r:id="rId35"/>
    <p:sldId id="359" r:id="rId36"/>
    <p:sldId id="366" r:id="rId37"/>
    <p:sldId id="355" r:id="rId38"/>
    <p:sldId id="348" r:id="rId39"/>
    <p:sldId id="350" r:id="rId40"/>
    <p:sldId id="351" r:id="rId41"/>
    <p:sldId id="349" r:id="rId42"/>
    <p:sldId id="364" r:id="rId43"/>
    <p:sldId id="352" r:id="rId44"/>
    <p:sldId id="353" r:id="rId45"/>
    <p:sldId id="354" r:id="rId46"/>
    <p:sldId id="363" r:id="rId47"/>
    <p:sldId id="358" r:id="rId48"/>
    <p:sldId id="356" r:id="rId49"/>
    <p:sldId id="370" r:id="rId50"/>
    <p:sldId id="371" r:id="rId51"/>
    <p:sldId id="373" r:id="rId52"/>
    <p:sldId id="374" r:id="rId53"/>
    <p:sldId id="377" r:id="rId54"/>
    <p:sldId id="376" r:id="rId55"/>
    <p:sldId id="378" r:id="rId56"/>
    <p:sldId id="375" r:id="rId57"/>
    <p:sldId id="316" r:id="rId5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34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13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33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59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1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0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1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B1714-4A86-4DEB-9D09-8787181B2093}" type="datetimeFigureOut">
              <a:rPr lang="cs-CZ" smtClean="0"/>
              <a:t>29. 2. 2016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A5B4-2A60-4508-BFE4-538420A22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2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8kindsoffun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rmorgames.com/play/16083/clicker-heroe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herní studia</a:t>
            </a:r>
            <a:br>
              <a:rPr lang="cs-CZ" dirty="0" smtClean="0"/>
            </a:br>
            <a:r>
              <a:rPr lang="cs-CZ" dirty="0" smtClean="0"/>
              <a:t>jaro 2016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9144000" cy="1295400"/>
          </a:xfrm>
        </p:spPr>
        <p:txBody>
          <a:bodyPr/>
          <a:lstStyle/>
          <a:p>
            <a:endParaRPr lang="cs-CZ" i="1" dirty="0" smtClean="0"/>
          </a:p>
          <a:p>
            <a:r>
              <a:rPr lang="cs-CZ" i="1" dirty="0" smtClean="0"/>
              <a:t>hra, dekonstrukce, analýza, </a:t>
            </a:r>
            <a:r>
              <a:rPr lang="cs-CZ" i="1" dirty="0" err="1" smtClean="0"/>
              <a:t>intermedialita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723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ZÁBAVNOST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97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Zábavnost; </a:t>
            </a:r>
            <a:r>
              <a:rPr lang="cs-CZ" b="1" dirty="0" err="1" smtClean="0"/>
              <a:t>Fun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subjektivní</a:t>
            </a:r>
          </a:p>
          <a:p>
            <a:r>
              <a:rPr lang="cs-CZ" dirty="0" smtClean="0"/>
              <a:t>kvalitativní parametr</a:t>
            </a:r>
          </a:p>
          <a:p>
            <a:r>
              <a:rPr lang="cs-CZ" dirty="0" smtClean="0"/>
              <a:t>zábavnost nemusí plynout pouze z pozitivních zážitků</a:t>
            </a:r>
          </a:p>
          <a:p>
            <a:r>
              <a:rPr lang="cs-CZ" dirty="0" smtClean="0"/>
              <a:t>zábavnost x zážitek?</a:t>
            </a:r>
          </a:p>
          <a:p>
            <a:endParaRPr lang="cs-CZ" dirty="0" smtClean="0"/>
          </a:p>
          <a:p>
            <a:r>
              <a:rPr lang="cs-CZ" dirty="0" smtClean="0"/>
              <a:t>Počitky: </a:t>
            </a:r>
            <a:r>
              <a:rPr lang="cs-CZ" i="1" dirty="0" smtClean="0"/>
              <a:t>frustrace, vítězství, stres, napětí, strach</a:t>
            </a:r>
            <a:r>
              <a:rPr lang="cs-CZ" dirty="0" smtClean="0"/>
              <a:t>, </a:t>
            </a:r>
            <a:r>
              <a:rPr lang="cs-CZ" i="1" dirty="0" smtClean="0"/>
              <a:t>pokora, tajemno, spokojenost, potěcha…</a:t>
            </a:r>
          </a:p>
          <a:p>
            <a:endParaRPr lang="cs-CZ" dirty="0" smtClean="0"/>
          </a:p>
          <a:p>
            <a:r>
              <a:rPr lang="cs-CZ" dirty="0" smtClean="0"/>
              <a:t>Jak vyvolat tyto počitky? Pomocí jakých médií?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31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Kinds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Fun</a:t>
            </a:r>
            <a:r>
              <a:rPr lang="cs-CZ" b="1" dirty="0"/>
              <a:t> </a:t>
            </a:r>
            <a:r>
              <a:rPr lang="cs-CZ" b="1" dirty="0" smtClean="0"/>
              <a:t>&gt;&gt;&gt; </a:t>
            </a:r>
            <a:r>
              <a:rPr lang="cs-CZ" b="1" dirty="0" smtClean="0">
                <a:hlinkClick r:id="rId2"/>
              </a:rPr>
              <a:t>http</a:t>
            </a:r>
            <a:r>
              <a:rPr lang="cs-CZ" b="1" dirty="0">
                <a:hlinkClick r:id="rId2"/>
              </a:rPr>
              <a:t>://8kindsoffun.com</a:t>
            </a:r>
            <a:r>
              <a:rPr lang="cs-CZ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07284"/>
            <a:ext cx="10507579" cy="4810083"/>
          </a:xfrm>
        </p:spPr>
        <p:txBody>
          <a:bodyPr numCol="3">
            <a:noAutofit/>
          </a:bodyPr>
          <a:lstStyle/>
          <a:p>
            <a:pPr>
              <a:buNone/>
            </a:pPr>
            <a:r>
              <a:rPr lang="en-US" sz="2400" b="1" dirty="0" smtClean="0"/>
              <a:t>Sensation</a:t>
            </a:r>
          </a:p>
          <a:p>
            <a:pPr>
              <a:buNone/>
            </a:pPr>
            <a:r>
              <a:rPr lang="en-US" sz="2400" dirty="0" smtClean="0"/>
              <a:t>Game as sense-pleasure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Fantasy</a:t>
            </a:r>
          </a:p>
          <a:p>
            <a:pPr>
              <a:buNone/>
            </a:pPr>
            <a:r>
              <a:rPr lang="en-US" sz="2400" dirty="0" smtClean="0"/>
              <a:t>Game as make-believe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Narrative</a:t>
            </a:r>
          </a:p>
          <a:p>
            <a:pPr>
              <a:buNone/>
            </a:pPr>
            <a:r>
              <a:rPr lang="en-US" sz="2400" dirty="0" smtClean="0"/>
              <a:t>Game as unfolding story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Challenge</a:t>
            </a:r>
          </a:p>
          <a:p>
            <a:pPr>
              <a:buNone/>
            </a:pPr>
            <a:r>
              <a:rPr lang="en-US" sz="2400" dirty="0" smtClean="0"/>
              <a:t>Game as obstacle course 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Fellowship</a:t>
            </a:r>
          </a:p>
          <a:p>
            <a:pPr>
              <a:buNone/>
            </a:pPr>
            <a:r>
              <a:rPr lang="en-US" sz="2400" dirty="0" smtClean="0"/>
              <a:t>Game as social framework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Discovery</a:t>
            </a:r>
          </a:p>
          <a:p>
            <a:pPr>
              <a:buNone/>
            </a:pPr>
            <a:r>
              <a:rPr lang="en-US" sz="2400" dirty="0" smtClean="0"/>
              <a:t>Game as uncharted territory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Expression</a:t>
            </a:r>
          </a:p>
          <a:p>
            <a:pPr>
              <a:buNone/>
            </a:pPr>
            <a:r>
              <a:rPr lang="en-US" sz="2400" dirty="0" smtClean="0"/>
              <a:t>Game as soap box</a:t>
            </a:r>
            <a:endParaRPr lang="cs-CZ" sz="2400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Submission</a:t>
            </a:r>
          </a:p>
          <a:p>
            <a:pPr>
              <a:buNone/>
            </a:pPr>
            <a:r>
              <a:rPr lang="en-US" sz="2400" dirty="0" smtClean="0"/>
              <a:t>Game as mindless pastime</a:t>
            </a:r>
            <a:endParaRPr lang="cs-CZ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92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Kinds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Fun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347536"/>
            <a:ext cx="10507579" cy="5269832"/>
          </a:xfrm>
        </p:spPr>
        <p:txBody>
          <a:bodyPr numCol="1">
            <a:normAutofit/>
          </a:bodyPr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en-US" b="1" dirty="0" smtClean="0"/>
              <a:t>Submission</a:t>
            </a:r>
          </a:p>
          <a:p>
            <a:pPr algn="ctr">
              <a:buNone/>
            </a:pPr>
            <a:r>
              <a:rPr lang="en-US" dirty="0" smtClean="0"/>
              <a:t>Game as mindless pastime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hlinkClick r:id="rId2"/>
              </a:rPr>
              <a:t>http://armorgames.com/play/16083/clicker-heroes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88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CÍLE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58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hra? (</a:t>
            </a:r>
            <a:r>
              <a:rPr lang="cs-CZ" dirty="0" err="1" smtClean="0"/>
              <a:t>SCHELL</a:t>
            </a:r>
            <a:r>
              <a:rPr lang="cs-CZ" dirty="0" smtClean="0"/>
              <a:t>, 2008)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06262"/>
            <a:ext cx="10515600" cy="3370700"/>
          </a:xfrm>
        </p:spPr>
        <p:txBody>
          <a:bodyPr numCol="2">
            <a:normAutofit/>
          </a:bodyPr>
          <a:lstStyle/>
          <a:p>
            <a:r>
              <a:rPr lang="cs-CZ" dirty="0" smtClean="0"/>
              <a:t>dobrovolná</a:t>
            </a:r>
          </a:p>
          <a:p>
            <a:r>
              <a:rPr lang="cs-CZ" b="1" dirty="0" smtClean="0"/>
              <a:t>cíle</a:t>
            </a:r>
          </a:p>
          <a:p>
            <a:r>
              <a:rPr lang="cs-CZ" dirty="0" smtClean="0"/>
              <a:t>konflikty</a:t>
            </a:r>
          </a:p>
          <a:p>
            <a:r>
              <a:rPr lang="cs-CZ" b="1" dirty="0" smtClean="0"/>
              <a:t>pravidla</a:t>
            </a:r>
          </a:p>
          <a:p>
            <a:r>
              <a:rPr lang="cs-CZ" dirty="0" smtClean="0"/>
              <a:t>lze vyhrát i prohrát</a:t>
            </a:r>
          </a:p>
          <a:p>
            <a:r>
              <a:rPr lang="cs-CZ" dirty="0" smtClean="0"/>
              <a:t>interaktivita</a:t>
            </a:r>
          </a:p>
          <a:p>
            <a:r>
              <a:rPr lang="cs-CZ" dirty="0" smtClean="0"/>
              <a:t>výzvy</a:t>
            </a:r>
          </a:p>
          <a:p>
            <a:r>
              <a:rPr lang="cs-CZ" dirty="0" smtClean="0"/>
              <a:t>hry mohou vytvářet vlastní hodnoty</a:t>
            </a:r>
          </a:p>
          <a:p>
            <a:r>
              <a:rPr lang="cs-CZ" dirty="0" smtClean="0"/>
              <a:t>hry hráče baví / zaujmou</a:t>
            </a:r>
          </a:p>
          <a:p>
            <a:r>
              <a:rPr lang="cs-CZ" b="1" dirty="0"/>
              <a:t>j</a:t>
            </a:r>
            <a:r>
              <a:rPr lang="cs-CZ" b="1" dirty="0" smtClean="0"/>
              <a:t>sou to uzavřené formální systémy</a:t>
            </a:r>
          </a:p>
        </p:txBody>
      </p:sp>
    </p:spTree>
    <p:extLst>
      <p:ext uri="{BB962C8B-B14F-4D97-AF65-F5344CB8AC3E}">
        <p14:creationId xmlns:p14="http://schemas.microsoft.com/office/powerpoint/2010/main" val="121742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384884" cy="4351338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10652" y="1576138"/>
            <a:ext cx="102526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Schell</a:t>
            </a:r>
            <a:r>
              <a:rPr lang="cs-CZ" sz="2800" dirty="0" smtClean="0"/>
              <a:t> je řadí do pravidel</a:t>
            </a:r>
          </a:p>
          <a:p>
            <a:endParaRPr lang="cs-CZ" sz="2800" dirty="0" smtClean="0"/>
          </a:p>
          <a:p>
            <a:r>
              <a:rPr lang="cs-CZ" sz="2800" dirty="0" smtClean="0"/>
              <a:t>Musejí být: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Konkrétní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Dosažitelné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Hodnotné</a:t>
            </a:r>
            <a:r>
              <a:rPr lang="cs-CZ" sz="2800" dirty="0" smtClean="0"/>
              <a:t> (</a:t>
            </a:r>
            <a:r>
              <a:rPr lang="cs-CZ" sz="2800" dirty="0" err="1" smtClean="0"/>
              <a:t>rewarding</a:t>
            </a:r>
            <a:r>
              <a:rPr lang="cs-CZ" sz="2800" dirty="0" smtClean="0"/>
              <a:t>)</a:t>
            </a:r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/>
            <a:r>
              <a:rPr lang="cs-CZ" sz="2800" dirty="0" smtClean="0"/>
              <a:t>Existují i pravidla nepsaná – asi nebudeme předpokládat jako vhodné chování při hraní deskovky mlátit soupeře lopatou…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58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HERNÍ SMYČKY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Herní smyčky jako průchod systémem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jednotlivce (</a:t>
            </a:r>
            <a:r>
              <a:rPr lang="cs-CZ" i="1" dirty="0"/>
              <a:t>prvek sytému</a:t>
            </a:r>
            <a:r>
              <a:rPr lang="cs-CZ" dirty="0"/>
              <a:t>), který má nějaké motivy (</a:t>
            </a:r>
            <a:r>
              <a:rPr lang="cs-CZ" i="1" dirty="0"/>
              <a:t>něco chce</a:t>
            </a:r>
            <a:r>
              <a:rPr lang="cs-CZ" dirty="0"/>
              <a:t>) a vstupuje do systému, který plní jeho přání (výstup; </a:t>
            </a:r>
            <a:r>
              <a:rPr lang="cs-CZ" i="1" dirty="0"/>
              <a:t>online platba, zápůjčka motorové pily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Hráč </a:t>
            </a:r>
            <a:r>
              <a:rPr lang="cs-CZ" dirty="0"/>
              <a:t>má motivaci k interakci se systémem (</a:t>
            </a:r>
            <a:r>
              <a:rPr lang="cs-CZ" i="1" dirty="0"/>
              <a:t>hrou</a:t>
            </a:r>
            <a:r>
              <a:rPr lang="cs-CZ" dirty="0"/>
              <a:t>) a ta jej pohání k dohrání hry. </a:t>
            </a:r>
            <a:endParaRPr lang="cs-CZ" dirty="0" smtClean="0"/>
          </a:p>
          <a:p>
            <a:r>
              <a:rPr lang="cs-CZ" dirty="0" smtClean="0"/>
              <a:t>Herní </a:t>
            </a:r>
            <a:r>
              <a:rPr lang="cs-CZ" dirty="0"/>
              <a:t>smyčky odpovídají na různé typy motivací konkrétní odměnou (herní předměty, posun v příběhu, dokončení kapitoly, udělení trofeje… apod.).</a:t>
            </a:r>
          </a:p>
        </p:txBody>
      </p:sp>
    </p:spTree>
    <p:extLst>
      <p:ext uri="{BB962C8B-B14F-4D97-AF65-F5344CB8AC3E}">
        <p14:creationId xmlns:p14="http://schemas.microsoft.com/office/powerpoint/2010/main" val="375336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Herní smyčka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4400" b="1" dirty="0" smtClean="0"/>
              <a:t>cíl </a:t>
            </a:r>
            <a:r>
              <a:rPr lang="cs-CZ" sz="4400" b="1" dirty="0"/>
              <a:t>&gt; překážka &gt; odměna (+ nový cíl)</a:t>
            </a:r>
            <a:endParaRPr lang="cs-CZ" sz="4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73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VĚDA A HRY?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71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 err="1"/>
              <a:t>Diablo</a:t>
            </a:r>
            <a:r>
              <a:rPr lang="cs-CZ" b="1" dirty="0"/>
              <a:t> (1996)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 algn="ctr">
              <a:buNone/>
            </a:pPr>
            <a:r>
              <a:rPr lang="cs-CZ" b="1" dirty="0"/>
              <a:t>znič </a:t>
            </a:r>
            <a:r>
              <a:rPr lang="cs-CZ" b="1" dirty="0" smtClean="0"/>
              <a:t>nepřátele </a:t>
            </a:r>
            <a:r>
              <a:rPr lang="cs-CZ" b="1" dirty="0"/>
              <a:t>&gt; získej zlato &gt; nakup nové zbraně a zásoby + znič silnějšího nepřítele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 pozdější díly série pak:</a:t>
            </a:r>
          </a:p>
          <a:p>
            <a:pPr marL="0" indent="0" algn="ctr">
              <a:buNone/>
            </a:pPr>
            <a:r>
              <a:rPr lang="cs-CZ" b="1" dirty="0"/>
              <a:t>znič nepřátele &gt; získej nové zbraně + znič silnějšího nepřítele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6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Herní smyčky - 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endParaRPr lang="cs-CZ" sz="3600" dirty="0"/>
          </a:p>
          <a:p>
            <a:pPr marL="0" indent="0" algn="ctr">
              <a:buNone/>
            </a:pPr>
            <a:r>
              <a:rPr lang="cs-CZ" sz="3600" dirty="0" smtClean="0"/>
              <a:t>Herní </a:t>
            </a:r>
            <a:r>
              <a:rPr lang="cs-CZ" sz="3600" dirty="0"/>
              <a:t>smyčky jsou pak přímo navázané na herní mechaniky, tedy základní akce, které může hráč ve hře vykonávat (= vstupy).</a:t>
            </a:r>
          </a:p>
        </p:txBody>
      </p:sp>
    </p:spTree>
    <p:extLst>
      <p:ext uri="{BB962C8B-B14F-4D97-AF65-F5344CB8AC3E}">
        <p14:creationId xmlns:p14="http://schemas.microsoft.com/office/powerpoint/2010/main" val="40368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PRAVIDLA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021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384884" cy="4351338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10652" y="1576138"/>
            <a:ext cx="8819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Jsou jedním ze souborů mechanik.</a:t>
            </a:r>
          </a:p>
          <a:p>
            <a:endParaRPr lang="cs-CZ" sz="2800" dirty="0" smtClean="0"/>
          </a:p>
          <a:p>
            <a:r>
              <a:rPr lang="cs-CZ" sz="2800" dirty="0" smtClean="0"/>
              <a:t>Ve skutečnosti jsou </a:t>
            </a:r>
            <a:r>
              <a:rPr lang="cs-CZ" sz="2800" b="1" dirty="0" smtClean="0"/>
              <a:t>zásadní mechanika</a:t>
            </a:r>
            <a:r>
              <a:rPr lang="cs-CZ" sz="2800" dirty="0" smtClean="0"/>
              <a:t>. </a:t>
            </a:r>
          </a:p>
          <a:p>
            <a:endParaRPr lang="cs-CZ" sz="2800" dirty="0"/>
          </a:p>
          <a:p>
            <a:r>
              <a:rPr lang="cs-CZ" sz="2800" dirty="0" smtClean="0"/>
              <a:t>Definují prostor, objekty, hráčské akce následky těchto akcí, limity akcí a cíle.</a:t>
            </a:r>
          </a:p>
          <a:p>
            <a:endParaRPr lang="cs-CZ" sz="2800" dirty="0" smtClean="0"/>
          </a:p>
          <a:p>
            <a:r>
              <a:rPr lang="cs-CZ" sz="2800" dirty="0" smtClean="0"/>
              <a:t>Jinými slovy – umožňují spouštět všechny ostatní mechaniky a </a:t>
            </a:r>
            <a:r>
              <a:rPr lang="cs-CZ" sz="2800" b="1" dirty="0" smtClean="0"/>
              <a:t>definují cíle hry</a:t>
            </a:r>
            <a:r>
              <a:rPr lang="cs-CZ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101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err="1" smtClean="0">
                <a:solidFill>
                  <a:schemeClr val="bg1"/>
                </a:solidFill>
                <a:latin typeface="+mn-lt"/>
              </a:rPr>
              <a:t>CORE</a:t>
            </a:r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1500" b="1" dirty="0" err="1" smtClean="0">
                <a:solidFill>
                  <a:schemeClr val="bg1"/>
                </a:solidFill>
                <a:latin typeface="+mn-lt"/>
              </a:rPr>
              <a:t>GAMEPLAY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4632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Core</a:t>
            </a:r>
            <a:r>
              <a:rPr lang="cs-CZ" b="1" dirty="0" smtClean="0"/>
              <a:t> </a:t>
            </a:r>
            <a:r>
              <a:rPr lang="cs-CZ" b="1" dirty="0" err="1" smtClean="0"/>
              <a:t>Gameplay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Tento tekutý </a:t>
            </a:r>
            <a:r>
              <a:rPr lang="cs-CZ" dirty="0"/>
              <a:t>termín zahrnuje vše, co zážitek hráče a hru samotnou odlišuje od jiných recipovaných celků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Nemá český ekvivalent.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08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341" y="315698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/>
              <a:t>Core</a:t>
            </a:r>
            <a:r>
              <a:rPr lang="cs-CZ" b="1" dirty="0" smtClean="0"/>
              <a:t> </a:t>
            </a:r>
            <a:r>
              <a:rPr lang="cs-CZ" b="1" dirty="0" err="1" smtClean="0"/>
              <a:t>Gameplay</a:t>
            </a:r>
            <a:endParaRPr lang="cs-CZ" b="1" dirty="0"/>
          </a:p>
        </p:txBody>
      </p:sp>
      <p:sp>
        <p:nvSpPr>
          <p:cNvPr id="5" name="Ovál 4"/>
          <p:cNvSpPr/>
          <p:nvPr/>
        </p:nvSpPr>
        <p:spPr>
          <a:xfrm>
            <a:off x="1813746" y="2964296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6" name="Ovál 5"/>
          <p:cNvSpPr/>
          <p:nvPr/>
        </p:nvSpPr>
        <p:spPr>
          <a:xfrm>
            <a:off x="7478204" y="2964296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8" name="Přímá spojnice se šipkou 7"/>
          <p:cNvCxnSpPr>
            <a:stCxn id="5" idx="5"/>
            <a:endCxn id="9" idx="3"/>
          </p:cNvCxnSpPr>
          <p:nvPr/>
        </p:nvCxnSpPr>
        <p:spPr>
          <a:xfrm>
            <a:off x="3975912" y="4894425"/>
            <a:ext cx="14992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1"/>
            <a:endCxn id="9" idx="7"/>
          </p:cNvCxnSpPr>
          <p:nvPr/>
        </p:nvCxnSpPr>
        <p:spPr>
          <a:xfrm flipH="1">
            <a:off x="6774949" y="3295454"/>
            <a:ext cx="1099257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5206008" y="2964297"/>
            <a:ext cx="1838129" cy="22612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INTERFACE</a:t>
            </a:r>
            <a:endParaRPr lang="cs-CZ" dirty="0"/>
          </a:p>
        </p:txBody>
      </p:sp>
      <p:cxnSp>
        <p:nvCxnSpPr>
          <p:cNvPr id="23" name="Přímá spojnice se šipkou 22"/>
          <p:cNvCxnSpPr>
            <a:stCxn id="9" idx="1"/>
            <a:endCxn id="5" idx="7"/>
          </p:cNvCxnSpPr>
          <p:nvPr/>
        </p:nvCxnSpPr>
        <p:spPr>
          <a:xfrm flipH="1" flipV="1">
            <a:off x="3975912" y="3295454"/>
            <a:ext cx="1499284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9" idx="5"/>
            <a:endCxn id="6" idx="3"/>
          </p:cNvCxnSpPr>
          <p:nvPr/>
        </p:nvCxnSpPr>
        <p:spPr>
          <a:xfrm>
            <a:off x="6774949" y="4894425"/>
            <a:ext cx="10992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4504692" y="3852392"/>
            <a:ext cx="534498" cy="577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cxnSp>
        <p:nvCxnSpPr>
          <p:cNvPr id="24" name="Přímá spojnice 23"/>
          <p:cNvCxnSpPr>
            <a:stCxn id="22" idx="0"/>
          </p:cNvCxnSpPr>
          <p:nvPr/>
        </p:nvCxnSpPr>
        <p:spPr>
          <a:xfrm flipV="1">
            <a:off x="4771941" y="2685305"/>
            <a:ext cx="434067" cy="1167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132439" y="2311303"/>
            <a:ext cx="18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Core</a:t>
            </a:r>
            <a:r>
              <a:rPr lang="cs-CZ" b="1" dirty="0" smtClean="0"/>
              <a:t> </a:t>
            </a:r>
            <a:r>
              <a:rPr lang="cs-CZ" b="1" dirty="0" err="1" smtClean="0"/>
              <a:t>Gameplay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 co odlišuje hry (vč. nedigitálních) od jiných médií (= behaviorální systém)</a:t>
            </a:r>
          </a:p>
          <a:p>
            <a:endParaRPr lang="cs-CZ" dirty="0" smtClean="0"/>
          </a:p>
          <a:p>
            <a:r>
              <a:rPr lang="cs-CZ" dirty="0" smtClean="0"/>
              <a:t>jádro herního zážitku, procesuální základ interakce</a:t>
            </a:r>
          </a:p>
          <a:p>
            <a:endParaRPr lang="cs-CZ" dirty="0" smtClean="0"/>
          </a:p>
          <a:p>
            <a:r>
              <a:rPr lang="cs-CZ" dirty="0" smtClean="0"/>
              <a:t>změna </a:t>
            </a:r>
            <a:r>
              <a:rPr lang="cs-CZ" i="1" dirty="0" err="1" smtClean="0"/>
              <a:t>core</a:t>
            </a:r>
            <a:r>
              <a:rPr lang="cs-CZ" i="1" dirty="0" smtClean="0"/>
              <a:t> </a:t>
            </a:r>
            <a:r>
              <a:rPr lang="cs-CZ" i="1" dirty="0" err="1" smtClean="0"/>
              <a:t>gameplay</a:t>
            </a:r>
            <a:r>
              <a:rPr lang="cs-CZ" i="1" dirty="0" smtClean="0"/>
              <a:t> </a:t>
            </a:r>
            <a:r>
              <a:rPr lang="cs-CZ" dirty="0" smtClean="0"/>
              <a:t>se projeví ve velké škále vrstev hry</a:t>
            </a:r>
          </a:p>
          <a:p>
            <a:endParaRPr lang="cs-CZ" dirty="0" smtClean="0"/>
          </a:p>
          <a:p>
            <a:r>
              <a:rPr lang="cs-CZ" dirty="0" smtClean="0"/>
              <a:t>není ale závislé na stylizaci, </a:t>
            </a:r>
            <a:r>
              <a:rPr lang="cs-CZ" dirty="0" err="1" smtClean="0"/>
              <a:t>settingu</a:t>
            </a:r>
            <a:r>
              <a:rPr lang="cs-CZ" dirty="0" smtClean="0"/>
              <a:t>, příběhu, vizuálu, hudbě (pokud není využití hudby součástí designu)… apod.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4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Příklady </a:t>
            </a:r>
            <a:r>
              <a:rPr lang="cs-CZ" b="1" dirty="0" err="1" smtClean="0"/>
              <a:t>Core</a:t>
            </a:r>
            <a:r>
              <a:rPr lang="cs-CZ" b="1" dirty="0" smtClean="0"/>
              <a:t> </a:t>
            </a:r>
            <a:r>
              <a:rPr lang="cs-CZ" b="1" dirty="0" err="1" smtClean="0"/>
              <a:t>Gameplay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Šachy</a:t>
            </a:r>
            <a:r>
              <a:rPr lang="cs-CZ" dirty="0" smtClean="0"/>
              <a:t> </a:t>
            </a:r>
            <a:r>
              <a:rPr lang="cs-CZ" dirty="0"/>
              <a:t>(15. století) – strategický poziční souboj figurek různých pohybů (v pravděpodobnostně uzavřeném systému)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/>
              <a:t>UFO: </a:t>
            </a:r>
            <a:r>
              <a:rPr lang="cs-CZ" i="1" dirty="0" err="1"/>
              <a:t>Enemy</a:t>
            </a:r>
            <a:r>
              <a:rPr lang="cs-CZ" i="1" dirty="0"/>
              <a:t> </a:t>
            </a:r>
            <a:r>
              <a:rPr lang="cs-CZ" i="1" dirty="0" err="1"/>
              <a:t>Unknown</a:t>
            </a:r>
            <a:r>
              <a:rPr lang="cs-CZ" dirty="0"/>
              <a:t> (1993) – taktické tahové souboje lidstva proti vetřelcům z vesmíru a management celosvětové jednotky odboje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 err="1"/>
              <a:t>Dark</a:t>
            </a:r>
            <a:r>
              <a:rPr lang="cs-CZ" i="1" dirty="0"/>
              <a:t> </a:t>
            </a:r>
            <a:r>
              <a:rPr lang="cs-CZ" i="1" dirty="0" err="1"/>
              <a:t>Souls</a:t>
            </a:r>
            <a:r>
              <a:rPr lang="cs-CZ" dirty="0"/>
              <a:t> (2011) – pozičně rytmické souboje proti přesile v kulisách enigmatického fantaskního příběhu rytíře a filozofie smrti</a:t>
            </a:r>
          </a:p>
        </p:txBody>
      </p:sp>
    </p:spTree>
    <p:extLst>
      <p:ext uri="{BB962C8B-B14F-4D97-AF65-F5344CB8AC3E}">
        <p14:creationId xmlns:p14="http://schemas.microsoft.com/office/powerpoint/2010/main" val="104762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err="1" smtClean="0">
                <a:solidFill>
                  <a:schemeClr val="bg1"/>
                </a:solidFill>
                <a:latin typeface="+mn-lt"/>
              </a:rPr>
              <a:t>MDA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9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1" y="2960910"/>
            <a:ext cx="3276600" cy="1164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VÝZKUM</a:t>
            </a:r>
            <a:endParaRPr lang="cs-CZ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445829" y="2960910"/>
            <a:ext cx="3276600" cy="11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TVORBA</a:t>
            </a:r>
            <a:endParaRPr lang="cs-CZ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1676401" y="413656"/>
            <a:ext cx="9046027" cy="6966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/>
              <a:t>h</a:t>
            </a:r>
            <a:r>
              <a:rPr lang="cs-CZ" sz="5400" dirty="0" smtClean="0"/>
              <a:t>erní studia</a:t>
            </a:r>
            <a:endParaRPr lang="cs-CZ" sz="5400" dirty="0"/>
          </a:p>
        </p:txBody>
      </p:sp>
      <p:sp>
        <p:nvSpPr>
          <p:cNvPr id="8" name="Down Arrow 7"/>
          <p:cNvSpPr/>
          <p:nvPr/>
        </p:nvSpPr>
        <p:spPr>
          <a:xfrm>
            <a:off x="2188029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9" name="Down Arrow 8"/>
          <p:cNvSpPr/>
          <p:nvPr/>
        </p:nvSpPr>
        <p:spPr>
          <a:xfrm>
            <a:off x="7957457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2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Model </a:t>
            </a:r>
            <a:r>
              <a:rPr lang="cs-CZ" b="1" dirty="0" err="1" smtClean="0"/>
              <a:t>MDA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err="1" smtClean="0"/>
              <a:t>MDA</a:t>
            </a:r>
            <a:r>
              <a:rPr lang="cs-CZ" i="1" dirty="0" smtClean="0"/>
              <a:t>: </a:t>
            </a:r>
            <a:r>
              <a:rPr lang="en-US" i="1" dirty="0" smtClean="0"/>
              <a:t>A Formal Approach to Game Design and Game Research</a:t>
            </a:r>
            <a:r>
              <a:rPr lang="cs-CZ" i="1" dirty="0" smtClean="0"/>
              <a:t> </a:t>
            </a:r>
            <a:r>
              <a:rPr lang="cs-CZ" dirty="0" smtClean="0"/>
              <a:t>(2004)</a:t>
            </a:r>
          </a:p>
          <a:p>
            <a:endParaRPr lang="cs-CZ" dirty="0" smtClean="0"/>
          </a:p>
          <a:p>
            <a:r>
              <a:rPr lang="cs-CZ" i="1" dirty="0" smtClean="0"/>
              <a:t>„…a </a:t>
            </a:r>
            <a:r>
              <a:rPr lang="cs-CZ" i="1" dirty="0" err="1" smtClean="0"/>
              <a:t>formal</a:t>
            </a:r>
            <a:r>
              <a:rPr lang="cs-CZ" i="1" dirty="0" smtClean="0"/>
              <a:t> </a:t>
            </a:r>
            <a:r>
              <a:rPr lang="cs-CZ" i="1" dirty="0" err="1" smtClean="0"/>
              <a:t>approach</a:t>
            </a:r>
            <a:r>
              <a:rPr lang="cs-CZ" i="1" dirty="0" smtClean="0"/>
              <a:t> to </a:t>
            </a:r>
            <a:r>
              <a:rPr lang="cs-CZ" i="1" dirty="0" err="1" smtClean="0"/>
              <a:t>understand</a:t>
            </a:r>
            <a:r>
              <a:rPr lang="cs-CZ" i="1" dirty="0" smtClean="0"/>
              <a:t> </a:t>
            </a:r>
            <a:r>
              <a:rPr lang="cs-CZ" i="1" dirty="0" err="1" smtClean="0"/>
              <a:t>games</a:t>
            </a:r>
            <a:r>
              <a:rPr lang="cs-CZ" i="1" dirty="0" smtClean="0"/>
              <a:t>…</a:t>
            </a:r>
            <a:r>
              <a:rPr lang="cs-CZ" dirty="0" smtClean="0"/>
              <a:t>„</a:t>
            </a:r>
          </a:p>
          <a:p>
            <a:endParaRPr lang="cs-CZ" dirty="0" smtClean="0"/>
          </a:p>
          <a:p>
            <a:r>
              <a:rPr lang="cs-CZ" dirty="0" smtClean="0"/>
              <a:t>Nástroje:</a:t>
            </a:r>
          </a:p>
          <a:p>
            <a:pPr lvl="1"/>
            <a:r>
              <a:rPr lang="cs-CZ" dirty="0" smtClean="0"/>
              <a:t>Kategorizace: </a:t>
            </a:r>
            <a:r>
              <a:rPr lang="cs-CZ" i="1" dirty="0" err="1" smtClean="0"/>
              <a:t>mechanics</a:t>
            </a:r>
            <a:r>
              <a:rPr lang="cs-CZ" i="1" dirty="0" smtClean="0"/>
              <a:t> x </a:t>
            </a:r>
            <a:r>
              <a:rPr lang="cs-CZ" i="1" dirty="0" err="1" smtClean="0"/>
              <a:t>dynamics</a:t>
            </a:r>
            <a:r>
              <a:rPr lang="cs-CZ" i="1" dirty="0" smtClean="0"/>
              <a:t> x </a:t>
            </a:r>
            <a:r>
              <a:rPr lang="cs-CZ" i="1" dirty="0" err="1" smtClean="0"/>
              <a:t>aesthetic</a:t>
            </a:r>
            <a:endParaRPr lang="cs-CZ" i="1" dirty="0" smtClean="0"/>
          </a:p>
          <a:p>
            <a:endParaRPr lang="cs-CZ" dirty="0" smtClean="0"/>
          </a:p>
          <a:p>
            <a:r>
              <a:rPr lang="cs-CZ" dirty="0" smtClean="0"/>
              <a:t>K čemu? Základní gramatika pro diskuzi a povrchové zkoumání her.</a:t>
            </a:r>
          </a:p>
          <a:p>
            <a:pPr marL="0" indent="0" algn="ctr">
              <a:buNone/>
            </a:pPr>
            <a:r>
              <a:rPr lang="cs-CZ" sz="1900" i="1" dirty="0" smtClean="0"/>
              <a:t>„</a:t>
            </a:r>
            <a:r>
              <a:rPr lang="cs-CZ" sz="1900" i="1" dirty="0" err="1" smtClean="0"/>
              <a:t>Decomposing</a:t>
            </a:r>
            <a:r>
              <a:rPr lang="cs-CZ" sz="1900" i="1" dirty="0" smtClean="0"/>
              <a:t>, </a:t>
            </a:r>
            <a:r>
              <a:rPr lang="cs-CZ" sz="1900" i="1" dirty="0" err="1" smtClean="0"/>
              <a:t>understanding</a:t>
            </a:r>
            <a:r>
              <a:rPr lang="cs-CZ" sz="1900" i="1" dirty="0" smtClean="0"/>
              <a:t> and </a:t>
            </a:r>
            <a:r>
              <a:rPr lang="cs-CZ" sz="1900" i="1" dirty="0" err="1" smtClean="0"/>
              <a:t>creating</a:t>
            </a:r>
            <a:r>
              <a:rPr lang="cs-CZ" sz="1900" i="1" dirty="0" smtClean="0"/>
              <a:t> </a:t>
            </a:r>
            <a:r>
              <a:rPr lang="en-US" sz="1900" i="1" dirty="0" smtClean="0"/>
              <a:t>[…]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requires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travel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between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all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levels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of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abstraction</a:t>
            </a:r>
            <a:r>
              <a:rPr lang="cs-CZ" sz="1900" i="1" dirty="0" smtClean="0"/>
              <a:t> – </a:t>
            </a:r>
            <a:r>
              <a:rPr lang="cs-CZ" sz="1900" i="1" dirty="0" err="1" smtClean="0"/>
              <a:t>fluent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motion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from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systems</a:t>
            </a:r>
            <a:r>
              <a:rPr lang="cs-CZ" sz="1900" i="1" dirty="0" smtClean="0"/>
              <a:t> and </a:t>
            </a:r>
            <a:r>
              <a:rPr lang="cs-CZ" sz="1900" i="1" dirty="0" err="1" smtClean="0"/>
              <a:t>code</a:t>
            </a:r>
            <a:r>
              <a:rPr lang="cs-CZ" sz="1900" i="1" dirty="0" smtClean="0"/>
              <a:t>, to </a:t>
            </a:r>
            <a:r>
              <a:rPr lang="cs-CZ" sz="1900" i="1" dirty="0" err="1" smtClean="0"/>
              <a:t>content</a:t>
            </a:r>
            <a:r>
              <a:rPr lang="cs-CZ" sz="1900" i="1" dirty="0" smtClean="0"/>
              <a:t> and play </a:t>
            </a:r>
            <a:r>
              <a:rPr lang="cs-CZ" sz="1900" i="1" dirty="0" err="1" smtClean="0"/>
              <a:t>experience</a:t>
            </a:r>
            <a:r>
              <a:rPr lang="cs-CZ" sz="1900" i="1" dirty="0" smtClean="0"/>
              <a:t>, and </a:t>
            </a:r>
            <a:r>
              <a:rPr lang="cs-CZ" sz="1900" i="1" dirty="0" err="1" smtClean="0"/>
              <a:t>back</a:t>
            </a:r>
            <a:r>
              <a:rPr lang="cs-CZ" sz="1900" i="1" dirty="0" smtClean="0"/>
              <a:t>.“ (</a:t>
            </a:r>
            <a:r>
              <a:rPr lang="cs-CZ" sz="1900" i="1" dirty="0" err="1" smtClean="0"/>
              <a:t>Zubek</a:t>
            </a:r>
            <a:r>
              <a:rPr lang="cs-CZ" sz="1900" i="1" dirty="0" smtClean="0"/>
              <a:t> a spol., 2004)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6767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73426" y="1825625"/>
            <a:ext cx="2438400" cy="1383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PRAVIDLA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5156885" y="1825625"/>
            <a:ext cx="1688757" cy="13839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SYSTEM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7990701" y="1825625"/>
            <a:ext cx="2438400" cy="13839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ZÁBAVA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1573426" y="4001294"/>
            <a:ext cx="2438400" cy="1383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mechaniky</a:t>
            </a:r>
            <a:endParaRPr lang="cs-CZ" sz="2800" dirty="0"/>
          </a:p>
        </p:txBody>
      </p:sp>
      <p:sp>
        <p:nvSpPr>
          <p:cNvPr id="10" name="Obdélník 9"/>
          <p:cNvSpPr/>
          <p:nvPr/>
        </p:nvSpPr>
        <p:spPr>
          <a:xfrm>
            <a:off x="5156885" y="4001294"/>
            <a:ext cx="1688757" cy="13839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dynamiky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7990701" y="4001294"/>
            <a:ext cx="2438400" cy="13839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estetika</a:t>
            </a:r>
            <a:endParaRPr lang="cs-CZ" sz="2800" dirty="0"/>
          </a:p>
        </p:txBody>
      </p:sp>
      <p:sp>
        <p:nvSpPr>
          <p:cNvPr id="12" name="Šipka doprava 11"/>
          <p:cNvSpPr/>
          <p:nvPr/>
        </p:nvSpPr>
        <p:spPr>
          <a:xfrm>
            <a:off x="4279555" y="2446638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7113371" y="2446638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4279555" y="4540872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7113371" y="4540872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14133" y="3209582"/>
            <a:ext cx="1455576" cy="858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DESIGNÉR</a:t>
            </a:r>
            <a:endParaRPr lang="cs-CZ" dirty="0"/>
          </a:p>
        </p:txBody>
      </p:sp>
      <p:sp>
        <p:nvSpPr>
          <p:cNvPr id="17" name="Šipka doprava 16"/>
          <p:cNvSpPr/>
          <p:nvPr/>
        </p:nvSpPr>
        <p:spPr>
          <a:xfrm flipH="1">
            <a:off x="10696830" y="3209582"/>
            <a:ext cx="1495169" cy="858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HRÁČ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2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Herní mechaniky – </a:t>
            </a:r>
            <a:r>
              <a:rPr lang="cs-CZ" dirty="0" err="1" smtClean="0"/>
              <a:t>Mechanics</a:t>
            </a:r>
            <a:r>
              <a:rPr lang="cs-CZ" dirty="0" smtClean="0"/>
              <a:t> (MDA)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Def</a:t>
            </a:r>
            <a:r>
              <a:rPr lang="cs-CZ" dirty="0" smtClean="0"/>
              <a:t>: </a:t>
            </a:r>
            <a:r>
              <a:rPr lang="en-US" i="1" dirty="0" smtClean="0"/>
              <a:t>Mechanics </a:t>
            </a:r>
            <a:r>
              <a:rPr lang="en-US" i="1" dirty="0"/>
              <a:t>describes the </a:t>
            </a:r>
            <a:r>
              <a:rPr lang="en-US" b="1" i="1" dirty="0"/>
              <a:t>particular components </a:t>
            </a:r>
            <a:r>
              <a:rPr lang="en-US" i="1" dirty="0"/>
              <a:t>of the </a:t>
            </a:r>
            <a:r>
              <a:rPr lang="en-US" i="1" dirty="0" smtClean="0"/>
              <a:t>game</a:t>
            </a:r>
            <a:r>
              <a:rPr lang="en-US" i="1" dirty="0"/>
              <a:t>, at the </a:t>
            </a:r>
            <a:r>
              <a:rPr lang="en-US" b="1" i="1" dirty="0"/>
              <a:t>level of data representation and algorithms</a:t>
            </a:r>
            <a:r>
              <a:rPr lang="en-US" i="1" dirty="0" smtClean="0"/>
              <a:t>.</a:t>
            </a:r>
            <a:r>
              <a:rPr lang="cs-CZ" i="1" dirty="0" smtClean="0"/>
              <a:t> </a:t>
            </a:r>
            <a:r>
              <a:rPr lang="en-US" i="1" dirty="0" smtClean="0"/>
              <a:t>Mechanics are </a:t>
            </a:r>
            <a:r>
              <a:rPr lang="en-US" i="1" dirty="0"/>
              <a:t>the various </a:t>
            </a:r>
            <a:r>
              <a:rPr lang="en-US" b="1" i="1" dirty="0"/>
              <a:t>actions</a:t>
            </a:r>
            <a:r>
              <a:rPr lang="en-US" i="1" dirty="0"/>
              <a:t>, </a:t>
            </a:r>
            <a:r>
              <a:rPr lang="en-US" b="1" i="1" dirty="0"/>
              <a:t>behaviors </a:t>
            </a:r>
            <a:r>
              <a:rPr lang="en-US" i="1" dirty="0"/>
              <a:t>and </a:t>
            </a:r>
            <a:r>
              <a:rPr lang="en-US" b="1" i="1" dirty="0"/>
              <a:t>control </a:t>
            </a:r>
            <a:r>
              <a:rPr lang="en-US" b="1" i="1" dirty="0" smtClean="0"/>
              <a:t>mechanisms </a:t>
            </a:r>
            <a:r>
              <a:rPr lang="en-US" i="1" dirty="0"/>
              <a:t>afforded to the player within a game context.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Příklad: házení kostkou, posun jednotek, střelba, skok, míchání karet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 algn="ctr">
              <a:buNone/>
            </a:pPr>
            <a:r>
              <a:rPr lang="en-US" dirty="0" smtClean="0"/>
              <a:t>[</a:t>
            </a:r>
            <a:r>
              <a:rPr lang="cs-CZ" dirty="0" smtClean="0"/>
              <a:t>Herní mechaniky + herní obsah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1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Herní dynamiky - Dynamics (MDA)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</a:t>
            </a:r>
            <a:r>
              <a:rPr lang="cs-CZ" dirty="0" smtClean="0"/>
              <a:t>: </a:t>
            </a:r>
            <a:r>
              <a:rPr lang="en-US" i="1" dirty="0"/>
              <a:t>Dynamics describes the </a:t>
            </a:r>
            <a:r>
              <a:rPr lang="en-US" b="1" i="1" dirty="0"/>
              <a:t>run-time behavior of the </a:t>
            </a:r>
            <a:r>
              <a:rPr lang="en-US" b="1" i="1" dirty="0" smtClean="0"/>
              <a:t>mechanics </a:t>
            </a:r>
            <a:r>
              <a:rPr lang="en-US" b="1" i="1" dirty="0"/>
              <a:t>acting on player inputs and each </a:t>
            </a:r>
            <a:r>
              <a:rPr lang="en-US" b="1" i="1" dirty="0" smtClean="0"/>
              <a:t>others</a:t>
            </a:r>
            <a:r>
              <a:rPr lang="cs-CZ" b="1" i="1" dirty="0" smtClean="0"/>
              <a:t> </a:t>
            </a:r>
            <a:r>
              <a:rPr lang="en-US" b="1" i="1" dirty="0" smtClean="0"/>
              <a:t>outputs</a:t>
            </a:r>
            <a:r>
              <a:rPr lang="en-US" i="1" dirty="0" smtClean="0"/>
              <a:t> </a:t>
            </a:r>
            <a:r>
              <a:rPr lang="en-US" i="1" dirty="0"/>
              <a:t>over time. Dynamics work to </a:t>
            </a:r>
            <a:r>
              <a:rPr lang="en-US" b="1" i="1" dirty="0"/>
              <a:t>create aesthetic experiences</a:t>
            </a:r>
            <a:r>
              <a:rPr lang="en-US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Příklad: strategizování, využívání </a:t>
            </a:r>
            <a:r>
              <a:rPr lang="cs-CZ" dirty="0" err="1" smtClean="0"/>
              <a:t>coverů</a:t>
            </a:r>
            <a:r>
              <a:rPr lang="cs-CZ" dirty="0" smtClean="0"/>
              <a:t> v FPS, možnosti přizpůsobení </a:t>
            </a:r>
            <a:r>
              <a:rPr lang="cs-CZ" dirty="0" err="1" smtClean="0"/>
              <a:t>avatara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 smtClean="0"/>
              <a:t>Dynamiky pracují s mechanikami a vytváří estetický dopad.</a:t>
            </a:r>
            <a:endParaRPr lang="en-US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7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Herní estetika - </a:t>
            </a:r>
            <a:r>
              <a:rPr lang="cs-CZ" dirty="0" err="1" smtClean="0"/>
              <a:t>Aesthetics</a:t>
            </a:r>
            <a:r>
              <a:rPr lang="cs-CZ" dirty="0" smtClean="0"/>
              <a:t> (MDA)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</a:t>
            </a:r>
            <a:r>
              <a:rPr lang="cs-CZ" dirty="0" smtClean="0"/>
              <a:t>:</a:t>
            </a:r>
            <a:r>
              <a:rPr lang="cs-CZ" i="1" dirty="0" smtClean="0"/>
              <a:t> </a:t>
            </a:r>
            <a:r>
              <a:rPr lang="en-US" i="1" dirty="0" smtClean="0"/>
              <a:t>Aesthetics </a:t>
            </a:r>
            <a:r>
              <a:rPr lang="en-US" i="1" dirty="0"/>
              <a:t>describes the desirable emotional responses </a:t>
            </a:r>
            <a:r>
              <a:rPr lang="en-US" i="1" dirty="0" smtClean="0"/>
              <a:t>evoked </a:t>
            </a:r>
            <a:r>
              <a:rPr lang="en-US" i="1" dirty="0"/>
              <a:t>in the player, when she interacts with the game </a:t>
            </a:r>
            <a:r>
              <a:rPr lang="en-US" i="1" dirty="0" smtClean="0"/>
              <a:t>system.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Příklad: fikční svět (</a:t>
            </a:r>
            <a:r>
              <a:rPr lang="cs-CZ" dirty="0" err="1" smtClean="0"/>
              <a:t>WoW</a:t>
            </a:r>
            <a:r>
              <a:rPr lang="cs-CZ" dirty="0" smtClean="0"/>
              <a:t>), výzva (</a:t>
            </a: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Souls</a:t>
            </a:r>
            <a:r>
              <a:rPr lang="cs-CZ" dirty="0" smtClean="0"/>
              <a:t>), imerze (</a:t>
            </a:r>
            <a:r>
              <a:rPr lang="cs-CZ" dirty="0" err="1" smtClean="0"/>
              <a:t>Papers</a:t>
            </a:r>
            <a:r>
              <a:rPr lang="cs-CZ" dirty="0" smtClean="0"/>
              <a:t>, </a:t>
            </a:r>
            <a:r>
              <a:rPr lang="cs-CZ" dirty="0" err="1" smtClean="0"/>
              <a:t>Please</a:t>
            </a:r>
            <a:r>
              <a:rPr lang="cs-CZ" dirty="0" smtClean="0"/>
              <a:t>), sebevyjádření (</a:t>
            </a:r>
            <a:r>
              <a:rPr lang="cs-CZ" dirty="0" err="1" smtClean="0"/>
              <a:t>Minecraft</a:t>
            </a:r>
            <a:r>
              <a:rPr lang="cs-CZ" dirty="0" smtClean="0"/>
              <a:t> 2.5b)…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6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MDA</a:t>
            </a:r>
            <a:r>
              <a:rPr lang="cs-CZ" b="1" dirty="0" smtClean="0"/>
              <a:t> </a:t>
            </a:r>
            <a:r>
              <a:rPr lang="cs-CZ" b="1" dirty="0" err="1" smtClean="0"/>
              <a:t>vs</a:t>
            </a:r>
            <a:r>
              <a:rPr lang="cs-CZ" b="1" dirty="0" smtClean="0"/>
              <a:t> Člověče Nezlob 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HM ?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HD</a:t>
            </a:r>
            <a:r>
              <a:rPr lang="cs-CZ" dirty="0"/>
              <a:t> 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HE ?</a:t>
            </a:r>
          </a:p>
        </p:txBody>
      </p:sp>
    </p:spTree>
    <p:extLst>
      <p:ext uri="{BB962C8B-B14F-4D97-AF65-F5344CB8AC3E}">
        <p14:creationId xmlns:p14="http://schemas.microsoft.com/office/powerpoint/2010/main" val="1576460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Příklad změny herních mechanik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 </a:t>
            </a:r>
            <a:r>
              <a:rPr lang="cs-CZ" i="1" dirty="0"/>
              <a:t>Člověče nezlob se</a:t>
            </a:r>
            <a:r>
              <a:rPr lang="cs-CZ" dirty="0"/>
              <a:t> (1896) je HM hod kostkou, ale víme, že samotným hodem nemůžeme shodit figurku; pokud bychom vytvořili variantu hry (</a:t>
            </a:r>
            <a:r>
              <a:rPr lang="cs-CZ" i="1" dirty="0"/>
              <a:t>Kuželky nezlobte se)</a:t>
            </a:r>
            <a:r>
              <a:rPr lang="cs-CZ" dirty="0"/>
              <a:t> a stanovili v pravidlech, že hod kostkou a její fyzické kolize s figurkami jsou součástí hry (např. pokud kostka shodí figurku, vrátí se figurka o takový počet políček zpět, jako na padlo kostce), podařilo se nám zkombinovat 2 HM:</a:t>
            </a:r>
          </a:p>
          <a:p>
            <a:pPr lvl="1"/>
            <a:r>
              <a:rPr lang="cs-CZ" dirty="0"/>
              <a:t>hod kostkou jako náhodný generátor čísla = posunu (tzv. </a:t>
            </a:r>
            <a:r>
              <a:rPr lang="cs-CZ" i="1" dirty="0" err="1"/>
              <a:t>luck</a:t>
            </a:r>
            <a:r>
              <a:rPr lang="cs-CZ" i="1" dirty="0"/>
              <a:t> </a:t>
            </a:r>
            <a:r>
              <a:rPr lang="cs-CZ" i="1" dirty="0" err="1"/>
              <a:t>based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hod kostkou jako prostorový prvek závislý na zručnosti (tzv. </a:t>
            </a:r>
            <a:r>
              <a:rPr lang="cs-CZ" i="1" dirty="0" err="1"/>
              <a:t>skill</a:t>
            </a:r>
            <a:r>
              <a:rPr lang="cs-CZ" i="1" dirty="0"/>
              <a:t> </a:t>
            </a:r>
            <a:r>
              <a:rPr lang="cs-CZ" i="1" dirty="0" err="1"/>
              <a:t>based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Když kostka shodí figurku:</a:t>
            </a:r>
          </a:p>
          <a:p>
            <a:pPr lvl="1"/>
            <a:r>
              <a:rPr lang="cs-CZ" dirty="0"/>
              <a:t>V </a:t>
            </a:r>
            <a:r>
              <a:rPr lang="cs-CZ" i="1" dirty="0"/>
              <a:t>Člověče nezlob se</a:t>
            </a:r>
            <a:r>
              <a:rPr lang="cs-CZ" dirty="0"/>
              <a:t> ji dáme s omluvou zpět a hra nezměnila svůj stav (nepsané pravidlo).</a:t>
            </a:r>
          </a:p>
          <a:p>
            <a:pPr lvl="1"/>
            <a:r>
              <a:rPr lang="cs-CZ" dirty="0"/>
              <a:t>V </a:t>
            </a:r>
            <a:r>
              <a:rPr lang="cs-CZ" i="1" dirty="0"/>
              <a:t>Kuželky nezlobte se</a:t>
            </a:r>
            <a:r>
              <a:rPr lang="cs-CZ" dirty="0"/>
              <a:t> figurku posuneme zpět (pravidlo).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379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ANALÝZA HER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333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863824" y="2329716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5" name="Ovál 4"/>
          <p:cNvSpPr/>
          <p:nvPr/>
        </p:nvSpPr>
        <p:spPr>
          <a:xfrm>
            <a:off x="7216270" y="2329716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6" name="Přímá spojnice se šipkou 5"/>
          <p:cNvCxnSpPr>
            <a:stCxn id="4" idx="5"/>
            <a:endCxn id="10" idx="3"/>
          </p:cNvCxnSpPr>
          <p:nvPr/>
        </p:nvCxnSpPr>
        <p:spPr>
          <a:xfrm>
            <a:off x="4025990" y="4259845"/>
            <a:ext cx="14992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5" idx="1"/>
            <a:endCxn id="10" idx="7"/>
          </p:cNvCxnSpPr>
          <p:nvPr/>
        </p:nvCxnSpPr>
        <p:spPr>
          <a:xfrm flipH="1">
            <a:off x="6825027" y="2660874"/>
            <a:ext cx="787245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5256086" y="2329717"/>
            <a:ext cx="1838129" cy="22612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INTERFACE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1"/>
            <a:endCxn id="4" idx="7"/>
          </p:cNvCxnSpPr>
          <p:nvPr/>
        </p:nvCxnSpPr>
        <p:spPr>
          <a:xfrm flipH="1" flipV="1">
            <a:off x="4025990" y="2660874"/>
            <a:ext cx="1499284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10" idx="5"/>
            <a:endCxn id="5" idx="3"/>
          </p:cNvCxnSpPr>
          <p:nvPr/>
        </p:nvCxnSpPr>
        <p:spPr>
          <a:xfrm>
            <a:off x="6825027" y="4259845"/>
            <a:ext cx="787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54770" y="3217812"/>
            <a:ext cx="534498" cy="577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cxnSp>
        <p:nvCxnSpPr>
          <p:cNvPr id="15" name="Přímá spojnice 14"/>
          <p:cNvCxnSpPr>
            <a:stCxn id="14" idx="0"/>
          </p:cNvCxnSpPr>
          <p:nvPr/>
        </p:nvCxnSpPr>
        <p:spPr>
          <a:xfrm flipV="1">
            <a:off x="4822019" y="2050725"/>
            <a:ext cx="434067" cy="1167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182517" y="1676723"/>
            <a:ext cx="18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8709209" y="1897213"/>
            <a:ext cx="1713470" cy="7636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9425424" y="2722418"/>
            <a:ext cx="1489210" cy="633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ODMĚNY</a:t>
            </a:r>
            <a:endParaRPr lang="cs-CZ" dirty="0"/>
          </a:p>
        </p:txBody>
      </p:sp>
      <p:sp>
        <p:nvSpPr>
          <p:cNvPr id="20" name="Ovál 19"/>
          <p:cNvSpPr/>
          <p:nvPr/>
        </p:nvSpPr>
        <p:spPr>
          <a:xfrm>
            <a:off x="8986979" y="3765137"/>
            <a:ext cx="1927655" cy="6672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ZÁBAVNOST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91406" y="5485875"/>
            <a:ext cx="13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Analýza designu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814775" y="5485875"/>
            <a:ext cx="13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Strukturní analýza hry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99113" y="5347375"/>
            <a:ext cx="169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Analýza interface</a:t>
            </a:r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HUD</a:t>
            </a:r>
            <a:r>
              <a:rPr lang="cs-CZ" dirty="0" smtClean="0"/>
              <a:t>, </a:t>
            </a:r>
            <a:r>
              <a:rPr lang="cs-CZ" dirty="0" err="1" smtClean="0"/>
              <a:t>GUI</a:t>
            </a:r>
            <a:r>
              <a:rPr lang="cs-CZ" dirty="0" smtClean="0"/>
              <a:t>, UX, </a:t>
            </a:r>
            <a:r>
              <a:rPr lang="cs-CZ" dirty="0" err="1" smtClean="0"/>
              <a:t>FOCUS</a:t>
            </a:r>
            <a:r>
              <a:rPr lang="cs-CZ" dirty="0" smtClean="0"/>
              <a:t> TESTY)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290109" y="5552018"/>
            <a:ext cx="318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Play testy</a:t>
            </a:r>
          </a:p>
          <a:p>
            <a:pPr algn="ctr"/>
            <a:r>
              <a:rPr lang="cs-CZ" dirty="0" smtClean="0"/>
              <a:t>Herní analytika (telemetrie – </a:t>
            </a:r>
            <a:r>
              <a:rPr lang="cs-CZ" dirty="0" err="1" smtClean="0"/>
              <a:t>player</a:t>
            </a:r>
            <a:r>
              <a:rPr lang="cs-CZ" dirty="0" smtClean="0"/>
              <a:t> performance, business…)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126028" y="5485875"/>
            <a:ext cx="169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Interpretace, estetika, komparace…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014951" y="5485875"/>
            <a:ext cx="131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Obsahov</a:t>
            </a:r>
            <a:r>
              <a:rPr lang="cs-CZ" dirty="0"/>
              <a:t>é</a:t>
            </a:r>
            <a:r>
              <a:rPr lang="cs-CZ" dirty="0" smtClean="0"/>
              <a:t> analýzy (narativní, vizuální)</a:t>
            </a:r>
            <a:endParaRPr lang="cs-CZ" dirty="0"/>
          </a:p>
        </p:txBody>
      </p:sp>
      <p:sp>
        <p:nvSpPr>
          <p:cNvPr id="28" name="Šipka doprava 27"/>
          <p:cNvSpPr/>
          <p:nvPr/>
        </p:nvSpPr>
        <p:spPr>
          <a:xfrm>
            <a:off x="14133" y="3209582"/>
            <a:ext cx="1455576" cy="858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DESIGNÉR</a:t>
            </a:r>
            <a:endParaRPr lang="cs-CZ" dirty="0"/>
          </a:p>
        </p:txBody>
      </p:sp>
      <p:sp>
        <p:nvSpPr>
          <p:cNvPr id="29" name="Šipka doprava 28"/>
          <p:cNvSpPr/>
          <p:nvPr/>
        </p:nvSpPr>
        <p:spPr>
          <a:xfrm flipH="1">
            <a:off x="10696830" y="3209582"/>
            <a:ext cx="1495169" cy="858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HRÁČ</a:t>
            </a:r>
            <a:endParaRPr lang="cs-CZ" dirty="0"/>
          </a:p>
        </p:txBody>
      </p:sp>
      <p:sp>
        <p:nvSpPr>
          <p:cNvPr id="34" name="Ovál 33"/>
          <p:cNvSpPr/>
          <p:nvPr/>
        </p:nvSpPr>
        <p:spPr>
          <a:xfrm>
            <a:off x="8242374" y="4432402"/>
            <a:ext cx="1927655" cy="6672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PARTICIPACE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4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Analýzy (digitálních) her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Designové:</a:t>
            </a:r>
            <a:r>
              <a:rPr lang="cs-CZ" dirty="0" smtClean="0"/>
              <a:t> analýza herních mechanik, pravidel, efekt změn na UX, herní analytika (telemetrie)</a:t>
            </a:r>
            <a:br>
              <a:rPr lang="cs-CZ" dirty="0" smtClean="0"/>
            </a:br>
            <a:endParaRPr lang="cs-CZ" dirty="0" smtClean="0"/>
          </a:p>
          <a:p>
            <a:r>
              <a:rPr lang="cs-CZ" i="1" dirty="0" smtClean="0"/>
              <a:t>Funkční: </a:t>
            </a:r>
            <a:r>
              <a:rPr lang="cs-CZ" dirty="0" smtClean="0"/>
              <a:t>interface a metody ovládání (HW i v rámci hry), </a:t>
            </a:r>
            <a:r>
              <a:rPr lang="cs-CZ" dirty="0" err="1" smtClean="0"/>
              <a:t>focus</a:t>
            </a:r>
            <a:r>
              <a:rPr lang="cs-CZ" dirty="0" smtClean="0"/>
              <a:t> testy, play testy</a:t>
            </a:r>
            <a:br>
              <a:rPr lang="cs-CZ" dirty="0" smtClean="0"/>
            </a:br>
            <a:endParaRPr lang="cs-CZ" dirty="0" smtClean="0"/>
          </a:p>
          <a:p>
            <a:r>
              <a:rPr lang="cs-CZ" i="1" dirty="0" smtClean="0"/>
              <a:t>Teoretické: </a:t>
            </a:r>
            <a:r>
              <a:rPr lang="cs-CZ" dirty="0" smtClean="0"/>
              <a:t>dle metodologie různých oborů (sociologie, teorie nových médií, historie, </a:t>
            </a:r>
            <a:r>
              <a:rPr lang="cs-CZ" dirty="0" err="1" smtClean="0"/>
              <a:t>fan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, psychologie…)</a:t>
            </a:r>
          </a:p>
          <a:p>
            <a:endParaRPr lang="cs-CZ" dirty="0" smtClean="0"/>
          </a:p>
          <a:p>
            <a:r>
              <a:rPr lang="cs-CZ" i="1" dirty="0" smtClean="0"/>
              <a:t>Obsahové</a:t>
            </a:r>
            <a:r>
              <a:rPr lang="cs-CZ" dirty="0" smtClean="0"/>
              <a:t>: podobně jako filmová studia, narativní / vizuální </a:t>
            </a:r>
            <a:br>
              <a:rPr lang="cs-CZ" dirty="0" smtClean="0"/>
            </a:br>
            <a:endParaRPr lang="cs-CZ" dirty="0" smtClean="0"/>
          </a:p>
          <a:p>
            <a:r>
              <a:rPr lang="cs-CZ" i="1" dirty="0" smtClean="0"/>
              <a:t>Obchodní: </a:t>
            </a:r>
            <a:r>
              <a:rPr lang="cs-CZ" dirty="0" smtClean="0"/>
              <a:t>prodeje a </a:t>
            </a:r>
            <a:r>
              <a:rPr lang="cs-CZ" dirty="0" err="1" smtClean="0"/>
              <a:t>revenue</a:t>
            </a:r>
            <a:r>
              <a:rPr lang="cs-CZ" dirty="0" smtClean="0"/>
              <a:t> (f2p), tržní prostředí (trendy, typologie hráčů, typologie žánrů), náklady, výzkum konkurence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7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Věda a hry?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fenoménů</a:t>
            </a:r>
          </a:p>
          <a:p>
            <a:endParaRPr lang="cs-CZ" dirty="0" smtClean="0"/>
          </a:p>
          <a:p>
            <a:r>
              <a:rPr lang="cs-CZ" dirty="0" smtClean="0"/>
              <a:t>Odkrývání kauzalit</a:t>
            </a:r>
          </a:p>
          <a:p>
            <a:endParaRPr lang="cs-CZ" dirty="0"/>
          </a:p>
          <a:p>
            <a:r>
              <a:rPr lang="cs-CZ" dirty="0" smtClean="0"/>
              <a:t>Predikce</a:t>
            </a:r>
          </a:p>
          <a:p>
            <a:endParaRPr lang="cs-CZ" dirty="0"/>
          </a:p>
          <a:p>
            <a:r>
              <a:rPr lang="cs-CZ" dirty="0" smtClean="0"/>
              <a:t>Analytika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701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Analýza (digitálních) her - zobecnění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Naše nástroje:</a:t>
            </a:r>
          </a:p>
          <a:p>
            <a:pPr lvl="1"/>
            <a:r>
              <a:rPr lang="cs-CZ" dirty="0" smtClean="0"/>
              <a:t>Data (číselné hodnoty, existující prvky)</a:t>
            </a:r>
          </a:p>
          <a:p>
            <a:pPr lvl="1"/>
            <a:r>
              <a:rPr lang="cs-CZ" dirty="0" smtClean="0"/>
              <a:t>Objektivní kategorizace (seřazení objektivních prvků)</a:t>
            </a:r>
          </a:p>
          <a:p>
            <a:pPr lvl="1"/>
            <a:r>
              <a:rPr lang="cs-CZ" dirty="0" smtClean="0"/>
              <a:t>Subjektivní data (pozorování, vlastní chápání skutečnosti)</a:t>
            </a:r>
          </a:p>
          <a:p>
            <a:pPr lvl="1"/>
            <a:r>
              <a:rPr lang="cs-CZ" dirty="0" smtClean="0"/>
              <a:t>Subjektivní instinkt (např. při samotné tvorbě a koncepci; </a:t>
            </a:r>
            <a:r>
              <a:rPr lang="cs-CZ" dirty="0" err="1" smtClean="0"/>
              <a:t>vernakulární</a:t>
            </a:r>
            <a:r>
              <a:rPr lang="cs-CZ" dirty="0" smtClean="0"/>
              <a:t> teorie)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4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analyzování digitálních 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herní mechaniky, pravidla 		– designová</a:t>
            </a:r>
          </a:p>
          <a:p>
            <a:r>
              <a:rPr lang="cs-CZ" b="1" dirty="0" err="1" smtClean="0"/>
              <a:t>tutorial</a:t>
            </a:r>
            <a:r>
              <a:rPr lang="cs-CZ" b="1" dirty="0" smtClean="0"/>
              <a:t>,  vstupní obsah 			– analýza </a:t>
            </a:r>
            <a:r>
              <a:rPr lang="cs-CZ" b="1" dirty="0" err="1" smtClean="0"/>
              <a:t>onboardingu</a:t>
            </a:r>
            <a:r>
              <a:rPr lang="cs-CZ" b="1" dirty="0" smtClean="0"/>
              <a:t> a retence</a:t>
            </a:r>
          </a:p>
          <a:p>
            <a:r>
              <a:rPr lang="cs-CZ" b="1" dirty="0" smtClean="0"/>
              <a:t>herní </a:t>
            </a:r>
            <a:r>
              <a:rPr lang="cs-CZ" b="1" dirty="0"/>
              <a:t>analytika (telemetrie</a:t>
            </a:r>
            <a:r>
              <a:rPr lang="cs-CZ" b="1" dirty="0" smtClean="0"/>
              <a:t>) 		– designová x </a:t>
            </a:r>
            <a:r>
              <a:rPr lang="cs-CZ" b="1" dirty="0" err="1" smtClean="0"/>
              <a:t>businessová</a:t>
            </a:r>
            <a:endParaRPr lang="cs-CZ" b="1" dirty="0" smtClean="0"/>
          </a:p>
          <a:p>
            <a:pPr lvl="1"/>
            <a:r>
              <a:rPr lang="cs-CZ" dirty="0" smtClean="0"/>
              <a:t>Předmět: data o hráčích, </a:t>
            </a:r>
            <a:r>
              <a:rPr lang="cs-CZ" dirty="0" err="1" smtClean="0"/>
              <a:t>heat</a:t>
            </a:r>
            <a:r>
              <a:rPr lang="cs-CZ" dirty="0" smtClean="0"/>
              <a:t> mapy, design hypotézy; Metoda: vizuální analýza, statistika, play test; </a:t>
            </a:r>
            <a:br>
              <a:rPr lang="cs-CZ" dirty="0" smtClean="0"/>
            </a:br>
            <a:r>
              <a:rPr lang="cs-CZ" dirty="0" smtClean="0"/>
              <a:t>Výstup: </a:t>
            </a:r>
            <a:r>
              <a:rPr lang="cs-CZ" i="1" dirty="0" smtClean="0"/>
              <a:t>Design rovnovážných nesymetrických </a:t>
            </a:r>
            <a:r>
              <a:rPr lang="cs-CZ" i="1" dirty="0" err="1" smtClean="0"/>
              <a:t>multiplayerových</a:t>
            </a:r>
            <a:r>
              <a:rPr lang="cs-CZ" i="1" dirty="0" smtClean="0"/>
              <a:t> map v </a:t>
            </a:r>
            <a:r>
              <a:rPr lang="cs-CZ" i="1" dirty="0" err="1" smtClean="0"/>
              <a:t>League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Legends</a:t>
            </a:r>
            <a:endParaRPr lang="cs-CZ" i="1" dirty="0" smtClean="0"/>
          </a:p>
          <a:p>
            <a:r>
              <a:rPr lang="cs-CZ" b="1" dirty="0" smtClean="0"/>
              <a:t>UX a vizuál 				– </a:t>
            </a:r>
            <a:r>
              <a:rPr lang="cs-CZ" b="1" dirty="0" err="1" smtClean="0"/>
              <a:t>focus</a:t>
            </a:r>
            <a:r>
              <a:rPr lang="cs-CZ" b="1" dirty="0" smtClean="0"/>
              <a:t> testy</a:t>
            </a:r>
          </a:p>
          <a:p>
            <a:r>
              <a:rPr lang="cs-CZ" b="1" dirty="0" smtClean="0"/>
              <a:t>Ovládání, platforma, HW 		– play testy</a:t>
            </a:r>
          </a:p>
          <a:p>
            <a:r>
              <a:rPr lang="cs-CZ" b="1" dirty="0"/>
              <a:t>ž</a:t>
            </a:r>
            <a:r>
              <a:rPr lang="cs-CZ" b="1" dirty="0" smtClean="0"/>
              <a:t>ánry, historie tvorby, jazyk média 	– teoretické</a:t>
            </a:r>
          </a:p>
          <a:p>
            <a:r>
              <a:rPr lang="cs-CZ" b="1" dirty="0" smtClean="0"/>
              <a:t>subkultury, </a:t>
            </a:r>
            <a:r>
              <a:rPr lang="cs-CZ" b="1" dirty="0" err="1" smtClean="0"/>
              <a:t>UGC</a:t>
            </a:r>
            <a:r>
              <a:rPr lang="cs-CZ" b="1" dirty="0" smtClean="0"/>
              <a:t>, </a:t>
            </a:r>
            <a:r>
              <a:rPr lang="cs-CZ" b="1" dirty="0" err="1" smtClean="0"/>
              <a:t>prosumer</a:t>
            </a:r>
            <a:r>
              <a:rPr lang="cs-CZ" b="1" dirty="0" smtClean="0"/>
              <a:t> 		– teoretické </a:t>
            </a:r>
          </a:p>
          <a:p>
            <a:pPr lvl="1"/>
            <a:r>
              <a:rPr lang="cs-CZ" dirty="0" smtClean="0"/>
              <a:t>Předmět: fanoušci, texty, tvorba; Metoda: mapování, kvantifikace, statistika;</a:t>
            </a:r>
            <a:br>
              <a:rPr lang="cs-CZ" dirty="0" smtClean="0"/>
            </a:br>
            <a:r>
              <a:rPr lang="cs-CZ" dirty="0" smtClean="0"/>
              <a:t>Výstup: </a:t>
            </a:r>
            <a:r>
              <a:rPr lang="cs-CZ" i="1" dirty="0" smtClean="0"/>
              <a:t>O kultuře </a:t>
            </a:r>
            <a:r>
              <a:rPr lang="cs-CZ" i="1" dirty="0" err="1" smtClean="0"/>
              <a:t>moderů</a:t>
            </a:r>
            <a:r>
              <a:rPr lang="cs-CZ" i="1" dirty="0" smtClean="0"/>
              <a:t> jako substitutech marketingu</a:t>
            </a:r>
          </a:p>
          <a:p>
            <a:r>
              <a:rPr lang="cs-CZ" b="1" dirty="0" err="1"/>
              <a:t>r</a:t>
            </a:r>
            <a:r>
              <a:rPr lang="cs-CZ" b="1" dirty="0" err="1" smtClean="0"/>
              <a:t>evenue</a:t>
            </a:r>
            <a:r>
              <a:rPr lang="cs-CZ" b="1" dirty="0" smtClean="0"/>
              <a:t>, výkon reklam 			– obchodní </a:t>
            </a:r>
          </a:p>
          <a:p>
            <a:pPr lvl="1"/>
            <a:r>
              <a:rPr lang="cs-CZ" dirty="0" smtClean="0"/>
              <a:t>Předmět: hráči, útrata </a:t>
            </a:r>
            <a:r>
              <a:rPr lang="cs-CZ" dirty="0" err="1" smtClean="0"/>
              <a:t>inapp</a:t>
            </a:r>
            <a:r>
              <a:rPr lang="cs-CZ" dirty="0" smtClean="0"/>
              <a:t> nákupů, </a:t>
            </a:r>
            <a:r>
              <a:rPr lang="cs-CZ" dirty="0" err="1" smtClean="0"/>
              <a:t>timestamp</a:t>
            </a:r>
            <a:r>
              <a:rPr lang="cs-CZ" dirty="0" smtClean="0"/>
              <a:t>, žánry; Metoda: statistika, korelace (čas, prostor, žánry); Výstup: </a:t>
            </a:r>
            <a:r>
              <a:rPr lang="cs-CZ" i="1" dirty="0" smtClean="0"/>
              <a:t>Hráči hry </a:t>
            </a:r>
            <a:r>
              <a:rPr lang="cs-CZ" i="1" dirty="0" err="1" smtClean="0"/>
              <a:t>Hearthstone</a:t>
            </a:r>
            <a:r>
              <a:rPr lang="cs-CZ" i="1" dirty="0" smtClean="0"/>
              <a:t> a motivy k nákupu booster </a:t>
            </a:r>
            <a:r>
              <a:rPr lang="cs-CZ" i="1" dirty="0" err="1" smtClean="0"/>
              <a:t>packů</a:t>
            </a:r>
            <a:endParaRPr lang="cs-CZ" i="1" dirty="0" smtClean="0"/>
          </a:p>
          <a:p>
            <a:r>
              <a:rPr lang="cs-CZ" b="1" dirty="0"/>
              <a:t>k</a:t>
            </a:r>
            <a:r>
              <a:rPr lang="cs-CZ" b="1" dirty="0" smtClean="0"/>
              <a:t>onkurence, prodeje, saturace trhu 	– obchodní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494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TVORBA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582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" y="1135116"/>
            <a:ext cx="12170966" cy="5097517"/>
          </a:xfrm>
        </p:spPr>
      </p:pic>
    </p:spTree>
    <p:extLst>
      <p:ext uri="{BB962C8B-B14F-4D97-AF65-F5344CB8AC3E}">
        <p14:creationId xmlns:p14="http://schemas.microsoft.com/office/powerpoint/2010/main" val="830778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1"/>
            <a:ext cx="12218818" cy="6432331"/>
          </a:xfrm>
        </p:spPr>
      </p:pic>
    </p:spTree>
    <p:extLst>
      <p:ext uri="{BB962C8B-B14F-4D97-AF65-F5344CB8AC3E}">
        <p14:creationId xmlns:p14="http://schemas.microsoft.com/office/powerpoint/2010/main" val="397411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" y="-866274"/>
            <a:ext cx="10886173" cy="7858794"/>
          </a:xfrm>
        </p:spPr>
      </p:pic>
    </p:spTree>
    <p:extLst>
      <p:ext uri="{BB962C8B-B14F-4D97-AF65-F5344CB8AC3E}">
        <p14:creationId xmlns:p14="http://schemas.microsoft.com/office/powerpoint/2010/main" val="1099278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Komplexnější schéma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318"/>
            <a:ext cx="12423567" cy="5669373"/>
          </a:xfrm>
        </p:spPr>
      </p:pic>
    </p:spTree>
    <p:extLst>
      <p:ext uri="{BB962C8B-B14F-4D97-AF65-F5344CB8AC3E}">
        <p14:creationId xmlns:p14="http://schemas.microsoft.com/office/powerpoint/2010/main" val="3682561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err="1" smtClean="0">
                <a:solidFill>
                  <a:schemeClr val="bg1"/>
                </a:solidFill>
                <a:latin typeface="+mn-lt"/>
              </a:rPr>
              <a:t>INTERMEDIALITA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450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Intermedialita</a:t>
            </a:r>
            <a:r>
              <a:rPr lang="cs-CZ" b="1" dirty="0" smtClean="0"/>
              <a:t> hry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1511332"/>
            <a:ext cx="5903976" cy="53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6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Je příčinou zkoumaného </a:t>
            </a:r>
            <a:br>
              <a:rPr lang="cs-CZ" b="1" dirty="0" smtClean="0"/>
            </a:br>
            <a:r>
              <a:rPr lang="cs-CZ" b="1" dirty="0" smtClean="0"/>
              <a:t>herního elementu hra?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i="1" dirty="0" smtClean="0"/>
              <a:t>Jaký </a:t>
            </a:r>
            <a:r>
              <a:rPr lang="cs-CZ" i="1" dirty="0"/>
              <a:t>efekt má konkrétní zkoumaný herní element na hráče? </a:t>
            </a:r>
            <a:endParaRPr lang="cs-CZ" dirty="0"/>
          </a:p>
          <a:p>
            <a:pPr lvl="0"/>
            <a:endParaRPr lang="cs-CZ" i="1" dirty="0" smtClean="0"/>
          </a:p>
          <a:p>
            <a:pPr lvl="0"/>
            <a:r>
              <a:rPr lang="cs-CZ" i="1" dirty="0" smtClean="0"/>
              <a:t>Je </a:t>
            </a:r>
            <a:r>
              <a:rPr lang="cs-CZ" i="1" dirty="0"/>
              <a:t>tento efekt vázán na médium digitální hry? </a:t>
            </a:r>
            <a:endParaRPr lang="cs-CZ" dirty="0"/>
          </a:p>
          <a:p>
            <a:pPr lvl="0"/>
            <a:endParaRPr lang="cs-CZ" i="1" dirty="0" smtClean="0"/>
          </a:p>
          <a:p>
            <a:pPr lvl="0"/>
            <a:r>
              <a:rPr lang="cs-CZ" i="1" dirty="0" smtClean="0"/>
              <a:t>Lze </a:t>
            </a:r>
            <a:r>
              <a:rPr lang="cs-CZ" i="1" dirty="0"/>
              <a:t>tento efekt simulovat mimo médium digitálních her? </a:t>
            </a:r>
            <a:endParaRPr lang="cs-CZ" dirty="0"/>
          </a:p>
          <a:p>
            <a:pPr lvl="0"/>
            <a:endParaRPr lang="cs-CZ" i="1" dirty="0" smtClean="0"/>
          </a:p>
          <a:p>
            <a:pPr lvl="0"/>
            <a:r>
              <a:rPr lang="cs-CZ" i="1" dirty="0" smtClean="0"/>
              <a:t>Existuje </a:t>
            </a:r>
            <a:r>
              <a:rPr lang="cs-CZ" i="1" dirty="0"/>
              <a:t>pro danou situaci vhodný příklad hybridního díla (</a:t>
            </a:r>
            <a:r>
              <a:rPr lang="cs-CZ" i="1" dirty="0" err="1"/>
              <a:t>gamebook</a:t>
            </a:r>
            <a:r>
              <a:rPr lang="cs-CZ" i="1" dirty="0"/>
              <a:t>, happening), který nám nabourá snadné zařazení závislosti zkoumaného na médiu hry?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1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1" y="2960910"/>
            <a:ext cx="3276600" cy="1164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VÝZKUM</a:t>
            </a:r>
            <a:endParaRPr lang="cs-CZ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7445829" y="2960910"/>
            <a:ext cx="3276600" cy="11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TVORBA</a:t>
            </a:r>
            <a:endParaRPr lang="cs-CZ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1676401" y="413656"/>
            <a:ext cx="9046027" cy="6966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/>
              <a:t>h</a:t>
            </a:r>
            <a:r>
              <a:rPr lang="cs-CZ" sz="5400" dirty="0" smtClean="0"/>
              <a:t>erní studia</a:t>
            </a:r>
            <a:endParaRPr lang="cs-CZ" sz="5400" dirty="0"/>
          </a:p>
        </p:txBody>
      </p:sp>
      <p:sp>
        <p:nvSpPr>
          <p:cNvPr id="8" name="Down Arrow 7"/>
          <p:cNvSpPr/>
          <p:nvPr/>
        </p:nvSpPr>
        <p:spPr>
          <a:xfrm>
            <a:off x="2188029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9" name="Down Arrow 8"/>
          <p:cNvSpPr/>
          <p:nvPr/>
        </p:nvSpPr>
        <p:spPr>
          <a:xfrm>
            <a:off x="7957457" y="1377041"/>
            <a:ext cx="2253342" cy="136071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10" name="Down Arrow 7"/>
          <p:cNvSpPr/>
          <p:nvPr/>
        </p:nvSpPr>
        <p:spPr>
          <a:xfrm>
            <a:off x="5072743" y="1377040"/>
            <a:ext cx="2253342" cy="324874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11" name="Rounded Rectangle 4"/>
          <p:cNvSpPr/>
          <p:nvPr/>
        </p:nvSpPr>
        <p:spPr>
          <a:xfrm>
            <a:off x="4561114" y="4811477"/>
            <a:ext cx="3276600" cy="11647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BUSINESS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8904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Kategorizace herních elementů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(</a:t>
            </a:r>
            <a:r>
              <a:rPr lang="cs-CZ" dirty="0"/>
              <a:t>1) </a:t>
            </a:r>
            <a:r>
              <a:rPr lang="cs-CZ" b="1" dirty="0" smtClean="0"/>
              <a:t>nemají </a:t>
            </a:r>
            <a:r>
              <a:rPr lang="cs-CZ" b="1" dirty="0"/>
              <a:t>funkční vazbu na jiná média </a:t>
            </a:r>
            <a:endParaRPr lang="cs-CZ" dirty="0"/>
          </a:p>
          <a:p>
            <a:r>
              <a:rPr lang="cs-CZ" dirty="0" smtClean="0"/>
              <a:t>vyhození </a:t>
            </a:r>
            <a:r>
              <a:rPr lang="cs-CZ" dirty="0"/>
              <a:t>figurky v </a:t>
            </a:r>
            <a:r>
              <a:rPr lang="cs-CZ" i="1" dirty="0"/>
              <a:t>Člověče nezlob se </a:t>
            </a:r>
            <a:r>
              <a:rPr lang="cs-CZ" dirty="0"/>
              <a:t>– pravidla</a:t>
            </a:r>
          </a:p>
          <a:p>
            <a:r>
              <a:rPr lang="cs-CZ" dirty="0" smtClean="0"/>
              <a:t>různé </a:t>
            </a:r>
            <a:r>
              <a:rPr lang="cs-CZ" dirty="0"/>
              <a:t>rychlosti animace v </a:t>
            </a:r>
            <a:r>
              <a:rPr lang="cs-CZ" i="1" dirty="0" err="1"/>
              <a:t>Dark</a:t>
            </a:r>
            <a:r>
              <a:rPr lang="cs-CZ" i="1" dirty="0"/>
              <a:t> </a:t>
            </a:r>
            <a:r>
              <a:rPr lang="cs-CZ" i="1" dirty="0" err="1"/>
              <a:t>Souls</a:t>
            </a:r>
            <a:r>
              <a:rPr lang="cs-CZ" dirty="0"/>
              <a:t> (2011) – sice se jedná o pohyblivý obraz, ale funguje spíše pro soubojový systém a detekci kolizí</a:t>
            </a:r>
          </a:p>
          <a:p>
            <a:r>
              <a:rPr lang="cs-CZ" dirty="0" smtClean="0"/>
              <a:t>číslice </a:t>
            </a:r>
            <a:r>
              <a:rPr lang="cs-CZ" dirty="0"/>
              <a:t>vlastností postav – sice text, ale funguje pouze jako nosič informace o stavu hry, </a:t>
            </a:r>
            <a:r>
              <a:rPr lang="cs-CZ" dirty="0" smtClean="0"/>
              <a:t>nevypráví</a:t>
            </a:r>
          </a:p>
          <a:p>
            <a:endParaRPr lang="cs-CZ" dirty="0"/>
          </a:p>
          <a:p>
            <a:r>
              <a:rPr lang="cs-CZ" dirty="0"/>
              <a:t>(2) </a:t>
            </a:r>
            <a:r>
              <a:rPr lang="cs-CZ" b="1" dirty="0" smtClean="0"/>
              <a:t>zaplétají </a:t>
            </a:r>
            <a:r>
              <a:rPr lang="cs-CZ" b="1" dirty="0"/>
              <a:t>vlastnosti jiných médií do </a:t>
            </a:r>
            <a:r>
              <a:rPr lang="cs-CZ" b="1" i="1" dirty="0" err="1"/>
              <a:t>core</a:t>
            </a:r>
            <a:r>
              <a:rPr lang="cs-CZ" b="1" i="1" dirty="0"/>
              <a:t> </a:t>
            </a:r>
            <a:r>
              <a:rPr lang="cs-CZ" b="1" i="1" dirty="0" err="1"/>
              <a:t>gameplay</a:t>
            </a:r>
            <a:r>
              <a:rPr lang="cs-CZ" i="1" dirty="0"/>
              <a:t> </a:t>
            </a:r>
            <a:endParaRPr lang="cs-CZ" dirty="0"/>
          </a:p>
          <a:p>
            <a:r>
              <a:rPr lang="cs-CZ" dirty="0" smtClean="0"/>
              <a:t>hrací </a:t>
            </a:r>
            <a:r>
              <a:rPr lang="cs-CZ" dirty="0"/>
              <a:t>plán – obraz – pravidla</a:t>
            </a:r>
          </a:p>
          <a:p>
            <a:r>
              <a:rPr lang="cs-CZ" dirty="0" smtClean="0"/>
              <a:t>kýžený </a:t>
            </a:r>
            <a:r>
              <a:rPr lang="cs-CZ" dirty="0"/>
              <a:t>obraz v puzzle – obraz – vizuální validace </a:t>
            </a:r>
            <a:r>
              <a:rPr lang="cs-CZ" dirty="0" smtClean="0"/>
              <a:t>skládání</a:t>
            </a:r>
          </a:p>
          <a:p>
            <a:endParaRPr lang="cs-CZ" dirty="0"/>
          </a:p>
          <a:p>
            <a:r>
              <a:rPr lang="cs-CZ" dirty="0"/>
              <a:t>(3) </a:t>
            </a:r>
            <a:r>
              <a:rPr lang="cs-CZ" b="1" dirty="0"/>
              <a:t>u kterých dominuje vliv jiného média</a:t>
            </a:r>
            <a:r>
              <a:rPr lang="cs-CZ" dirty="0"/>
              <a:t> </a:t>
            </a:r>
          </a:p>
          <a:p>
            <a:r>
              <a:rPr lang="cs-CZ" dirty="0" smtClean="0"/>
              <a:t>figurka </a:t>
            </a:r>
            <a:r>
              <a:rPr lang="cs-CZ" dirty="0"/>
              <a:t>rytíře – skulptura – vizuál</a:t>
            </a:r>
          </a:p>
          <a:p>
            <a:r>
              <a:rPr lang="cs-CZ" dirty="0" smtClean="0"/>
              <a:t>filmové </a:t>
            </a:r>
            <a:r>
              <a:rPr lang="cs-CZ" dirty="0"/>
              <a:t>příběhové sekvence – film – příběh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734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Kdy je hra hrou a kdy jiným médiem?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Proč je to pro nás důležité?</a:t>
            </a:r>
          </a:p>
          <a:p>
            <a:endParaRPr lang="cs-CZ" dirty="0"/>
          </a:p>
          <a:p>
            <a:r>
              <a:rPr lang="cs-CZ" dirty="0" smtClean="0"/>
              <a:t>Jak to zjistit?</a:t>
            </a:r>
          </a:p>
          <a:p>
            <a:endParaRPr lang="cs-CZ" dirty="0"/>
          </a:p>
          <a:p>
            <a:r>
              <a:rPr lang="cs-CZ" dirty="0" smtClean="0"/>
              <a:t>Jaké nástroje použít?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71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MINI WORKSHOP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907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Dekonstrukce hry na: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i="1" dirty="0" smtClean="0"/>
              <a:t>cíle</a:t>
            </a:r>
          </a:p>
          <a:p>
            <a:pPr marL="0" indent="0" algn="ctr">
              <a:buNone/>
            </a:pPr>
            <a:r>
              <a:rPr lang="cs-CZ" sz="4400" i="1" dirty="0" err="1" smtClean="0"/>
              <a:t>core</a:t>
            </a:r>
            <a:r>
              <a:rPr lang="cs-CZ" sz="4400" i="1" dirty="0" smtClean="0"/>
              <a:t> </a:t>
            </a:r>
            <a:r>
              <a:rPr lang="cs-CZ" sz="4400" i="1" dirty="0" err="1" smtClean="0"/>
              <a:t>gameplay</a:t>
            </a:r>
            <a:endParaRPr lang="cs-CZ" sz="4400" i="1" dirty="0" smtClean="0"/>
          </a:p>
          <a:p>
            <a:pPr marL="0" indent="0" algn="ctr">
              <a:buNone/>
            </a:pPr>
            <a:r>
              <a:rPr lang="cs-CZ" sz="4400" i="1" dirty="0" smtClean="0"/>
              <a:t>herní smyčky</a:t>
            </a:r>
          </a:p>
          <a:p>
            <a:pPr marL="0" indent="0" algn="ctr">
              <a:buNone/>
            </a:pPr>
            <a:r>
              <a:rPr lang="cs-CZ" sz="4400" i="1" dirty="0" smtClean="0"/>
              <a:t>herní mechaniky</a:t>
            </a:r>
            <a:endParaRPr lang="cs-CZ" sz="4400" i="1" dirty="0"/>
          </a:p>
        </p:txBody>
      </p:sp>
    </p:spTree>
    <p:extLst>
      <p:ext uri="{BB962C8B-B14F-4D97-AF65-F5344CB8AC3E}">
        <p14:creationId xmlns:p14="http://schemas.microsoft.com/office/powerpoint/2010/main" val="16898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770891" y="760971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5" name="Ovál 4"/>
          <p:cNvSpPr/>
          <p:nvPr/>
        </p:nvSpPr>
        <p:spPr>
          <a:xfrm>
            <a:off x="8467865" y="747216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6" name="Přímá spojnice se šipkou 5"/>
          <p:cNvCxnSpPr>
            <a:stCxn id="4" idx="5"/>
            <a:endCxn id="10" idx="3"/>
          </p:cNvCxnSpPr>
          <p:nvPr/>
        </p:nvCxnSpPr>
        <p:spPr>
          <a:xfrm flipV="1">
            <a:off x="4933057" y="2677345"/>
            <a:ext cx="1843812" cy="137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5" idx="1"/>
            <a:endCxn id="10" idx="7"/>
          </p:cNvCxnSpPr>
          <p:nvPr/>
        </p:nvCxnSpPr>
        <p:spPr>
          <a:xfrm flipH="1">
            <a:off x="8076622" y="1078374"/>
            <a:ext cx="787245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6507681" y="747217"/>
            <a:ext cx="1838129" cy="22612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INTERFACE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1"/>
            <a:endCxn id="4" idx="7"/>
          </p:cNvCxnSpPr>
          <p:nvPr/>
        </p:nvCxnSpPr>
        <p:spPr>
          <a:xfrm flipH="1">
            <a:off x="4933057" y="1078375"/>
            <a:ext cx="1843812" cy="137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10" idx="5"/>
            <a:endCxn id="5" idx="3"/>
          </p:cNvCxnSpPr>
          <p:nvPr/>
        </p:nvCxnSpPr>
        <p:spPr>
          <a:xfrm>
            <a:off x="8076622" y="2677345"/>
            <a:ext cx="787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5806365" y="1635312"/>
            <a:ext cx="534498" cy="577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cxnSp>
        <p:nvCxnSpPr>
          <p:cNvPr id="15" name="Přímá spojnice 14"/>
          <p:cNvCxnSpPr>
            <a:stCxn id="14" idx="0"/>
          </p:cNvCxnSpPr>
          <p:nvPr/>
        </p:nvCxnSpPr>
        <p:spPr>
          <a:xfrm flipV="1">
            <a:off x="6073614" y="468225"/>
            <a:ext cx="434067" cy="1167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434112" y="94223"/>
            <a:ext cx="18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9960804" y="314713"/>
            <a:ext cx="1713470" cy="7636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10677019" y="1139918"/>
            <a:ext cx="1489210" cy="633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ODMĚNY</a:t>
            </a:r>
            <a:endParaRPr lang="cs-CZ" dirty="0"/>
          </a:p>
        </p:txBody>
      </p:sp>
      <p:sp>
        <p:nvSpPr>
          <p:cNvPr id="20" name="Ovál 19"/>
          <p:cNvSpPr/>
          <p:nvPr/>
        </p:nvSpPr>
        <p:spPr>
          <a:xfrm>
            <a:off x="10238574" y="2182637"/>
            <a:ext cx="1927655" cy="6672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ZÁBAVNOST</a:t>
            </a:r>
            <a:endParaRPr lang="cs-CZ" dirty="0"/>
          </a:p>
        </p:txBody>
      </p:sp>
      <p:sp>
        <p:nvSpPr>
          <p:cNvPr id="34" name="Ovál 33"/>
          <p:cNvSpPr/>
          <p:nvPr/>
        </p:nvSpPr>
        <p:spPr>
          <a:xfrm>
            <a:off x="9493969" y="2849902"/>
            <a:ext cx="1927655" cy="6672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PARTICIPACE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1557742" y="4253770"/>
            <a:ext cx="2479717" cy="105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PRAVIDLA</a:t>
            </a:r>
            <a:endParaRPr lang="cs-CZ" sz="2800" dirty="0"/>
          </a:p>
        </p:txBody>
      </p:sp>
      <p:sp>
        <p:nvSpPr>
          <p:cNvPr id="31" name="Obdélník 30"/>
          <p:cNvSpPr/>
          <p:nvPr/>
        </p:nvSpPr>
        <p:spPr>
          <a:xfrm>
            <a:off x="5153904" y="4253770"/>
            <a:ext cx="1717372" cy="10538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SYSTEM</a:t>
            </a:r>
            <a:endParaRPr lang="cs-CZ" sz="2800" dirty="0"/>
          </a:p>
        </p:txBody>
      </p:sp>
      <p:sp>
        <p:nvSpPr>
          <p:cNvPr id="32" name="Obdélník 31"/>
          <p:cNvSpPr/>
          <p:nvPr/>
        </p:nvSpPr>
        <p:spPr>
          <a:xfrm>
            <a:off x="7975017" y="4206482"/>
            <a:ext cx="2479717" cy="10538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ZÁBAVA</a:t>
            </a:r>
            <a:endParaRPr lang="cs-CZ" sz="2800" dirty="0"/>
          </a:p>
        </p:txBody>
      </p:sp>
      <p:sp>
        <p:nvSpPr>
          <p:cNvPr id="33" name="Obdélník 32"/>
          <p:cNvSpPr/>
          <p:nvPr/>
        </p:nvSpPr>
        <p:spPr>
          <a:xfrm>
            <a:off x="1557742" y="5697756"/>
            <a:ext cx="2479717" cy="105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mechaniky</a:t>
            </a:r>
            <a:endParaRPr lang="cs-CZ" sz="2800" dirty="0"/>
          </a:p>
        </p:txBody>
      </p:sp>
      <p:sp>
        <p:nvSpPr>
          <p:cNvPr id="35" name="Obdélník 34"/>
          <p:cNvSpPr/>
          <p:nvPr/>
        </p:nvSpPr>
        <p:spPr>
          <a:xfrm>
            <a:off x="5153904" y="5697756"/>
            <a:ext cx="1717372" cy="10538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dynamiky</a:t>
            </a:r>
            <a:endParaRPr lang="cs-CZ" sz="2800" dirty="0"/>
          </a:p>
        </p:txBody>
      </p:sp>
      <p:sp>
        <p:nvSpPr>
          <p:cNvPr id="36" name="Obdélník 35"/>
          <p:cNvSpPr/>
          <p:nvPr/>
        </p:nvSpPr>
        <p:spPr>
          <a:xfrm>
            <a:off x="7975017" y="5697756"/>
            <a:ext cx="2479717" cy="10538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estetika</a:t>
            </a:r>
            <a:endParaRPr lang="cs-CZ" sz="2800" dirty="0"/>
          </a:p>
        </p:txBody>
      </p:sp>
      <p:sp>
        <p:nvSpPr>
          <p:cNvPr id="37" name="Šipka doprava 36"/>
          <p:cNvSpPr/>
          <p:nvPr/>
        </p:nvSpPr>
        <p:spPr>
          <a:xfrm>
            <a:off x="4294859" y="4617340"/>
            <a:ext cx="619929" cy="2320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7128675" y="4617340"/>
            <a:ext cx="619929" cy="2320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4294859" y="5979891"/>
            <a:ext cx="619929" cy="2320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7128675" y="5979891"/>
            <a:ext cx="619929" cy="2320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0" y="5107487"/>
            <a:ext cx="1480240" cy="6536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DESIGNÉR</a:t>
            </a:r>
            <a:endParaRPr lang="cs-CZ" dirty="0"/>
          </a:p>
        </p:txBody>
      </p:sp>
      <p:sp>
        <p:nvSpPr>
          <p:cNvPr id="42" name="Šipka doprava 41"/>
          <p:cNvSpPr/>
          <p:nvPr/>
        </p:nvSpPr>
        <p:spPr>
          <a:xfrm flipH="1">
            <a:off x="10697129" y="5107486"/>
            <a:ext cx="1520504" cy="6536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HRÁČ</a:t>
            </a: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312351" y="539315"/>
            <a:ext cx="1688951" cy="7933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CÍLE</a:t>
            </a:r>
            <a:endParaRPr lang="cs-CZ" sz="2800" dirty="0"/>
          </a:p>
        </p:txBody>
      </p:sp>
      <p:sp>
        <p:nvSpPr>
          <p:cNvPr id="45" name="Obdélník 44"/>
          <p:cNvSpPr/>
          <p:nvPr/>
        </p:nvSpPr>
        <p:spPr>
          <a:xfrm>
            <a:off x="312352" y="1722884"/>
            <a:ext cx="1688951" cy="7933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HERNÍ SMYČKY</a:t>
            </a:r>
            <a:endParaRPr lang="cs-CZ" sz="2800" dirty="0"/>
          </a:p>
        </p:txBody>
      </p:sp>
      <p:sp>
        <p:nvSpPr>
          <p:cNvPr id="46" name="Obdélník 45"/>
          <p:cNvSpPr/>
          <p:nvPr/>
        </p:nvSpPr>
        <p:spPr>
          <a:xfrm>
            <a:off x="312350" y="2906453"/>
            <a:ext cx="1688951" cy="7933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PROSTOR</a:t>
            </a:r>
          </a:p>
          <a:p>
            <a:pPr algn="ctr"/>
            <a:r>
              <a:rPr lang="cs-CZ" sz="2800" dirty="0" smtClean="0"/>
              <a:t>(příště)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81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SHRNUTÍ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781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struktura hry</a:t>
            </a:r>
          </a:p>
          <a:p>
            <a:r>
              <a:rPr lang="cs-CZ" dirty="0"/>
              <a:t>h</a:t>
            </a:r>
            <a:r>
              <a:rPr lang="cs-CZ" dirty="0" smtClean="0"/>
              <a:t>erní elementy</a:t>
            </a:r>
          </a:p>
          <a:p>
            <a:r>
              <a:rPr lang="cs-CZ" dirty="0" smtClean="0"/>
              <a:t>cíle</a:t>
            </a:r>
          </a:p>
          <a:p>
            <a:r>
              <a:rPr lang="cs-CZ" dirty="0"/>
              <a:t>herní </a:t>
            </a:r>
            <a:r>
              <a:rPr lang="cs-CZ" dirty="0" smtClean="0"/>
              <a:t>smyčky</a:t>
            </a:r>
          </a:p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 smtClean="0"/>
          </a:p>
          <a:p>
            <a:r>
              <a:rPr lang="cs-CZ" dirty="0" smtClean="0"/>
              <a:t>pravidla</a:t>
            </a:r>
          </a:p>
          <a:p>
            <a:r>
              <a:rPr lang="cs-CZ" dirty="0" smtClean="0"/>
              <a:t>model </a:t>
            </a:r>
            <a:r>
              <a:rPr lang="cs-CZ" dirty="0" err="1" smtClean="0"/>
              <a:t>MDA</a:t>
            </a:r>
            <a:endParaRPr lang="cs-CZ" dirty="0" smtClean="0"/>
          </a:p>
          <a:p>
            <a:r>
              <a:rPr lang="cs-CZ" dirty="0" smtClean="0"/>
              <a:t>možnosti herní analýzy</a:t>
            </a:r>
          </a:p>
          <a:p>
            <a:r>
              <a:rPr lang="cs-CZ" dirty="0" err="1" smtClean="0"/>
              <a:t>intermedialita</a:t>
            </a:r>
            <a:r>
              <a:rPr lang="cs-CZ" dirty="0" smtClean="0"/>
              <a:t> her</a:t>
            </a:r>
          </a:p>
          <a:p>
            <a:r>
              <a:rPr lang="cs-CZ" dirty="0" smtClean="0"/>
              <a:t>(prostor)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474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86971"/>
            <a:ext cx="10515600" cy="518999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2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Věda a hry?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Porozumění chování hráčů v širším kontextu</a:t>
            </a:r>
          </a:p>
          <a:p>
            <a:endParaRPr lang="cs-CZ" dirty="0"/>
          </a:p>
          <a:p>
            <a:r>
              <a:rPr lang="cs-CZ" dirty="0" smtClean="0"/>
              <a:t>Důmyslnější tvorba</a:t>
            </a:r>
          </a:p>
          <a:p>
            <a:endParaRPr lang="cs-CZ" dirty="0"/>
          </a:p>
          <a:p>
            <a:r>
              <a:rPr lang="cs-CZ" dirty="0" smtClean="0"/>
              <a:t>Kvalitnější </a:t>
            </a:r>
            <a:r>
              <a:rPr lang="cs-CZ" dirty="0" err="1" smtClean="0"/>
              <a:t>QA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Rozhodování o businessu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3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9631"/>
            <a:ext cx="10515600" cy="6027048"/>
          </a:xfrm>
        </p:spPr>
        <p:txBody>
          <a:bodyPr>
            <a:normAutofit/>
          </a:bodyPr>
          <a:lstStyle/>
          <a:p>
            <a:pPr algn="ctr"/>
            <a:r>
              <a:rPr lang="cs-CZ" sz="11500" b="1" dirty="0" smtClean="0">
                <a:solidFill>
                  <a:schemeClr val="bg1"/>
                </a:solidFill>
                <a:latin typeface="+mn-lt"/>
              </a:rPr>
              <a:t>HRA?</a:t>
            </a:r>
            <a:endParaRPr lang="cs-CZ" sz="11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21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Struktura hry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tvoří hru?</a:t>
            </a:r>
          </a:p>
          <a:p>
            <a:endParaRPr lang="cs-CZ" dirty="0"/>
          </a:p>
          <a:p>
            <a:r>
              <a:rPr lang="cs-CZ" dirty="0" smtClean="0"/>
              <a:t>Co odlišuje hry od ostatních médií?</a:t>
            </a:r>
          </a:p>
          <a:p>
            <a:endParaRPr lang="cs-CZ" dirty="0"/>
          </a:p>
          <a:p>
            <a:r>
              <a:rPr lang="cs-CZ" dirty="0" smtClean="0"/>
              <a:t>Jak lze tyto odlišnosti popsat?</a:t>
            </a:r>
          </a:p>
          <a:p>
            <a:endParaRPr lang="cs-CZ" dirty="0"/>
          </a:p>
          <a:p>
            <a:r>
              <a:rPr lang="cs-CZ" dirty="0" smtClean="0"/>
              <a:t>V čem spočívá jedinečnost hry jakožto média?</a:t>
            </a:r>
          </a:p>
        </p:txBody>
      </p:sp>
    </p:spTree>
    <p:extLst>
      <p:ext uri="{BB962C8B-B14F-4D97-AF65-F5344CB8AC3E}">
        <p14:creationId xmlns:p14="http://schemas.microsoft.com/office/powerpoint/2010/main" val="257540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Herní elementy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Zábava = </a:t>
            </a:r>
            <a:r>
              <a:rPr lang="cs-CZ" sz="4000" dirty="0" err="1" smtClean="0"/>
              <a:t>FUN</a:t>
            </a:r>
            <a:endParaRPr lang="cs-CZ" sz="4000" dirty="0" smtClean="0"/>
          </a:p>
          <a:p>
            <a:r>
              <a:rPr lang="cs-CZ" sz="4000" dirty="0" smtClean="0"/>
              <a:t>Cíle</a:t>
            </a:r>
          </a:p>
          <a:p>
            <a:r>
              <a:rPr lang="cs-CZ" sz="4000" dirty="0" smtClean="0"/>
              <a:t>Herní smyčky</a:t>
            </a:r>
            <a:endParaRPr lang="cs-CZ" sz="4000" dirty="0"/>
          </a:p>
          <a:p>
            <a:r>
              <a:rPr lang="cs-CZ" sz="4000" dirty="0"/>
              <a:t>Pravidla</a:t>
            </a:r>
          </a:p>
          <a:p>
            <a:r>
              <a:rPr lang="cs-CZ" sz="4000" dirty="0" err="1" smtClean="0"/>
              <a:t>Core</a:t>
            </a:r>
            <a:r>
              <a:rPr lang="cs-CZ" sz="4000" dirty="0" smtClean="0"/>
              <a:t> </a:t>
            </a:r>
            <a:r>
              <a:rPr lang="cs-CZ" sz="4000" dirty="0" err="1" smtClean="0"/>
              <a:t>Gameplay</a:t>
            </a:r>
            <a:endParaRPr lang="cs-CZ" sz="4000" dirty="0" smtClean="0"/>
          </a:p>
          <a:p>
            <a:r>
              <a:rPr lang="cs-CZ" sz="4000" dirty="0" err="1" smtClean="0"/>
              <a:t>MDA</a:t>
            </a:r>
            <a:r>
              <a:rPr lang="cs-CZ" sz="4000" dirty="0" smtClean="0"/>
              <a:t>: mechaniky, dynamiky, estetiky</a:t>
            </a:r>
          </a:p>
          <a:p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329304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1245</Words>
  <Application>Microsoft Office PowerPoint</Application>
  <PresentationFormat>Širokoúhlá obrazovka</PresentationFormat>
  <Paragraphs>348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Open Sans</vt:lpstr>
      <vt:lpstr>Office Theme</vt:lpstr>
      <vt:lpstr>Aplikovaná herní studia jaro 2016</vt:lpstr>
      <vt:lpstr>VĚDA A HRY?</vt:lpstr>
      <vt:lpstr>Prezentace aplikace PowerPoint</vt:lpstr>
      <vt:lpstr>Věda a hry?</vt:lpstr>
      <vt:lpstr>Prezentace aplikace PowerPoint</vt:lpstr>
      <vt:lpstr>Věda a hry?</vt:lpstr>
      <vt:lpstr>HRA?</vt:lpstr>
      <vt:lpstr>Struktura hry</vt:lpstr>
      <vt:lpstr>Herní elementy</vt:lpstr>
      <vt:lpstr>ZÁBAVNOST</vt:lpstr>
      <vt:lpstr>Zábavnost; Fun</vt:lpstr>
      <vt:lpstr>Kinds of Fun &gt;&gt;&gt; http://8kindsoffun.com </vt:lpstr>
      <vt:lpstr>Kinds of Fun</vt:lpstr>
      <vt:lpstr>CÍLE</vt:lpstr>
      <vt:lpstr>Co je to hra? (SCHELL, 2008)</vt:lpstr>
      <vt:lpstr>Cíle</vt:lpstr>
      <vt:lpstr>HERNÍ SMYČKY</vt:lpstr>
      <vt:lpstr>Herní smyčky jako průchod systémem</vt:lpstr>
      <vt:lpstr>Herní smyčka</vt:lpstr>
      <vt:lpstr>Diablo (1996)</vt:lpstr>
      <vt:lpstr>Herní smyčky - shrnutí</vt:lpstr>
      <vt:lpstr>PRAVIDLA</vt:lpstr>
      <vt:lpstr>Pravidla</vt:lpstr>
      <vt:lpstr>CORE GAMEPLAY</vt:lpstr>
      <vt:lpstr>Core Gameplay</vt:lpstr>
      <vt:lpstr>Core Gameplay</vt:lpstr>
      <vt:lpstr>Core Gameplay</vt:lpstr>
      <vt:lpstr>Příklady Core Gameplay</vt:lpstr>
      <vt:lpstr>MDA</vt:lpstr>
      <vt:lpstr>Model MDA</vt:lpstr>
      <vt:lpstr>Prezentace aplikace PowerPoint</vt:lpstr>
      <vt:lpstr>Herní mechaniky – Mechanics (MDA)</vt:lpstr>
      <vt:lpstr>Herní dynamiky - Dynamics (MDA)</vt:lpstr>
      <vt:lpstr>Herní estetika - Aesthetics (MDA)</vt:lpstr>
      <vt:lpstr>MDA vs Člověče Nezlob Se</vt:lpstr>
      <vt:lpstr>Příklad změny herních mechanik</vt:lpstr>
      <vt:lpstr>ANALÝZA HER</vt:lpstr>
      <vt:lpstr>Prezentace aplikace PowerPoint</vt:lpstr>
      <vt:lpstr>Analýzy (digitálních) her</vt:lpstr>
      <vt:lpstr>Analýza (digitálních) her - zobecnění</vt:lpstr>
      <vt:lpstr>Metody analyzování digitálních her</vt:lpstr>
      <vt:lpstr>TVORBA</vt:lpstr>
      <vt:lpstr>Prezentace aplikace PowerPoint</vt:lpstr>
      <vt:lpstr>Prezentace aplikace PowerPoint</vt:lpstr>
      <vt:lpstr>Prezentace aplikace PowerPoint</vt:lpstr>
      <vt:lpstr>Komplexnější schéma</vt:lpstr>
      <vt:lpstr>INTERMEDIALITA</vt:lpstr>
      <vt:lpstr>Intermedialita hry</vt:lpstr>
      <vt:lpstr>Je příčinou zkoumaného  herního elementu hra?</vt:lpstr>
      <vt:lpstr>Kategorizace herních elementů</vt:lpstr>
      <vt:lpstr>Kdy je hra hrou a kdy jiným médiem?</vt:lpstr>
      <vt:lpstr>MINI WORKSHOP</vt:lpstr>
      <vt:lpstr>Dekonstrukce hry na:</vt:lpstr>
      <vt:lpstr>Prezentace aplikace PowerPoint</vt:lpstr>
      <vt:lpstr>SHRNUTÍ</vt:lpstr>
      <vt:lpstr>Témata</vt:lpstr>
      <vt:lpstr>Prezentace aplikace PowerPoint</vt:lpstr>
    </vt:vector>
  </TitlesOfParts>
  <Company>ZI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herní studia 02</dc:title>
  <dc:creator>ZI</dc:creator>
  <cp:lastModifiedBy>Zdeněk Záhora</cp:lastModifiedBy>
  <cp:revision>47</cp:revision>
  <dcterms:created xsi:type="dcterms:W3CDTF">2015-03-08T19:10:59Z</dcterms:created>
  <dcterms:modified xsi:type="dcterms:W3CDTF">2016-02-29T12:38:44Z</dcterms:modified>
</cp:coreProperties>
</file>