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380" r:id="rId5"/>
    <p:sldId id="381" r:id="rId6"/>
    <p:sldId id="382" r:id="rId7"/>
    <p:sldId id="383" r:id="rId8"/>
    <p:sldId id="384" r:id="rId9"/>
    <p:sldId id="385" r:id="rId10"/>
    <p:sldId id="317" r:id="rId11"/>
    <p:sldId id="358" r:id="rId12"/>
    <p:sldId id="359" r:id="rId13"/>
    <p:sldId id="356" r:id="rId14"/>
    <p:sldId id="347" r:id="rId15"/>
    <p:sldId id="353" r:id="rId16"/>
    <p:sldId id="352" r:id="rId17"/>
    <p:sldId id="348" r:id="rId18"/>
    <p:sldId id="349" r:id="rId19"/>
    <p:sldId id="350" r:id="rId20"/>
    <p:sldId id="351" r:id="rId21"/>
    <p:sldId id="357" r:id="rId22"/>
    <p:sldId id="354" r:id="rId23"/>
    <p:sldId id="355" r:id="rId24"/>
    <p:sldId id="360" r:id="rId25"/>
    <p:sldId id="374" r:id="rId26"/>
    <p:sldId id="375" r:id="rId27"/>
    <p:sldId id="376" r:id="rId28"/>
    <p:sldId id="377" r:id="rId29"/>
    <p:sldId id="378" r:id="rId30"/>
    <p:sldId id="379" r:id="rId31"/>
    <p:sldId id="337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34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3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3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4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07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92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7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7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04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2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00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2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33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3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59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1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0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12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1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1714-4A86-4DEB-9D09-8787181B2093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A5B4-2A60-4508-BFE4-538420A22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2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1714-4A86-4DEB-9D09-8787181B2093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25.4.2016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A5B4-2A60-4508-BFE4-538420A224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outu.be/FGWX18zegp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outu.be/7A9jNDUMZE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Pp2aMs38ER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F5MzKdjIaP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nKAlDUu7zko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u8COzjAoBA" TargetMode="External"/><Relationship Id="rId2" Type="http://schemas.openxmlformats.org/officeDocument/2006/relationships/hyperlink" Target="https://youtu.be/BYfYrhT82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herní studia</a:t>
            </a:r>
            <a:br>
              <a:rPr lang="cs-CZ" dirty="0" smtClean="0"/>
            </a:br>
            <a:r>
              <a:rPr lang="cs-CZ" dirty="0" smtClean="0"/>
              <a:t>jaro 2016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9144000" cy="1295400"/>
          </a:xfrm>
        </p:spPr>
        <p:txBody>
          <a:bodyPr/>
          <a:lstStyle/>
          <a:p>
            <a:r>
              <a:rPr lang="cs-CZ" i="1" dirty="0" smtClean="0"/>
              <a:t>herní žánry, čtecí týden </a:t>
            </a:r>
          </a:p>
        </p:txBody>
      </p:sp>
    </p:spTree>
    <p:extLst>
      <p:ext uri="{BB962C8B-B14F-4D97-AF65-F5344CB8AC3E}">
        <p14:creationId xmlns:p14="http://schemas.microsoft.com/office/powerpoint/2010/main" val="42723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x žánr?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literární</a:t>
            </a:r>
          </a:p>
          <a:p>
            <a:endParaRPr lang="cs-CZ" dirty="0" smtClean="0"/>
          </a:p>
          <a:p>
            <a:r>
              <a:rPr lang="cs-CZ" dirty="0" smtClean="0"/>
              <a:t>filmový</a:t>
            </a:r>
          </a:p>
          <a:p>
            <a:endParaRPr lang="cs-CZ" dirty="0" smtClean="0"/>
          </a:p>
          <a:p>
            <a:r>
              <a:rPr lang="cs-CZ" dirty="0" smtClean="0"/>
              <a:t>hudební</a:t>
            </a:r>
          </a:p>
          <a:p>
            <a:endParaRPr lang="cs-CZ" dirty="0" smtClean="0"/>
          </a:p>
          <a:p>
            <a:r>
              <a:rPr lang="cs-CZ" dirty="0" smtClean="0"/>
              <a:t>vizuální 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0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jsou žánry?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</a:p>
          <a:p>
            <a:r>
              <a:rPr lang="cs-CZ" dirty="0" smtClean="0"/>
              <a:t>výzkum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interpretace</a:t>
            </a:r>
          </a:p>
          <a:p>
            <a:r>
              <a:rPr lang="cs-CZ" dirty="0" smtClean="0"/>
              <a:t>kritika</a:t>
            </a:r>
          </a:p>
          <a:p>
            <a:r>
              <a:rPr lang="cs-CZ" dirty="0" smtClean="0"/>
              <a:t>prodej</a:t>
            </a:r>
          </a:p>
          <a:p>
            <a:r>
              <a:rPr lang="cs-CZ" dirty="0" smtClean="0"/>
              <a:t>distribuce</a:t>
            </a:r>
          </a:p>
          <a:p>
            <a:r>
              <a:rPr lang="cs-CZ" dirty="0" smtClean="0"/>
              <a:t>vývoj žánru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52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b="1" i="1" dirty="0" smtClean="0"/>
              <a:t>While </a:t>
            </a:r>
            <a:r>
              <a:rPr lang="en-US" b="1" i="1" dirty="0"/>
              <a:t>some video games can be classified in a manner similar to that of films</a:t>
            </a:r>
            <a:r>
              <a:rPr lang="en-US" i="1" dirty="0"/>
              <a:t> (we might say that Outlaw (1978) is a Western, Space Invaders (1978) science fiction, and Combat (1977) a war game), </a:t>
            </a:r>
            <a:r>
              <a:rPr lang="en-US" b="1" i="1" dirty="0"/>
              <a:t>classification by </a:t>
            </a:r>
            <a:r>
              <a:rPr lang="en-US" b="1" i="1" u="sng" dirty="0"/>
              <a:t>iconography ignores the fundamental differences and similarities</a:t>
            </a:r>
            <a:r>
              <a:rPr lang="en-US" b="1" i="1" dirty="0"/>
              <a:t> which are to be found in the player’s experience of the </a:t>
            </a:r>
            <a:r>
              <a:rPr lang="en-US" b="1" i="1" dirty="0" smtClean="0"/>
              <a:t>game.</a:t>
            </a:r>
            <a:r>
              <a:rPr lang="cs-CZ" dirty="0" smtClean="0"/>
              <a:t>“</a:t>
            </a:r>
          </a:p>
          <a:p>
            <a:r>
              <a:rPr lang="en-US" dirty="0" smtClean="0"/>
              <a:t>The </a:t>
            </a:r>
            <a:r>
              <a:rPr lang="en-US" dirty="0"/>
              <a:t>Medium of the Video Game</a:t>
            </a:r>
            <a:r>
              <a:rPr lang="cs-CZ" dirty="0"/>
              <a:t> (Wolf, 2002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4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en-US" i="1" dirty="0" smtClean="0"/>
              <a:t>In the culture surrounding the video game, certain generic terms such as the Shoot ’</a:t>
            </a:r>
            <a:r>
              <a:rPr lang="en-US" i="1" dirty="0" err="1" smtClean="0"/>
              <a:t>Em</a:t>
            </a:r>
            <a:r>
              <a:rPr lang="en-US" i="1" dirty="0" smtClean="0"/>
              <a:t> Up are already established and in use among players, and these terms and distinctions are reflected in the proposed list of terms below. </a:t>
            </a:r>
            <a:r>
              <a:rPr lang="en-US" b="1" i="1" dirty="0" smtClean="0"/>
              <a:t>Some of these genres overlap commonly‐used genres of moving imagery </a:t>
            </a:r>
            <a:r>
              <a:rPr lang="en-US" i="1" dirty="0" smtClean="0"/>
              <a:t>(such as Adaptation, Adventure, Chase), </a:t>
            </a:r>
            <a:r>
              <a:rPr lang="en-US" b="1" i="1" dirty="0" smtClean="0"/>
              <a:t>while others</a:t>
            </a:r>
            <a:r>
              <a:rPr lang="en-US" i="1" dirty="0" smtClean="0"/>
              <a:t>, such as Escape, Maze, or Shoot ’</a:t>
            </a:r>
            <a:r>
              <a:rPr lang="en-US" i="1" dirty="0" err="1" smtClean="0"/>
              <a:t>Em</a:t>
            </a:r>
            <a:r>
              <a:rPr lang="en-US" i="1" dirty="0" smtClean="0"/>
              <a:t> Up, </a:t>
            </a:r>
            <a:r>
              <a:rPr lang="en-US" b="1" i="1" dirty="0" smtClean="0"/>
              <a:t>are specific to video games and reflect the interactive nature of the medium.</a:t>
            </a:r>
            <a:r>
              <a:rPr lang="cs-CZ" dirty="0" smtClean="0"/>
              <a:t>“ (Wolf, 2002)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904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b="1" i="1" dirty="0" smtClean="0"/>
              <a:t>In </a:t>
            </a:r>
            <a:r>
              <a:rPr lang="en-US" b="1" i="1" dirty="0"/>
              <a:t>a video game, there is almost always a definite objective that the player strives to complete</a:t>
            </a:r>
            <a:r>
              <a:rPr lang="en-US" i="1" dirty="0"/>
              <a:t> (or find and complete, as in the case of </a:t>
            </a:r>
            <a:r>
              <a:rPr lang="en-US" i="1" dirty="0" err="1"/>
              <a:t>Myst</a:t>
            </a:r>
            <a:r>
              <a:rPr lang="en-US" i="1" dirty="0"/>
              <a:t>), and </a:t>
            </a:r>
            <a:r>
              <a:rPr lang="en-US" b="1" i="1" dirty="0"/>
              <a:t>in doing so very specific interactions are used</a:t>
            </a:r>
            <a:r>
              <a:rPr lang="en-US" i="1" dirty="0"/>
              <a:t>. </a:t>
            </a:r>
            <a:r>
              <a:rPr lang="en-US" b="1" i="1" dirty="0"/>
              <a:t>Thus the intention, of the player‐character at least, is often clear, and can be analyzed as a part of the game.</a:t>
            </a:r>
            <a:r>
              <a:rPr lang="en-US" i="1" dirty="0"/>
              <a:t> The game’s objective is a motivational force for the player, and </a:t>
            </a:r>
            <a:r>
              <a:rPr lang="en-US" b="1" i="1" u="sng" dirty="0"/>
              <a:t>this, combined with the various forms of interactivity present in the game, are useful places to start in building a set of video game genres</a:t>
            </a:r>
            <a:r>
              <a:rPr lang="en-US" i="1" dirty="0" smtClean="0"/>
              <a:t>.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(Wolf, 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6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i="1" dirty="0" smtClean="0"/>
              <a:t>More </a:t>
            </a:r>
            <a:r>
              <a:rPr lang="en-US" i="1" dirty="0"/>
              <a:t>recently, Mark J.P. Wolf has come up with 42 different genres of games according to the kind of interactivity they offer. However, if we see genre‐based categorizations as a means of making sense out of a larger whole, </a:t>
            </a:r>
            <a:r>
              <a:rPr lang="en-US" b="1" i="1" dirty="0"/>
              <a:t>42 genres ceases to be useful</a:t>
            </a:r>
            <a:r>
              <a:rPr lang="en-US" i="1" dirty="0"/>
              <a:t>. Or, </a:t>
            </a:r>
            <a:r>
              <a:rPr lang="en-US" b="1" i="1" dirty="0"/>
              <a:t>we have to accept that the diversity of games requires many more genres and subgenres than traditional media products</a:t>
            </a:r>
            <a:r>
              <a:rPr lang="en-US" i="1" dirty="0"/>
              <a:t> which have benefitted from genre studies. Or, that </a:t>
            </a:r>
            <a:r>
              <a:rPr lang="en-US" b="1" i="1" u="sng" dirty="0"/>
              <a:t>a game genre equals hybridity, because game genres are complex sums of interaction and rule mechanisms, audiovisual styles, and popular fiction genre conventions</a:t>
            </a:r>
            <a:r>
              <a:rPr lang="en-US" b="1" i="1" dirty="0" smtClean="0"/>
              <a:t>.</a:t>
            </a:r>
            <a:r>
              <a:rPr lang="cs-CZ" dirty="0" smtClean="0"/>
              <a:t>“</a:t>
            </a:r>
            <a:endParaRPr lang="en-US" dirty="0"/>
          </a:p>
          <a:p>
            <a:r>
              <a:rPr lang="en-US" dirty="0"/>
              <a:t>—Halo and the Anatomy of the FPS, by Aki </a:t>
            </a:r>
            <a:r>
              <a:rPr lang="en-US" dirty="0" err="1"/>
              <a:t>Järvinen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881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59612" y="0"/>
          <a:ext cx="11758411" cy="704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0997"/>
                <a:gridCol w="623320"/>
                <a:gridCol w="588037"/>
                <a:gridCol w="548052"/>
                <a:gridCol w="583334"/>
                <a:gridCol w="837367"/>
                <a:gridCol w="679773"/>
                <a:gridCol w="910282"/>
                <a:gridCol w="712702"/>
                <a:gridCol w="837367"/>
                <a:gridCol w="787972"/>
                <a:gridCol w="616263"/>
                <a:gridCol w="686828"/>
                <a:gridCol w="484545"/>
                <a:gridCol w="571572"/>
              </a:tblGrid>
              <a:tr h="290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Označení žánru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Or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GP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GMG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Des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Moby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PSN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XBLA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GOG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ND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GFS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GG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#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action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arcade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adventure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strategy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RPG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indie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MMO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casual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simulation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Race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Sport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free to play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FPS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family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Logical / puzzle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cards / casino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educational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music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classic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fighting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  <a:tr h="290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NABÍDKA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42" marR="539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 žánrů (digitální distribuce)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13x	</a:t>
            </a:r>
            <a:r>
              <a:rPr lang="cs-CZ" dirty="0" err="1" smtClean="0"/>
              <a:t>Action</a:t>
            </a:r>
            <a:endParaRPr lang="cs-CZ" dirty="0" smtClean="0"/>
          </a:p>
          <a:p>
            <a:r>
              <a:rPr lang="cs-CZ" dirty="0" smtClean="0"/>
              <a:t>13x	</a:t>
            </a:r>
            <a:r>
              <a:rPr lang="cs-CZ" dirty="0" err="1" smtClean="0"/>
              <a:t>Simulation</a:t>
            </a:r>
            <a:endParaRPr lang="cs-CZ" dirty="0" smtClean="0"/>
          </a:p>
          <a:p>
            <a:r>
              <a:rPr lang="cs-CZ" dirty="0" smtClean="0"/>
              <a:t>12x	</a:t>
            </a:r>
            <a:r>
              <a:rPr lang="cs-CZ" dirty="0" err="1" smtClean="0"/>
              <a:t>Strategy</a:t>
            </a:r>
            <a:endParaRPr lang="cs-CZ" dirty="0" smtClean="0"/>
          </a:p>
          <a:p>
            <a:r>
              <a:rPr lang="cs-CZ" dirty="0" smtClean="0"/>
              <a:t>11x	</a:t>
            </a:r>
            <a:r>
              <a:rPr lang="cs-CZ" dirty="0" err="1" smtClean="0"/>
              <a:t>Race</a:t>
            </a:r>
            <a:endParaRPr lang="cs-CZ" dirty="0" smtClean="0"/>
          </a:p>
          <a:p>
            <a:r>
              <a:rPr lang="cs-CZ" dirty="0" smtClean="0"/>
              <a:t>11x	Sport</a:t>
            </a:r>
          </a:p>
          <a:p>
            <a:r>
              <a:rPr lang="cs-CZ" dirty="0" smtClean="0"/>
              <a:t>10x 	RPG</a:t>
            </a:r>
          </a:p>
          <a:p>
            <a:r>
              <a:rPr lang="cs-CZ" dirty="0" smtClean="0"/>
              <a:t>10x 	</a:t>
            </a:r>
            <a:r>
              <a:rPr lang="cs-CZ" dirty="0" err="1" smtClean="0"/>
              <a:t>Adventure</a:t>
            </a:r>
            <a:endParaRPr lang="cs-CZ" dirty="0" smtClean="0"/>
          </a:p>
          <a:p>
            <a:r>
              <a:rPr lang="cs-CZ" dirty="0" smtClean="0"/>
              <a:t>  7x 	</a:t>
            </a:r>
            <a:r>
              <a:rPr lang="cs-CZ" dirty="0" err="1" smtClean="0"/>
              <a:t>Logical</a:t>
            </a:r>
            <a:r>
              <a:rPr lang="cs-CZ" dirty="0" smtClean="0"/>
              <a:t> / Puzzle </a:t>
            </a:r>
          </a:p>
        </p:txBody>
      </p:sp>
    </p:spTree>
    <p:extLst>
      <p:ext uri="{BB962C8B-B14F-4D97-AF65-F5344CB8AC3E}">
        <p14:creationId xmlns:p14="http://schemas.microsoft.com/office/powerpoint/2010/main" val="343358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Škála výběru (digitální distribuce)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Steam</a:t>
            </a:r>
            <a:r>
              <a:rPr lang="cs-CZ" dirty="0" smtClean="0"/>
              <a:t> 			11 kat.</a:t>
            </a:r>
          </a:p>
          <a:p>
            <a:r>
              <a:rPr lang="cs-CZ" dirty="0" smtClean="0"/>
              <a:t>Green Man </a:t>
            </a:r>
            <a:r>
              <a:rPr lang="cs-CZ" dirty="0" err="1" smtClean="0"/>
              <a:t>Gaming</a:t>
            </a:r>
            <a:r>
              <a:rPr lang="cs-CZ" dirty="0" smtClean="0"/>
              <a:t> 	12 kat.</a:t>
            </a:r>
          </a:p>
          <a:p>
            <a:r>
              <a:rPr lang="cs-CZ" dirty="0" smtClean="0"/>
              <a:t>GOG				  9 kat.</a:t>
            </a:r>
          </a:p>
          <a:p>
            <a:r>
              <a:rPr lang="cs-CZ" dirty="0" err="1" smtClean="0"/>
              <a:t>Origin</a:t>
            </a:r>
            <a:r>
              <a:rPr lang="cs-CZ" dirty="0" smtClean="0"/>
              <a:t>			  7 kat.</a:t>
            </a:r>
          </a:p>
          <a:p>
            <a:r>
              <a:rPr lang="cs-CZ" dirty="0" smtClean="0"/>
              <a:t>PSN				15 kat.</a:t>
            </a:r>
          </a:p>
          <a:p>
            <a:r>
              <a:rPr lang="cs-CZ" dirty="0" smtClean="0"/>
              <a:t>XBLA			14 kat.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68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37" y="422791"/>
            <a:ext cx="7059330" cy="6015419"/>
          </a:xfr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7438768" y="2010031"/>
            <a:ext cx="3915031" cy="4166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Súčasné</a:t>
            </a:r>
            <a:r>
              <a:rPr lang="cs-CZ" dirty="0"/>
              <a:t> </a:t>
            </a:r>
            <a:r>
              <a:rPr lang="cs-CZ" dirty="0" err="1"/>
              <a:t>klasifikácie</a:t>
            </a:r>
            <a:r>
              <a:rPr lang="cs-CZ" dirty="0"/>
              <a:t> počítačových </a:t>
            </a:r>
            <a:r>
              <a:rPr lang="cs-CZ" dirty="0" err="1"/>
              <a:t>hier</a:t>
            </a:r>
            <a:r>
              <a:rPr lang="cs-CZ" dirty="0"/>
              <a:t> a </a:t>
            </a:r>
            <a:r>
              <a:rPr lang="cs-CZ" dirty="0" err="1"/>
              <a:t>ich</a:t>
            </a:r>
            <a:r>
              <a:rPr lang="cs-CZ" dirty="0"/>
              <a:t> kritika</a:t>
            </a:r>
          </a:p>
          <a:p>
            <a:r>
              <a:rPr lang="cs-CZ" dirty="0" smtClean="0"/>
              <a:t>Buček, 2012</a:t>
            </a:r>
          </a:p>
          <a:p>
            <a:r>
              <a:rPr lang="cs-CZ" dirty="0" smtClean="0"/>
              <a:t>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26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01 </a:t>
            </a:r>
            <a:r>
              <a:rPr lang="cs-CZ" dirty="0" smtClean="0"/>
              <a:t>	</a:t>
            </a:r>
            <a:r>
              <a:rPr lang="cs-CZ" dirty="0" err="1" smtClean="0"/>
              <a:t>UVOD</a:t>
            </a:r>
            <a:endParaRPr lang="cs-CZ" dirty="0"/>
          </a:p>
          <a:p>
            <a:r>
              <a:rPr lang="cs-CZ" dirty="0"/>
              <a:t>02 </a:t>
            </a:r>
            <a:r>
              <a:rPr lang="cs-CZ" dirty="0" smtClean="0"/>
              <a:t>	</a:t>
            </a:r>
            <a:r>
              <a:rPr lang="cs-CZ" dirty="0" err="1" smtClean="0"/>
              <a:t>ANALYZA</a:t>
            </a:r>
            <a:r>
              <a:rPr lang="cs-CZ" dirty="0" smtClean="0"/>
              <a:t> </a:t>
            </a:r>
            <a:r>
              <a:rPr lang="cs-CZ" dirty="0"/>
              <a:t>HRY (</a:t>
            </a:r>
            <a:r>
              <a:rPr lang="cs-CZ" dirty="0" err="1"/>
              <a:t>MDA</a:t>
            </a:r>
            <a:r>
              <a:rPr lang="cs-CZ" dirty="0"/>
              <a:t>? PROSTOR, HM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UZITI</a:t>
            </a:r>
            <a:r>
              <a:rPr lang="cs-CZ" dirty="0"/>
              <a:t> MEDII - </a:t>
            </a:r>
            <a:r>
              <a:rPr lang="cs-CZ" dirty="0" err="1"/>
              <a:t>CLOBRDO</a:t>
            </a:r>
            <a:r>
              <a:rPr lang="cs-CZ" dirty="0"/>
              <a:t> DEMONSTRACE)</a:t>
            </a:r>
          </a:p>
          <a:p>
            <a:r>
              <a:rPr lang="cs-CZ" dirty="0"/>
              <a:t>03 </a:t>
            </a:r>
            <a:r>
              <a:rPr lang="cs-CZ" dirty="0" smtClean="0"/>
              <a:t>	</a:t>
            </a:r>
            <a:r>
              <a:rPr lang="cs-CZ" dirty="0"/>
              <a:t>SEMIOTIKA, KYBERTEXT</a:t>
            </a:r>
          </a:p>
          <a:p>
            <a:r>
              <a:rPr lang="cs-CZ" dirty="0" smtClean="0"/>
              <a:t>04 	</a:t>
            </a:r>
            <a:r>
              <a:rPr lang="cs-CZ" dirty="0"/>
              <a:t>HOST: METODOLOGIE, VEDECKA </a:t>
            </a:r>
            <a:r>
              <a:rPr lang="cs-CZ" dirty="0" smtClean="0"/>
              <a:t>PARADIGMATA – Jakub Macek</a:t>
            </a:r>
            <a:endParaRPr lang="cs-CZ" dirty="0"/>
          </a:p>
          <a:p>
            <a:r>
              <a:rPr lang="cs-CZ" dirty="0" smtClean="0"/>
              <a:t>05 	NARATIV</a:t>
            </a:r>
            <a:r>
              <a:rPr lang="cs-CZ" dirty="0"/>
              <a:t>, DISKURZIVNI ANALYZA</a:t>
            </a:r>
          </a:p>
          <a:p>
            <a:r>
              <a:rPr lang="cs-CZ" dirty="0"/>
              <a:t>06 </a:t>
            </a:r>
            <a:r>
              <a:rPr lang="cs-CZ" dirty="0" smtClean="0"/>
              <a:t>	ČTECÍ </a:t>
            </a:r>
            <a:r>
              <a:rPr lang="cs-CZ" dirty="0"/>
              <a:t>TYDEN - VELIKONOCE</a:t>
            </a:r>
          </a:p>
          <a:p>
            <a:r>
              <a:rPr lang="cs-CZ" b="1" dirty="0"/>
              <a:t>07 </a:t>
            </a:r>
            <a:r>
              <a:rPr lang="cs-CZ" b="1" dirty="0" smtClean="0"/>
              <a:t>	REFLEXE </a:t>
            </a:r>
            <a:r>
              <a:rPr lang="cs-CZ" b="1" dirty="0" err="1"/>
              <a:t>CETBY</a:t>
            </a:r>
            <a:r>
              <a:rPr lang="cs-CZ" b="1" dirty="0"/>
              <a:t> + HERNI </a:t>
            </a:r>
            <a:r>
              <a:rPr lang="cs-CZ" b="1" dirty="0" err="1"/>
              <a:t>ZANRY</a:t>
            </a:r>
            <a:endParaRPr lang="cs-CZ" b="1" dirty="0"/>
          </a:p>
          <a:p>
            <a:r>
              <a:rPr lang="cs-CZ" dirty="0"/>
              <a:t>08 </a:t>
            </a:r>
            <a:r>
              <a:rPr lang="cs-CZ" dirty="0" smtClean="0"/>
              <a:t>	</a:t>
            </a:r>
            <a:r>
              <a:rPr lang="cs-CZ" dirty="0" err="1" smtClean="0"/>
              <a:t>HRACI</a:t>
            </a:r>
            <a:r>
              <a:rPr lang="cs-CZ" dirty="0" smtClean="0"/>
              <a:t> </a:t>
            </a:r>
            <a:r>
              <a:rPr lang="cs-CZ" dirty="0"/>
              <a:t>JAKO PUBLIKUM, </a:t>
            </a:r>
            <a:r>
              <a:rPr lang="cs-CZ" dirty="0" err="1"/>
              <a:t>VIRTUALNI</a:t>
            </a:r>
            <a:r>
              <a:rPr lang="cs-CZ" dirty="0"/>
              <a:t> </a:t>
            </a:r>
            <a:r>
              <a:rPr lang="cs-CZ" dirty="0" err="1"/>
              <a:t>SVETY</a:t>
            </a:r>
            <a:r>
              <a:rPr lang="cs-CZ" dirty="0"/>
              <a:t> JAKO </a:t>
            </a:r>
            <a:r>
              <a:rPr lang="cs-CZ" dirty="0" err="1"/>
              <a:t>ETNOGRAFICKE</a:t>
            </a:r>
            <a:r>
              <a:rPr lang="cs-CZ" dirty="0"/>
              <a:t> POLE</a:t>
            </a:r>
          </a:p>
          <a:p>
            <a:r>
              <a:rPr lang="cs-CZ" dirty="0"/>
              <a:t>09 </a:t>
            </a:r>
            <a:r>
              <a:rPr lang="cs-CZ" dirty="0" smtClean="0"/>
              <a:t>	</a:t>
            </a:r>
            <a:r>
              <a:rPr lang="cs-CZ" dirty="0" err="1" smtClean="0"/>
              <a:t>PLAYBOUR</a:t>
            </a:r>
            <a:r>
              <a:rPr lang="cs-CZ" dirty="0" smtClean="0"/>
              <a:t> </a:t>
            </a:r>
            <a:r>
              <a:rPr lang="cs-CZ" dirty="0"/>
              <a:t>a VAZBA na HM</a:t>
            </a:r>
          </a:p>
          <a:p>
            <a:r>
              <a:rPr lang="cs-CZ" dirty="0"/>
              <a:t>10 </a:t>
            </a:r>
            <a:r>
              <a:rPr lang="cs-CZ" dirty="0" smtClean="0"/>
              <a:t>	</a:t>
            </a:r>
            <a:r>
              <a:rPr lang="cs-CZ" dirty="0" err="1" smtClean="0"/>
              <a:t>CROWDRESEARCH</a:t>
            </a:r>
            <a:r>
              <a:rPr lang="cs-CZ" dirty="0" smtClean="0"/>
              <a:t> </a:t>
            </a:r>
            <a:r>
              <a:rPr lang="cs-CZ" dirty="0"/>
              <a:t>+ HERNI TELEMETRIE</a:t>
            </a:r>
          </a:p>
          <a:p>
            <a:r>
              <a:rPr lang="cs-CZ" dirty="0"/>
              <a:t>11 </a:t>
            </a:r>
            <a:r>
              <a:rPr lang="cs-CZ" dirty="0" smtClean="0"/>
              <a:t>	HERNI </a:t>
            </a:r>
            <a:r>
              <a:rPr lang="cs-CZ" dirty="0" err="1"/>
              <a:t>PRUMYSL</a:t>
            </a:r>
            <a:r>
              <a:rPr lang="cs-CZ" dirty="0"/>
              <a:t> (</a:t>
            </a:r>
            <a:r>
              <a:rPr lang="cs-CZ" dirty="0" err="1"/>
              <a:t>CR</a:t>
            </a:r>
            <a:r>
              <a:rPr lang="cs-CZ" dirty="0"/>
              <a:t>) a HERNI </a:t>
            </a:r>
            <a:r>
              <a:rPr lang="cs-CZ" dirty="0" err="1"/>
              <a:t>ZURNALISTIKA</a:t>
            </a:r>
            <a:endParaRPr lang="cs-CZ" dirty="0"/>
          </a:p>
          <a:p>
            <a:r>
              <a:rPr lang="cs-CZ" dirty="0" smtClean="0"/>
              <a:t>12	</a:t>
            </a:r>
            <a:r>
              <a:rPr lang="cs-CZ" dirty="0" err="1" smtClean="0"/>
              <a:t>PRIPRAVNY</a:t>
            </a:r>
            <a:r>
              <a:rPr lang="cs-CZ" dirty="0" smtClean="0"/>
              <a:t> </a:t>
            </a:r>
            <a:r>
              <a:rPr lang="cs-CZ" dirty="0" err="1"/>
              <a:t>TYDEN</a:t>
            </a:r>
            <a:r>
              <a:rPr lang="cs-CZ" dirty="0"/>
              <a:t> - </a:t>
            </a:r>
            <a:r>
              <a:rPr lang="cs-CZ" dirty="0" err="1"/>
              <a:t>ZAVERECNY</a:t>
            </a:r>
            <a:r>
              <a:rPr lang="cs-CZ" dirty="0"/>
              <a:t> PROJEKT</a:t>
            </a:r>
          </a:p>
          <a:p>
            <a:r>
              <a:rPr lang="cs-CZ" dirty="0"/>
              <a:t>13 </a:t>
            </a:r>
            <a:r>
              <a:rPr lang="cs-CZ" dirty="0" smtClean="0"/>
              <a:t>	</a:t>
            </a:r>
            <a:r>
              <a:rPr lang="cs-CZ" dirty="0" err="1" smtClean="0"/>
              <a:t>ZAPOCTOVY</a:t>
            </a:r>
            <a:r>
              <a:rPr lang="cs-CZ" dirty="0" smtClean="0"/>
              <a:t> </a:t>
            </a:r>
            <a:r>
              <a:rPr lang="cs-CZ" dirty="0" err="1"/>
              <a:t>TYDEN</a:t>
            </a:r>
            <a:r>
              <a:rPr lang="cs-CZ" dirty="0"/>
              <a:t> PREZENTACE (+ </a:t>
            </a:r>
            <a:r>
              <a:rPr lang="cs-CZ" dirty="0" smtClean="0"/>
              <a:t>Zhodnoceni </a:t>
            </a:r>
            <a:r>
              <a:rPr lang="cs-CZ" dirty="0" err="1"/>
              <a:t>predmetu</a:t>
            </a:r>
            <a:r>
              <a:rPr lang="cs-CZ" dirty="0"/>
              <a:t> a profilu absolventa)</a:t>
            </a:r>
          </a:p>
        </p:txBody>
      </p:sp>
    </p:spTree>
    <p:extLst>
      <p:ext uri="{BB962C8B-B14F-4D97-AF65-F5344CB8AC3E}">
        <p14:creationId xmlns:p14="http://schemas.microsoft.com/office/powerpoint/2010/main" val="1078786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en-US" i="1" dirty="0"/>
              <a:t>If we look at the accumulated materials associated with </a:t>
            </a:r>
            <a:r>
              <a:rPr lang="en-US" b="1" i="1" dirty="0"/>
              <a:t>genre study in literary, television, and especially film studies, we can categorize them according to their dominant focus: </a:t>
            </a:r>
            <a:r>
              <a:rPr lang="en-US" i="1" dirty="0"/>
              <a:t>1) formal and aesthetic considerations, 2) industrial and discursive context, and 3) social meaning and cultural practice</a:t>
            </a:r>
            <a:r>
              <a:rPr lang="en-US" i="1" dirty="0" smtClean="0"/>
              <a:t>. </a:t>
            </a:r>
            <a:r>
              <a:rPr lang="en-US" b="1" i="1" u="sng" dirty="0"/>
              <a:t>Formal and aesthetic considerations have the longest history of </a:t>
            </a:r>
            <a:r>
              <a:rPr lang="en-US" b="1" i="1" u="sng" dirty="0" smtClean="0"/>
              <a:t>use</a:t>
            </a:r>
            <a:r>
              <a:rPr lang="cs-CZ" b="1" i="1" u="sng" dirty="0" smtClean="0"/>
              <a:t>.</a:t>
            </a:r>
            <a:r>
              <a:rPr lang="cs-CZ" dirty="0" smtClean="0"/>
              <a:t>“ </a:t>
            </a:r>
          </a:p>
          <a:p>
            <a:r>
              <a:rPr lang="en-US" dirty="0"/>
              <a:t>What Defines Video Game Genre? Thinking about Genre Study after the Great Divide</a:t>
            </a:r>
            <a:r>
              <a:rPr lang="cs-CZ" dirty="0"/>
              <a:t> (</a:t>
            </a:r>
            <a:r>
              <a:rPr lang="cs-CZ" dirty="0" err="1"/>
              <a:t>Clearwater</a:t>
            </a:r>
            <a:r>
              <a:rPr lang="cs-CZ" dirty="0"/>
              <a:t>, 2011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627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en-US" i="1" dirty="0" smtClean="0"/>
              <a:t>Looking </a:t>
            </a:r>
            <a:r>
              <a:rPr lang="en-US" i="1" dirty="0"/>
              <a:t>at the medium of video games, </a:t>
            </a:r>
            <a:r>
              <a:rPr lang="en-US" b="1" i="1" dirty="0"/>
              <a:t>we </a:t>
            </a:r>
            <a:r>
              <a:rPr lang="en-US" b="1" i="1" dirty="0" smtClean="0"/>
              <a:t>see</a:t>
            </a:r>
            <a:r>
              <a:rPr lang="cs-CZ" b="1" i="1" dirty="0" smtClean="0"/>
              <a:t> </a:t>
            </a:r>
            <a:r>
              <a:rPr lang="en-US" b="1" i="1" dirty="0" smtClean="0"/>
              <a:t>practical </a:t>
            </a:r>
            <a:r>
              <a:rPr lang="en-US" b="1" i="1" dirty="0"/>
              <a:t>and theoretical applications of genre by an array of different people</a:t>
            </a:r>
            <a:r>
              <a:rPr lang="en-US" i="1" dirty="0"/>
              <a:t>: reviewers </a:t>
            </a:r>
            <a:r>
              <a:rPr lang="en-US" i="1" dirty="0" smtClean="0"/>
              <a:t>and</a:t>
            </a:r>
            <a:r>
              <a:rPr lang="cs-CZ" i="1" dirty="0" smtClean="0"/>
              <a:t> </a:t>
            </a:r>
            <a:r>
              <a:rPr lang="en-US" i="1" dirty="0" smtClean="0"/>
              <a:t>journalists</a:t>
            </a:r>
            <a:r>
              <a:rPr lang="en-US" i="1" dirty="0"/>
              <a:t>, publishers and marketers, fans and retail workers, designers and critics, </a:t>
            </a:r>
            <a:r>
              <a:rPr lang="en-US" i="1" dirty="0" smtClean="0"/>
              <a:t>producers</a:t>
            </a:r>
            <a:r>
              <a:rPr lang="cs-CZ" i="1" dirty="0" smtClean="0"/>
              <a:t> </a:t>
            </a:r>
            <a:r>
              <a:rPr lang="en-US" i="1" dirty="0" smtClean="0"/>
              <a:t>and </a:t>
            </a:r>
            <a:r>
              <a:rPr lang="en-US" i="1" dirty="0"/>
              <a:t>industry analysts. </a:t>
            </a:r>
            <a:r>
              <a:rPr lang="en-US" b="1" i="1" dirty="0"/>
              <a:t>Not only do they use genre categorization in different ways (</a:t>
            </a:r>
            <a:r>
              <a:rPr lang="en-US" b="1" i="1" dirty="0" smtClean="0"/>
              <a:t>simply</a:t>
            </a:r>
            <a:r>
              <a:rPr lang="cs-CZ" b="1" i="1" dirty="0" smtClean="0"/>
              <a:t> </a:t>
            </a:r>
            <a:r>
              <a:rPr lang="en-US" b="1" i="1" dirty="0" smtClean="0"/>
              <a:t>because </a:t>
            </a:r>
            <a:r>
              <a:rPr lang="en-US" b="1" i="1" dirty="0"/>
              <a:t>they are interacting with cultural products for different reasons) but they also </a:t>
            </a:r>
            <a:r>
              <a:rPr lang="en-US" b="1" i="1" dirty="0" smtClean="0"/>
              <a:t>interact</a:t>
            </a:r>
            <a:r>
              <a:rPr lang="cs-CZ" b="1" i="1" dirty="0" smtClean="0"/>
              <a:t> </a:t>
            </a:r>
            <a:r>
              <a:rPr lang="en-US" b="1" i="1" dirty="0" smtClean="0"/>
              <a:t>and </a:t>
            </a:r>
            <a:r>
              <a:rPr lang="en-US" b="1" i="1" dirty="0"/>
              <a:t>influence one another, thereby furthering the definition of any single genre.</a:t>
            </a:r>
            <a:r>
              <a:rPr lang="en-US" i="1" dirty="0"/>
              <a:t> </a:t>
            </a:r>
            <a:r>
              <a:rPr lang="en-US" b="1" i="1" u="sng" dirty="0"/>
              <a:t>As such, </a:t>
            </a:r>
            <a:r>
              <a:rPr lang="en-US" b="1" i="1" u="sng" dirty="0" smtClean="0"/>
              <a:t>as</a:t>
            </a:r>
            <a:r>
              <a:rPr lang="cs-CZ" b="1" i="1" u="sng" dirty="0" smtClean="0"/>
              <a:t> </a:t>
            </a:r>
            <a:r>
              <a:rPr lang="en-US" b="1" i="1" u="sng" dirty="0" smtClean="0"/>
              <a:t>much </a:t>
            </a:r>
            <a:r>
              <a:rPr lang="en-US" b="1" i="1" u="sng" dirty="0"/>
              <a:t>as genre is characterized by aesthetics or formal traits, it is defined by the various </a:t>
            </a:r>
            <a:r>
              <a:rPr lang="en-US" b="1" i="1" u="sng" dirty="0" smtClean="0"/>
              <a:t>people</a:t>
            </a:r>
            <a:r>
              <a:rPr lang="cs-CZ" b="1" i="1" u="sng" dirty="0" smtClean="0"/>
              <a:t> </a:t>
            </a:r>
            <a:r>
              <a:rPr lang="en-US" b="1" i="1" u="sng" dirty="0" smtClean="0"/>
              <a:t>who </a:t>
            </a:r>
            <a:r>
              <a:rPr lang="en-US" b="1" i="1" u="sng" dirty="0"/>
              <a:t>come into contact with it</a:t>
            </a:r>
            <a:r>
              <a:rPr lang="en-US" i="1" dirty="0" smtClean="0"/>
              <a:t>.</a:t>
            </a:r>
            <a:r>
              <a:rPr lang="cs-CZ" dirty="0" smtClean="0"/>
              <a:t>“</a:t>
            </a:r>
            <a:r>
              <a:rPr lang="cs-CZ" dirty="0"/>
              <a:t>(</a:t>
            </a:r>
            <a:r>
              <a:rPr lang="cs-CZ" dirty="0" err="1"/>
              <a:t>Clearwater</a:t>
            </a:r>
            <a:r>
              <a:rPr lang="cs-CZ" dirty="0"/>
              <a:t>, 2011)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344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3880" y="2010031"/>
            <a:ext cx="4499919" cy="4166931"/>
          </a:xfrm>
        </p:spPr>
        <p:txBody>
          <a:bodyPr/>
          <a:lstStyle/>
          <a:p>
            <a:r>
              <a:rPr lang="en-US" dirty="0"/>
              <a:t>Facet Analysis of Video Game Genres</a:t>
            </a:r>
            <a:endParaRPr lang="cs-CZ" b="1" dirty="0" smtClean="0"/>
          </a:p>
          <a:p>
            <a:r>
              <a:rPr lang="cs-CZ" dirty="0" err="1" smtClean="0"/>
              <a:t>Lee</a:t>
            </a:r>
            <a:r>
              <a:rPr lang="cs-CZ" dirty="0" smtClean="0"/>
              <a:t>, Karlova, </a:t>
            </a:r>
            <a:r>
              <a:rPr lang="cs-CZ" dirty="0" err="1" smtClean="0"/>
              <a:t>Clarke</a:t>
            </a:r>
            <a:r>
              <a:rPr lang="cs-CZ" dirty="0" smtClean="0"/>
              <a:t>, </a:t>
            </a:r>
            <a:r>
              <a:rPr lang="cs-CZ" dirty="0" err="1" smtClean="0"/>
              <a:t>Thorton</a:t>
            </a:r>
            <a:r>
              <a:rPr lang="cs-CZ" dirty="0" smtClean="0"/>
              <a:t>, </a:t>
            </a:r>
            <a:r>
              <a:rPr lang="cs-CZ" dirty="0" err="1" smtClean="0"/>
              <a:t>Perti</a:t>
            </a:r>
            <a:r>
              <a:rPr lang="cs-CZ" dirty="0" smtClean="0"/>
              <a:t>; 2014</a:t>
            </a:r>
          </a:p>
          <a:p>
            <a:r>
              <a:rPr lang="cs-CZ" dirty="0" smtClean="0"/>
              <a:t>University </a:t>
            </a:r>
            <a:r>
              <a:rPr lang="cs-CZ" dirty="0" err="1"/>
              <a:t>of</a:t>
            </a:r>
            <a:r>
              <a:rPr lang="cs-CZ" dirty="0"/>
              <a:t> Washington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5" y="110795"/>
            <a:ext cx="6721069" cy="663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4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39" y="119743"/>
            <a:ext cx="2969028" cy="671258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119743"/>
            <a:ext cx="2447582" cy="671258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095" y="119309"/>
            <a:ext cx="2998048" cy="671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Beat '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825625"/>
            <a:ext cx="4419600" cy="435133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dirty="0" err="1" smtClean="0"/>
              <a:t>Brawler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en-US" dirty="0" smtClean="0"/>
              <a:t>1984's Kung-Fu Master,</a:t>
            </a:r>
            <a:r>
              <a:rPr lang="cs-CZ" dirty="0" smtClean="0"/>
              <a:t> </a:t>
            </a:r>
            <a:r>
              <a:rPr lang="en-US" dirty="0" smtClean="0"/>
              <a:t>1986's Renegade</a:t>
            </a:r>
            <a:r>
              <a:rPr lang="cs-CZ" dirty="0" smtClean="0"/>
              <a:t> (městské prostředí)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https://youtu.be/FGWX18zegpc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Populární zejména na arkádových automatech</a:t>
            </a:r>
            <a:endParaRPr lang="en-US" dirty="0"/>
          </a:p>
        </p:txBody>
      </p:sp>
      <p:pic>
        <p:nvPicPr>
          <p:cNvPr id="1026" name="Picture 2" descr="C:\Users\epia\Downloads\c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9732" y="1816768"/>
            <a:ext cx="6541614" cy="4415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Bojovky</a:t>
            </a:r>
            <a:r>
              <a:rPr lang="cs-CZ" dirty="0" smtClean="0"/>
              <a:t> (</a:t>
            </a:r>
            <a:r>
              <a:rPr lang="cs-CZ" dirty="0" err="1" smtClean="0"/>
              <a:t>fighting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825625"/>
            <a:ext cx="4419600" cy="435133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Boj na blízko </a:t>
            </a:r>
            <a:r>
              <a:rPr lang="cs-CZ" b="1" dirty="0" smtClean="0"/>
              <a:t>s živým oponentem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Jeden z prvních e-sport žánrů</a:t>
            </a:r>
          </a:p>
          <a:p>
            <a:pPr>
              <a:buNone/>
            </a:pPr>
            <a:r>
              <a:rPr lang="cs-CZ" dirty="0" err="1" smtClean="0"/>
              <a:t>Heavyweight</a:t>
            </a:r>
            <a:r>
              <a:rPr lang="cs-CZ" dirty="0" smtClean="0"/>
              <a:t> </a:t>
            </a:r>
            <a:r>
              <a:rPr lang="cs-CZ" dirty="0" err="1" smtClean="0"/>
              <a:t>Champ</a:t>
            </a:r>
            <a:r>
              <a:rPr lang="cs-CZ" dirty="0" smtClean="0"/>
              <a:t> (1976)</a:t>
            </a:r>
          </a:p>
          <a:p>
            <a:pPr>
              <a:buNone/>
            </a:pPr>
            <a:r>
              <a:rPr lang="cs-CZ" dirty="0" smtClean="0"/>
              <a:t>Karate </a:t>
            </a:r>
            <a:r>
              <a:rPr lang="cs-CZ" dirty="0" err="1" smtClean="0"/>
              <a:t>Champ</a:t>
            </a:r>
            <a:r>
              <a:rPr lang="cs-CZ" dirty="0" smtClean="0"/>
              <a:t> (1984)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https://youtu.be/7A9jNDUMZEk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epia\Downloads\Heavyweight_Champ_arcade_fly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074" y="663896"/>
            <a:ext cx="4073678" cy="5772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Plošinovky</a:t>
            </a:r>
            <a:r>
              <a:rPr lang="cs-CZ" dirty="0" smtClean="0"/>
              <a:t> (</a:t>
            </a:r>
            <a:r>
              <a:rPr lang="cs-CZ" dirty="0" err="1" smtClean="0"/>
              <a:t>platform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825625"/>
            <a:ext cx="6874042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Rychlost, řešení puzzle, souboje</a:t>
            </a:r>
          </a:p>
          <a:p>
            <a:pPr>
              <a:buNone/>
            </a:pPr>
            <a:r>
              <a:rPr lang="cs-CZ" dirty="0" err="1" smtClean="0"/>
              <a:t>Space</a:t>
            </a:r>
            <a:r>
              <a:rPr lang="cs-CZ" dirty="0" smtClean="0"/>
              <a:t> Panic 1980</a:t>
            </a:r>
          </a:p>
          <a:p>
            <a:pPr>
              <a:buNone/>
            </a:pPr>
            <a:r>
              <a:rPr lang="cs-CZ" dirty="0" err="1" smtClean="0"/>
              <a:t>Donkey</a:t>
            </a:r>
            <a:r>
              <a:rPr lang="cs-CZ" dirty="0" smtClean="0"/>
              <a:t> Kong 1981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https://youtu.be/Pp2aMs38ERY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Opět velice populární na arkádových mašinách, i soutěžní hra</a:t>
            </a:r>
          </a:p>
          <a:p>
            <a:pPr>
              <a:buNone/>
            </a:pPr>
            <a:r>
              <a:rPr lang="cs-CZ" dirty="0" smtClean="0"/>
              <a:t>Mario, </a:t>
            </a:r>
            <a:r>
              <a:rPr lang="cs-CZ" dirty="0" err="1" smtClean="0"/>
              <a:t>Sonic</a:t>
            </a:r>
            <a:r>
              <a:rPr lang="cs-CZ" dirty="0" smtClean="0"/>
              <a:t>, 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Persia</a:t>
            </a:r>
            <a:r>
              <a:rPr lang="cs-CZ" dirty="0" smtClean="0"/>
              <a:t> – technologicky ovlivněný žánr (s příchodem 3d chvíli mrtvý, nyní oživen)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epia\Downloads\Donkey_Kong_Screen_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4857" y="1963074"/>
            <a:ext cx="3325045" cy="3800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Střílečky (</a:t>
            </a:r>
            <a:r>
              <a:rPr lang="cs-CZ" dirty="0" err="1" smtClean="0"/>
              <a:t>shooters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199" y="1825625"/>
            <a:ext cx="689810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Subžánr</a:t>
            </a:r>
            <a:r>
              <a:rPr lang="cs-CZ" dirty="0" smtClean="0"/>
              <a:t> s mnoha </a:t>
            </a:r>
            <a:r>
              <a:rPr lang="cs-CZ" dirty="0" err="1" smtClean="0"/>
              <a:t>dadlšími</a:t>
            </a:r>
            <a:r>
              <a:rPr lang="cs-CZ" dirty="0" smtClean="0"/>
              <a:t> </a:t>
            </a:r>
            <a:r>
              <a:rPr lang="cs-CZ" dirty="0" err="1" smtClean="0"/>
              <a:t>subžánry</a:t>
            </a:r>
            <a:r>
              <a:rPr lang="cs-CZ" dirty="0" smtClean="0"/>
              <a:t> (</a:t>
            </a:r>
            <a:r>
              <a:rPr lang="cs-CZ" dirty="0" err="1" smtClean="0"/>
              <a:t>tactical</a:t>
            </a:r>
            <a:r>
              <a:rPr lang="cs-CZ" dirty="0" smtClean="0"/>
              <a:t> </a:t>
            </a:r>
            <a:r>
              <a:rPr lang="cs-CZ" dirty="0" err="1" smtClean="0"/>
              <a:t>shooter</a:t>
            </a:r>
            <a:r>
              <a:rPr lang="cs-CZ" dirty="0" smtClean="0"/>
              <a:t>, 1st person, 3rd person, </a:t>
            </a:r>
            <a:r>
              <a:rPr lang="cs-CZ" dirty="0" err="1" smtClean="0"/>
              <a:t>Shoot</a:t>
            </a:r>
            <a:r>
              <a:rPr lang="cs-CZ" dirty="0" smtClean="0"/>
              <a:t>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,…)</a:t>
            </a:r>
          </a:p>
          <a:p>
            <a:pPr>
              <a:buNone/>
            </a:pPr>
            <a:r>
              <a:rPr lang="cs-CZ" dirty="0" err="1" smtClean="0"/>
              <a:t>Catacomb</a:t>
            </a:r>
            <a:r>
              <a:rPr lang="cs-CZ" dirty="0" smtClean="0"/>
              <a:t> 3D (1990) – </a:t>
            </a:r>
            <a:r>
              <a:rPr lang="cs-CZ" dirty="0" err="1" smtClean="0"/>
              <a:t>texture</a:t>
            </a:r>
            <a:r>
              <a:rPr lang="cs-CZ" dirty="0" smtClean="0"/>
              <a:t> </a:t>
            </a:r>
            <a:r>
              <a:rPr lang="cs-CZ" dirty="0" err="1" smtClean="0"/>
              <a:t>mapping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https://youtu.be/F5MzKdjIaPU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Wolfenstein</a:t>
            </a:r>
            <a:r>
              <a:rPr lang="cs-CZ" dirty="0" smtClean="0"/>
              <a:t> 3D (1992) – považováno za zakladatele žánru</a:t>
            </a:r>
          </a:p>
          <a:p>
            <a:pPr>
              <a:buNone/>
            </a:pPr>
            <a:r>
              <a:rPr lang="cs-CZ" dirty="0" smtClean="0"/>
              <a:t>Ikonický žánr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epia\Downloads\Wolf3d_p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249" y="3069830"/>
            <a:ext cx="4491678" cy="2813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RPG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825625"/>
            <a:ext cx="6176376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Začalo v 70‘ letech inspirováno D&amp;D, původně </a:t>
            </a:r>
            <a:r>
              <a:rPr lang="cs-CZ" dirty="0" err="1" smtClean="0"/>
              <a:t>textovky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Žánr populární na západě i na východě (Japonsko)</a:t>
            </a:r>
          </a:p>
          <a:p>
            <a:pPr>
              <a:buNone/>
            </a:pPr>
            <a:r>
              <a:rPr lang="cs-CZ" dirty="0" smtClean="0"/>
              <a:t>Typicky silně příběhově založené, pro náročnější hráče</a:t>
            </a:r>
          </a:p>
          <a:p>
            <a:pPr>
              <a:buNone/>
            </a:pPr>
            <a:r>
              <a:rPr lang="en-US" dirty="0" err="1" smtClean="0"/>
              <a:t>Akalabeth</a:t>
            </a:r>
            <a:r>
              <a:rPr lang="en-US" dirty="0" smtClean="0"/>
              <a:t>: World of Doom</a:t>
            </a:r>
            <a:r>
              <a:rPr lang="cs-CZ" dirty="0" smtClean="0"/>
              <a:t> (vznik </a:t>
            </a:r>
            <a:r>
              <a:rPr lang="cs-CZ" dirty="0" err="1" smtClean="0"/>
              <a:t>Ultimy</a:t>
            </a:r>
            <a:r>
              <a:rPr lang="cs-CZ" dirty="0" smtClean="0"/>
              <a:t>, 1980)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https://youtu.be/nKAlDUu7zko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RPGx</a:t>
            </a:r>
            <a:r>
              <a:rPr lang="cs-CZ" dirty="0" smtClean="0"/>
              <a:t> </a:t>
            </a:r>
            <a:r>
              <a:rPr lang="cs-CZ" dirty="0" err="1" smtClean="0"/>
              <a:t>dungeon</a:t>
            </a:r>
            <a:r>
              <a:rPr lang="cs-CZ" dirty="0" smtClean="0"/>
              <a:t> </a:t>
            </a:r>
            <a:r>
              <a:rPr lang="cs-CZ" dirty="0" err="1" smtClean="0"/>
              <a:t>crawlery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C:\Users\epia\Downloads\Dnd8w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9105" y="1371874"/>
            <a:ext cx="4455695" cy="4455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(RTS, </a:t>
            </a:r>
            <a:r>
              <a:rPr lang="cs-CZ" dirty="0" err="1" smtClean="0"/>
              <a:t>turn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825624"/>
            <a:ext cx="6260432" cy="47917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RTS:  </a:t>
            </a:r>
            <a:r>
              <a:rPr lang="cs-CZ" dirty="0" err="1" smtClean="0"/>
              <a:t>Hezog</a:t>
            </a:r>
            <a:r>
              <a:rPr lang="cs-CZ" dirty="0" smtClean="0"/>
              <a:t> </a:t>
            </a:r>
            <a:r>
              <a:rPr lang="cs-CZ" dirty="0" err="1" smtClean="0"/>
              <a:t>Zwei</a:t>
            </a:r>
            <a:r>
              <a:rPr lang="cs-CZ" dirty="0" smtClean="0"/>
              <a:t> (1989) – napůl arkáda, napůl strategie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https://youtu.be/BYfYrhT82RM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Duna II (1992) jako známější zakladatel žánru (</a:t>
            </a:r>
          </a:p>
          <a:p>
            <a:pPr>
              <a:buNone/>
            </a:pPr>
            <a:r>
              <a:rPr lang="cs-CZ" dirty="0" err="1" smtClean="0"/>
              <a:t>Turn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– kolový systém („deskovky“), </a:t>
            </a:r>
            <a:r>
              <a:rPr lang="cs-CZ" dirty="0" err="1" smtClean="0"/>
              <a:t>HoMaM</a:t>
            </a:r>
            <a:r>
              <a:rPr lang="cs-CZ" dirty="0" smtClean="0"/>
              <a:t> (1995)</a:t>
            </a:r>
          </a:p>
          <a:p>
            <a:pPr>
              <a:buNone/>
            </a:pPr>
            <a:r>
              <a:rPr lang="cs-CZ" dirty="0" smtClean="0"/>
              <a:t>4X – </a:t>
            </a:r>
            <a:r>
              <a:rPr lang="cs-CZ" dirty="0" err="1" smtClean="0"/>
              <a:t>eXplore</a:t>
            </a:r>
            <a:r>
              <a:rPr lang="cs-CZ" dirty="0" smtClean="0"/>
              <a:t>, </a:t>
            </a:r>
            <a:r>
              <a:rPr lang="cs-CZ" dirty="0" err="1" smtClean="0"/>
              <a:t>eXpand</a:t>
            </a:r>
            <a:r>
              <a:rPr lang="cs-CZ" dirty="0" smtClean="0"/>
              <a:t>, </a:t>
            </a:r>
            <a:r>
              <a:rPr lang="cs-CZ" dirty="0" err="1" smtClean="0"/>
              <a:t>eXploit</a:t>
            </a:r>
            <a:r>
              <a:rPr lang="cs-CZ" dirty="0" smtClean="0"/>
              <a:t>, </a:t>
            </a:r>
            <a:r>
              <a:rPr lang="cs-CZ" dirty="0" err="1" smtClean="0"/>
              <a:t>eXterminate</a:t>
            </a:r>
            <a:r>
              <a:rPr lang="cs-CZ" dirty="0" smtClean="0"/>
              <a:t> (Master </a:t>
            </a:r>
            <a:r>
              <a:rPr lang="cs-CZ" dirty="0" err="1" smtClean="0"/>
              <a:t>of</a:t>
            </a:r>
            <a:r>
              <a:rPr lang="cs-CZ" dirty="0" smtClean="0"/>
              <a:t> Orion </a:t>
            </a:r>
            <a:r>
              <a:rPr lang="cs-CZ" dirty="0" smtClean="0">
                <a:hlinkClick r:id="rId3"/>
              </a:rPr>
              <a:t>https://youtu.be/ku8COzjAoBA</a:t>
            </a:r>
            <a:r>
              <a:rPr lang="cs-CZ" dirty="0" smtClean="0"/>
              <a:t>, Civilizace)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epia\Downloads\Dune 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669" y="1382772"/>
            <a:ext cx="4794755" cy="2996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4617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9631"/>
            <a:ext cx="10515600" cy="6027048"/>
          </a:xfrm>
        </p:spPr>
        <p:txBody>
          <a:bodyPr>
            <a:normAutofit/>
          </a:bodyPr>
          <a:lstStyle/>
          <a:p>
            <a:pPr algn="ctr"/>
            <a:r>
              <a:rPr lang="cs-CZ" sz="11500" b="1" dirty="0" smtClean="0">
                <a:solidFill>
                  <a:schemeClr val="bg1"/>
                </a:solidFill>
                <a:latin typeface="+mn-lt"/>
              </a:rPr>
              <a:t>REFLEXE ČETBY</a:t>
            </a:r>
            <a:endParaRPr lang="cs-CZ" sz="115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0264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9631"/>
            <a:ext cx="10515600" cy="6027048"/>
          </a:xfrm>
        </p:spPr>
        <p:txBody>
          <a:bodyPr>
            <a:normAutofit/>
          </a:bodyPr>
          <a:lstStyle/>
          <a:p>
            <a:pPr algn="ctr"/>
            <a:r>
              <a:rPr lang="cs-CZ" sz="11500" b="1" dirty="0" smtClean="0">
                <a:solidFill>
                  <a:schemeClr val="bg1"/>
                </a:solidFill>
                <a:latin typeface="+mn-lt"/>
              </a:rPr>
              <a:t>děkuji</a:t>
            </a:r>
            <a:endParaRPr lang="cs-CZ" sz="115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88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Četba na čtecí týden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8270" cy="4351338"/>
          </a:xfrm>
        </p:spPr>
        <p:txBody>
          <a:bodyPr>
            <a:normAutofit/>
          </a:bodyPr>
          <a:lstStyle/>
          <a:p>
            <a:r>
              <a:rPr lang="cs-CZ" sz="2400" b="1" dirty="0" err="1" smtClean="0"/>
              <a:t>Zubeck</a:t>
            </a:r>
            <a:r>
              <a:rPr lang="cs-CZ" sz="2400" b="1" dirty="0" smtClean="0"/>
              <a:t> a spol.	MDA 2004 (design)</a:t>
            </a:r>
          </a:p>
          <a:p>
            <a:r>
              <a:rPr lang="cs-CZ" sz="2400" b="1" dirty="0"/>
              <a:t>J. </a:t>
            </a:r>
            <a:r>
              <a:rPr lang="cs-CZ" sz="2400" b="1" dirty="0" err="1"/>
              <a:t>Juul</a:t>
            </a:r>
            <a:r>
              <a:rPr lang="cs-CZ" sz="2400" b="1" dirty="0"/>
              <a:t>		</a:t>
            </a:r>
            <a:r>
              <a:rPr lang="cs-CZ" sz="2400" b="1" dirty="0" err="1"/>
              <a:t>Space</a:t>
            </a:r>
            <a:r>
              <a:rPr lang="cs-CZ" sz="2400" b="1" dirty="0"/>
              <a:t>, </a:t>
            </a:r>
            <a:r>
              <a:rPr lang="cs-CZ" sz="2400" b="1" dirty="0" err="1"/>
              <a:t>Rules</a:t>
            </a:r>
            <a:r>
              <a:rPr lang="cs-CZ" sz="2400" b="1" dirty="0"/>
              <a:t> 2005 (design)</a:t>
            </a:r>
          </a:p>
          <a:p>
            <a:r>
              <a:rPr lang="cs-CZ" sz="2400" dirty="0" smtClean="0"/>
              <a:t>E. </a:t>
            </a:r>
            <a:r>
              <a:rPr lang="cs-CZ" sz="2400" dirty="0" err="1" smtClean="0"/>
              <a:t>Aarseth</a:t>
            </a:r>
            <a:r>
              <a:rPr lang="cs-CZ" sz="2400" dirty="0" smtClean="0"/>
              <a:t>		</a:t>
            </a:r>
            <a:r>
              <a:rPr lang="cs-CZ" sz="2400" dirty="0" err="1" smtClean="0"/>
              <a:t>Cybertext</a:t>
            </a:r>
            <a:endParaRPr lang="cs-CZ" sz="2400" dirty="0" smtClean="0"/>
          </a:p>
          <a:p>
            <a:r>
              <a:rPr lang="cs-CZ" sz="2400" b="1" dirty="0" smtClean="0"/>
              <a:t>M. </a:t>
            </a:r>
            <a:r>
              <a:rPr lang="cs-CZ" sz="2400" b="1" dirty="0" err="1" smtClean="0"/>
              <a:t>Consalvo</a:t>
            </a:r>
            <a:r>
              <a:rPr lang="cs-CZ" sz="2400" b="1" dirty="0" smtClean="0"/>
              <a:t>		</a:t>
            </a:r>
            <a:r>
              <a:rPr lang="cs-CZ" sz="2400" b="1" dirty="0" err="1" smtClean="0"/>
              <a:t>Paratext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Cheating</a:t>
            </a:r>
            <a:r>
              <a:rPr lang="cs-CZ" sz="2400" b="1" dirty="0" smtClean="0"/>
              <a:t> 2007 (game in </a:t>
            </a:r>
            <a:r>
              <a:rPr lang="cs-CZ" sz="2400" b="1" dirty="0" err="1" smtClean="0"/>
              <a:t>context</a:t>
            </a:r>
            <a:r>
              <a:rPr lang="cs-CZ" sz="2400" b="1" dirty="0" smtClean="0"/>
              <a:t>)</a:t>
            </a:r>
          </a:p>
          <a:p>
            <a:r>
              <a:rPr lang="cs-CZ" sz="2400" b="1" dirty="0" smtClean="0"/>
              <a:t>H. </a:t>
            </a:r>
            <a:r>
              <a:rPr lang="cs-CZ" sz="2400" b="1" dirty="0" err="1" smtClean="0"/>
              <a:t>Jenkins</a:t>
            </a:r>
            <a:r>
              <a:rPr lang="cs-CZ" sz="2400" b="1" dirty="0" smtClean="0"/>
              <a:t>		</a:t>
            </a:r>
            <a:r>
              <a:rPr lang="cs-CZ" sz="2400" b="1" dirty="0" err="1" smtClean="0"/>
              <a:t>Transmedia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Storytelling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Participatory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Culture</a:t>
            </a:r>
            <a:r>
              <a:rPr lang="cs-CZ" sz="2400" b="1" dirty="0" smtClean="0"/>
              <a:t> 1988 (</a:t>
            </a:r>
            <a:r>
              <a:rPr lang="cs-CZ" sz="2400" b="1" dirty="0" err="1" smtClean="0"/>
              <a:t>gamers</a:t>
            </a:r>
            <a:r>
              <a:rPr lang="cs-CZ" sz="2400" b="1" dirty="0" smtClean="0"/>
              <a:t>)</a:t>
            </a:r>
          </a:p>
          <a:p>
            <a:r>
              <a:rPr lang="cs-CZ" sz="2400" dirty="0"/>
              <a:t>Ryan		</a:t>
            </a:r>
            <a:r>
              <a:rPr lang="cs-CZ" sz="2400" dirty="0" smtClean="0"/>
              <a:t>	Game </a:t>
            </a:r>
            <a:r>
              <a:rPr lang="cs-CZ" sz="2400" dirty="0" err="1"/>
              <a:t>Narative</a:t>
            </a:r>
            <a:endParaRPr lang="cs-CZ" sz="2400" dirty="0"/>
          </a:p>
          <a:p>
            <a:r>
              <a:rPr lang="cs-CZ" sz="2400" dirty="0" smtClean="0"/>
              <a:t>El </a:t>
            </a:r>
            <a:r>
              <a:rPr lang="cs-CZ" sz="2400" dirty="0" err="1" smtClean="0"/>
              <a:t>Nasr</a:t>
            </a:r>
            <a:r>
              <a:rPr lang="cs-CZ" sz="2400" dirty="0" smtClean="0"/>
              <a:t>		Game </a:t>
            </a:r>
            <a:r>
              <a:rPr lang="cs-CZ" sz="2400" dirty="0" err="1" smtClean="0"/>
              <a:t>Analytics</a:t>
            </a:r>
            <a:r>
              <a:rPr lang="cs-CZ" sz="2400" dirty="0" smtClean="0"/>
              <a:t>, Telemetry</a:t>
            </a:r>
          </a:p>
          <a:p>
            <a:r>
              <a:rPr lang="cs-CZ" sz="2400" dirty="0" err="1" smtClean="0"/>
              <a:t>Susi</a:t>
            </a:r>
            <a:r>
              <a:rPr lang="cs-CZ" sz="2400" dirty="0" smtClean="0"/>
              <a:t>			</a:t>
            </a:r>
            <a:r>
              <a:rPr lang="cs-CZ" sz="2400" dirty="0" err="1" smtClean="0"/>
              <a:t>Serious</a:t>
            </a:r>
            <a:r>
              <a:rPr lang="cs-CZ" sz="2400" dirty="0" smtClean="0"/>
              <a:t> </a:t>
            </a:r>
            <a:r>
              <a:rPr lang="cs-CZ" sz="2400" dirty="0" err="1" smtClean="0"/>
              <a:t>Games</a:t>
            </a:r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0839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MDA (</a:t>
            </a:r>
            <a:r>
              <a:rPr lang="cs-CZ" b="1" dirty="0" err="1" smtClean="0"/>
              <a:t>Zubek</a:t>
            </a:r>
            <a:r>
              <a:rPr lang="cs-CZ" b="1" dirty="0" smtClean="0"/>
              <a:t> a spol., 2004)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Dynamiky</a:t>
            </a:r>
          </a:p>
          <a:p>
            <a:r>
              <a:rPr lang="cs-CZ" dirty="0" smtClean="0"/>
              <a:t>Nástroj</a:t>
            </a:r>
          </a:p>
          <a:p>
            <a:r>
              <a:rPr lang="cs-CZ" dirty="0"/>
              <a:t>Přínos textu?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8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Space</a:t>
            </a:r>
            <a:r>
              <a:rPr lang="cs-CZ" b="1" dirty="0"/>
              <a:t>, </a:t>
            </a:r>
            <a:r>
              <a:rPr lang="cs-CZ" b="1" dirty="0" err="1" smtClean="0"/>
              <a:t>Rules</a:t>
            </a:r>
            <a:r>
              <a:rPr lang="cs-CZ" b="1" dirty="0" smtClean="0"/>
              <a:t> (</a:t>
            </a:r>
            <a:r>
              <a:rPr lang="cs-CZ" b="1" dirty="0" err="1" smtClean="0"/>
              <a:t>Juul</a:t>
            </a:r>
            <a:r>
              <a:rPr lang="cs-CZ" b="1" dirty="0" smtClean="0"/>
              <a:t>, 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Přínos textu?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12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Paratext</a:t>
            </a:r>
            <a:r>
              <a:rPr lang="cs-CZ" b="1" dirty="0" smtClean="0"/>
              <a:t>, </a:t>
            </a:r>
            <a:r>
              <a:rPr lang="cs-CZ" b="1" dirty="0" err="1" smtClean="0"/>
              <a:t>Cheating</a:t>
            </a:r>
            <a:r>
              <a:rPr lang="cs-CZ" b="1" dirty="0" smtClean="0"/>
              <a:t> (</a:t>
            </a:r>
            <a:r>
              <a:rPr lang="cs-CZ" b="1" dirty="0" err="1" smtClean="0"/>
              <a:t>Consalvo</a:t>
            </a:r>
            <a:r>
              <a:rPr lang="cs-CZ" b="1" dirty="0" smtClean="0"/>
              <a:t>; 2007)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Paratext</a:t>
            </a:r>
            <a:endParaRPr lang="cs-CZ" dirty="0" smtClean="0"/>
          </a:p>
          <a:p>
            <a:r>
              <a:rPr lang="cs-CZ" dirty="0" smtClean="0"/>
              <a:t>Hráči</a:t>
            </a:r>
          </a:p>
          <a:p>
            <a:r>
              <a:rPr lang="cs-CZ" dirty="0" smtClean="0"/>
              <a:t>Chování</a:t>
            </a:r>
          </a:p>
          <a:p>
            <a:r>
              <a:rPr lang="cs-CZ" dirty="0" smtClean="0"/>
              <a:t>Produkce</a:t>
            </a:r>
          </a:p>
          <a:p>
            <a:r>
              <a:rPr lang="cs-CZ" dirty="0"/>
              <a:t>Přínos textu?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64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Transmedia</a:t>
            </a:r>
            <a:r>
              <a:rPr lang="cs-CZ" sz="3200" b="1" dirty="0"/>
              <a:t> </a:t>
            </a:r>
            <a:r>
              <a:rPr lang="cs-CZ" sz="3200" b="1" dirty="0" err="1"/>
              <a:t>Storytelling</a:t>
            </a:r>
            <a:r>
              <a:rPr lang="cs-CZ" sz="3200" b="1" dirty="0"/>
              <a:t>, </a:t>
            </a:r>
            <a:r>
              <a:rPr lang="cs-CZ" sz="3200" b="1" dirty="0" err="1"/>
              <a:t>Participatory</a:t>
            </a:r>
            <a:r>
              <a:rPr lang="cs-CZ" sz="3200" b="1" dirty="0"/>
              <a:t> </a:t>
            </a:r>
            <a:r>
              <a:rPr lang="cs-CZ" sz="3200" b="1" dirty="0" err="1" smtClean="0"/>
              <a:t>Culture</a:t>
            </a:r>
            <a:r>
              <a:rPr lang="cs-CZ" sz="3200" b="1" dirty="0" smtClean="0"/>
              <a:t> (</a:t>
            </a:r>
            <a:r>
              <a:rPr lang="cs-CZ" sz="3200" b="1" dirty="0" err="1" smtClean="0"/>
              <a:t>Jenkins</a:t>
            </a:r>
            <a:r>
              <a:rPr lang="cs-CZ" sz="3200" b="1" dirty="0" smtClean="0"/>
              <a:t>, 1998)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autor x recipient</a:t>
            </a:r>
          </a:p>
          <a:p>
            <a:r>
              <a:rPr lang="cs-CZ" dirty="0" smtClean="0"/>
              <a:t>Text</a:t>
            </a:r>
          </a:p>
          <a:p>
            <a:r>
              <a:rPr lang="cs-CZ" dirty="0" smtClean="0"/>
              <a:t>Kánon</a:t>
            </a:r>
          </a:p>
          <a:p>
            <a:r>
              <a:rPr lang="cs-CZ" dirty="0" smtClean="0"/>
              <a:t>Užívání textu</a:t>
            </a:r>
          </a:p>
          <a:p>
            <a:r>
              <a:rPr lang="cs-CZ" dirty="0" err="1" smtClean="0"/>
              <a:t>Textuální</a:t>
            </a:r>
            <a:r>
              <a:rPr lang="cs-CZ" dirty="0" smtClean="0"/>
              <a:t> pytláctví</a:t>
            </a:r>
          </a:p>
          <a:p>
            <a:r>
              <a:rPr lang="cs-CZ" dirty="0"/>
              <a:t>Přínos textu?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9631"/>
            <a:ext cx="10515600" cy="6027048"/>
          </a:xfrm>
        </p:spPr>
        <p:txBody>
          <a:bodyPr>
            <a:normAutofit/>
          </a:bodyPr>
          <a:lstStyle/>
          <a:p>
            <a:pPr algn="ctr"/>
            <a:r>
              <a:rPr lang="cs-CZ" sz="11500" b="1" dirty="0" smtClean="0">
                <a:solidFill>
                  <a:schemeClr val="bg1"/>
                </a:solidFill>
                <a:latin typeface="+mn-lt"/>
              </a:rPr>
              <a:t>HERNÍ ŽÁNRY</a:t>
            </a:r>
            <a:endParaRPr lang="cs-CZ" sz="115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679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1368</Words>
  <Application>Microsoft Office PowerPoint</Application>
  <PresentationFormat>Širokoúhlá obrazovka</PresentationFormat>
  <Paragraphs>467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1_Office Theme</vt:lpstr>
      <vt:lpstr>Aplikovaná herní studia jaro 2016</vt:lpstr>
      <vt:lpstr>Sylabus</vt:lpstr>
      <vt:lpstr>REFLEXE ČETBY</vt:lpstr>
      <vt:lpstr>Četba na čtecí týden</vt:lpstr>
      <vt:lpstr>MDA (Zubek a spol., 2004)</vt:lpstr>
      <vt:lpstr>Space, Rules (Juul, 2005)</vt:lpstr>
      <vt:lpstr>Paratext, Cheating (Consalvo; 2007)</vt:lpstr>
      <vt:lpstr>Transmedia Storytelling, Participatory Culture (Jenkins, 1998)</vt:lpstr>
      <vt:lpstr>HERNÍ ŽÁNRY</vt:lpstr>
      <vt:lpstr>Co je x žánr?</vt:lpstr>
      <vt:lpstr>K čemu jsou žánry?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Typologie žánrů (digitální distribuce)</vt:lpstr>
      <vt:lpstr>Škála výběru (digitální distribuce)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Beat 'em up</vt:lpstr>
      <vt:lpstr>Bojovky (fighting games)</vt:lpstr>
      <vt:lpstr>Plošinovky (platform games)</vt:lpstr>
      <vt:lpstr>Střílečky (shooters)</vt:lpstr>
      <vt:lpstr>RPG</vt:lpstr>
      <vt:lpstr>Strategie (RTS, turn-based)</vt:lpstr>
      <vt:lpstr>děkuji</vt:lpstr>
    </vt:vector>
  </TitlesOfParts>
  <Company>ZI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herní studia 02</dc:title>
  <dc:creator>ZI</dc:creator>
  <cp:lastModifiedBy>Zdeněk Záhora</cp:lastModifiedBy>
  <cp:revision>50</cp:revision>
  <dcterms:created xsi:type="dcterms:W3CDTF">2015-03-08T19:10:59Z</dcterms:created>
  <dcterms:modified xsi:type="dcterms:W3CDTF">2016-04-25T07:51:05Z</dcterms:modified>
</cp:coreProperties>
</file>