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42" r:id="rId17"/>
    <p:sldId id="289" r:id="rId18"/>
    <p:sldId id="259" r:id="rId19"/>
    <p:sldId id="271" r:id="rId20"/>
    <p:sldId id="291" r:id="rId21"/>
    <p:sldId id="282" r:id="rId22"/>
    <p:sldId id="290" r:id="rId23"/>
    <p:sldId id="297" r:id="rId24"/>
    <p:sldId id="283" r:id="rId25"/>
    <p:sldId id="298" r:id="rId26"/>
    <p:sldId id="285" r:id="rId27"/>
    <p:sldId id="272" r:id="rId28"/>
    <p:sldId id="292" r:id="rId29"/>
    <p:sldId id="322" r:id="rId30"/>
    <p:sldId id="323" r:id="rId31"/>
    <p:sldId id="324" r:id="rId32"/>
    <p:sldId id="325" r:id="rId33"/>
    <p:sldId id="327" r:id="rId34"/>
    <p:sldId id="326" r:id="rId35"/>
    <p:sldId id="328" r:id="rId36"/>
    <p:sldId id="329" r:id="rId37"/>
    <p:sldId id="330" r:id="rId38"/>
    <p:sldId id="335" r:id="rId39"/>
    <p:sldId id="334" r:id="rId40"/>
    <p:sldId id="331" r:id="rId41"/>
    <p:sldId id="344" r:id="rId42"/>
    <p:sldId id="336" r:id="rId43"/>
    <p:sldId id="337" r:id="rId44"/>
    <p:sldId id="338" r:id="rId45"/>
    <p:sldId id="339" r:id="rId46"/>
    <p:sldId id="340" r:id="rId47"/>
    <p:sldId id="343" r:id="rId48"/>
    <p:sldId id="294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87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06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8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0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2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10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81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D681-DD1F-47A0-9D32-0172D2BF8E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E25F-302B-48D3-A5D1-2BE342E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81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gaminghistory101.com/tag/roguelike/" TargetMode="External"/><Relationship Id="rId3" Type="http://schemas.openxmlformats.org/officeDocument/2006/relationships/hyperlink" Target="http://spaxe.github.io/roguelike-universe/" TargetMode="External"/><Relationship Id="rId7" Type="http://schemas.openxmlformats.org/officeDocument/2006/relationships/hyperlink" Target="http://www.giantbomb.com/podcasts/delving-into-the-history-of-roguelikes/1600-1311/" TargetMode="External"/><Relationship Id="rId2" Type="http://schemas.openxmlformats.org/officeDocument/2006/relationships/hyperlink" Target="http://www.engadget.com/2014/01/18/the-game-archaeologist-a-brief-history-of-roguelik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guebasin.com/" TargetMode="External"/><Relationship Id="rId5" Type="http://schemas.openxmlformats.org/officeDocument/2006/relationships/hyperlink" Target="http://www.gamesetwatch.com/column_at_play/" TargetMode="External"/><Relationship Id="rId4" Type="http://schemas.openxmlformats.org/officeDocument/2006/relationships/hyperlink" Target="http://www.gamasutra.com/view/feature/4013/the_history_of_rogue_have__you_.php?print=1" TargetMode="External"/><Relationship Id="rId9" Type="http://schemas.openxmlformats.org/officeDocument/2006/relationships/hyperlink" Target="https://en.wikipedia.org/wiki/List_of_roguelik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kjv4Kl6Z1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herní studia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47105"/>
          </a:xfrm>
        </p:spPr>
        <p:txBody>
          <a:bodyPr>
            <a:normAutofit/>
          </a:bodyPr>
          <a:lstStyle/>
          <a:p>
            <a:r>
              <a:rPr lang="cs-CZ" dirty="0" smtClean="0"/>
              <a:t>(dotáhnutí z minule – žánry)</a:t>
            </a:r>
          </a:p>
          <a:p>
            <a:r>
              <a:rPr lang="cs-CZ" dirty="0" err="1" smtClean="0"/>
              <a:t>paratext</a:t>
            </a:r>
            <a:r>
              <a:rPr lang="cs-CZ" dirty="0" smtClean="0"/>
              <a:t>, </a:t>
            </a:r>
            <a:r>
              <a:rPr lang="cs-CZ" dirty="0" err="1" smtClean="0"/>
              <a:t>particiapce</a:t>
            </a:r>
            <a:r>
              <a:rPr lang="cs-CZ" dirty="0" smtClean="0"/>
              <a:t>, </a:t>
            </a:r>
            <a:r>
              <a:rPr lang="cs-CZ" dirty="0" err="1" smtClean="0"/>
              <a:t>playbour</a:t>
            </a:r>
            <a:endParaRPr lang="cs-CZ" dirty="0" smtClean="0"/>
          </a:p>
          <a:p>
            <a:r>
              <a:rPr lang="cs-CZ" dirty="0"/>
              <a:t>telemetrie, herní </a:t>
            </a:r>
            <a:r>
              <a:rPr lang="cs-CZ" dirty="0" smtClean="0"/>
              <a:t>analytika part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8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475"/>
          </a:xfrm>
        </p:spPr>
      </p:pic>
    </p:spTree>
    <p:extLst>
      <p:ext uri="{BB962C8B-B14F-4D97-AF65-F5344CB8AC3E}">
        <p14:creationId xmlns:p14="http://schemas.microsoft.com/office/powerpoint/2010/main" val="244695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" y="1161143"/>
            <a:ext cx="11871082" cy="4963886"/>
          </a:xfrm>
        </p:spPr>
      </p:pic>
    </p:spTree>
    <p:extLst>
      <p:ext uri="{BB962C8B-B14F-4D97-AF65-F5344CB8AC3E}">
        <p14:creationId xmlns:p14="http://schemas.microsoft.com/office/powerpoint/2010/main" val="77716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44450"/>
            <a:ext cx="12271022" cy="6902450"/>
          </a:xfrm>
        </p:spPr>
      </p:pic>
    </p:spTree>
    <p:extLst>
      <p:ext uri="{BB962C8B-B14F-4D97-AF65-F5344CB8AC3E}">
        <p14:creationId xmlns:p14="http://schemas.microsoft.com/office/powerpoint/2010/main" val="80771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08114" cy="6950465"/>
          </a:xfrm>
        </p:spPr>
      </p:pic>
    </p:spTree>
    <p:extLst>
      <p:ext uri="{BB962C8B-B14F-4D97-AF65-F5344CB8AC3E}">
        <p14:creationId xmlns:p14="http://schemas.microsoft.com/office/powerpoint/2010/main" val="92327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22" y="0"/>
            <a:ext cx="7826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2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 prozkoumání tématu „</a:t>
            </a:r>
            <a:r>
              <a:rPr lang="cs-CZ" b="1" dirty="0" err="1" smtClean="0"/>
              <a:t>roguelike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Autofit/>
          </a:bodyPr>
          <a:lstStyle/>
          <a:p>
            <a:r>
              <a:rPr lang="cs-CZ" sz="2400" i="1" dirty="0"/>
              <a:t>@Play: </a:t>
            </a:r>
            <a:r>
              <a:rPr lang="cs-CZ" sz="2400" i="1" dirty="0" err="1"/>
              <a:t>Exploring</a:t>
            </a:r>
            <a:r>
              <a:rPr lang="cs-CZ" sz="2400" i="1" dirty="0"/>
              <a:t> </a:t>
            </a:r>
            <a:r>
              <a:rPr lang="cs-CZ" sz="2400" i="1" dirty="0" err="1"/>
              <a:t>Roguelike</a:t>
            </a:r>
            <a:r>
              <a:rPr lang="cs-CZ" sz="2400" i="1" dirty="0"/>
              <a:t> </a:t>
            </a:r>
            <a:r>
              <a:rPr lang="cs-CZ" sz="2400" i="1" dirty="0" err="1"/>
              <a:t>Games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Harris</a:t>
            </a:r>
            <a:r>
              <a:rPr lang="cs-CZ" sz="2400" dirty="0"/>
              <a:t>, 2016</a:t>
            </a:r>
            <a:r>
              <a:rPr lang="cs-CZ" sz="2400" dirty="0" smtClean="0"/>
              <a:t>)</a:t>
            </a:r>
            <a:endParaRPr lang="cs-CZ" sz="2400" dirty="0" smtClean="0">
              <a:hlinkClick r:id=""/>
            </a:endParaRPr>
          </a:p>
          <a:p>
            <a:r>
              <a:rPr lang="cs-CZ" sz="2400" dirty="0" smtClean="0">
                <a:hlinkClick r:id=""/>
              </a:rPr>
              <a:t>http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www.engadget.com/2014/01/18/the-game-archaeologist-a-brief-history-of-roguelikes/</a:t>
            </a:r>
            <a:endParaRPr lang="cs-CZ" sz="2400" dirty="0" smtClean="0"/>
          </a:p>
          <a:p>
            <a:r>
              <a:rPr lang="cs-CZ" sz="2400" dirty="0">
                <a:hlinkClick r:id="rId3"/>
              </a:rPr>
              <a:t>http://spaxe.github.io/roguelike-universe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://www.gamasutra.com/view/feature/4013/the_history_of_rogue_have__you_.</a:t>
            </a:r>
            <a:r>
              <a:rPr lang="cs-CZ" sz="2400" dirty="0" smtClean="0">
                <a:hlinkClick r:id="rId4"/>
              </a:rPr>
              <a:t>php?print=1</a:t>
            </a:r>
            <a:endParaRPr lang="cs-CZ" sz="2400" dirty="0" smtClean="0"/>
          </a:p>
          <a:p>
            <a:r>
              <a:rPr lang="cs-CZ" sz="2400" dirty="0">
                <a:hlinkClick r:id="rId5"/>
              </a:rPr>
              <a:t>http://www.gamesetwatch.com/column_at_play</a:t>
            </a:r>
            <a:r>
              <a:rPr lang="cs-CZ" sz="2400" dirty="0" smtClean="0">
                <a:hlinkClick r:id="rId5"/>
              </a:rPr>
              <a:t>/</a:t>
            </a:r>
            <a:endParaRPr lang="cs-CZ" sz="2400" dirty="0" smtClean="0"/>
          </a:p>
          <a:p>
            <a:r>
              <a:rPr lang="cs-CZ" sz="2400" dirty="0">
                <a:hlinkClick r:id="rId6"/>
              </a:rPr>
              <a:t>http://www.roguebasin.com</a:t>
            </a:r>
            <a:r>
              <a:rPr lang="cs-CZ" sz="2400" dirty="0" smtClean="0">
                <a:hlinkClick r:id="rId6"/>
              </a:rPr>
              <a:t>/</a:t>
            </a:r>
            <a:endParaRPr lang="cs-CZ" sz="2400" dirty="0" smtClean="0"/>
          </a:p>
          <a:p>
            <a:r>
              <a:rPr lang="cs-CZ" sz="2400" dirty="0">
                <a:hlinkClick r:id="rId7"/>
              </a:rPr>
              <a:t>http://www.giantbomb.com/podcasts/delving-into-the-history-of-roguelikes/1600-1311</a:t>
            </a:r>
            <a:r>
              <a:rPr lang="cs-CZ" sz="2400" dirty="0" smtClean="0">
                <a:hlinkClick r:id="rId7"/>
              </a:rPr>
              <a:t>/</a:t>
            </a:r>
            <a:endParaRPr lang="cs-CZ" sz="2400" dirty="0" smtClean="0"/>
          </a:p>
          <a:p>
            <a:r>
              <a:rPr lang="cs-CZ" sz="2400" dirty="0">
                <a:hlinkClick r:id="rId8"/>
              </a:rPr>
              <a:t>http://gaminghistory101.com/tag/roguelike</a:t>
            </a:r>
            <a:r>
              <a:rPr lang="cs-CZ" sz="2400" dirty="0" smtClean="0">
                <a:hlinkClick r:id="rId8"/>
              </a:rPr>
              <a:t>/</a:t>
            </a:r>
            <a:r>
              <a:rPr lang="cs-CZ" sz="2400" dirty="0" smtClean="0"/>
              <a:t> </a:t>
            </a:r>
          </a:p>
          <a:p>
            <a:r>
              <a:rPr lang="cs-CZ" sz="2400" dirty="0">
                <a:hlinkClick r:id="rId9"/>
              </a:rPr>
              <a:t>https://</a:t>
            </a:r>
            <a:r>
              <a:rPr lang="cs-CZ" sz="2400" dirty="0" smtClean="0">
                <a:hlinkClick r:id="rId9"/>
              </a:rPr>
              <a:t>en.wikipedia.org/wiki/List_of_roguelikes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736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8800" b="1" dirty="0" smtClean="0">
                <a:solidFill>
                  <a:schemeClr val="bg1"/>
                </a:solidFill>
              </a:rPr>
              <a:t>participace</a:t>
            </a:r>
            <a:endParaRPr lang="cs-CZ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0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6737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67477" y="2766218"/>
            <a:ext cx="4600741" cy="1325563"/>
          </a:xfrm>
        </p:spPr>
        <p:txBody>
          <a:bodyPr/>
          <a:lstStyle/>
          <a:p>
            <a:r>
              <a:rPr lang="cs-CZ" b="1" dirty="0" err="1" smtClean="0"/>
              <a:t>fandom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0172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paratext</a:t>
            </a:r>
            <a:r>
              <a:rPr lang="cs-CZ" dirty="0" smtClean="0"/>
              <a:t>, participace a </a:t>
            </a:r>
            <a:r>
              <a:rPr lang="cs-CZ" dirty="0" err="1" smtClean="0"/>
              <a:t>playbour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M. </a:t>
            </a:r>
            <a:r>
              <a:rPr lang="cs-CZ" dirty="0" err="1" smtClean="0"/>
              <a:t>Consalvo</a:t>
            </a:r>
            <a:r>
              <a:rPr lang="cs-CZ" dirty="0" smtClean="0"/>
              <a:t> a </a:t>
            </a:r>
            <a:r>
              <a:rPr lang="cs-CZ" dirty="0" err="1" smtClean="0"/>
              <a:t>paratext</a:t>
            </a:r>
            <a:endParaRPr lang="cs-CZ" dirty="0" smtClean="0"/>
          </a:p>
          <a:p>
            <a:r>
              <a:rPr lang="cs-CZ" dirty="0" smtClean="0"/>
              <a:t>H. </a:t>
            </a:r>
            <a:r>
              <a:rPr lang="cs-CZ" dirty="0" err="1" smtClean="0"/>
              <a:t>Jenkins</a:t>
            </a:r>
            <a:r>
              <a:rPr lang="cs-CZ" dirty="0" smtClean="0"/>
              <a:t> a </a:t>
            </a:r>
            <a:r>
              <a:rPr lang="cs-CZ" dirty="0" err="1" smtClean="0"/>
              <a:t>textual</a:t>
            </a:r>
            <a:r>
              <a:rPr lang="cs-CZ" dirty="0" smtClean="0"/>
              <a:t> </a:t>
            </a:r>
            <a:r>
              <a:rPr lang="cs-CZ" dirty="0" err="1" smtClean="0"/>
              <a:t>poaching</a:t>
            </a:r>
            <a:endParaRPr lang="cs-CZ" dirty="0" smtClean="0"/>
          </a:p>
          <a:p>
            <a:r>
              <a:rPr lang="cs-CZ" dirty="0" smtClean="0"/>
              <a:t>mezi kánonem a fanouškovstvím</a:t>
            </a:r>
          </a:p>
          <a:p>
            <a:r>
              <a:rPr lang="cs-CZ" dirty="0" smtClean="0"/>
              <a:t>z fanouška tvůrcem (</a:t>
            </a:r>
            <a:r>
              <a:rPr lang="cs-CZ" dirty="0" err="1" smtClean="0"/>
              <a:t>gamer</a:t>
            </a:r>
            <a:r>
              <a:rPr lang="cs-CZ" dirty="0" smtClean="0"/>
              <a:t> &gt; </a:t>
            </a:r>
            <a:r>
              <a:rPr lang="cs-CZ" dirty="0" err="1" smtClean="0"/>
              <a:t>modder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z tvůrce spolutvůrcem (</a:t>
            </a:r>
            <a:r>
              <a:rPr lang="cs-CZ" dirty="0" err="1" smtClean="0"/>
              <a:t>modder</a:t>
            </a:r>
            <a:r>
              <a:rPr lang="cs-CZ" dirty="0" smtClean="0"/>
              <a:t> &gt; designer/art maker, DOTA)</a:t>
            </a:r>
          </a:p>
          <a:p>
            <a:r>
              <a:rPr lang="cs-CZ" dirty="0" smtClean="0"/>
              <a:t>ze spolutvůrce autorem (Dean </a:t>
            </a:r>
            <a:r>
              <a:rPr lang="cs-CZ" dirty="0" err="1" smtClean="0"/>
              <a:t>Hall</a:t>
            </a:r>
            <a:r>
              <a:rPr lang="cs-CZ" dirty="0" smtClean="0"/>
              <a:t>,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Royale</a:t>
            </a:r>
            <a:r>
              <a:rPr lang="cs-CZ" dirty="0" smtClean="0"/>
              <a:t>...)</a:t>
            </a:r>
          </a:p>
          <a:p>
            <a:endParaRPr lang="cs-CZ" dirty="0" smtClean="0"/>
          </a:p>
          <a:p>
            <a:r>
              <a:rPr lang="cs-CZ" dirty="0" smtClean="0"/>
              <a:t>Výzkumné otázky?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2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3062351"/>
            <a:ext cx="3136900" cy="3795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Paratext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92453" cy="478372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Mia</a:t>
            </a:r>
            <a:r>
              <a:rPr lang="cs-CZ" dirty="0" smtClean="0"/>
              <a:t>  </a:t>
            </a:r>
            <a:r>
              <a:rPr lang="cs-CZ" dirty="0" err="1" smtClean="0"/>
              <a:t>Consalvo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Text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paratext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Kánon, </a:t>
            </a:r>
            <a:r>
              <a:rPr lang="cs-CZ" dirty="0" err="1" smtClean="0"/>
              <a:t>fanfikce</a:t>
            </a:r>
            <a:r>
              <a:rPr lang="cs-CZ" dirty="0" smtClean="0"/>
              <a:t>, fanouškovství</a:t>
            </a:r>
          </a:p>
          <a:p>
            <a:endParaRPr lang="en-US" dirty="0" smtClean="0"/>
          </a:p>
          <a:p>
            <a:r>
              <a:rPr lang="cs-CZ" dirty="0"/>
              <a:t>„</a:t>
            </a:r>
            <a:r>
              <a:rPr lang="cs-CZ" i="1" dirty="0"/>
              <a:t>[</a:t>
            </a:r>
            <a:r>
              <a:rPr lang="cs-CZ" i="1" dirty="0" err="1"/>
              <a:t>Genett</a:t>
            </a:r>
            <a:r>
              <a:rPr lang="cs-CZ" i="1" dirty="0"/>
              <a:t>] tvrdí, že </a:t>
            </a:r>
            <a:r>
              <a:rPr lang="cs-CZ" i="1" dirty="0" err="1"/>
              <a:t>paratext</a:t>
            </a:r>
            <a:r>
              <a:rPr lang="cs-CZ" i="1" dirty="0"/>
              <a:t>, který může zahrnovat obsah, název a recenze (a mnoho dalších věcí), pomáhá tvarovat zkušenost čtenáře textu. </a:t>
            </a:r>
            <a:r>
              <a:rPr lang="cs-CZ" i="1" dirty="0" err="1"/>
              <a:t>Paratex</a:t>
            </a:r>
            <a:r>
              <a:rPr lang="cs-CZ" i="1" dirty="0"/>
              <a:t> hlavně pomáhá přiřadit význam aktu čtení.</a:t>
            </a:r>
            <a:r>
              <a:rPr lang="cs-CZ" dirty="0"/>
              <a:t>“ (</a:t>
            </a:r>
            <a:r>
              <a:rPr lang="cs-CZ" dirty="0" err="1"/>
              <a:t>Consalvo</a:t>
            </a:r>
            <a:r>
              <a:rPr lang="cs-CZ" dirty="0"/>
              <a:t> 2007: 9)</a:t>
            </a:r>
            <a:endParaRPr lang="en-US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46" y="921836"/>
            <a:ext cx="24479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CASE:</a:t>
            </a:r>
            <a:br>
              <a:rPr lang="cs-CZ" sz="115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11500" b="1" dirty="0" err="1" smtClean="0">
                <a:solidFill>
                  <a:schemeClr val="bg1"/>
                </a:solidFill>
                <a:latin typeface="+mn-lt"/>
              </a:rPr>
              <a:t>rogue-like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97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Herní kapitál dle </a:t>
            </a:r>
            <a:r>
              <a:rPr lang="cs-CZ" dirty="0" err="1"/>
              <a:t>Consalvo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cs-CZ" i="1" dirty="0"/>
              <a:t>Předtím než je vydána hra, diskuze a artefakty související s hrou vznikají jako houby po dešti. Mnoho z nich (alespoň ty nekomerční) pak vzniká bez plánování či celkového designu herních vývojářů.</a:t>
            </a:r>
            <a:r>
              <a:rPr lang="cs-CZ" dirty="0"/>
              <a:t>“ (</a:t>
            </a:r>
            <a:r>
              <a:rPr lang="cs-CZ" dirty="0" err="1"/>
              <a:t>Consalvo</a:t>
            </a:r>
            <a:r>
              <a:rPr lang="cs-CZ" dirty="0"/>
              <a:t> 2007: 8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i="1" dirty="0" smtClean="0"/>
              <a:t>[...] </a:t>
            </a:r>
            <a:r>
              <a:rPr lang="cs-CZ" i="1" dirty="0"/>
              <a:t>obklopuje, tvaruje, podporuje a poskytuje kontext textům [digitálních her]. [</a:t>
            </a:r>
            <a:r>
              <a:rPr lang="cs-CZ" i="1" dirty="0" err="1"/>
              <a:t>Paratexty</a:t>
            </a:r>
            <a:r>
              <a:rPr lang="cs-CZ" i="1" dirty="0"/>
              <a:t>] nejsou pouze okrajovým fenoménem, ale stávají se každým rokem stále běžnější </a:t>
            </a:r>
            <a:r>
              <a:rPr lang="cs-CZ" i="1" dirty="0" smtClean="0"/>
              <a:t>součástí </a:t>
            </a:r>
            <a:r>
              <a:rPr lang="cs-CZ" i="1" dirty="0"/>
              <a:t>herního průmyslu a hráčských komunit.</a:t>
            </a:r>
            <a:r>
              <a:rPr lang="cs-CZ" dirty="0"/>
              <a:t>“ (</a:t>
            </a:r>
            <a:r>
              <a:rPr lang="cs-CZ" dirty="0" err="1"/>
              <a:t>Consalvo</a:t>
            </a:r>
            <a:r>
              <a:rPr lang="cs-CZ" dirty="0"/>
              <a:t> 2007: 182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Hry </a:t>
            </a:r>
            <a:r>
              <a:rPr lang="cs-CZ" dirty="0"/>
              <a:t>a </a:t>
            </a:r>
            <a:r>
              <a:rPr lang="cs-CZ" dirty="0" err="1"/>
              <a:t>paratext</a:t>
            </a:r>
            <a:r>
              <a:rPr lang="cs-CZ" dirty="0"/>
              <a:t> – </a:t>
            </a:r>
            <a:r>
              <a:rPr lang="cs-CZ" dirty="0" err="1"/>
              <a:t>GameFaqs</a:t>
            </a:r>
            <a:r>
              <a:rPr lang="cs-CZ" dirty="0"/>
              <a:t>, novelizace, </a:t>
            </a:r>
            <a:r>
              <a:rPr lang="cs-CZ" dirty="0" err="1"/>
              <a:t>fan</a:t>
            </a:r>
            <a:r>
              <a:rPr lang="cs-CZ" dirty="0"/>
              <a:t> art, modifikace, hráčské obsahy, </a:t>
            </a:r>
            <a:r>
              <a:rPr lang="cs-CZ" dirty="0" err="1"/>
              <a:t>fanfikce</a:t>
            </a:r>
            <a:r>
              <a:rPr lang="cs-CZ" dirty="0"/>
              <a:t>,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reporty, let</a:t>
            </a:r>
            <a:r>
              <a:rPr lang="en-US" dirty="0"/>
              <a:t>’</a:t>
            </a:r>
            <a:r>
              <a:rPr lang="cs-CZ" dirty="0"/>
              <a:t>s play,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86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Textual</a:t>
            </a:r>
            <a:r>
              <a:rPr lang="cs-CZ" dirty="0" smtClean="0"/>
              <a:t> </a:t>
            </a:r>
            <a:r>
              <a:rPr lang="cs-CZ" dirty="0" err="1" smtClean="0"/>
              <a:t>poaching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680158" cy="4912059"/>
          </a:xfrm>
        </p:spPr>
        <p:txBody>
          <a:bodyPr>
            <a:normAutofit/>
          </a:bodyPr>
          <a:lstStyle/>
          <a:p>
            <a:r>
              <a:rPr lang="cs-CZ" dirty="0" smtClean="0"/>
              <a:t>Henry </a:t>
            </a:r>
            <a:r>
              <a:rPr lang="cs-CZ" dirty="0" err="1" smtClean="0"/>
              <a:t>Jenkins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textual</a:t>
            </a:r>
            <a:r>
              <a:rPr lang="cs-CZ" dirty="0" smtClean="0"/>
              <a:t> </a:t>
            </a:r>
            <a:r>
              <a:rPr lang="cs-CZ" dirty="0" err="1" smtClean="0"/>
              <a:t>poaching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fan</a:t>
            </a:r>
            <a:r>
              <a:rPr lang="cs-CZ" dirty="0" smtClean="0"/>
              <a:t> </a:t>
            </a:r>
            <a:r>
              <a:rPr lang="cs-CZ" dirty="0" err="1" smtClean="0"/>
              <a:t>culutre</a:t>
            </a:r>
            <a:r>
              <a:rPr lang="cs-CZ" dirty="0" smtClean="0"/>
              <a:t> &gt; </a:t>
            </a:r>
            <a:r>
              <a:rPr lang="cs-CZ" dirty="0" err="1" smtClean="0"/>
              <a:t>participative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Kulturou, ve které </a:t>
            </a:r>
            <a:r>
              <a:rPr lang="cs-CZ" i="1" dirty="0" smtClean="0"/>
              <a:t>jsou </a:t>
            </a:r>
            <a:r>
              <a:rPr lang="cs-CZ" i="1" dirty="0"/>
              <a:t>fanoušci a ostatní konzumenti pozváni k aktivní participaci na tvorbě a šíření nového obsahu.“ </a:t>
            </a:r>
            <a:r>
              <a:rPr lang="cs-CZ" dirty="0"/>
              <a:t>(</a:t>
            </a:r>
            <a:r>
              <a:rPr lang="cs-CZ" dirty="0" err="1"/>
              <a:t>Jenkins</a:t>
            </a:r>
            <a:r>
              <a:rPr lang="cs-CZ" dirty="0"/>
              <a:t> 2006: 290)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3633537"/>
            <a:ext cx="3224463" cy="3224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76" y="213861"/>
            <a:ext cx="2048487" cy="3068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52" y="234157"/>
            <a:ext cx="23652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Fanfikce</a:t>
            </a:r>
            <a:r>
              <a:rPr lang="cs-CZ" dirty="0" smtClean="0"/>
              <a:t> a Konvergence médií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/>
              <a:t>„[</a:t>
            </a:r>
            <a:r>
              <a:rPr lang="cs-CZ" i="1" dirty="0" err="1"/>
              <a:t>Fanfikce</a:t>
            </a:r>
            <a:r>
              <a:rPr lang="cs-CZ" i="1" dirty="0"/>
              <a:t>] je termín, který v prvé řadě označuje jakoukoli prózu, převyprávění příběhů a postav z obsahu masových médií </a:t>
            </a:r>
            <a:r>
              <a:rPr lang="cs-CZ" i="1" dirty="0" smtClean="0"/>
              <a:t>[...]</a:t>
            </a:r>
          </a:p>
          <a:p>
            <a:endParaRPr lang="cs-CZ" i="1" dirty="0" smtClean="0"/>
          </a:p>
          <a:p>
            <a:r>
              <a:rPr lang="cs-CZ" i="1" dirty="0" smtClean="0"/>
              <a:t>„[</a:t>
            </a:r>
            <a:r>
              <a:rPr lang="cs-CZ" i="1" dirty="0" err="1"/>
              <a:t>fanfikce</a:t>
            </a:r>
            <a:r>
              <a:rPr lang="cs-CZ" i="1" dirty="0"/>
              <a:t> je] fikce napsaná fanouškem konkrétní TV série, filmů a dalších zdrojů, z nichž ve </a:t>
            </a:r>
            <a:r>
              <a:rPr lang="cs-CZ" i="1" dirty="0" err="1"/>
              <a:t>fanfikci</a:t>
            </a:r>
            <a:r>
              <a:rPr lang="cs-CZ" i="1" dirty="0"/>
              <a:t> figurují různé postavy</a:t>
            </a:r>
            <a:r>
              <a:rPr lang="cs-CZ" i="1" dirty="0" smtClean="0"/>
              <a:t>.“ </a:t>
            </a:r>
            <a:r>
              <a:rPr lang="cs-CZ" dirty="0" smtClean="0"/>
              <a:t>(</a:t>
            </a:r>
            <a:r>
              <a:rPr lang="cs-CZ" dirty="0" err="1"/>
              <a:t>Jenkins</a:t>
            </a:r>
            <a:r>
              <a:rPr lang="cs-CZ" dirty="0"/>
              <a:t> 2006: 285</a:t>
            </a:r>
            <a:r>
              <a:rPr lang="cs-CZ" dirty="0" smtClean="0"/>
              <a:t>)</a:t>
            </a:r>
          </a:p>
          <a:p>
            <a:endParaRPr lang="cs-CZ" i="1" dirty="0" smtClean="0"/>
          </a:p>
          <a:p>
            <a:r>
              <a:rPr lang="cs-CZ" i="1" dirty="0" smtClean="0"/>
              <a:t>„[</a:t>
            </a:r>
            <a:r>
              <a:rPr lang="cs-CZ" i="1" dirty="0"/>
              <a:t>Konvergence je] situace ve které mnoho mediálních systémů koexistuje a kde mediální obsah přechází plynule mezi nimi. Konvergence je [...] pokračující proces nebo série průniků mezi různými mediálními systémy, nikoli jejich fixní vztah.</a:t>
            </a:r>
            <a:r>
              <a:rPr lang="cs-CZ" dirty="0"/>
              <a:t>“ (</a:t>
            </a:r>
            <a:r>
              <a:rPr lang="cs-CZ" dirty="0" err="1"/>
              <a:t>Jenkins</a:t>
            </a:r>
            <a:r>
              <a:rPr lang="cs-CZ" dirty="0"/>
              <a:t> 2006: 282)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05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72"/>
            <a:ext cx="7429500" cy="59435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787017"/>
            <a:ext cx="4762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hráč &gt; </a:t>
            </a:r>
            <a:r>
              <a:rPr lang="cs-CZ" dirty="0" err="1" smtClean="0"/>
              <a:t>modder</a:t>
            </a:r>
            <a:r>
              <a:rPr lang="cs-CZ" dirty="0" smtClean="0"/>
              <a:t> &gt; spolutvůrce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IceFrog</a:t>
            </a:r>
            <a:endParaRPr lang="cs-CZ" b="1" dirty="0" smtClean="0"/>
          </a:p>
          <a:p>
            <a:r>
              <a:rPr lang="cs-CZ" dirty="0" smtClean="0"/>
              <a:t>DOTA (2005) pro </a:t>
            </a:r>
            <a:r>
              <a:rPr lang="cs-CZ" dirty="0" err="1" smtClean="0"/>
              <a:t>Warcraft</a:t>
            </a:r>
            <a:r>
              <a:rPr lang="cs-CZ" dirty="0" smtClean="0"/>
              <a:t> 3 (2003)</a:t>
            </a:r>
          </a:p>
          <a:p>
            <a:r>
              <a:rPr lang="cs-CZ" dirty="0" smtClean="0"/>
              <a:t>DOTA 2 a </a:t>
            </a:r>
            <a:r>
              <a:rPr lang="cs-CZ" dirty="0" err="1" smtClean="0"/>
              <a:t>Valve</a:t>
            </a:r>
            <a:r>
              <a:rPr lang="cs-CZ" dirty="0" smtClean="0"/>
              <a:t> (2009)</a:t>
            </a:r>
          </a:p>
          <a:p>
            <a:endParaRPr lang="cs-CZ" dirty="0"/>
          </a:p>
          <a:p>
            <a:r>
              <a:rPr lang="cs-CZ" b="1" dirty="0"/>
              <a:t>Dean </a:t>
            </a:r>
            <a:r>
              <a:rPr lang="cs-CZ" b="1" dirty="0" err="1"/>
              <a:t>Hall</a:t>
            </a:r>
            <a:endParaRPr lang="cs-CZ" b="1" dirty="0"/>
          </a:p>
          <a:p>
            <a:r>
              <a:rPr lang="cs-CZ" dirty="0" err="1" smtClean="0"/>
              <a:t>DayZ</a:t>
            </a:r>
            <a:r>
              <a:rPr lang="cs-CZ" dirty="0" smtClean="0"/>
              <a:t> </a:t>
            </a:r>
            <a:r>
              <a:rPr lang="cs-CZ" dirty="0" err="1"/>
              <a:t>mod</a:t>
            </a:r>
            <a:r>
              <a:rPr lang="cs-CZ" dirty="0"/>
              <a:t> pro </a:t>
            </a:r>
            <a:r>
              <a:rPr lang="cs-CZ" dirty="0" err="1"/>
              <a:t>Arma</a:t>
            </a:r>
            <a:r>
              <a:rPr lang="cs-CZ" dirty="0"/>
              <a:t> II (2012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DayZ</a:t>
            </a:r>
            <a:r>
              <a:rPr lang="cs-CZ" dirty="0" smtClean="0"/>
              <a:t> </a:t>
            </a:r>
            <a:r>
              <a:rPr lang="cs-CZ" dirty="0" err="1" smtClean="0"/>
              <a:t>standalone</a:t>
            </a:r>
            <a:r>
              <a:rPr lang="cs-CZ" dirty="0" smtClean="0"/>
              <a:t> a Bohemia </a:t>
            </a:r>
            <a:r>
              <a:rPr lang="cs-CZ" dirty="0" err="1" smtClean="0"/>
              <a:t>Interactive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8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3" y="157122"/>
            <a:ext cx="8223315" cy="192595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3" y="2232666"/>
            <a:ext cx="8223315" cy="46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 spolutvůrce samostatným tvůrcem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film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Royale</a:t>
            </a:r>
            <a:r>
              <a:rPr lang="cs-CZ" dirty="0" smtClean="0"/>
              <a:t> (2000) </a:t>
            </a:r>
          </a:p>
          <a:p>
            <a:endParaRPr lang="cs-CZ" dirty="0" smtClean="0"/>
          </a:p>
          <a:p>
            <a:r>
              <a:rPr lang="cs-CZ" b="1" dirty="0" err="1" smtClean="0"/>
              <a:t>PlayerUnknown</a:t>
            </a:r>
            <a:r>
              <a:rPr lang="cs-CZ" b="1" dirty="0" smtClean="0"/>
              <a:t> –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Royale</a:t>
            </a:r>
            <a:r>
              <a:rPr lang="cs-CZ" b="1" dirty="0" smtClean="0"/>
              <a:t> game mode</a:t>
            </a:r>
          </a:p>
          <a:p>
            <a:endParaRPr lang="cs-CZ" dirty="0"/>
          </a:p>
          <a:p>
            <a:r>
              <a:rPr lang="cs-CZ" dirty="0" smtClean="0"/>
              <a:t>modifikace pro </a:t>
            </a:r>
            <a:r>
              <a:rPr lang="cs-CZ" dirty="0" err="1" smtClean="0"/>
              <a:t>Arma</a:t>
            </a:r>
            <a:r>
              <a:rPr lang="cs-CZ" dirty="0" smtClean="0"/>
              <a:t> II / </a:t>
            </a:r>
            <a:r>
              <a:rPr lang="cs-CZ" dirty="0" err="1" smtClean="0"/>
              <a:t>Arma</a:t>
            </a:r>
            <a:r>
              <a:rPr lang="cs-CZ" dirty="0" smtClean="0"/>
              <a:t> III (2014)</a:t>
            </a:r>
          </a:p>
          <a:p>
            <a:r>
              <a:rPr lang="cs-CZ" dirty="0" smtClean="0"/>
              <a:t>integrovaný mód ve hře H1Z1 (2015)</a:t>
            </a:r>
          </a:p>
          <a:p>
            <a:endParaRPr lang="cs-CZ" dirty="0" smtClean="0"/>
          </a:p>
          <a:p>
            <a:r>
              <a:rPr lang="cs-CZ" dirty="0" smtClean="0"/>
              <a:t>samostatná hra (2016+ 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833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Hráči jsou specifické publikum, které: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není pasivní, interaguje se systémem (feedback) i nad rámec systému (participace, komunitní management, marketing).</a:t>
            </a:r>
          </a:p>
          <a:p>
            <a:endParaRPr lang="cs-CZ" dirty="0" smtClean="0"/>
          </a:p>
          <a:p>
            <a:r>
              <a:rPr lang="cs-CZ" dirty="0" smtClean="0"/>
              <a:t>je určitá síla – vektor</a:t>
            </a:r>
            <a:r>
              <a:rPr lang="cs-CZ" dirty="0"/>
              <a:t> </a:t>
            </a:r>
            <a:r>
              <a:rPr lang="cs-CZ" dirty="0" smtClean="0"/>
              <a:t>– zkoumá prostředí, optimalizuje, „</a:t>
            </a:r>
            <a:r>
              <a:rPr lang="cs-CZ" dirty="0" err="1" smtClean="0"/>
              <a:t>sebeuplatňuje</a:t>
            </a:r>
            <a:r>
              <a:rPr lang="cs-CZ" dirty="0" smtClean="0"/>
              <a:t>“ se / manifestuje se.</a:t>
            </a:r>
          </a:p>
          <a:p>
            <a:endParaRPr lang="cs-CZ" dirty="0" smtClean="0"/>
          </a:p>
          <a:p>
            <a:r>
              <a:rPr lang="cs-CZ" dirty="0" smtClean="0"/>
              <a:t>Tuto sílu / aktivitu publika lze analyzovat, zkoumat, usměrňovat, stimulovat, kontrolovat a do určité míry i kvantitativně měřit.</a:t>
            </a:r>
          </a:p>
          <a:p>
            <a:endParaRPr lang="cs-CZ" dirty="0"/>
          </a:p>
          <a:p>
            <a:pPr algn="ctr"/>
            <a:r>
              <a:rPr lang="cs-CZ" dirty="0" smtClean="0"/>
              <a:t>play + </a:t>
            </a:r>
            <a:r>
              <a:rPr lang="cs-CZ" dirty="0" err="1" smtClean="0"/>
              <a:t>labour</a:t>
            </a:r>
            <a:r>
              <a:rPr lang="cs-CZ" dirty="0" smtClean="0"/>
              <a:t> = </a:t>
            </a:r>
            <a:r>
              <a:rPr lang="cs-CZ" dirty="0" err="1" smtClean="0"/>
              <a:t>playbour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36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 fungují kultovní </a:t>
            </a:r>
            <a:r>
              <a:rPr lang="cs-CZ" dirty="0" err="1" smtClean="0"/>
              <a:t>modderské</a:t>
            </a:r>
            <a:r>
              <a:rPr lang="cs-CZ" dirty="0" smtClean="0"/>
              <a:t> komunity typu nexusmods.com?</a:t>
            </a:r>
          </a:p>
          <a:p>
            <a:endParaRPr lang="cs-CZ" dirty="0" smtClean="0"/>
          </a:p>
          <a:p>
            <a:r>
              <a:rPr lang="cs-CZ" dirty="0" err="1" smtClean="0"/>
              <a:t>Modding</a:t>
            </a:r>
            <a:r>
              <a:rPr lang="cs-CZ" dirty="0" smtClean="0"/>
              <a:t> jako tvůrčí strategie a jeho inkorporace do kánonu her</a:t>
            </a:r>
          </a:p>
          <a:p>
            <a:endParaRPr lang="cs-CZ" dirty="0"/>
          </a:p>
          <a:p>
            <a:r>
              <a:rPr lang="cs-CZ" dirty="0" smtClean="0"/>
              <a:t>Jakým způsobem vývojáři podporují kulturu participace?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51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5400" b="1" dirty="0" err="1" smtClean="0">
                <a:solidFill>
                  <a:schemeClr val="bg1"/>
                </a:solidFill>
              </a:rPr>
              <a:t>playbour</a:t>
            </a:r>
            <a:r>
              <a:rPr lang="cs-CZ" sz="5400" b="1" dirty="0" smtClean="0">
                <a:solidFill>
                  <a:schemeClr val="bg1"/>
                </a:solidFill>
              </a:rPr>
              <a:t> a vazba na herní mechaniky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0"/>
            <a:ext cx="10994571" cy="6871607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91789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336"/>
            <a:ext cx="12549930" cy="7059336"/>
          </a:xfrm>
        </p:spPr>
      </p:pic>
    </p:spTree>
    <p:extLst>
      <p:ext uri="{BB962C8B-B14F-4D97-AF65-F5344CB8AC3E}">
        <p14:creationId xmlns:p14="http://schemas.microsoft.com/office/powerpoint/2010/main" val="3730919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i.kinja-img.com/gawker-media/image/upload/s--5SMrgNry--/c_scale,fl_progressive,q_80,w_800/ebaxhzopgwyobqaur5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02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Supe Mario Maker (2015, </a:t>
            </a:r>
            <a:r>
              <a:rPr lang="cs-CZ" dirty="0" err="1" smtClean="0"/>
              <a:t>Nintendo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600" dirty="0" smtClean="0"/>
          </a:p>
          <a:p>
            <a:r>
              <a:rPr lang="cs-CZ" sz="3600" dirty="0" smtClean="0"/>
              <a:t>Jaké má hra herní mechaniky?</a:t>
            </a:r>
          </a:p>
          <a:p>
            <a:endParaRPr lang="cs-CZ" sz="3600" dirty="0" smtClean="0"/>
          </a:p>
          <a:p>
            <a:endParaRPr lang="cs-CZ" sz="3600" dirty="0"/>
          </a:p>
          <a:p>
            <a:r>
              <a:rPr lang="cs-CZ" sz="3600" dirty="0" smtClean="0"/>
              <a:t>Je editace herní mechanikou?</a:t>
            </a:r>
          </a:p>
          <a:p>
            <a:endParaRPr lang="cs-CZ" sz="3600" dirty="0"/>
          </a:p>
          <a:p>
            <a:endParaRPr lang="cs-CZ" sz="3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398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966857"/>
          </a:xfrm>
        </p:spPr>
      </p:pic>
    </p:spTree>
    <p:extLst>
      <p:ext uri="{BB962C8B-B14F-4D97-AF65-F5344CB8AC3E}">
        <p14:creationId xmlns:p14="http://schemas.microsoft.com/office/powerpoint/2010/main" val="3392485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58294" cy="6162261"/>
          </a:xfrm>
        </p:spPr>
      </p:pic>
    </p:spTree>
    <p:extLst>
      <p:ext uri="{BB962C8B-B14F-4D97-AF65-F5344CB8AC3E}">
        <p14:creationId xmlns:p14="http://schemas.microsoft.com/office/powerpoint/2010/main" val="330069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6" y="0"/>
            <a:ext cx="6917635" cy="6885544"/>
          </a:xfrm>
        </p:spPr>
      </p:pic>
    </p:spTree>
    <p:extLst>
      <p:ext uri="{BB962C8B-B14F-4D97-AF65-F5344CB8AC3E}">
        <p14:creationId xmlns:p14="http://schemas.microsoft.com/office/powerpoint/2010/main" val="2384907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Souls</a:t>
            </a:r>
            <a:r>
              <a:rPr lang="cs-CZ" dirty="0" smtClean="0"/>
              <a:t> (2009, </a:t>
            </a:r>
            <a:r>
              <a:rPr lang="cs-CZ" dirty="0" err="1" smtClean="0"/>
              <a:t>From</a:t>
            </a:r>
            <a:r>
              <a:rPr lang="cs-CZ" dirty="0" smtClean="0"/>
              <a:t> Software)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Které herní mechaniky ovlivňují </a:t>
            </a:r>
            <a:r>
              <a:rPr lang="cs-CZ" dirty="0" err="1" smtClean="0"/>
              <a:t>playbour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Jsou to vůbec nějaké?</a:t>
            </a:r>
          </a:p>
          <a:p>
            <a:endParaRPr lang="cs-CZ" dirty="0"/>
          </a:p>
          <a:p>
            <a:r>
              <a:rPr lang="cs-CZ" dirty="0" smtClean="0"/>
              <a:t>Co ovlivňuje </a:t>
            </a:r>
            <a:r>
              <a:rPr lang="cs-CZ" dirty="0" err="1" smtClean="0"/>
              <a:t>playbour</a:t>
            </a:r>
            <a:r>
              <a:rPr lang="cs-CZ" dirty="0" smtClean="0"/>
              <a:t>, pokud to nejsou HM?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209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209744" cy="4863548"/>
          </a:xfrm>
        </p:spPr>
      </p:pic>
    </p:spTree>
    <p:extLst>
      <p:ext uri="{BB962C8B-B14F-4D97-AF65-F5344CB8AC3E}">
        <p14:creationId xmlns:p14="http://schemas.microsoft.com/office/powerpoint/2010/main" val="2757208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1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Minecraf</a:t>
            </a:r>
            <a:r>
              <a:rPr lang="cs-CZ" dirty="0" smtClean="0"/>
              <a:t> (</a:t>
            </a:r>
            <a:r>
              <a:rPr lang="cs-CZ" dirty="0" err="1" smtClean="0"/>
              <a:t>Notch</a:t>
            </a:r>
            <a:r>
              <a:rPr lang="cs-CZ" dirty="0" smtClean="0"/>
              <a:t>, 2011)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jsou herní mechaniky </a:t>
            </a:r>
            <a:r>
              <a:rPr lang="cs-CZ" dirty="0" err="1" smtClean="0"/>
              <a:t>Minecraftu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Jaké manifestace </a:t>
            </a:r>
            <a:r>
              <a:rPr lang="cs-CZ" dirty="0" err="1" smtClean="0"/>
              <a:t>playbour</a:t>
            </a:r>
            <a:r>
              <a:rPr lang="cs-CZ" dirty="0" smtClean="0"/>
              <a:t> lze ve hře a hráčích objevit?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1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41" y="0"/>
            <a:ext cx="9166829" cy="6875122"/>
          </a:xfrm>
        </p:spPr>
      </p:pic>
    </p:spTree>
    <p:extLst>
      <p:ext uri="{BB962C8B-B14F-4D97-AF65-F5344CB8AC3E}">
        <p14:creationId xmlns:p14="http://schemas.microsoft.com/office/powerpoint/2010/main" val="2037368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Mighty</a:t>
            </a:r>
            <a:r>
              <a:rPr lang="cs-CZ" dirty="0" smtClean="0"/>
              <a:t> </a:t>
            </a:r>
            <a:r>
              <a:rPr lang="cs-CZ" dirty="0" err="1" smtClean="0"/>
              <a:t>Quest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Epic</a:t>
            </a:r>
            <a:r>
              <a:rPr lang="cs-CZ" dirty="0" smtClean="0"/>
              <a:t> </a:t>
            </a:r>
            <a:r>
              <a:rPr lang="cs-CZ" dirty="0" err="1" smtClean="0"/>
              <a:t>Loot</a:t>
            </a:r>
            <a:r>
              <a:rPr lang="cs-CZ" dirty="0" smtClean="0"/>
              <a:t> (2015, </a:t>
            </a:r>
            <a:r>
              <a:rPr lang="cs-CZ" dirty="0" err="1" smtClean="0"/>
              <a:t>Ubisoft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Znáte?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https://www.youtube.com/watch?v=Zkjv4Kl6Z14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28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8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Mighty</a:t>
            </a:r>
            <a:r>
              <a:rPr lang="cs-CZ" dirty="0" smtClean="0"/>
              <a:t> </a:t>
            </a:r>
            <a:r>
              <a:rPr lang="cs-CZ" dirty="0" err="1" smtClean="0"/>
              <a:t>Quest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Epic</a:t>
            </a:r>
            <a:r>
              <a:rPr lang="cs-CZ" dirty="0" smtClean="0"/>
              <a:t> </a:t>
            </a:r>
            <a:r>
              <a:rPr lang="cs-CZ" dirty="0" err="1" smtClean="0"/>
              <a:t>Loot</a:t>
            </a:r>
            <a:r>
              <a:rPr lang="cs-CZ" dirty="0" smtClean="0"/>
              <a:t> (2015, </a:t>
            </a:r>
            <a:r>
              <a:rPr lang="cs-CZ" dirty="0" err="1" smtClean="0"/>
              <a:t>Ubisoft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 smtClean="0"/>
              <a:t>Jak byste </a:t>
            </a:r>
            <a:r>
              <a:rPr lang="cs-CZ" dirty="0" err="1" smtClean="0"/>
              <a:t>nadesignovali</a:t>
            </a:r>
            <a:r>
              <a:rPr lang="cs-CZ" dirty="0" smtClean="0"/>
              <a:t> podobnou hru? Na co byste se zaměřili?</a:t>
            </a:r>
          </a:p>
          <a:p>
            <a:endParaRPr lang="cs-CZ" dirty="0"/>
          </a:p>
          <a:p>
            <a:r>
              <a:rPr lang="cs-CZ" dirty="0" smtClean="0"/>
              <a:t>HM</a:t>
            </a:r>
          </a:p>
          <a:p>
            <a:r>
              <a:rPr lang="cs-CZ" dirty="0" smtClean="0"/>
              <a:t>HD</a:t>
            </a:r>
          </a:p>
          <a:p>
            <a:r>
              <a:rPr lang="cs-CZ" dirty="0" smtClean="0"/>
              <a:t>HE</a:t>
            </a:r>
          </a:p>
          <a:p>
            <a:r>
              <a:rPr lang="cs-CZ" dirty="0" smtClean="0"/>
              <a:t>PROSTOR</a:t>
            </a:r>
          </a:p>
          <a:p>
            <a:r>
              <a:rPr lang="cs-CZ" dirty="0" smtClean="0"/>
              <a:t>PRAVIDLA</a:t>
            </a:r>
          </a:p>
          <a:p>
            <a:r>
              <a:rPr lang="cs-CZ" dirty="0" smtClean="0"/>
              <a:t>CÍLE</a:t>
            </a:r>
          </a:p>
          <a:p>
            <a:r>
              <a:rPr lang="cs-CZ" dirty="0" smtClean="0"/>
              <a:t>HERNÍ SMYČKY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386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17522" cy="6858000"/>
          </a:xfrm>
        </p:spPr>
      </p:pic>
    </p:spTree>
    <p:extLst>
      <p:ext uri="{BB962C8B-B14F-4D97-AF65-F5344CB8AC3E}">
        <p14:creationId xmlns:p14="http://schemas.microsoft.com/office/powerpoint/2010/main" val="542352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70" y="1563757"/>
            <a:ext cx="6427229" cy="3617843"/>
          </a:xfrm>
        </p:spPr>
      </p:pic>
    </p:spTree>
    <p:extLst>
      <p:ext uri="{BB962C8B-B14F-4D97-AF65-F5344CB8AC3E}">
        <p14:creationId xmlns:p14="http://schemas.microsoft.com/office/powerpoint/2010/main" val="2637690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2916"/>
          </a:xfrm>
        </p:spPr>
      </p:pic>
    </p:spTree>
    <p:extLst>
      <p:ext uri="{BB962C8B-B14F-4D97-AF65-F5344CB8AC3E}">
        <p14:creationId xmlns:p14="http://schemas.microsoft.com/office/powerpoint/2010/main" val="3997836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9540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Jak digitální hry pracují s interaktivitou / participací?</a:t>
            </a:r>
          </a:p>
          <a:p>
            <a:endParaRPr lang="cs-CZ" dirty="0"/>
          </a:p>
          <a:p>
            <a:r>
              <a:rPr lang="cs-CZ" dirty="0" smtClean="0"/>
              <a:t>Jaké prvky designu pracují s výkonem hráčů?</a:t>
            </a:r>
          </a:p>
          <a:p>
            <a:endParaRPr lang="cs-CZ" dirty="0"/>
          </a:p>
          <a:p>
            <a:r>
              <a:rPr lang="cs-CZ" dirty="0"/>
              <a:t>Jaké prvky designu pracují s </a:t>
            </a:r>
            <a:r>
              <a:rPr lang="cs-CZ" dirty="0" smtClean="0"/>
              <a:t>tvorbou </a:t>
            </a:r>
            <a:r>
              <a:rPr lang="cs-CZ" dirty="0"/>
              <a:t>hráčů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Kam zapadají digitální hry jako interaktivní </a:t>
            </a:r>
            <a:r>
              <a:rPr lang="cs-CZ" dirty="0" err="1" smtClean="0"/>
              <a:t>entertainment</a:t>
            </a:r>
            <a:r>
              <a:rPr lang="cs-CZ" dirty="0" smtClean="0"/>
              <a:t>? Jsou nové?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07691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29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71" y="-27652"/>
            <a:ext cx="7068457" cy="6885652"/>
          </a:xfrm>
        </p:spPr>
      </p:pic>
    </p:spTree>
    <p:extLst>
      <p:ext uri="{BB962C8B-B14F-4D97-AF65-F5344CB8AC3E}">
        <p14:creationId xmlns:p14="http://schemas.microsoft.com/office/powerpoint/2010/main" val="156722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133"/>
            <a:ext cx="12192000" cy="46168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52500" r="833" b="2928"/>
          <a:stretch/>
        </p:blipFill>
        <p:spPr>
          <a:xfrm>
            <a:off x="-101600" y="0"/>
            <a:ext cx="12250614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1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43" y="0"/>
            <a:ext cx="9158514" cy="6868886"/>
          </a:xfrm>
        </p:spPr>
      </p:pic>
    </p:spTree>
    <p:extLst>
      <p:ext uri="{BB962C8B-B14F-4D97-AF65-F5344CB8AC3E}">
        <p14:creationId xmlns:p14="http://schemas.microsoft.com/office/powerpoint/2010/main" val="301262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85"/>
            <a:ext cx="12192000" cy="4501661"/>
          </a:xfrm>
        </p:spPr>
      </p:pic>
    </p:spTree>
    <p:extLst>
      <p:ext uri="{BB962C8B-B14F-4D97-AF65-F5344CB8AC3E}">
        <p14:creationId xmlns:p14="http://schemas.microsoft.com/office/powerpoint/2010/main" val="187904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„</a:t>
            </a:r>
            <a:r>
              <a:rPr lang="en-US" sz="3600" i="1" dirty="0" smtClean="0"/>
              <a:t>Terms </a:t>
            </a:r>
            <a:r>
              <a:rPr lang="en-US" sz="3600" i="1" dirty="0"/>
              <a:t>like "hybrid roguelike", "roguelike-like", "rogue-lite", and "procedural death labyrinth" are used to distinguish them from traditional roguelike games</a:t>
            </a:r>
            <a:r>
              <a:rPr lang="en-US" sz="3600" i="1" dirty="0" smtClean="0"/>
              <a:t>.</a:t>
            </a:r>
            <a:r>
              <a:rPr lang="cs-CZ" sz="3600" dirty="0" smtClean="0"/>
              <a:t>“ </a:t>
            </a:r>
            <a:r>
              <a:rPr lang="cs-CZ" sz="3600" dirty="0" err="1" smtClean="0"/>
              <a:t>Wikipedia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41361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808</Words>
  <Application>Microsoft Office PowerPoint</Application>
  <PresentationFormat>Širokoúhlá obrazovka</PresentationFormat>
  <Paragraphs>140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Motiv Office</vt:lpstr>
      <vt:lpstr>Aplikovaná herní studia </vt:lpstr>
      <vt:lpstr>CASE: rogue-like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 prozkoumání tématu „roguelike“</vt:lpstr>
      <vt:lpstr>participace</vt:lpstr>
      <vt:lpstr>fandom</vt:lpstr>
      <vt:lpstr>paratext, participace a playbour</vt:lpstr>
      <vt:lpstr>Paratext</vt:lpstr>
      <vt:lpstr>Herní kapitál dle Consalvo </vt:lpstr>
      <vt:lpstr>Textual poaching</vt:lpstr>
      <vt:lpstr>Fanfikce a Konvergence médií</vt:lpstr>
      <vt:lpstr>Prezentace aplikace PowerPoint</vt:lpstr>
      <vt:lpstr>hráč &gt; modder &gt; spolutvůrce</vt:lpstr>
      <vt:lpstr>Prezentace aplikace PowerPoint</vt:lpstr>
      <vt:lpstr>Ze spolutvůrce samostatným tvůrcem</vt:lpstr>
      <vt:lpstr>Hráči jsou specifické publikum, které:</vt:lpstr>
      <vt:lpstr>Výzkumné otázky</vt:lpstr>
      <vt:lpstr>playbour a vazba na herní mechaniky</vt:lpstr>
      <vt:lpstr>Prezentace aplikace PowerPoint</vt:lpstr>
      <vt:lpstr>Prezentace aplikace PowerPoint</vt:lpstr>
      <vt:lpstr>Supe Mario Maker (2015, Nintendo)</vt:lpstr>
      <vt:lpstr>Prezentace aplikace PowerPoint</vt:lpstr>
      <vt:lpstr>Prezentace aplikace PowerPoint</vt:lpstr>
      <vt:lpstr>Prezentace aplikace PowerPoint</vt:lpstr>
      <vt:lpstr>Dark Souls (2009, From Software)</vt:lpstr>
      <vt:lpstr>Prezentace aplikace PowerPoint</vt:lpstr>
      <vt:lpstr>Prezentace aplikace PowerPoint</vt:lpstr>
      <vt:lpstr>Minecraf (Notch, 2011)</vt:lpstr>
      <vt:lpstr>Mighty Quest For Epic Loot (2015, Ubisoft)</vt:lpstr>
      <vt:lpstr>Prezentace aplikace PowerPoint</vt:lpstr>
      <vt:lpstr>Mighty Quest For Epic Loot (2015, Ubisoft)</vt:lpstr>
      <vt:lpstr>Prezentace aplikace PowerPoint</vt:lpstr>
      <vt:lpstr>Prezentace aplikace PowerPoint</vt:lpstr>
      <vt:lpstr>Prezentace aplikace PowerPoint</vt:lpstr>
      <vt:lpstr>Prezentace aplikace PowerPoint</vt:lpstr>
      <vt:lpstr>Výzkumné otázky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herní studia blok 04</dc:title>
  <dc:creator>Zdenek Zahora</dc:creator>
  <cp:lastModifiedBy>Zdeněk Záhora</cp:lastModifiedBy>
  <cp:revision>114</cp:revision>
  <dcterms:created xsi:type="dcterms:W3CDTF">2015-04-19T09:11:53Z</dcterms:created>
  <dcterms:modified xsi:type="dcterms:W3CDTF">2016-04-25T07:08:27Z</dcterms:modified>
</cp:coreProperties>
</file>