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88" r:id="rId22"/>
    <p:sldId id="278" r:id="rId23"/>
    <p:sldId id="279" r:id="rId24"/>
    <p:sldId id="280" r:id="rId25"/>
    <p:sldId id="281" r:id="rId26"/>
    <p:sldId id="282" r:id="rId27"/>
    <p:sldId id="283" r:id="rId28"/>
    <p:sldId id="290" r:id="rId29"/>
    <p:sldId id="289" r:id="rId30"/>
    <p:sldId id="284" r:id="rId31"/>
    <p:sldId id="285" r:id="rId32"/>
    <p:sldId id="286" r:id="rId33"/>
    <p:sldId id="287" r:id="rId34"/>
    <p:sldId id="292" r:id="rId35"/>
    <p:sldId id="293"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2" d="100"/>
          <a:sy n="72" d="100"/>
        </p:scale>
        <p:origin x="8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949DE38-7E2C-4CDD-BB25-FE8F78485A8C}" type="datetimeFigureOut">
              <a:rPr lang="cs-CZ" smtClean="0"/>
              <a:t>25.4.2016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371924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49DE38-7E2C-4CDD-BB25-FE8F78485A8C}" type="datetimeFigureOut">
              <a:rPr lang="cs-CZ" smtClean="0"/>
              <a:t>25.4.2016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166458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49DE38-7E2C-4CDD-BB25-FE8F78485A8C}" type="datetimeFigureOut">
              <a:rPr lang="cs-CZ" smtClean="0"/>
              <a:t>25.4.2016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6339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49DE38-7E2C-4CDD-BB25-FE8F78485A8C}" type="datetimeFigureOut">
              <a:rPr lang="cs-CZ" smtClean="0"/>
              <a:t>25.4.2016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178710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949DE38-7E2C-4CDD-BB25-FE8F78485A8C}" type="datetimeFigureOut">
              <a:rPr lang="cs-CZ" smtClean="0"/>
              <a:t>25.4.2016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46572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949DE38-7E2C-4CDD-BB25-FE8F78485A8C}" type="datetimeFigureOut">
              <a:rPr lang="cs-CZ" smtClean="0"/>
              <a:t>25.4.2016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127742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949DE38-7E2C-4CDD-BB25-FE8F78485A8C}" type="datetimeFigureOut">
              <a:rPr lang="cs-CZ" smtClean="0"/>
              <a:t>25.4.2016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230892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949DE38-7E2C-4CDD-BB25-FE8F78485A8C}" type="datetimeFigureOut">
              <a:rPr lang="cs-CZ" smtClean="0"/>
              <a:t>25.4.2016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153856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949DE38-7E2C-4CDD-BB25-FE8F78485A8C}" type="datetimeFigureOut">
              <a:rPr lang="cs-CZ" smtClean="0"/>
              <a:t>25.4.2016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243696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949DE38-7E2C-4CDD-BB25-FE8F78485A8C}" type="datetimeFigureOut">
              <a:rPr lang="cs-CZ" smtClean="0"/>
              <a:t>25.4.2016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292861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949DE38-7E2C-4CDD-BB25-FE8F78485A8C}" type="datetimeFigureOut">
              <a:rPr lang="cs-CZ" smtClean="0"/>
              <a:t>25.4.2016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9E5D2F2-87E5-48A5-AC6E-1227B71E87BD}" type="slidenum">
              <a:rPr lang="cs-CZ" smtClean="0"/>
              <a:t>‹#›</a:t>
            </a:fld>
            <a:endParaRPr lang="cs-CZ"/>
          </a:p>
        </p:txBody>
      </p:sp>
    </p:spTree>
    <p:extLst>
      <p:ext uri="{BB962C8B-B14F-4D97-AF65-F5344CB8AC3E}">
        <p14:creationId xmlns:p14="http://schemas.microsoft.com/office/powerpoint/2010/main" val="93724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9DE38-7E2C-4CDD-BB25-FE8F78485A8C}" type="datetimeFigureOut">
              <a:rPr lang="cs-CZ" smtClean="0"/>
              <a:t>25.4.2016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5D2F2-87E5-48A5-AC6E-1227B71E87BD}" type="slidenum">
              <a:rPr lang="cs-CZ" smtClean="0"/>
              <a:t>‹#›</a:t>
            </a:fld>
            <a:endParaRPr lang="cs-CZ"/>
          </a:p>
        </p:txBody>
      </p:sp>
    </p:spTree>
    <p:extLst>
      <p:ext uri="{BB962C8B-B14F-4D97-AF65-F5344CB8AC3E}">
        <p14:creationId xmlns:p14="http://schemas.microsoft.com/office/powerpoint/2010/main" val="130853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4d7UxMvg5sU" TargetMode="External"/><Relationship Id="rId2" Type="http://schemas.openxmlformats.org/officeDocument/2006/relationships/hyperlink" Target="https://www.youtube.com/watch?v=lGYJyur4FUA"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IaQEQ8Tiu_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nytimes.com/video/science/100000002899950/citizen-neuroscience.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eterna.cmu.edu/web/"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Aplikovaná herní studia</a:t>
            </a:r>
            <a:br>
              <a:rPr lang="cs-CZ" dirty="0" smtClean="0"/>
            </a:br>
            <a:endParaRPr lang="cs-CZ" dirty="0"/>
          </a:p>
        </p:txBody>
      </p:sp>
      <p:sp>
        <p:nvSpPr>
          <p:cNvPr id="3" name="Podnadpis 2"/>
          <p:cNvSpPr>
            <a:spLocks noGrp="1"/>
          </p:cNvSpPr>
          <p:nvPr>
            <p:ph type="subTitle" idx="1"/>
          </p:nvPr>
        </p:nvSpPr>
        <p:spPr>
          <a:xfrm>
            <a:off x="1524000" y="3863340"/>
            <a:ext cx="9144000" cy="2885802"/>
          </a:xfrm>
        </p:spPr>
        <p:txBody>
          <a:bodyPr>
            <a:normAutofit/>
          </a:bodyPr>
          <a:lstStyle/>
          <a:p>
            <a:r>
              <a:rPr lang="cs-CZ" dirty="0" smtClean="0"/>
              <a:t>telemetrie</a:t>
            </a:r>
            <a:r>
              <a:rPr lang="cs-CZ" dirty="0"/>
              <a:t>, herní </a:t>
            </a:r>
            <a:r>
              <a:rPr lang="cs-CZ" dirty="0" smtClean="0"/>
              <a:t>analytika, </a:t>
            </a:r>
            <a:r>
              <a:rPr lang="cs-CZ" dirty="0" err="1" smtClean="0"/>
              <a:t>crowdresearch</a:t>
            </a:r>
            <a:endParaRPr lang="cs-CZ" dirty="0"/>
          </a:p>
        </p:txBody>
      </p:sp>
    </p:spTree>
    <p:extLst>
      <p:ext uri="{BB962C8B-B14F-4D97-AF65-F5344CB8AC3E}">
        <p14:creationId xmlns:p14="http://schemas.microsoft.com/office/powerpoint/2010/main" val="214624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Metriky</a:t>
            </a:r>
            <a:endParaRPr lang="cs-CZ" dirty="0"/>
          </a:p>
        </p:txBody>
      </p:sp>
      <p:sp>
        <p:nvSpPr>
          <p:cNvPr id="3" name="Content Placeholder 2"/>
          <p:cNvSpPr>
            <a:spLocks noGrp="1"/>
          </p:cNvSpPr>
          <p:nvPr>
            <p:ph idx="1"/>
          </p:nvPr>
        </p:nvSpPr>
        <p:spPr/>
        <p:txBody>
          <a:bodyPr>
            <a:normAutofit lnSpcReduction="10000"/>
          </a:bodyPr>
          <a:lstStyle/>
          <a:p>
            <a:r>
              <a:rPr lang="cs-CZ" dirty="0" err="1" smtClean="0"/>
              <a:t>player</a:t>
            </a:r>
            <a:r>
              <a:rPr lang="cs-CZ" dirty="0" smtClean="0"/>
              <a:t> / user data</a:t>
            </a:r>
          </a:p>
          <a:p>
            <a:pPr lvl="1"/>
            <a:r>
              <a:rPr lang="cs-CZ" dirty="0" smtClean="0"/>
              <a:t>měření aktivit, voleb a chování hráčů v rámci hry</a:t>
            </a:r>
          </a:p>
          <a:p>
            <a:pPr lvl="1"/>
            <a:r>
              <a:rPr lang="cs-CZ" dirty="0" smtClean="0"/>
              <a:t>měření „zacházení s hrou“ samotnou – kdy byla vypnuta, </a:t>
            </a:r>
            <a:r>
              <a:rPr lang="cs-CZ" dirty="0" err="1" smtClean="0"/>
              <a:t>pauznuta</a:t>
            </a:r>
            <a:r>
              <a:rPr lang="cs-CZ" dirty="0" smtClean="0"/>
              <a:t>, odinstalována… apod.</a:t>
            </a:r>
          </a:p>
          <a:p>
            <a:pPr lvl="1"/>
            <a:r>
              <a:rPr lang="cs-CZ" dirty="0" smtClean="0"/>
              <a:t>délka herní instance, délka dokončení </a:t>
            </a:r>
            <a:r>
              <a:rPr lang="cs-CZ" dirty="0" err="1" smtClean="0"/>
              <a:t>lvl</a:t>
            </a:r>
            <a:r>
              <a:rPr lang="cs-CZ" dirty="0"/>
              <a:t> </a:t>
            </a:r>
            <a:r>
              <a:rPr lang="cs-CZ" dirty="0" smtClean="0"/>
              <a:t>/ významné části hry</a:t>
            </a:r>
          </a:p>
          <a:p>
            <a:pPr lvl="1"/>
            <a:endParaRPr lang="cs-CZ" dirty="0" smtClean="0"/>
          </a:p>
          <a:p>
            <a:r>
              <a:rPr lang="cs-CZ" dirty="0" smtClean="0"/>
              <a:t>performance data</a:t>
            </a:r>
            <a:endParaRPr lang="cs-CZ" dirty="0"/>
          </a:p>
          <a:p>
            <a:pPr lvl="1"/>
            <a:r>
              <a:rPr lang="cs-CZ" dirty="0" smtClean="0"/>
              <a:t>nejstarší, automatizované, zaměřené na výkon hry po technické stránce</a:t>
            </a:r>
          </a:p>
          <a:p>
            <a:pPr lvl="1"/>
            <a:endParaRPr lang="cs-CZ" dirty="0" smtClean="0"/>
          </a:p>
          <a:p>
            <a:r>
              <a:rPr lang="cs-CZ" dirty="0" err="1" smtClean="0"/>
              <a:t>process</a:t>
            </a:r>
            <a:r>
              <a:rPr lang="cs-CZ" dirty="0" smtClean="0"/>
              <a:t> data</a:t>
            </a:r>
          </a:p>
          <a:p>
            <a:pPr lvl="1"/>
            <a:r>
              <a:rPr lang="cs-CZ" dirty="0" smtClean="0"/>
              <a:t>pouze vývojářské, zaměřené na procesy v rámci tvorby her</a:t>
            </a:r>
            <a:endParaRPr lang="cs-CZ" dirty="0"/>
          </a:p>
        </p:txBody>
      </p:sp>
    </p:spTree>
    <p:extLst>
      <p:ext uri="{BB962C8B-B14F-4D97-AF65-F5344CB8AC3E}">
        <p14:creationId xmlns:p14="http://schemas.microsoft.com/office/powerpoint/2010/main" val="9143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0589" y="0"/>
            <a:ext cx="7170821" cy="6886574"/>
          </a:xfrm>
        </p:spPr>
      </p:pic>
    </p:spTree>
    <p:extLst>
      <p:ext uri="{BB962C8B-B14F-4D97-AF65-F5344CB8AC3E}">
        <p14:creationId xmlns:p14="http://schemas.microsoft.com/office/powerpoint/2010/main" val="240625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Proč chceme x / y měřit?</a:t>
            </a:r>
            <a:endParaRPr lang="cs-CZ" dirty="0"/>
          </a:p>
        </p:txBody>
      </p:sp>
      <p:sp>
        <p:nvSpPr>
          <p:cNvPr id="3" name="Content Placeholder 2"/>
          <p:cNvSpPr>
            <a:spLocks noGrp="1"/>
          </p:cNvSpPr>
          <p:nvPr>
            <p:ph idx="1"/>
          </p:nvPr>
        </p:nvSpPr>
        <p:spPr/>
        <p:txBody>
          <a:bodyPr>
            <a:normAutofit/>
          </a:bodyPr>
          <a:lstStyle/>
          <a:p>
            <a:r>
              <a:rPr lang="cs-CZ" dirty="0" smtClean="0"/>
              <a:t>Modelová situace 1: </a:t>
            </a:r>
            <a:r>
              <a:rPr lang="cs-CZ" i="1" dirty="0" smtClean="0"/>
              <a:t>Jednoduchá spoj 3 puzzle hra – Hráči nám hru opouští do dvou hodin od spuštění a my nevíme kdy. Z několika desítek tisíc stáhnutí hru odinstalovalo 30% hráčů. Proč?</a:t>
            </a:r>
          </a:p>
          <a:p>
            <a:pPr lvl="1"/>
            <a:r>
              <a:rPr lang="cs-CZ" dirty="0" smtClean="0"/>
              <a:t>Zaměříme se na průběh hry v počátku, na </a:t>
            </a:r>
            <a:r>
              <a:rPr lang="cs-CZ" dirty="0" err="1" smtClean="0"/>
              <a:t>tutorial</a:t>
            </a:r>
            <a:r>
              <a:rPr lang="cs-CZ" dirty="0" smtClean="0"/>
              <a:t> / </a:t>
            </a:r>
            <a:r>
              <a:rPr lang="cs-CZ" dirty="0" err="1" smtClean="0"/>
              <a:t>onboarding</a:t>
            </a:r>
            <a:r>
              <a:rPr lang="cs-CZ" dirty="0" smtClean="0"/>
              <a:t>, na srozumitelnost ovládání. Máme možnost sledovat hlavní překážky ve hře a obtížnost. Měříme, zda hráč zvládá základní mechaniky, do kterého se dostane </a:t>
            </a:r>
            <a:r>
              <a:rPr lang="cs-CZ" dirty="0" err="1" smtClean="0"/>
              <a:t>lvl</a:t>
            </a:r>
            <a:r>
              <a:rPr lang="cs-CZ" dirty="0" smtClean="0"/>
              <a:t>, kolik ztratí životů. Zkoumáme, z jakého důvodu hráč odchází?</a:t>
            </a:r>
          </a:p>
          <a:p>
            <a:endParaRPr lang="cs-CZ" i="1" dirty="0"/>
          </a:p>
        </p:txBody>
      </p:sp>
    </p:spTree>
    <p:extLst>
      <p:ext uri="{BB962C8B-B14F-4D97-AF65-F5344CB8AC3E}">
        <p14:creationId xmlns:p14="http://schemas.microsoft.com/office/powerpoint/2010/main" val="341571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chceme x / y měřit?</a:t>
            </a:r>
          </a:p>
        </p:txBody>
      </p:sp>
      <p:sp>
        <p:nvSpPr>
          <p:cNvPr id="3" name="Zástupný symbol pro obsah 2"/>
          <p:cNvSpPr>
            <a:spLocks noGrp="1"/>
          </p:cNvSpPr>
          <p:nvPr>
            <p:ph idx="1"/>
          </p:nvPr>
        </p:nvSpPr>
        <p:spPr/>
        <p:txBody>
          <a:bodyPr>
            <a:normAutofit/>
          </a:bodyPr>
          <a:lstStyle/>
          <a:p>
            <a:r>
              <a:rPr lang="cs-CZ" dirty="0"/>
              <a:t>Modelová situace 2: </a:t>
            </a:r>
            <a:r>
              <a:rPr lang="cs-CZ" i="1" dirty="0"/>
              <a:t>Akční </a:t>
            </a:r>
            <a:r>
              <a:rPr lang="cs-CZ" i="1" dirty="0" err="1"/>
              <a:t>multiplayerová</a:t>
            </a:r>
            <a:r>
              <a:rPr lang="cs-CZ" i="1" dirty="0"/>
              <a:t> střílečka, souboj týmů – Hráči preferují konkrétní 2 mapy z nabídky, jedna je nejméně populární. Chceme zjistit proč by tomu tak mohlo být. </a:t>
            </a:r>
          </a:p>
          <a:p>
            <a:pPr lvl="1"/>
            <a:r>
              <a:rPr lang="cs-CZ" dirty="0"/>
              <a:t>Vyzkoušíme </a:t>
            </a:r>
            <a:r>
              <a:rPr lang="cs-CZ" dirty="0" err="1"/>
              <a:t>heat</a:t>
            </a:r>
            <a:r>
              <a:rPr lang="cs-CZ" dirty="0"/>
              <a:t> mapy pohybu hráčů, porovnáme běžnou délku jednoho kola s ostatními, pročteme diskuzní fóra, provedeme detailní testování na malé skupině.</a:t>
            </a:r>
          </a:p>
          <a:p>
            <a:endParaRPr lang="cs-CZ" dirty="0"/>
          </a:p>
          <a:p>
            <a:endParaRPr lang="cs-CZ" dirty="0"/>
          </a:p>
        </p:txBody>
      </p:sp>
    </p:spTree>
    <p:extLst>
      <p:ext uri="{BB962C8B-B14F-4D97-AF65-F5344CB8AC3E}">
        <p14:creationId xmlns:p14="http://schemas.microsoft.com/office/powerpoint/2010/main" val="322147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chceme x / y měřit?</a:t>
            </a:r>
          </a:p>
        </p:txBody>
      </p:sp>
      <p:sp>
        <p:nvSpPr>
          <p:cNvPr id="3" name="Zástupný symbol pro obsah 2"/>
          <p:cNvSpPr>
            <a:spLocks noGrp="1"/>
          </p:cNvSpPr>
          <p:nvPr>
            <p:ph idx="1"/>
          </p:nvPr>
        </p:nvSpPr>
        <p:spPr/>
        <p:txBody>
          <a:bodyPr/>
          <a:lstStyle/>
          <a:p>
            <a:r>
              <a:rPr lang="cs-CZ" dirty="0"/>
              <a:t>Modelová situace 3: </a:t>
            </a:r>
            <a:r>
              <a:rPr lang="cs-CZ" i="1" dirty="0"/>
              <a:t>Mobilní strategická hra s výrazným sociálním aspektem soupeření -  Monitorujeme vztahy mezi PR a marketingovými aktivitami a chceme, aby se lépe šířila mezi sociální skupiny hráčů.</a:t>
            </a:r>
          </a:p>
          <a:p>
            <a:pPr lvl="1"/>
            <a:r>
              <a:rPr lang="cs-CZ" dirty="0"/>
              <a:t>Budeme hledat souvislosti mezi hraním, pop up systémem, notifikacemi, kdy a v jaké fázi hráči využijí </a:t>
            </a:r>
            <a:r>
              <a:rPr lang="cs-CZ" dirty="0" err="1"/>
              <a:t>fce</a:t>
            </a:r>
            <a:r>
              <a:rPr lang="cs-CZ" dirty="0"/>
              <a:t> „sdílej / vyzvi spoluhráče“.</a:t>
            </a:r>
          </a:p>
        </p:txBody>
      </p:sp>
    </p:spTree>
    <p:extLst>
      <p:ext uri="{BB962C8B-B14F-4D97-AF65-F5344CB8AC3E}">
        <p14:creationId xmlns:p14="http://schemas.microsoft.com/office/powerpoint/2010/main" val="115370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Různé orientovaná herní analýza</a:t>
            </a:r>
            <a:endParaRPr lang="cs-CZ" dirty="0"/>
          </a:p>
        </p:txBody>
      </p:sp>
      <p:sp>
        <p:nvSpPr>
          <p:cNvPr id="3" name="Content Placeholder 2"/>
          <p:cNvSpPr>
            <a:spLocks noGrp="1"/>
          </p:cNvSpPr>
          <p:nvPr>
            <p:ph idx="1"/>
          </p:nvPr>
        </p:nvSpPr>
        <p:spPr/>
        <p:txBody>
          <a:bodyPr/>
          <a:lstStyle/>
          <a:p>
            <a:r>
              <a:rPr lang="cs-CZ" dirty="0" smtClean="0"/>
              <a:t>Strategická analýza – globální náhled na chování hráčů a obchodní model hry</a:t>
            </a:r>
          </a:p>
          <a:p>
            <a:endParaRPr lang="cs-CZ" dirty="0" smtClean="0"/>
          </a:p>
          <a:p>
            <a:r>
              <a:rPr lang="cs-CZ" dirty="0" smtClean="0"/>
              <a:t>Taktická analýza – využití analytiky pro design, ladění hry, AB testování nových herních </a:t>
            </a:r>
            <a:r>
              <a:rPr lang="cs-CZ" dirty="0" err="1" smtClean="0"/>
              <a:t>featur</a:t>
            </a:r>
            <a:endParaRPr lang="cs-CZ" dirty="0" smtClean="0"/>
          </a:p>
          <a:p>
            <a:endParaRPr lang="cs-CZ" dirty="0" smtClean="0"/>
          </a:p>
          <a:p>
            <a:r>
              <a:rPr lang="cs-CZ" dirty="0" smtClean="0"/>
              <a:t>Provozní analýza – pro okamžité sledování stavu hry (hlavně MMO)</a:t>
            </a:r>
            <a:endParaRPr lang="cs-CZ" dirty="0"/>
          </a:p>
        </p:txBody>
      </p:sp>
    </p:spTree>
    <p:extLst>
      <p:ext uri="{BB962C8B-B14F-4D97-AF65-F5344CB8AC3E}">
        <p14:creationId xmlns:p14="http://schemas.microsoft.com/office/powerpoint/2010/main" val="290539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5728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Herní analytika – Chameleon Run</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Počet </a:t>
            </a:r>
            <a:r>
              <a:rPr lang="cs-CZ" dirty="0" err="1" smtClean="0"/>
              <a:t>instncí</a:t>
            </a:r>
            <a:endParaRPr lang="cs-CZ" dirty="0" smtClean="0"/>
          </a:p>
          <a:p>
            <a:r>
              <a:rPr lang="cs-CZ" dirty="0" err="1" smtClean="0"/>
              <a:t>Dropout</a:t>
            </a:r>
            <a:endParaRPr lang="cs-CZ" dirty="0" smtClean="0"/>
          </a:p>
          <a:p>
            <a:r>
              <a:rPr lang="cs-CZ" dirty="0" smtClean="0"/>
              <a:t>Délka instance</a:t>
            </a:r>
          </a:p>
          <a:p>
            <a:r>
              <a:rPr lang="cs-CZ" dirty="0" smtClean="0"/>
              <a:t>Užívání </a:t>
            </a:r>
            <a:r>
              <a:rPr lang="cs-CZ" dirty="0" err="1" smtClean="0"/>
              <a:t>switch</a:t>
            </a:r>
            <a:r>
              <a:rPr lang="cs-CZ" dirty="0" smtClean="0"/>
              <a:t>. mechanik</a:t>
            </a:r>
          </a:p>
          <a:p>
            <a:r>
              <a:rPr lang="cs-CZ" dirty="0" smtClean="0"/>
              <a:t>Pro </a:t>
            </a:r>
            <a:r>
              <a:rPr lang="cs-CZ" dirty="0" err="1" smtClean="0"/>
              <a:t>score</a:t>
            </a:r>
            <a:endParaRPr lang="cs-CZ" dirty="0" smtClean="0"/>
          </a:p>
          <a:p>
            <a:r>
              <a:rPr lang="cs-CZ" dirty="0" smtClean="0"/>
              <a:t>Spuštění</a:t>
            </a:r>
          </a:p>
          <a:p>
            <a:r>
              <a:rPr lang="cs-CZ" dirty="0" smtClean="0"/>
              <a:t>Vypnutí</a:t>
            </a:r>
          </a:p>
          <a:p>
            <a:r>
              <a:rPr lang="cs-CZ" dirty="0" smtClean="0"/>
              <a:t>Notifikace</a:t>
            </a:r>
          </a:p>
          <a:p>
            <a:r>
              <a:rPr lang="cs-CZ" dirty="0" smtClean="0"/>
              <a:t>GPS?</a:t>
            </a:r>
            <a:endParaRPr lang="cs-CZ" dirty="0"/>
          </a:p>
        </p:txBody>
      </p:sp>
    </p:spTree>
    <p:extLst>
      <p:ext uri="{BB962C8B-B14F-4D97-AF65-F5344CB8AC3E}">
        <p14:creationId xmlns:p14="http://schemas.microsoft.com/office/powerpoint/2010/main" val="284021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0116"/>
            <a:ext cx="12192000" cy="7620001"/>
          </a:xfrm>
        </p:spPr>
      </p:pic>
    </p:spTree>
    <p:extLst>
      <p:ext uri="{BB962C8B-B14F-4D97-AF65-F5344CB8AC3E}">
        <p14:creationId xmlns:p14="http://schemas.microsoft.com/office/powerpoint/2010/main" val="181013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Herní analytika – </a:t>
            </a:r>
            <a:r>
              <a:rPr lang="cs-CZ" dirty="0" err="1" smtClean="0"/>
              <a:t>Arma</a:t>
            </a:r>
            <a:r>
              <a:rPr lang="cs-CZ" dirty="0" smtClean="0"/>
              <a:t> 3</a:t>
            </a:r>
            <a:endParaRPr lang="cs-CZ" dirty="0"/>
          </a:p>
        </p:txBody>
      </p:sp>
      <p:sp>
        <p:nvSpPr>
          <p:cNvPr id="3" name="Zástupný symbol pro obsah 2"/>
          <p:cNvSpPr>
            <a:spLocks noGrp="1"/>
          </p:cNvSpPr>
          <p:nvPr>
            <p:ph idx="1"/>
          </p:nvPr>
        </p:nvSpPr>
        <p:spPr/>
        <p:txBody>
          <a:bodyPr>
            <a:normAutofit/>
          </a:bodyPr>
          <a:lstStyle/>
          <a:p>
            <a:r>
              <a:rPr lang="cs-CZ" dirty="0" smtClean="0"/>
              <a:t>Užívání </a:t>
            </a:r>
            <a:r>
              <a:rPr lang="cs-CZ" dirty="0" err="1" smtClean="0"/>
              <a:t>assetů</a:t>
            </a:r>
            <a:endParaRPr lang="cs-CZ" dirty="0" smtClean="0"/>
          </a:p>
          <a:p>
            <a:r>
              <a:rPr lang="cs-CZ" dirty="0" smtClean="0"/>
              <a:t>Preferované mise</a:t>
            </a:r>
          </a:p>
          <a:p>
            <a:r>
              <a:rPr lang="cs-CZ" dirty="0" smtClean="0"/>
              <a:t>Modifikace a trendy</a:t>
            </a:r>
          </a:p>
          <a:p>
            <a:r>
              <a:rPr lang="cs-CZ" dirty="0" smtClean="0"/>
              <a:t>Chování před/po updatu</a:t>
            </a:r>
          </a:p>
          <a:p>
            <a:r>
              <a:rPr lang="cs-CZ" dirty="0" smtClean="0"/>
              <a:t>Heat mapy; typické pohybové clustery</a:t>
            </a:r>
          </a:p>
          <a:p>
            <a:r>
              <a:rPr lang="cs-CZ" dirty="0" smtClean="0"/>
              <a:t>Plánování DLC</a:t>
            </a:r>
          </a:p>
          <a:p>
            <a:r>
              <a:rPr lang="cs-CZ" dirty="0" smtClean="0"/>
              <a:t>Support komunitní tvorby</a:t>
            </a:r>
          </a:p>
          <a:p>
            <a:r>
              <a:rPr lang="cs-CZ" dirty="0" smtClean="0"/>
              <a:t>Soutěže</a:t>
            </a:r>
          </a:p>
          <a:p>
            <a:endParaRPr lang="cs-CZ" dirty="0" smtClean="0"/>
          </a:p>
        </p:txBody>
      </p:sp>
    </p:spTree>
    <p:extLst>
      <p:ext uri="{BB962C8B-B14F-4D97-AF65-F5344CB8AC3E}">
        <p14:creationId xmlns:p14="http://schemas.microsoft.com/office/powerpoint/2010/main" val="189459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811838"/>
          </a:xfrm>
        </p:spPr>
        <p:txBody>
          <a:bodyPr>
            <a:noAutofit/>
          </a:bodyPr>
          <a:lstStyle/>
          <a:p>
            <a:pPr algn="ctr"/>
            <a:r>
              <a:rPr lang="cs-CZ" sz="16600" b="1" dirty="0" smtClean="0">
                <a:solidFill>
                  <a:schemeClr val="bg1"/>
                </a:solidFill>
              </a:rPr>
              <a:t>TELEMETRIE</a:t>
            </a:r>
            <a:endParaRPr lang="cs-CZ" sz="16600" b="1" dirty="0">
              <a:solidFill>
                <a:schemeClr val="bg1"/>
              </a:solidFill>
            </a:endParaRPr>
          </a:p>
        </p:txBody>
      </p:sp>
    </p:spTree>
    <p:extLst>
      <p:ext uri="{BB962C8B-B14F-4D97-AF65-F5344CB8AC3E}">
        <p14:creationId xmlns:p14="http://schemas.microsoft.com/office/powerpoint/2010/main" val="403320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Výzkumné otázky</a:t>
            </a:r>
            <a:endParaRPr lang="cs-CZ" dirty="0"/>
          </a:p>
        </p:txBody>
      </p:sp>
      <p:sp>
        <p:nvSpPr>
          <p:cNvPr id="3" name="Content Placeholder 2"/>
          <p:cNvSpPr>
            <a:spLocks noGrp="1"/>
          </p:cNvSpPr>
          <p:nvPr>
            <p:ph idx="1"/>
          </p:nvPr>
        </p:nvSpPr>
        <p:spPr>
          <a:xfrm>
            <a:off x="838200" y="1825624"/>
            <a:ext cx="10515600" cy="4797597"/>
          </a:xfrm>
        </p:spPr>
        <p:txBody>
          <a:bodyPr>
            <a:normAutofit/>
          </a:bodyPr>
          <a:lstStyle/>
          <a:p>
            <a:r>
              <a:rPr lang="cs-CZ" dirty="0" smtClean="0"/>
              <a:t>Jaké nástroje používají herní vývojáři k analýze hráčského chování? – případová studie.</a:t>
            </a:r>
          </a:p>
          <a:p>
            <a:endParaRPr lang="cs-CZ" dirty="0" smtClean="0"/>
          </a:p>
          <a:p>
            <a:r>
              <a:rPr lang="cs-CZ" dirty="0" smtClean="0"/>
              <a:t>Analýza „play style“ hráčů hry </a:t>
            </a:r>
            <a:r>
              <a:rPr lang="cs-CZ" dirty="0" err="1" smtClean="0"/>
              <a:t>Dead</a:t>
            </a:r>
            <a:r>
              <a:rPr lang="cs-CZ" dirty="0" smtClean="0"/>
              <a:t> </a:t>
            </a:r>
            <a:r>
              <a:rPr lang="cs-CZ" dirty="0" err="1" smtClean="0"/>
              <a:t>Trigger</a:t>
            </a:r>
            <a:r>
              <a:rPr lang="cs-CZ" dirty="0" smtClean="0"/>
              <a:t> 2 dle států / délky herní instance / denní doby, kdy je hra hraná / dle věku…</a:t>
            </a:r>
          </a:p>
          <a:p>
            <a:endParaRPr lang="cs-CZ" dirty="0"/>
          </a:p>
          <a:p>
            <a:r>
              <a:rPr lang="cs-CZ" dirty="0" smtClean="0"/>
              <a:t>Herní analytika – metriky zaměřené na oblast </a:t>
            </a:r>
            <a:r>
              <a:rPr lang="cs-CZ" dirty="0" err="1" smtClean="0"/>
              <a:t>social</a:t>
            </a:r>
            <a:r>
              <a:rPr lang="cs-CZ" dirty="0" smtClean="0"/>
              <a:t> </a:t>
            </a:r>
            <a:r>
              <a:rPr lang="cs-CZ" dirty="0" err="1" smtClean="0"/>
              <a:t>games</a:t>
            </a:r>
            <a:r>
              <a:rPr lang="cs-CZ" dirty="0" smtClean="0"/>
              <a:t> / </a:t>
            </a:r>
            <a:r>
              <a:rPr lang="cs-CZ" dirty="0" err="1" smtClean="0"/>
              <a:t>serious</a:t>
            </a:r>
            <a:r>
              <a:rPr lang="cs-CZ" dirty="0" smtClean="0"/>
              <a:t> </a:t>
            </a:r>
            <a:r>
              <a:rPr lang="cs-CZ" dirty="0" err="1" smtClean="0"/>
              <a:t>games</a:t>
            </a:r>
            <a:endParaRPr lang="cs-CZ" dirty="0" smtClean="0"/>
          </a:p>
          <a:p>
            <a:endParaRPr lang="cs-CZ" dirty="0"/>
          </a:p>
          <a:p>
            <a:r>
              <a:rPr lang="cs-CZ" dirty="0" smtClean="0"/>
              <a:t>Návrh herní analytiky pro hru </a:t>
            </a:r>
            <a:r>
              <a:rPr lang="cs-CZ" dirty="0" err="1" smtClean="0"/>
              <a:t>DayZ</a:t>
            </a:r>
            <a:r>
              <a:rPr lang="cs-CZ" dirty="0" smtClean="0"/>
              <a:t> pro </a:t>
            </a:r>
            <a:r>
              <a:rPr lang="cs-CZ" dirty="0" err="1" smtClean="0"/>
              <a:t>level</a:t>
            </a:r>
            <a:r>
              <a:rPr lang="cs-CZ" dirty="0" smtClean="0"/>
              <a:t> design účely</a:t>
            </a:r>
          </a:p>
          <a:p>
            <a:endParaRPr lang="cs-CZ" dirty="0"/>
          </a:p>
        </p:txBody>
      </p:sp>
    </p:spTree>
    <p:extLst>
      <p:ext uri="{BB962C8B-B14F-4D97-AF65-F5344CB8AC3E}">
        <p14:creationId xmlns:p14="http://schemas.microsoft.com/office/powerpoint/2010/main" val="48627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811838"/>
          </a:xfrm>
        </p:spPr>
        <p:txBody>
          <a:bodyPr>
            <a:noAutofit/>
          </a:bodyPr>
          <a:lstStyle/>
          <a:p>
            <a:pPr algn="ctr"/>
            <a:r>
              <a:rPr lang="cs-CZ" sz="11500" b="1" dirty="0" smtClean="0">
                <a:solidFill>
                  <a:schemeClr val="bg1"/>
                </a:solidFill>
              </a:rPr>
              <a:t>CROWRESEARCH</a:t>
            </a:r>
            <a:endParaRPr lang="cs-CZ" sz="11500" b="1" dirty="0">
              <a:solidFill>
                <a:schemeClr val="bg1"/>
              </a:solidFill>
            </a:endParaRPr>
          </a:p>
        </p:txBody>
      </p:sp>
    </p:spTree>
    <p:extLst>
      <p:ext uri="{BB962C8B-B14F-4D97-AF65-F5344CB8AC3E}">
        <p14:creationId xmlns:p14="http://schemas.microsoft.com/office/powerpoint/2010/main" val="65595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26815" y="2783410"/>
            <a:ext cx="46007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52" y="-331470"/>
            <a:ext cx="12195398" cy="7447904"/>
          </a:xfrm>
          <a:prstGeom prst="rect">
            <a:avLst/>
          </a:prstGeom>
        </p:spPr>
      </p:pic>
    </p:spTree>
    <p:extLst>
      <p:ext uri="{BB962C8B-B14F-4D97-AF65-F5344CB8AC3E}">
        <p14:creationId xmlns:p14="http://schemas.microsoft.com/office/powerpoint/2010/main" val="14366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a:t>
            </a:r>
            <a:r>
              <a:rPr lang="en-US" dirty="0" smtClean="0"/>
              <a:t>Crowd</a:t>
            </a:r>
            <a:r>
              <a:rPr lang="cs-CZ" dirty="0" smtClean="0"/>
              <a:t>)</a:t>
            </a:r>
            <a:r>
              <a:rPr lang="en-US" dirty="0" smtClean="0"/>
              <a:t>research</a:t>
            </a:r>
            <a:r>
              <a:rPr lang="cs-CZ" dirty="0" smtClean="0"/>
              <a:t> a hry</a:t>
            </a:r>
            <a:endParaRPr lang="cs-CZ" dirty="0"/>
          </a:p>
        </p:txBody>
      </p:sp>
      <p:sp>
        <p:nvSpPr>
          <p:cNvPr id="3" name="Zástupný symbol pro obsah 2"/>
          <p:cNvSpPr>
            <a:spLocks noGrp="1"/>
          </p:cNvSpPr>
          <p:nvPr>
            <p:ph idx="1"/>
          </p:nvPr>
        </p:nvSpPr>
        <p:spPr/>
        <p:txBody>
          <a:bodyPr>
            <a:normAutofit/>
          </a:bodyPr>
          <a:lstStyle/>
          <a:p>
            <a:endParaRPr lang="cs-CZ" dirty="0" smtClean="0"/>
          </a:p>
          <a:p>
            <a:r>
              <a:rPr lang="cs-CZ" dirty="0" smtClean="0"/>
              <a:t>zkoumání her po kvantitativní stránce</a:t>
            </a:r>
          </a:p>
          <a:p>
            <a:r>
              <a:rPr lang="cs-CZ" dirty="0" smtClean="0"/>
              <a:t>využití her pro ověření hypotézy</a:t>
            </a:r>
          </a:p>
          <a:p>
            <a:endParaRPr lang="cs-CZ" dirty="0" smtClean="0"/>
          </a:p>
          <a:p>
            <a:r>
              <a:rPr lang="cs-CZ" dirty="0" smtClean="0"/>
              <a:t>Citizen Science </a:t>
            </a:r>
            <a:r>
              <a:rPr lang="cs-CZ" dirty="0" err="1" smtClean="0"/>
              <a:t>Movement</a:t>
            </a:r>
            <a:endParaRPr lang="cs-CZ" dirty="0" smtClean="0"/>
          </a:p>
          <a:p>
            <a:pPr marL="0" indent="0">
              <a:buNone/>
            </a:pPr>
            <a:endParaRPr lang="cs-CZ" dirty="0" smtClean="0"/>
          </a:p>
          <a:p>
            <a:r>
              <a:rPr lang="cs-CZ" dirty="0" err="1" smtClean="0"/>
              <a:t>Games</a:t>
            </a:r>
            <a:r>
              <a:rPr lang="cs-CZ" dirty="0" smtClean="0"/>
              <a:t> </a:t>
            </a:r>
            <a:r>
              <a:rPr lang="cs-CZ" dirty="0" err="1" smtClean="0"/>
              <a:t>With</a:t>
            </a:r>
            <a:r>
              <a:rPr lang="cs-CZ" dirty="0" smtClean="0"/>
              <a:t> A </a:t>
            </a:r>
            <a:r>
              <a:rPr lang="cs-CZ" dirty="0" err="1" smtClean="0"/>
              <a:t>Purpouse</a:t>
            </a:r>
            <a:endParaRPr lang="cs-CZ" dirty="0" smtClean="0"/>
          </a:p>
        </p:txBody>
      </p:sp>
    </p:spTree>
    <p:extLst>
      <p:ext uri="{BB962C8B-B14F-4D97-AF65-F5344CB8AC3E}">
        <p14:creationId xmlns:p14="http://schemas.microsoft.com/office/powerpoint/2010/main" val="3660738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Zkoumání her po kvantitativní stránce</a:t>
            </a:r>
            <a:endParaRPr lang="cs-CZ" dirty="0"/>
          </a:p>
        </p:txBody>
      </p:sp>
      <p:sp>
        <p:nvSpPr>
          <p:cNvPr id="3" name="Zástupný symbol pro obsah 2"/>
          <p:cNvSpPr>
            <a:spLocks noGrp="1"/>
          </p:cNvSpPr>
          <p:nvPr>
            <p:ph idx="1"/>
          </p:nvPr>
        </p:nvSpPr>
        <p:spPr>
          <a:xfrm>
            <a:off x="838200" y="2048255"/>
            <a:ext cx="4163569" cy="4128707"/>
          </a:xfrm>
        </p:spPr>
        <p:txBody>
          <a:bodyPr/>
          <a:lstStyle/>
          <a:p>
            <a:r>
              <a:rPr lang="cs-CZ" dirty="0"/>
              <a:t>využití her a simulací ve </a:t>
            </a:r>
            <a:r>
              <a:rPr lang="cs-CZ" dirty="0" smtClean="0"/>
              <a:t>výzkumu, hry jako </a:t>
            </a:r>
            <a:endParaRPr lang="cs-CZ" dirty="0"/>
          </a:p>
          <a:p>
            <a:pPr lvl="1"/>
            <a:r>
              <a:rPr lang="cs-CZ" dirty="0" smtClean="0"/>
              <a:t>(</a:t>
            </a:r>
            <a:r>
              <a:rPr lang="cs-CZ" dirty="0"/>
              <a:t>1) </a:t>
            </a:r>
            <a:r>
              <a:rPr lang="cs-CZ" dirty="0" smtClean="0"/>
              <a:t>stimulus</a:t>
            </a:r>
          </a:p>
          <a:p>
            <a:pPr lvl="1"/>
            <a:r>
              <a:rPr lang="cs-CZ" dirty="0" smtClean="0"/>
              <a:t>(2</a:t>
            </a:r>
            <a:r>
              <a:rPr lang="cs-CZ" dirty="0"/>
              <a:t>) </a:t>
            </a:r>
            <a:r>
              <a:rPr lang="cs-CZ" dirty="0" err="1" smtClean="0"/>
              <a:t>avocation</a:t>
            </a:r>
            <a:endParaRPr lang="cs-CZ" dirty="0" smtClean="0"/>
          </a:p>
          <a:p>
            <a:pPr lvl="1"/>
            <a:r>
              <a:rPr lang="cs-CZ" dirty="0" smtClean="0"/>
              <a:t>(3</a:t>
            </a:r>
            <a:r>
              <a:rPr lang="cs-CZ" dirty="0"/>
              <a:t>) </a:t>
            </a:r>
            <a:r>
              <a:rPr lang="cs-CZ" dirty="0" smtClean="0"/>
              <a:t>sklil</a:t>
            </a:r>
          </a:p>
          <a:p>
            <a:pPr lvl="1"/>
            <a:r>
              <a:rPr lang="cs-CZ" dirty="0" smtClean="0"/>
              <a:t>(4</a:t>
            </a:r>
            <a:r>
              <a:rPr lang="cs-CZ" dirty="0"/>
              <a:t>) </a:t>
            </a:r>
            <a:r>
              <a:rPr lang="cs-CZ" dirty="0" err="1"/>
              <a:t>social</a:t>
            </a:r>
            <a:r>
              <a:rPr lang="cs-CZ" dirty="0"/>
              <a:t> </a:t>
            </a:r>
            <a:r>
              <a:rPr lang="cs-CZ" dirty="0" err="1" smtClean="0"/>
              <a:t>ennvironment</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769" y="1425022"/>
            <a:ext cx="7190232" cy="5432978"/>
          </a:xfrm>
          <a:prstGeom prst="rect">
            <a:avLst/>
          </a:prstGeom>
        </p:spPr>
      </p:pic>
    </p:spTree>
    <p:extLst>
      <p:ext uri="{BB962C8B-B14F-4D97-AF65-F5344CB8AC3E}">
        <p14:creationId xmlns:p14="http://schemas.microsoft.com/office/powerpoint/2010/main" val="42245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Využití </a:t>
            </a:r>
            <a:r>
              <a:rPr lang="cs-CZ" dirty="0"/>
              <a:t>her pro ověření </a:t>
            </a:r>
            <a:r>
              <a:rPr lang="cs-CZ" dirty="0" smtClean="0"/>
              <a:t>hypotézy</a:t>
            </a:r>
            <a:endParaRPr lang="cs-CZ" dirty="0"/>
          </a:p>
        </p:txBody>
      </p:sp>
      <p:sp>
        <p:nvSpPr>
          <p:cNvPr id="3" name="Zástupný symbol pro obsah 2"/>
          <p:cNvSpPr>
            <a:spLocks noGrp="1"/>
          </p:cNvSpPr>
          <p:nvPr>
            <p:ph idx="1"/>
          </p:nvPr>
        </p:nvSpPr>
        <p:spPr/>
        <p:txBody>
          <a:bodyPr/>
          <a:lstStyle/>
          <a:p>
            <a:r>
              <a:rPr lang="cs-CZ" dirty="0"/>
              <a:t>nebezpečí validity metody, významu </a:t>
            </a:r>
            <a:r>
              <a:rPr lang="cs-CZ" dirty="0" smtClean="0"/>
              <a:t>interface</a:t>
            </a:r>
          </a:p>
          <a:p>
            <a:endParaRPr lang="cs-CZ" dirty="0"/>
          </a:p>
          <a:p>
            <a:r>
              <a:rPr lang="cs-CZ" dirty="0"/>
              <a:t>jen na některé výzkumné záměry se vyvíjí extra hra / aplikace, jinde lze použít již </a:t>
            </a:r>
            <a:r>
              <a:rPr lang="cs-CZ" dirty="0" smtClean="0"/>
              <a:t>existující</a:t>
            </a:r>
          </a:p>
          <a:p>
            <a:endParaRPr lang="cs-CZ" dirty="0"/>
          </a:p>
          <a:p>
            <a:r>
              <a:rPr lang="cs-CZ" dirty="0" smtClean="0"/>
              <a:t>zkoumání performance, rehabilitace, závislostí, rozhodování, učení a simulací…</a:t>
            </a:r>
            <a:endParaRPr lang="cs-CZ" dirty="0"/>
          </a:p>
          <a:p>
            <a:endParaRPr lang="cs-CZ" dirty="0"/>
          </a:p>
        </p:txBody>
      </p:sp>
    </p:spTree>
    <p:extLst>
      <p:ext uri="{BB962C8B-B14F-4D97-AF65-F5344CB8AC3E}">
        <p14:creationId xmlns:p14="http://schemas.microsoft.com/office/powerpoint/2010/main" val="394438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Citizen Science </a:t>
            </a:r>
            <a:r>
              <a:rPr lang="cs-CZ" dirty="0" err="1" smtClean="0"/>
              <a:t>Movement</a:t>
            </a:r>
            <a:endParaRPr lang="cs-CZ" dirty="0"/>
          </a:p>
        </p:txBody>
      </p:sp>
      <p:sp>
        <p:nvSpPr>
          <p:cNvPr id="3" name="Zástupný symbol pro obsah 2"/>
          <p:cNvSpPr>
            <a:spLocks noGrp="1"/>
          </p:cNvSpPr>
          <p:nvPr>
            <p:ph idx="1"/>
          </p:nvPr>
        </p:nvSpPr>
        <p:spPr>
          <a:xfrm>
            <a:off x="838200" y="2026763"/>
            <a:ext cx="5269594" cy="4169054"/>
          </a:xfrm>
        </p:spPr>
        <p:txBody>
          <a:bodyPr>
            <a:normAutofit lnSpcReduction="10000"/>
          </a:bodyPr>
          <a:lstStyle/>
          <a:p>
            <a:r>
              <a:rPr lang="cs-CZ" dirty="0" smtClean="0"/>
              <a:t>Zapojení nevědeckých participantů do procesů sběru dat a jejich případné zapojení do </a:t>
            </a:r>
            <a:r>
              <a:rPr lang="cs-CZ" dirty="0" err="1" smtClean="0"/>
              <a:t>porcesu</a:t>
            </a:r>
            <a:r>
              <a:rPr lang="cs-CZ" dirty="0" smtClean="0"/>
              <a:t> rozhodování o daných fenoménech.</a:t>
            </a:r>
          </a:p>
          <a:p>
            <a:endParaRPr lang="cs-CZ" dirty="0"/>
          </a:p>
          <a:p>
            <a:r>
              <a:rPr lang="cs-CZ" dirty="0" smtClean="0"/>
              <a:t>Od pozorování přírody (ornitologie, studování hmyzu) přes astronomii až po dirigovaný </a:t>
            </a:r>
            <a:r>
              <a:rPr lang="cs-CZ" dirty="0" err="1" smtClean="0"/>
              <a:t>crowd</a:t>
            </a:r>
            <a:r>
              <a:rPr lang="cs-CZ" dirty="0" smtClean="0"/>
              <a:t> </a:t>
            </a:r>
            <a:r>
              <a:rPr lang="cs-CZ" dirty="0" err="1" smtClean="0"/>
              <a:t>research</a:t>
            </a:r>
            <a:r>
              <a:rPr lang="cs-CZ" dirty="0" smtClean="0"/>
              <a:t> genetického kódu.</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794" y="1690688"/>
            <a:ext cx="6084206" cy="4633274"/>
          </a:xfrm>
          <a:prstGeom prst="rect">
            <a:avLst/>
          </a:prstGeom>
        </p:spPr>
      </p:pic>
    </p:spTree>
    <p:extLst>
      <p:ext uri="{BB962C8B-B14F-4D97-AF65-F5344CB8AC3E}">
        <p14:creationId xmlns:p14="http://schemas.microsoft.com/office/powerpoint/2010/main" val="421442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Games</a:t>
            </a:r>
            <a:r>
              <a:rPr lang="cs-CZ" dirty="0"/>
              <a:t> </a:t>
            </a:r>
            <a:r>
              <a:rPr lang="cs-CZ" dirty="0" err="1"/>
              <a:t>With</a:t>
            </a:r>
            <a:r>
              <a:rPr lang="cs-CZ" dirty="0"/>
              <a:t> A </a:t>
            </a:r>
            <a:r>
              <a:rPr lang="cs-CZ" dirty="0" err="1"/>
              <a:t>Purpouse</a:t>
            </a:r>
            <a:r>
              <a:rPr lang="cs-CZ" dirty="0"/>
              <a:t>	</a:t>
            </a:r>
          </a:p>
        </p:txBody>
      </p:sp>
      <p:sp>
        <p:nvSpPr>
          <p:cNvPr id="3" name="Zástupný symbol pro obsah 2"/>
          <p:cNvSpPr>
            <a:spLocks noGrp="1"/>
          </p:cNvSpPr>
          <p:nvPr>
            <p:ph idx="1"/>
          </p:nvPr>
        </p:nvSpPr>
        <p:spPr/>
        <p:txBody>
          <a:bodyPr>
            <a:normAutofit/>
          </a:bodyPr>
          <a:lstStyle/>
          <a:p>
            <a:pPr marL="228600" lvl="1">
              <a:spcBef>
                <a:spcPts val="1000"/>
              </a:spcBef>
            </a:pPr>
            <a:r>
              <a:rPr lang="en-US" i="1" dirty="0" err="1" smtClean="0"/>
              <a:t>FoldIt</a:t>
            </a:r>
            <a:r>
              <a:rPr lang="cs-CZ" i="1" dirty="0" smtClean="0"/>
              <a:t> (2008)</a:t>
            </a:r>
          </a:p>
          <a:p>
            <a:pPr marL="685800" lvl="2">
              <a:spcBef>
                <a:spcPts val="1000"/>
              </a:spcBef>
            </a:pPr>
            <a:r>
              <a:rPr lang="cs-CZ" i="1" dirty="0" smtClean="0"/>
              <a:t>hra o skládání optimalizovaných bílkovin</a:t>
            </a:r>
          </a:p>
          <a:p>
            <a:pPr marL="685800" lvl="2">
              <a:spcBef>
                <a:spcPts val="1000"/>
              </a:spcBef>
            </a:pPr>
            <a:r>
              <a:rPr lang="cs-CZ" i="1" dirty="0" smtClean="0"/>
              <a:t>David </a:t>
            </a:r>
            <a:r>
              <a:rPr lang="cs-CZ" i="1" dirty="0" err="1" smtClean="0"/>
              <a:t>Baker</a:t>
            </a:r>
            <a:r>
              <a:rPr lang="cs-CZ" i="1" dirty="0" smtClean="0"/>
              <a:t> (autor </a:t>
            </a:r>
            <a:r>
              <a:rPr lang="cs-CZ" i="1" dirty="0" err="1" smtClean="0"/>
              <a:t>Rosetta@home</a:t>
            </a:r>
            <a:r>
              <a:rPr lang="cs-CZ" i="1" dirty="0" smtClean="0"/>
              <a:t>)</a:t>
            </a:r>
          </a:p>
          <a:p>
            <a:pPr marL="685800" lvl="2">
              <a:spcBef>
                <a:spcPts val="1000"/>
              </a:spcBef>
            </a:pPr>
            <a:endParaRPr lang="cs-CZ" i="1" dirty="0"/>
          </a:p>
          <a:p>
            <a:pPr marL="228600" lvl="1">
              <a:spcBef>
                <a:spcPts val="1000"/>
              </a:spcBef>
            </a:pPr>
            <a:r>
              <a:rPr lang="cs-CZ" i="1" dirty="0">
                <a:hlinkClick r:id="rId2"/>
              </a:rPr>
              <a:t>https://</a:t>
            </a:r>
            <a:r>
              <a:rPr lang="cs-CZ" i="1" dirty="0" smtClean="0">
                <a:hlinkClick r:id="rId2"/>
              </a:rPr>
              <a:t>www.youtube.com/watch?v=lGYJyur4FUA</a:t>
            </a:r>
            <a:endParaRPr lang="cs-CZ" i="1" dirty="0" smtClean="0"/>
          </a:p>
          <a:p>
            <a:pPr marL="685800" lvl="2">
              <a:spcBef>
                <a:spcPts val="1000"/>
              </a:spcBef>
            </a:pPr>
            <a:r>
              <a:rPr lang="cs-CZ" i="1" dirty="0" err="1" smtClean="0"/>
              <a:t>Foldit</a:t>
            </a:r>
            <a:r>
              <a:rPr lang="cs-CZ" i="1" dirty="0" smtClean="0"/>
              <a:t> ukázka</a:t>
            </a:r>
          </a:p>
          <a:p>
            <a:pPr marL="685800" lvl="2">
              <a:spcBef>
                <a:spcPts val="1000"/>
              </a:spcBef>
            </a:pPr>
            <a:endParaRPr lang="cs-CZ" i="1" dirty="0" smtClean="0"/>
          </a:p>
          <a:p>
            <a:pPr marL="228600" lvl="1">
              <a:spcBef>
                <a:spcPts val="1000"/>
              </a:spcBef>
            </a:pPr>
            <a:r>
              <a:rPr lang="cs-CZ" i="1" dirty="0" smtClean="0">
                <a:hlinkClick r:id="rId3"/>
              </a:rPr>
              <a:t>https://www.youtube.com/watch?v=4d7UxMvg5sU</a:t>
            </a:r>
            <a:r>
              <a:rPr lang="cs-CZ" i="1" dirty="0" smtClean="0"/>
              <a:t> </a:t>
            </a:r>
          </a:p>
          <a:p>
            <a:pPr marL="685800" lvl="2">
              <a:spcBef>
                <a:spcPts val="1000"/>
              </a:spcBef>
            </a:pPr>
            <a:r>
              <a:rPr lang="en-US" dirty="0" smtClean="0"/>
              <a:t>David </a:t>
            </a:r>
            <a:r>
              <a:rPr lang="en-US" dirty="0"/>
              <a:t>Baker (U. Washington / HHMI</a:t>
            </a:r>
            <a:r>
              <a:rPr lang="en-US" dirty="0" smtClean="0"/>
              <a:t>):</a:t>
            </a:r>
            <a:r>
              <a:rPr lang="cs-CZ" dirty="0" smtClean="0"/>
              <a:t> </a:t>
            </a:r>
            <a:r>
              <a:rPr lang="en-US" dirty="0" smtClean="0"/>
              <a:t>Crowd </a:t>
            </a:r>
            <a:r>
              <a:rPr lang="en-US" dirty="0"/>
              <a:t>Sourcing Protein Folding: </a:t>
            </a:r>
            <a:r>
              <a:rPr lang="en-US" dirty="0" err="1"/>
              <a:t>Rosetta@Home</a:t>
            </a:r>
            <a:r>
              <a:rPr lang="en-US" dirty="0"/>
              <a:t> and </a:t>
            </a:r>
            <a:r>
              <a:rPr lang="en-US" dirty="0" err="1" smtClean="0"/>
              <a:t>FoldIt</a:t>
            </a:r>
            <a:r>
              <a:rPr lang="cs-CZ" dirty="0" smtClean="0"/>
              <a:t> </a:t>
            </a:r>
            <a:endParaRPr lang="en-US" dirty="0"/>
          </a:p>
          <a:p>
            <a:pPr marL="228600" lvl="1">
              <a:spcBef>
                <a:spcPts val="1000"/>
              </a:spcBef>
            </a:pPr>
            <a:endParaRPr lang="cs-CZ" i="1" dirty="0" smtClean="0"/>
          </a:p>
          <a:p>
            <a:endParaRPr lang="cs-CZ" dirty="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18033"/>
            <a:ext cx="4114800" cy="2615184"/>
          </a:xfrm>
          <a:prstGeom prst="rect">
            <a:avLst/>
          </a:prstGeom>
        </p:spPr>
      </p:pic>
    </p:spTree>
    <p:extLst>
      <p:ext uri="{BB962C8B-B14F-4D97-AF65-F5344CB8AC3E}">
        <p14:creationId xmlns:p14="http://schemas.microsoft.com/office/powerpoint/2010/main" val="2820605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715000"/>
            <a:ext cx="12192000" cy="1143000"/>
          </a:xfrm>
        </p:spPr>
        <p:txBody>
          <a:bodyPr/>
          <a:lstStyle/>
          <a:p>
            <a:pPr marL="228600" lvl="1">
              <a:spcBef>
                <a:spcPts val="1000"/>
              </a:spcBef>
            </a:pPr>
            <a:r>
              <a:rPr lang="cs-CZ" i="1" dirty="0" err="1" smtClean="0"/>
              <a:t>NanoCrafter</a:t>
            </a:r>
            <a:r>
              <a:rPr lang="cs-CZ" i="1" dirty="0" smtClean="0"/>
              <a:t> </a:t>
            </a:r>
            <a:br>
              <a:rPr lang="cs-CZ" i="1" dirty="0" smtClean="0"/>
            </a:br>
            <a:r>
              <a:rPr lang="cs-CZ" i="1" dirty="0" smtClean="0">
                <a:hlinkClick r:id="rId2"/>
              </a:rPr>
              <a:t>https://www.youtube.com/watch?v=IaQEQ8Tiu_0</a:t>
            </a:r>
            <a:r>
              <a:rPr lang="cs-CZ" i="1" dirty="0" smtClean="0"/>
              <a:t/>
            </a:r>
            <a:br>
              <a:rPr lang="cs-CZ" i="1" dirty="0" smtClean="0"/>
            </a:b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0323" y="0"/>
            <a:ext cx="8056954" cy="5554980"/>
          </a:xfrm>
        </p:spPr>
      </p:pic>
    </p:spTree>
    <p:extLst>
      <p:ext uri="{BB962C8B-B14F-4D97-AF65-F5344CB8AC3E}">
        <p14:creationId xmlns:p14="http://schemas.microsoft.com/office/powerpoint/2010/main" val="292788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smtClean="0"/>
              <a:t>„</a:t>
            </a:r>
            <a:r>
              <a:rPr lang="en-US" i="1" dirty="0" smtClean="0"/>
              <a:t>The </a:t>
            </a:r>
            <a:r>
              <a:rPr lang="en-US" i="1" dirty="0"/>
              <a:t>key to </a:t>
            </a:r>
            <a:r>
              <a:rPr lang="en-US" i="1" dirty="0" err="1"/>
              <a:t>Nanocrafter</a:t>
            </a:r>
            <a:r>
              <a:rPr lang="en-US" i="1" dirty="0"/>
              <a:t> is to allow humans to do what they are good at, and computers to do what they are good at. In this case, humans exceedingly outperform computers with their creativity. The space of all possible bio-molecular systems is vastly larger than what a computer can search - yet human creativity and insight to build systems can lead to focused discoveries in this space. However, computers can quickly simulate, verify, and potentially perform local optimizations on player designs - something that would be tedious and inefficient for humans to perform. By designing new inventions and then simulating them in the game, we hope that players will come up with new ideas that can be applied to ongoing research in the </a:t>
            </a:r>
            <a:r>
              <a:rPr lang="en-US" i="1" dirty="0" smtClean="0"/>
              <a:t>field</a:t>
            </a:r>
            <a:r>
              <a:rPr lang="cs-CZ" dirty="0" smtClean="0"/>
              <a:t>“</a:t>
            </a:r>
            <a:endParaRPr lang="cs-CZ" dirty="0"/>
          </a:p>
        </p:txBody>
      </p:sp>
    </p:spTree>
    <p:extLst>
      <p:ext uri="{BB962C8B-B14F-4D97-AF65-F5344CB8AC3E}">
        <p14:creationId xmlns:p14="http://schemas.microsoft.com/office/powerpoint/2010/main" val="4087155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telemetrie, herní analytika</a:t>
            </a:r>
            <a:br>
              <a:rPr lang="cs-CZ" dirty="0" smtClean="0"/>
            </a:br>
            <a:endParaRPr lang="cs-CZ" dirty="0"/>
          </a:p>
        </p:txBody>
      </p:sp>
      <p:sp>
        <p:nvSpPr>
          <p:cNvPr id="3" name="Zástupný symbol pro obsah 2"/>
          <p:cNvSpPr>
            <a:spLocks noGrp="1"/>
          </p:cNvSpPr>
          <p:nvPr>
            <p:ph idx="1"/>
          </p:nvPr>
        </p:nvSpPr>
        <p:spPr/>
        <p:txBody>
          <a:bodyPr/>
          <a:lstStyle/>
          <a:p>
            <a:r>
              <a:rPr lang="cs-CZ" dirty="0"/>
              <a:t>D</a:t>
            </a:r>
            <a:r>
              <a:rPr lang="cs-CZ" dirty="0" smtClean="0"/>
              <a:t>efinice telemetrie</a:t>
            </a:r>
          </a:p>
          <a:p>
            <a:r>
              <a:rPr lang="cs-CZ" dirty="0" smtClean="0"/>
              <a:t>Co lze měřit a proč? Jaká data můžeme získávat?</a:t>
            </a:r>
          </a:p>
          <a:p>
            <a:r>
              <a:rPr lang="cs-CZ" dirty="0"/>
              <a:t>T</a:t>
            </a:r>
            <a:r>
              <a:rPr lang="cs-CZ" dirty="0" smtClean="0"/>
              <a:t>elemetrie a hry</a:t>
            </a:r>
          </a:p>
          <a:p>
            <a:r>
              <a:rPr lang="cs-CZ" dirty="0"/>
              <a:t>H</a:t>
            </a:r>
            <a:r>
              <a:rPr lang="cs-CZ" dirty="0" smtClean="0"/>
              <a:t>erní analytika</a:t>
            </a:r>
          </a:p>
          <a:p>
            <a:r>
              <a:rPr lang="cs-CZ" dirty="0" err="1"/>
              <a:t>D</a:t>
            </a:r>
            <a:r>
              <a:rPr lang="cs-CZ" dirty="0" err="1" smtClean="0"/>
              <a:t>esing</a:t>
            </a:r>
            <a:r>
              <a:rPr lang="cs-CZ" dirty="0" smtClean="0"/>
              <a:t> / business / QA </a:t>
            </a:r>
            <a:r>
              <a:rPr lang="cs-CZ" dirty="0" err="1" smtClean="0"/>
              <a:t>oriented</a:t>
            </a:r>
            <a:r>
              <a:rPr lang="cs-CZ" dirty="0" smtClean="0"/>
              <a:t> analytika</a:t>
            </a:r>
          </a:p>
          <a:p>
            <a:r>
              <a:rPr lang="cs-CZ" dirty="0" smtClean="0"/>
              <a:t>Výzkumné otázky?</a:t>
            </a:r>
          </a:p>
          <a:p>
            <a:endParaRPr lang="cs-CZ" dirty="0"/>
          </a:p>
        </p:txBody>
      </p:sp>
    </p:spTree>
    <p:extLst>
      <p:ext uri="{BB962C8B-B14F-4D97-AF65-F5344CB8AC3E}">
        <p14:creationId xmlns:p14="http://schemas.microsoft.com/office/powerpoint/2010/main" val="1339867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Games</a:t>
            </a:r>
            <a:r>
              <a:rPr lang="cs-CZ" dirty="0" smtClean="0"/>
              <a:t> </a:t>
            </a:r>
            <a:r>
              <a:rPr lang="cs-CZ" dirty="0" err="1" smtClean="0"/>
              <a:t>With</a:t>
            </a:r>
            <a:r>
              <a:rPr lang="cs-CZ" dirty="0" smtClean="0"/>
              <a:t> A </a:t>
            </a:r>
            <a:r>
              <a:rPr lang="cs-CZ" dirty="0" err="1" smtClean="0"/>
              <a:t>Purpouse</a:t>
            </a:r>
            <a:r>
              <a:rPr lang="cs-CZ" dirty="0" smtClean="0"/>
              <a:t>	</a:t>
            </a:r>
            <a:endParaRPr lang="cs-CZ" dirty="0"/>
          </a:p>
        </p:txBody>
      </p:sp>
      <p:sp>
        <p:nvSpPr>
          <p:cNvPr id="3" name="Zástupný symbol pro obsah 2"/>
          <p:cNvSpPr>
            <a:spLocks noGrp="1"/>
          </p:cNvSpPr>
          <p:nvPr>
            <p:ph idx="1"/>
          </p:nvPr>
        </p:nvSpPr>
        <p:spPr/>
        <p:txBody>
          <a:bodyPr/>
          <a:lstStyle/>
          <a:p>
            <a:pPr marL="228600" lvl="1">
              <a:spcBef>
                <a:spcPts val="1000"/>
              </a:spcBef>
            </a:pPr>
            <a:r>
              <a:rPr lang="en-US" i="1" dirty="0" err="1" smtClean="0"/>
              <a:t>Phylo</a:t>
            </a:r>
            <a:r>
              <a:rPr lang="cs-CZ" i="1" dirty="0" smtClean="0"/>
              <a:t> (2010)</a:t>
            </a:r>
          </a:p>
          <a:p>
            <a:pPr marL="685800" lvl="2">
              <a:spcBef>
                <a:spcPts val="1000"/>
              </a:spcBef>
            </a:pPr>
            <a:r>
              <a:rPr lang="cs-CZ" i="1" dirty="0" smtClean="0"/>
              <a:t>Ruční zkoumání a optimalizování sekvencí DNA (nukleotidy)</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31" y="3048000"/>
            <a:ext cx="7620000" cy="3810000"/>
          </a:xfrm>
          <a:prstGeom prst="rect">
            <a:avLst/>
          </a:prstGeom>
        </p:spPr>
      </p:pic>
    </p:spTree>
    <p:extLst>
      <p:ext uri="{BB962C8B-B14F-4D97-AF65-F5344CB8AC3E}">
        <p14:creationId xmlns:p14="http://schemas.microsoft.com/office/powerpoint/2010/main" val="3107519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Games</a:t>
            </a:r>
            <a:r>
              <a:rPr lang="cs-CZ" dirty="0"/>
              <a:t> </a:t>
            </a:r>
            <a:r>
              <a:rPr lang="cs-CZ" dirty="0" err="1"/>
              <a:t>With</a:t>
            </a:r>
            <a:r>
              <a:rPr lang="cs-CZ" dirty="0"/>
              <a:t> A </a:t>
            </a:r>
            <a:r>
              <a:rPr lang="cs-CZ" dirty="0" err="1"/>
              <a:t>Purpouse</a:t>
            </a:r>
            <a:r>
              <a:rPr lang="cs-CZ" dirty="0"/>
              <a:t>	</a:t>
            </a:r>
          </a:p>
        </p:txBody>
      </p:sp>
      <p:sp>
        <p:nvSpPr>
          <p:cNvPr id="3" name="Zástupný symbol pro obsah 2"/>
          <p:cNvSpPr>
            <a:spLocks noGrp="1"/>
          </p:cNvSpPr>
          <p:nvPr>
            <p:ph idx="1"/>
          </p:nvPr>
        </p:nvSpPr>
        <p:spPr/>
        <p:txBody>
          <a:bodyPr/>
          <a:lstStyle/>
          <a:p>
            <a:pPr marL="228600" lvl="1">
              <a:spcBef>
                <a:spcPts val="1000"/>
              </a:spcBef>
            </a:pPr>
            <a:r>
              <a:rPr lang="en-US" i="1" dirty="0" err="1"/>
              <a:t>Eyewire</a:t>
            </a:r>
            <a:r>
              <a:rPr lang="cs-CZ" i="1" dirty="0"/>
              <a:t> (2014)</a:t>
            </a:r>
          </a:p>
          <a:p>
            <a:pPr marL="685800" lvl="2">
              <a:spcBef>
                <a:spcPts val="1000"/>
              </a:spcBef>
            </a:pPr>
            <a:r>
              <a:rPr lang="cs-CZ" i="1" dirty="0" err="1"/>
              <a:t>Crowd</a:t>
            </a:r>
            <a:r>
              <a:rPr lang="cs-CZ" i="1" dirty="0"/>
              <a:t> mapování lidského mozku - </a:t>
            </a:r>
            <a:r>
              <a:rPr lang="cs-CZ" i="1" dirty="0">
                <a:hlinkClick r:id="rId2"/>
              </a:rPr>
              <a:t>http://</a:t>
            </a:r>
            <a:r>
              <a:rPr lang="cs-CZ" i="1" dirty="0" smtClean="0">
                <a:hlinkClick r:id="rId2"/>
              </a:rPr>
              <a:t>www.nytimes.com/video/science/100000002899950/citizen-neuroscience.html</a:t>
            </a:r>
            <a:endParaRPr lang="cs-CZ"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887" y="3586566"/>
            <a:ext cx="6253113" cy="3271434"/>
          </a:xfrm>
          <a:prstGeom prst="rect">
            <a:avLst/>
          </a:prstGeom>
        </p:spPr>
      </p:pic>
    </p:spTree>
    <p:extLst>
      <p:ext uri="{BB962C8B-B14F-4D97-AF65-F5344CB8AC3E}">
        <p14:creationId xmlns:p14="http://schemas.microsoft.com/office/powerpoint/2010/main" val="3034210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Games</a:t>
            </a:r>
            <a:r>
              <a:rPr lang="cs-CZ" dirty="0"/>
              <a:t> </a:t>
            </a:r>
            <a:r>
              <a:rPr lang="cs-CZ" dirty="0" err="1"/>
              <a:t>With</a:t>
            </a:r>
            <a:r>
              <a:rPr lang="cs-CZ" dirty="0"/>
              <a:t> A </a:t>
            </a:r>
            <a:r>
              <a:rPr lang="cs-CZ" dirty="0" err="1"/>
              <a:t>Purpouse</a:t>
            </a:r>
            <a:r>
              <a:rPr lang="cs-CZ" dirty="0"/>
              <a:t>	</a:t>
            </a:r>
          </a:p>
        </p:txBody>
      </p:sp>
      <p:sp>
        <p:nvSpPr>
          <p:cNvPr id="3" name="Zástupný symbol pro obsah 2"/>
          <p:cNvSpPr>
            <a:spLocks noGrp="1"/>
          </p:cNvSpPr>
          <p:nvPr>
            <p:ph idx="1"/>
          </p:nvPr>
        </p:nvSpPr>
        <p:spPr>
          <a:xfrm>
            <a:off x="838200" y="1825625"/>
            <a:ext cx="6194196" cy="4351338"/>
          </a:xfrm>
        </p:spPr>
        <p:txBody>
          <a:bodyPr/>
          <a:lstStyle/>
          <a:p>
            <a:r>
              <a:rPr lang="cs-CZ" i="1" dirty="0" err="1" smtClean="0"/>
              <a:t>EteRNA</a:t>
            </a:r>
            <a:r>
              <a:rPr lang="cs-CZ" i="1" dirty="0" smtClean="0"/>
              <a:t> (2010)</a:t>
            </a:r>
          </a:p>
          <a:p>
            <a:pPr lvl="1"/>
            <a:r>
              <a:rPr lang="cs-CZ" i="1" dirty="0" smtClean="0"/>
              <a:t>designování RNA</a:t>
            </a:r>
          </a:p>
          <a:p>
            <a:pPr lvl="1"/>
            <a:r>
              <a:rPr lang="cs-CZ" i="1" dirty="0" smtClean="0"/>
              <a:t>ty nejlepší jsou pak syntetizovány v laboratoři a je na nich ověřováno, zda fungují dle modelu (několik stovek)</a:t>
            </a:r>
          </a:p>
          <a:p>
            <a:pPr lvl="1"/>
            <a:r>
              <a:rPr lang="cs-CZ" i="1" dirty="0" err="1" smtClean="0"/>
              <a:t>Stanford</a:t>
            </a:r>
            <a:endParaRPr lang="cs-CZ" i="1" dirty="0" smtClean="0"/>
          </a:p>
          <a:p>
            <a:r>
              <a:rPr lang="cs-CZ" dirty="0">
                <a:hlinkClick r:id="rId2"/>
              </a:rPr>
              <a:t>http://eterna.cmu.edu/web</a:t>
            </a:r>
            <a:r>
              <a:rPr lang="cs-CZ" dirty="0" smtClean="0">
                <a:hlinkClick r:id="rId2"/>
              </a:rPr>
              <a:t>/</a:t>
            </a:r>
            <a:endParaRPr lang="cs-CZ" dirty="0" smtClean="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431" y="1825625"/>
            <a:ext cx="3810000" cy="2524125"/>
          </a:xfrm>
          <a:prstGeom prst="rect">
            <a:avLst/>
          </a:prstGeom>
        </p:spPr>
      </p:pic>
    </p:spTree>
    <p:extLst>
      <p:ext uri="{BB962C8B-B14F-4D97-AF65-F5344CB8AC3E}">
        <p14:creationId xmlns:p14="http://schemas.microsoft.com/office/powerpoint/2010/main" val="197795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Games</a:t>
            </a:r>
            <a:r>
              <a:rPr lang="cs-CZ" dirty="0"/>
              <a:t> </a:t>
            </a:r>
            <a:r>
              <a:rPr lang="cs-CZ" dirty="0" err="1"/>
              <a:t>With</a:t>
            </a:r>
            <a:r>
              <a:rPr lang="cs-CZ" dirty="0"/>
              <a:t> A </a:t>
            </a:r>
            <a:r>
              <a:rPr lang="cs-CZ" dirty="0" err="1"/>
              <a:t>Purpouse</a:t>
            </a:r>
            <a:r>
              <a:rPr lang="cs-CZ" dirty="0"/>
              <a:t>	</a:t>
            </a:r>
          </a:p>
        </p:txBody>
      </p:sp>
      <p:sp>
        <p:nvSpPr>
          <p:cNvPr id="3" name="Zástupný symbol pro obsah 2"/>
          <p:cNvSpPr>
            <a:spLocks noGrp="1"/>
          </p:cNvSpPr>
          <p:nvPr>
            <p:ph idx="1"/>
          </p:nvPr>
        </p:nvSpPr>
        <p:spPr/>
        <p:txBody>
          <a:bodyPr/>
          <a:lstStyle/>
          <a:p>
            <a:pPr marL="228600" lvl="1">
              <a:spcBef>
                <a:spcPts val="1000"/>
              </a:spcBef>
            </a:pPr>
            <a:r>
              <a:rPr lang="cs-CZ" dirty="0" smtClean="0"/>
              <a:t>Další: </a:t>
            </a:r>
          </a:p>
          <a:p>
            <a:pPr marL="685800" lvl="2">
              <a:spcBef>
                <a:spcPts val="1000"/>
              </a:spcBef>
            </a:pPr>
            <a:r>
              <a:rPr lang="en-US" i="1" dirty="0" smtClean="0"/>
              <a:t>Galaxy Zoo</a:t>
            </a:r>
            <a:r>
              <a:rPr lang="cs-CZ" i="1" dirty="0" smtClean="0"/>
              <a:t> </a:t>
            </a:r>
            <a:r>
              <a:rPr lang="cs-CZ" dirty="0" smtClean="0"/>
              <a:t>(astronomie,  klasifikace galaxií, 2007, NASA)</a:t>
            </a:r>
          </a:p>
          <a:p>
            <a:pPr marL="685800" lvl="2">
              <a:spcBef>
                <a:spcPts val="1000"/>
              </a:spcBef>
            </a:pPr>
            <a:r>
              <a:rPr lang="en-US" i="1" dirty="0" smtClean="0"/>
              <a:t>Play </a:t>
            </a:r>
            <a:r>
              <a:rPr lang="en-US" i="1" dirty="0"/>
              <a:t>To Cure: Genes in </a:t>
            </a:r>
            <a:r>
              <a:rPr lang="en-US" i="1" dirty="0" smtClean="0"/>
              <a:t>Space</a:t>
            </a:r>
            <a:r>
              <a:rPr lang="cs-CZ" dirty="0" smtClean="0"/>
              <a:t> (mobilní, 2013, výsledek </a:t>
            </a:r>
            <a:r>
              <a:rPr lang="cs-CZ" dirty="0" err="1" smtClean="0"/>
              <a:t>hackathonu</a:t>
            </a:r>
            <a:r>
              <a:rPr lang="cs-CZ" dirty="0" smtClean="0"/>
              <a:t>)</a:t>
            </a:r>
          </a:p>
          <a:p>
            <a:pPr marL="685800" lvl="2">
              <a:spcBef>
                <a:spcPts val="1000"/>
              </a:spcBef>
            </a:pPr>
            <a:r>
              <a:rPr lang="en-US" i="1" dirty="0" err="1" smtClean="0"/>
              <a:t>ReCaptcha</a:t>
            </a:r>
            <a:r>
              <a:rPr lang="cs-CZ" i="1" dirty="0" smtClean="0"/>
              <a:t> </a:t>
            </a:r>
            <a:r>
              <a:rPr lang="cs-CZ" dirty="0" smtClean="0"/>
              <a:t>(digitalizace tištěných materiálů, 2010)</a:t>
            </a:r>
            <a:endParaRPr lang="cs-CZ" dirty="0"/>
          </a:p>
        </p:txBody>
      </p:sp>
    </p:spTree>
    <p:extLst>
      <p:ext uri="{BB962C8B-B14F-4D97-AF65-F5344CB8AC3E}">
        <p14:creationId xmlns:p14="http://schemas.microsoft.com/office/powerpoint/2010/main" val="2491765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Výzkumné otázky</a:t>
            </a:r>
            <a:endParaRPr lang="cs-CZ" dirty="0"/>
          </a:p>
        </p:txBody>
      </p:sp>
      <p:sp>
        <p:nvSpPr>
          <p:cNvPr id="3" name="Content Placeholder 2"/>
          <p:cNvSpPr>
            <a:spLocks noGrp="1"/>
          </p:cNvSpPr>
          <p:nvPr>
            <p:ph idx="1"/>
          </p:nvPr>
        </p:nvSpPr>
        <p:spPr>
          <a:xfrm>
            <a:off x="838200" y="1825624"/>
            <a:ext cx="10515600" cy="4797597"/>
          </a:xfrm>
        </p:spPr>
        <p:txBody>
          <a:bodyPr>
            <a:normAutofit/>
          </a:bodyPr>
          <a:lstStyle/>
          <a:p>
            <a:r>
              <a:rPr lang="cs-CZ" dirty="0" smtClean="0"/>
              <a:t>Aplikovaná </a:t>
            </a:r>
            <a:r>
              <a:rPr lang="cs-CZ" dirty="0" err="1" smtClean="0"/>
              <a:t>gamifikace</a:t>
            </a:r>
            <a:r>
              <a:rPr lang="cs-CZ" dirty="0" smtClean="0"/>
              <a:t>?</a:t>
            </a:r>
          </a:p>
          <a:p>
            <a:endParaRPr lang="cs-CZ" dirty="0" smtClean="0"/>
          </a:p>
          <a:p>
            <a:r>
              <a:rPr lang="cs-CZ" dirty="0" smtClean="0"/>
              <a:t>Metody agregace dat a hráči jako výkonná síla.</a:t>
            </a:r>
          </a:p>
          <a:p>
            <a:endParaRPr lang="cs-CZ" dirty="0"/>
          </a:p>
          <a:p>
            <a:r>
              <a:rPr lang="cs-CZ" dirty="0" smtClean="0"/>
              <a:t>Historie her s přesahem</a:t>
            </a:r>
          </a:p>
          <a:p>
            <a:endParaRPr lang="cs-CZ" dirty="0"/>
          </a:p>
          <a:p>
            <a:r>
              <a:rPr lang="cs-CZ" dirty="0" smtClean="0"/>
              <a:t>Návrh herní analytiky pro hru </a:t>
            </a:r>
            <a:r>
              <a:rPr lang="cs-CZ" dirty="0" err="1" smtClean="0"/>
              <a:t>DayZ</a:t>
            </a:r>
            <a:r>
              <a:rPr lang="cs-CZ" dirty="0" smtClean="0"/>
              <a:t> pro </a:t>
            </a:r>
            <a:r>
              <a:rPr lang="cs-CZ" dirty="0" err="1" smtClean="0"/>
              <a:t>level</a:t>
            </a:r>
            <a:r>
              <a:rPr lang="cs-CZ" dirty="0" smtClean="0"/>
              <a:t> design účely</a:t>
            </a:r>
          </a:p>
          <a:p>
            <a:endParaRPr lang="cs-CZ" dirty="0"/>
          </a:p>
        </p:txBody>
      </p:sp>
    </p:spTree>
    <p:extLst>
      <p:ext uri="{BB962C8B-B14F-4D97-AF65-F5344CB8AC3E}">
        <p14:creationId xmlns:p14="http://schemas.microsoft.com/office/powerpoint/2010/main" val="1424127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 name="Nadpis 1"/>
          <p:cNvSpPr>
            <a:spLocks noGrp="1"/>
          </p:cNvSpPr>
          <p:nvPr>
            <p:ph type="title"/>
          </p:nvPr>
        </p:nvSpPr>
        <p:spPr>
          <a:xfrm>
            <a:off x="838200" y="399631"/>
            <a:ext cx="10515600" cy="6027048"/>
          </a:xfrm>
        </p:spPr>
        <p:txBody>
          <a:bodyPr>
            <a:normAutofit/>
          </a:bodyPr>
          <a:lstStyle/>
          <a:p>
            <a:pPr algn="ctr"/>
            <a:r>
              <a:rPr lang="cs-CZ" sz="11500" b="1" dirty="0" smtClean="0">
                <a:solidFill>
                  <a:schemeClr val="bg1"/>
                </a:solidFill>
                <a:latin typeface="+mn-lt"/>
              </a:rPr>
              <a:t>děkuji</a:t>
            </a:r>
            <a:endParaRPr lang="cs-CZ" sz="11500" b="1" dirty="0">
              <a:solidFill>
                <a:schemeClr val="bg1"/>
              </a:solidFill>
              <a:latin typeface="+mn-lt"/>
            </a:endParaRPr>
          </a:p>
        </p:txBody>
      </p:sp>
    </p:spTree>
    <p:extLst>
      <p:ext uri="{BB962C8B-B14F-4D97-AF65-F5344CB8AC3E}">
        <p14:creationId xmlns:p14="http://schemas.microsoft.com/office/powerpoint/2010/main" val="314945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Telemetrie</a:t>
            </a:r>
            <a:endParaRPr lang="cs-CZ" dirty="0"/>
          </a:p>
        </p:txBody>
      </p:sp>
      <p:sp>
        <p:nvSpPr>
          <p:cNvPr id="3" name="Content Placeholder 2"/>
          <p:cNvSpPr>
            <a:spLocks noGrp="1"/>
          </p:cNvSpPr>
          <p:nvPr>
            <p:ph idx="1"/>
          </p:nvPr>
        </p:nvSpPr>
        <p:spPr/>
        <p:txBody>
          <a:bodyPr/>
          <a:lstStyle/>
          <a:p>
            <a:r>
              <a:rPr lang="cs-CZ" dirty="0" smtClean="0"/>
              <a:t>Označení dálkového přenosu informací / dat za účelem měření</a:t>
            </a:r>
          </a:p>
          <a:p>
            <a:endParaRPr lang="cs-CZ" dirty="0" smtClean="0"/>
          </a:p>
          <a:p>
            <a:r>
              <a:rPr lang="cs-CZ" dirty="0" smtClean="0"/>
              <a:t>Běžně označuje bezdrátový přenos, avšak není vázáno na bezdrátové technologie</a:t>
            </a:r>
          </a:p>
          <a:p>
            <a:endParaRPr lang="cs-CZ" dirty="0" smtClean="0"/>
          </a:p>
          <a:p>
            <a:r>
              <a:rPr lang="cs-CZ" dirty="0" smtClean="0"/>
              <a:t>Související termíny: </a:t>
            </a:r>
          </a:p>
          <a:p>
            <a:pPr lvl="1"/>
            <a:r>
              <a:rPr lang="cs-CZ" dirty="0" err="1" smtClean="0"/>
              <a:t>telematics</a:t>
            </a:r>
            <a:r>
              <a:rPr lang="cs-CZ" dirty="0" smtClean="0"/>
              <a:t> = tele(</a:t>
            </a:r>
            <a:r>
              <a:rPr lang="cs-CZ" dirty="0" err="1" smtClean="0"/>
              <a:t>communications</a:t>
            </a:r>
            <a:r>
              <a:rPr lang="cs-CZ" dirty="0" smtClean="0"/>
              <a:t>) + (</a:t>
            </a:r>
            <a:r>
              <a:rPr lang="cs-CZ" dirty="0" err="1" smtClean="0"/>
              <a:t>infor</a:t>
            </a:r>
            <a:r>
              <a:rPr lang="cs-CZ" dirty="0" smtClean="0"/>
              <a:t>)</a:t>
            </a:r>
            <a:r>
              <a:rPr lang="cs-CZ" dirty="0" err="1" smtClean="0"/>
              <a:t>matics</a:t>
            </a:r>
            <a:endParaRPr lang="cs-CZ" dirty="0" smtClean="0"/>
          </a:p>
          <a:p>
            <a:pPr lvl="1"/>
            <a:r>
              <a:rPr lang="cs-CZ" dirty="0" err="1" smtClean="0"/>
              <a:t>telematic</a:t>
            </a:r>
            <a:r>
              <a:rPr lang="cs-CZ" dirty="0" smtClean="0"/>
              <a:t> art (Roy </a:t>
            </a:r>
            <a:r>
              <a:rPr lang="cs-CZ" dirty="0" err="1" smtClean="0"/>
              <a:t>Ascott</a:t>
            </a:r>
            <a:r>
              <a:rPr lang="cs-CZ" dirty="0" smtClean="0"/>
              <a:t>)</a:t>
            </a:r>
          </a:p>
          <a:p>
            <a:endParaRPr lang="cs-CZ" dirty="0"/>
          </a:p>
        </p:txBody>
      </p:sp>
    </p:spTree>
    <p:extLst>
      <p:ext uri="{BB962C8B-B14F-4D97-AF65-F5344CB8AC3E}">
        <p14:creationId xmlns:p14="http://schemas.microsoft.com/office/powerpoint/2010/main" val="111147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7493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můžeme měřit?</a:t>
            </a:r>
            <a:endParaRPr lang="cs-CZ" dirty="0"/>
          </a:p>
        </p:txBody>
      </p:sp>
      <p:sp>
        <p:nvSpPr>
          <p:cNvPr id="3" name="Content Placeholder 2"/>
          <p:cNvSpPr>
            <a:spLocks noGrp="1"/>
          </p:cNvSpPr>
          <p:nvPr>
            <p:ph idx="1"/>
          </p:nvPr>
        </p:nvSpPr>
        <p:spPr/>
        <p:txBody>
          <a:bodyPr>
            <a:normAutofit lnSpcReduction="10000"/>
          </a:bodyPr>
          <a:lstStyle/>
          <a:p>
            <a:r>
              <a:rPr lang="cs-CZ" dirty="0" smtClean="0"/>
              <a:t>Lepší otázka: Proč chceme něco měřit?</a:t>
            </a:r>
          </a:p>
          <a:p>
            <a:pPr lvl="1"/>
            <a:r>
              <a:rPr lang="cs-CZ" dirty="0" smtClean="0"/>
              <a:t>porozumění uživatelů, společnosti, změnám v přírodě, využívání technologií…</a:t>
            </a:r>
          </a:p>
          <a:p>
            <a:endParaRPr lang="cs-CZ" dirty="0" smtClean="0"/>
          </a:p>
          <a:p>
            <a:r>
              <a:rPr lang="cs-CZ" dirty="0" smtClean="0"/>
              <a:t>trend </a:t>
            </a:r>
            <a:r>
              <a:rPr lang="cs-CZ" i="1" dirty="0" err="1" smtClean="0"/>
              <a:t>quantified</a:t>
            </a:r>
            <a:r>
              <a:rPr lang="cs-CZ" i="1" dirty="0" smtClean="0"/>
              <a:t> </a:t>
            </a:r>
            <a:r>
              <a:rPr lang="cs-CZ" i="1" dirty="0" err="1" smtClean="0"/>
              <a:t>self</a:t>
            </a:r>
            <a:endParaRPr lang="cs-CZ" i="1" dirty="0" smtClean="0"/>
          </a:p>
          <a:p>
            <a:pPr lvl="1"/>
            <a:r>
              <a:rPr lang="cs-CZ" dirty="0" smtClean="0"/>
              <a:t>(Wolf, </a:t>
            </a:r>
            <a:r>
              <a:rPr lang="cs-CZ" dirty="0" err="1" smtClean="0"/>
              <a:t>Kelly</a:t>
            </a:r>
            <a:r>
              <a:rPr lang="cs-CZ" dirty="0" smtClean="0"/>
              <a:t> – </a:t>
            </a:r>
            <a:r>
              <a:rPr lang="cs-CZ" dirty="0" err="1" smtClean="0"/>
              <a:t>Wired</a:t>
            </a:r>
            <a:r>
              <a:rPr lang="cs-CZ" dirty="0" smtClean="0"/>
              <a:t>, 2007), (Wolf – TED, 2010)</a:t>
            </a:r>
          </a:p>
          <a:p>
            <a:pPr lvl="1"/>
            <a:endParaRPr lang="cs-CZ" dirty="0"/>
          </a:p>
          <a:p>
            <a:r>
              <a:rPr lang="cs-CZ" dirty="0" smtClean="0"/>
              <a:t>monitoring zdraví, fyzické aktivity, spánek, nositelné technologie, mobilní aplikace, agregovaná data =&gt; </a:t>
            </a:r>
            <a:r>
              <a:rPr lang="cs-CZ" dirty="0" err="1" smtClean="0"/>
              <a:t>gamifikace</a:t>
            </a:r>
            <a:r>
              <a:rPr lang="cs-CZ" dirty="0" smtClean="0"/>
              <a:t> </a:t>
            </a:r>
          </a:p>
          <a:p>
            <a:endParaRPr lang="cs-CZ" dirty="0"/>
          </a:p>
          <a:p>
            <a:r>
              <a:rPr lang="cs-CZ" dirty="0" err="1" smtClean="0"/>
              <a:t>HabitRPG</a:t>
            </a:r>
            <a:endParaRPr lang="cs-CZ" dirty="0" smtClean="0"/>
          </a:p>
          <a:p>
            <a:endParaRPr lang="cs-CZ" dirty="0"/>
          </a:p>
        </p:txBody>
      </p:sp>
    </p:spTree>
    <p:extLst>
      <p:ext uri="{BB962C8B-B14F-4D97-AF65-F5344CB8AC3E}">
        <p14:creationId xmlns:p14="http://schemas.microsoft.com/office/powerpoint/2010/main" val="46803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Jaká data můžeme získávat?</a:t>
            </a:r>
            <a:endParaRPr lang="cs-CZ" dirty="0"/>
          </a:p>
        </p:txBody>
      </p:sp>
      <p:sp>
        <p:nvSpPr>
          <p:cNvPr id="3" name="Content Placeholder 2"/>
          <p:cNvSpPr>
            <a:spLocks noGrp="1"/>
          </p:cNvSpPr>
          <p:nvPr>
            <p:ph idx="1"/>
          </p:nvPr>
        </p:nvSpPr>
        <p:spPr/>
        <p:txBody>
          <a:bodyPr/>
          <a:lstStyle/>
          <a:p>
            <a:r>
              <a:rPr lang="cs-CZ" dirty="0" smtClean="0"/>
              <a:t>Kvantitativní?</a:t>
            </a:r>
          </a:p>
          <a:p>
            <a:pPr lvl="1"/>
            <a:r>
              <a:rPr lang="cs-CZ" dirty="0" smtClean="0"/>
              <a:t>počet opakování</a:t>
            </a:r>
          </a:p>
          <a:p>
            <a:pPr lvl="1"/>
            <a:r>
              <a:rPr lang="cs-CZ" dirty="0" smtClean="0"/>
              <a:t>množství km, kg, převýšení, rychlost, délka spánku</a:t>
            </a:r>
          </a:p>
          <a:p>
            <a:pPr lvl="1"/>
            <a:r>
              <a:rPr lang="cs-CZ" dirty="0" smtClean="0"/>
              <a:t>zatížení dopravy, ulic, datové sítě</a:t>
            </a:r>
          </a:p>
          <a:p>
            <a:pPr lvl="1"/>
            <a:endParaRPr lang="cs-CZ" dirty="0" smtClean="0"/>
          </a:p>
          <a:p>
            <a:r>
              <a:rPr lang="cs-CZ" dirty="0" smtClean="0"/>
              <a:t>Kvalitativní?</a:t>
            </a:r>
          </a:p>
          <a:p>
            <a:pPr lvl="1"/>
            <a:r>
              <a:rPr lang="cs-CZ" dirty="0" smtClean="0"/>
              <a:t>pocit kvality nálady (</a:t>
            </a:r>
            <a:r>
              <a:rPr lang="cs-CZ" dirty="0" err="1" smtClean="0"/>
              <a:t>Happiness</a:t>
            </a:r>
            <a:r>
              <a:rPr lang="cs-CZ" dirty="0" smtClean="0"/>
              <a:t> </a:t>
            </a:r>
            <a:r>
              <a:rPr lang="cs-CZ" dirty="0" err="1" smtClean="0"/>
              <a:t>iOS</a:t>
            </a:r>
            <a:r>
              <a:rPr lang="cs-CZ" dirty="0" smtClean="0"/>
              <a:t> </a:t>
            </a:r>
            <a:r>
              <a:rPr lang="cs-CZ" dirty="0" err="1" smtClean="0"/>
              <a:t>app</a:t>
            </a:r>
            <a:r>
              <a:rPr lang="cs-CZ" dirty="0" smtClean="0"/>
              <a:t>)</a:t>
            </a:r>
          </a:p>
          <a:p>
            <a:pPr lvl="1"/>
            <a:r>
              <a:rPr lang="cs-CZ" dirty="0" smtClean="0"/>
              <a:t>individuální hodnocení, názor na něco (mnohdy přes škály)</a:t>
            </a:r>
          </a:p>
          <a:p>
            <a:pPr lvl="1"/>
            <a:endParaRPr lang="cs-CZ" dirty="0"/>
          </a:p>
        </p:txBody>
      </p:sp>
    </p:spTree>
    <p:extLst>
      <p:ext uri="{BB962C8B-B14F-4D97-AF65-F5344CB8AC3E}">
        <p14:creationId xmlns:p14="http://schemas.microsoft.com/office/powerpoint/2010/main" val="191578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Telemetrie a hry</a:t>
            </a:r>
            <a:endParaRPr lang="cs-CZ" dirty="0"/>
          </a:p>
        </p:txBody>
      </p:sp>
      <p:sp>
        <p:nvSpPr>
          <p:cNvPr id="3" name="Content Placeholder 2"/>
          <p:cNvSpPr>
            <a:spLocks noGrp="1"/>
          </p:cNvSpPr>
          <p:nvPr>
            <p:ph idx="1"/>
          </p:nvPr>
        </p:nvSpPr>
        <p:spPr>
          <a:xfrm>
            <a:off x="838200" y="1825625"/>
            <a:ext cx="10515600" cy="4847024"/>
          </a:xfrm>
        </p:spPr>
        <p:txBody>
          <a:bodyPr>
            <a:normAutofit lnSpcReduction="10000"/>
          </a:bodyPr>
          <a:lstStyle/>
          <a:p>
            <a:r>
              <a:rPr lang="cs-CZ" dirty="0" smtClean="0"/>
              <a:t>běžné již v době prvních online her (Bartle – MUD, 1987)</a:t>
            </a:r>
          </a:p>
          <a:p>
            <a:endParaRPr lang="cs-CZ" dirty="0" smtClean="0"/>
          </a:p>
          <a:p>
            <a:r>
              <a:rPr lang="cs-CZ" dirty="0" smtClean="0"/>
              <a:t>základní zdroj informací o chování hráčů ve hře</a:t>
            </a:r>
          </a:p>
          <a:p>
            <a:pPr lvl="1"/>
            <a:r>
              <a:rPr lang="cs-CZ" dirty="0" smtClean="0"/>
              <a:t>zvlášť relevantní pro online MMO, free to play, mobilní hry, </a:t>
            </a:r>
            <a:r>
              <a:rPr lang="cs-CZ" dirty="0" err="1" smtClean="0"/>
              <a:t>multiplayer</a:t>
            </a:r>
            <a:r>
              <a:rPr lang="cs-CZ" dirty="0" smtClean="0"/>
              <a:t> hry</a:t>
            </a:r>
          </a:p>
          <a:p>
            <a:pPr lvl="1"/>
            <a:endParaRPr lang="cs-CZ" dirty="0"/>
          </a:p>
          <a:p>
            <a:r>
              <a:rPr lang="cs-CZ" dirty="0" smtClean="0"/>
              <a:t>využitelné pro game design, </a:t>
            </a:r>
            <a:r>
              <a:rPr lang="cs-CZ" dirty="0" err="1" smtClean="0"/>
              <a:t>businessové</a:t>
            </a:r>
            <a:r>
              <a:rPr lang="cs-CZ" dirty="0" smtClean="0"/>
              <a:t> cíle i pro celkovou kvalitu (QA)</a:t>
            </a:r>
          </a:p>
          <a:p>
            <a:endParaRPr lang="cs-CZ" dirty="0"/>
          </a:p>
          <a:p>
            <a:r>
              <a:rPr lang="cs-CZ" dirty="0" smtClean="0"/>
              <a:t>Otázky: Co chceme měřit a proč? Jak to změříme? Jakými nástroji vyhodnocujeme závěry? Jak budeme implementovat případné změny?</a:t>
            </a:r>
          </a:p>
          <a:p>
            <a:pPr lvl="1"/>
            <a:endParaRPr lang="cs-CZ" dirty="0"/>
          </a:p>
          <a:p>
            <a:endParaRPr lang="cs-CZ" dirty="0" smtClean="0"/>
          </a:p>
          <a:p>
            <a:endParaRPr lang="cs-CZ" dirty="0"/>
          </a:p>
        </p:txBody>
      </p:sp>
    </p:spTree>
    <p:extLst>
      <p:ext uri="{BB962C8B-B14F-4D97-AF65-F5344CB8AC3E}">
        <p14:creationId xmlns:p14="http://schemas.microsoft.com/office/powerpoint/2010/main" val="290566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Herní analytika</a:t>
            </a:r>
            <a:endParaRPr lang="cs-CZ" dirty="0"/>
          </a:p>
        </p:txBody>
      </p:sp>
      <p:sp>
        <p:nvSpPr>
          <p:cNvPr id="3" name="Content Placeholder 2"/>
          <p:cNvSpPr>
            <a:spLocks noGrp="1"/>
          </p:cNvSpPr>
          <p:nvPr>
            <p:ph idx="1"/>
          </p:nvPr>
        </p:nvSpPr>
        <p:spPr/>
        <p:txBody>
          <a:bodyPr>
            <a:normAutofit/>
          </a:bodyPr>
          <a:lstStyle/>
          <a:p>
            <a:r>
              <a:rPr lang="cs-CZ" b="1" i="1" dirty="0"/>
              <a:t>„</a:t>
            </a:r>
            <a:r>
              <a:rPr lang="cs-CZ" i="1" dirty="0"/>
              <a:t>Game </a:t>
            </a:r>
            <a:r>
              <a:rPr lang="cs-CZ" i="1" dirty="0" err="1"/>
              <a:t>analytics</a:t>
            </a:r>
            <a:r>
              <a:rPr lang="cs-CZ" b="1" i="1" dirty="0"/>
              <a:t> </a:t>
            </a:r>
            <a:r>
              <a:rPr lang="cs-CZ" i="1" dirty="0" err="1"/>
              <a:t>is</a:t>
            </a:r>
            <a:r>
              <a:rPr lang="cs-CZ" i="1" dirty="0"/>
              <a:t> </a:t>
            </a:r>
            <a:r>
              <a:rPr lang="cs-CZ" i="1" dirty="0" err="1"/>
              <a:t>the</a:t>
            </a:r>
            <a:r>
              <a:rPr lang="cs-CZ" i="1" dirty="0"/>
              <a:t> </a:t>
            </a:r>
            <a:r>
              <a:rPr lang="cs-CZ" i="1" dirty="0" err="1"/>
              <a:t>application</a:t>
            </a:r>
            <a:r>
              <a:rPr lang="cs-CZ" i="1" dirty="0"/>
              <a:t> </a:t>
            </a:r>
            <a:r>
              <a:rPr lang="cs-CZ" i="1" dirty="0" err="1"/>
              <a:t>of</a:t>
            </a:r>
            <a:r>
              <a:rPr lang="cs-CZ" i="1" dirty="0"/>
              <a:t> </a:t>
            </a:r>
            <a:r>
              <a:rPr lang="cs-CZ" i="1" dirty="0" err="1"/>
              <a:t>analytics</a:t>
            </a:r>
            <a:r>
              <a:rPr lang="cs-CZ" i="1" dirty="0"/>
              <a:t> to game </a:t>
            </a:r>
            <a:r>
              <a:rPr lang="cs-CZ" i="1" dirty="0" err="1"/>
              <a:t>development</a:t>
            </a:r>
            <a:r>
              <a:rPr lang="cs-CZ" i="1" dirty="0"/>
              <a:t> and </a:t>
            </a:r>
            <a:r>
              <a:rPr lang="cs-CZ" i="1" dirty="0" err="1"/>
              <a:t>research</a:t>
            </a:r>
            <a:r>
              <a:rPr lang="cs-CZ" i="1" dirty="0"/>
              <a:t>. </a:t>
            </a:r>
            <a:r>
              <a:rPr lang="cs-CZ" i="1" dirty="0" err="1"/>
              <a:t>The</a:t>
            </a:r>
            <a:r>
              <a:rPr lang="cs-CZ" i="1" dirty="0"/>
              <a:t> </a:t>
            </a:r>
            <a:r>
              <a:rPr lang="cs-CZ" i="1" dirty="0" err="1"/>
              <a:t>goal</a:t>
            </a:r>
            <a:r>
              <a:rPr lang="cs-CZ" i="1" dirty="0"/>
              <a:t> </a:t>
            </a:r>
            <a:r>
              <a:rPr lang="cs-CZ" i="1" dirty="0" err="1"/>
              <a:t>of</a:t>
            </a:r>
            <a:r>
              <a:rPr lang="cs-CZ" i="1" dirty="0"/>
              <a:t> game </a:t>
            </a:r>
            <a:r>
              <a:rPr lang="cs-CZ" i="1" dirty="0" err="1"/>
              <a:t>analytics</a:t>
            </a:r>
            <a:r>
              <a:rPr lang="cs-CZ" i="1" dirty="0"/>
              <a:t> </a:t>
            </a:r>
            <a:r>
              <a:rPr lang="cs-CZ" i="1" dirty="0" err="1"/>
              <a:t>is</a:t>
            </a:r>
            <a:r>
              <a:rPr lang="cs-CZ" i="1" dirty="0"/>
              <a:t> to support </a:t>
            </a:r>
            <a:r>
              <a:rPr lang="cs-CZ" i="1" dirty="0" err="1"/>
              <a:t>decision</a:t>
            </a:r>
            <a:r>
              <a:rPr lang="cs-CZ" i="1" dirty="0"/>
              <a:t> </a:t>
            </a:r>
            <a:r>
              <a:rPr lang="cs-CZ" i="1" dirty="0" err="1"/>
              <a:t>making</a:t>
            </a:r>
            <a:r>
              <a:rPr lang="cs-CZ" i="1" dirty="0"/>
              <a:t>, </a:t>
            </a:r>
            <a:r>
              <a:rPr lang="cs-CZ" i="1" dirty="0" err="1"/>
              <a:t>at</a:t>
            </a:r>
            <a:r>
              <a:rPr lang="cs-CZ" i="1" dirty="0"/>
              <a:t> </a:t>
            </a:r>
            <a:r>
              <a:rPr lang="cs-CZ" i="1" dirty="0" err="1"/>
              <a:t>operational</a:t>
            </a:r>
            <a:r>
              <a:rPr lang="cs-CZ" i="1" dirty="0"/>
              <a:t>, </a:t>
            </a:r>
            <a:r>
              <a:rPr lang="cs-CZ" i="1" dirty="0" err="1"/>
              <a:t>tactical</a:t>
            </a:r>
            <a:r>
              <a:rPr lang="cs-CZ" i="1" dirty="0"/>
              <a:t> and </a:t>
            </a:r>
            <a:r>
              <a:rPr lang="cs-CZ" i="1" dirty="0" err="1"/>
              <a:t>strategic</a:t>
            </a:r>
            <a:r>
              <a:rPr lang="cs-CZ" i="1" dirty="0"/>
              <a:t> </a:t>
            </a:r>
            <a:r>
              <a:rPr lang="cs-CZ" i="1" dirty="0" err="1"/>
              <a:t>levels</a:t>
            </a:r>
            <a:r>
              <a:rPr lang="cs-CZ" i="1" dirty="0"/>
              <a:t> and </a:t>
            </a:r>
            <a:r>
              <a:rPr lang="cs-CZ" i="1" dirty="0" err="1"/>
              <a:t>within</a:t>
            </a:r>
            <a:r>
              <a:rPr lang="cs-CZ" i="1" dirty="0"/>
              <a:t> </a:t>
            </a:r>
            <a:r>
              <a:rPr lang="cs-CZ" i="1" dirty="0" err="1"/>
              <a:t>all</a:t>
            </a:r>
            <a:r>
              <a:rPr lang="cs-CZ" i="1" dirty="0"/>
              <a:t> </a:t>
            </a:r>
            <a:r>
              <a:rPr lang="cs-CZ" i="1" dirty="0" err="1"/>
              <a:t>levels</a:t>
            </a:r>
            <a:r>
              <a:rPr lang="cs-CZ" i="1" dirty="0"/>
              <a:t> </a:t>
            </a:r>
            <a:r>
              <a:rPr lang="cs-CZ" i="1" dirty="0" err="1"/>
              <a:t>of</a:t>
            </a:r>
            <a:r>
              <a:rPr lang="cs-CZ" i="1" dirty="0"/>
              <a:t> </a:t>
            </a:r>
            <a:r>
              <a:rPr lang="cs-CZ" i="1" dirty="0" err="1"/>
              <a:t>an</a:t>
            </a:r>
            <a:r>
              <a:rPr lang="cs-CZ" i="1" dirty="0"/>
              <a:t> </a:t>
            </a:r>
            <a:r>
              <a:rPr lang="cs-CZ" i="1" dirty="0" err="1"/>
              <a:t>organization</a:t>
            </a:r>
            <a:r>
              <a:rPr lang="cs-CZ" i="1" dirty="0"/>
              <a:t> – design, art, </a:t>
            </a:r>
            <a:r>
              <a:rPr lang="cs-CZ" i="1" dirty="0" err="1"/>
              <a:t>programming</a:t>
            </a:r>
            <a:r>
              <a:rPr lang="cs-CZ" i="1" dirty="0"/>
              <a:t>, marketing, user </a:t>
            </a:r>
            <a:r>
              <a:rPr lang="cs-CZ" i="1" dirty="0" err="1"/>
              <a:t>research</a:t>
            </a:r>
            <a:r>
              <a:rPr lang="cs-CZ" i="1" dirty="0"/>
              <a:t>, </a:t>
            </a:r>
            <a:r>
              <a:rPr lang="cs-CZ" i="1" dirty="0" err="1"/>
              <a:t>etc</a:t>
            </a:r>
            <a:r>
              <a:rPr lang="cs-CZ" i="1" dirty="0" smtClean="0"/>
              <a:t>.</a:t>
            </a:r>
            <a:r>
              <a:rPr lang="cs-CZ" dirty="0" smtClean="0"/>
              <a:t>“ </a:t>
            </a:r>
            <a:r>
              <a:rPr lang="cs-CZ" dirty="0"/>
              <a:t>(El-</a:t>
            </a:r>
            <a:r>
              <a:rPr lang="cs-CZ" dirty="0" err="1"/>
              <a:t>Nasr</a:t>
            </a:r>
            <a:r>
              <a:rPr lang="cs-CZ" dirty="0"/>
              <a:t> a kol. autorů 2013: 5)</a:t>
            </a:r>
          </a:p>
          <a:p>
            <a:endParaRPr lang="cs-CZ" dirty="0" smtClean="0"/>
          </a:p>
          <a:p>
            <a:r>
              <a:rPr lang="cs-CZ" dirty="0" smtClean="0"/>
              <a:t>velmi rozvíjená s nástupem mobilních aplikací a her</a:t>
            </a:r>
          </a:p>
          <a:p>
            <a:endParaRPr lang="cs-CZ" dirty="0" smtClean="0"/>
          </a:p>
          <a:p>
            <a:r>
              <a:rPr lang="cs-CZ" dirty="0" smtClean="0"/>
              <a:t> agregující různé data sety</a:t>
            </a:r>
            <a:endParaRPr lang="cs-CZ" dirty="0"/>
          </a:p>
        </p:txBody>
      </p:sp>
    </p:spTree>
    <p:extLst>
      <p:ext uri="{BB962C8B-B14F-4D97-AF65-F5344CB8AC3E}">
        <p14:creationId xmlns:p14="http://schemas.microsoft.com/office/powerpoint/2010/main" val="377888689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1254</Words>
  <Application>Microsoft Office PowerPoint</Application>
  <PresentationFormat>Širokoúhlá obrazovka</PresentationFormat>
  <Paragraphs>169</Paragraphs>
  <Slides>35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Calibri</vt:lpstr>
      <vt:lpstr>Calibri Light</vt:lpstr>
      <vt:lpstr>Motiv Office</vt:lpstr>
      <vt:lpstr>Aplikovaná herní studia </vt:lpstr>
      <vt:lpstr>TELEMETRIE</vt:lpstr>
      <vt:lpstr>telemetrie, herní analytika </vt:lpstr>
      <vt:lpstr>Telemetrie</vt:lpstr>
      <vt:lpstr>Prezentace aplikace PowerPoint</vt:lpstr>
      <vt:lpstr>Co můžeme měřit?</vt:lpstr>
      <vt:lpstr>Jaká data můžeme získávat?</vt:lpstr>
      <vt:lpstr>Telemetrie a hry</vt:lpstr>
      <vt:lpstr>Herní analytika</vt:lpstr>
      <vt:lpstr>Metriky</vt:lpstr>
      <vt:lpstr>Prezentace aplikace PowerPoint</vt:lpstr>
      <vt:lpstr>Proč chceme x / y měřit?</vt:lpstr>
      <vt:lpstr>Proč chceme x / y měřit?</vt:lpstr>
      <vt:lpstr>Proč chceme x / y měřit?</vt:lpstr>
      <vt:lpstr>Různé orientovaná herní analýza</vt:lpstr>
      <vt:lpstr>Prezentace aplikace PowerPoint</vt:lpstr>
      <vt:lpstr>Herní analytika – Chameleon Run</vt:lpstr>
      <vt:lpstr>Prezentace aplikace PowerPoint</vt:lpstr>
      <vt:lpstr>Herní analytika – Arma 3</vt:lpstr>
      <vt:lpstr>Výzkumné otázky</vt:lpstr>
      <vt:lpstr>CROWRESEARCH</vt:lpstr>
      <vt:lpstr>Prezentace aplikace PowerPoint</vt:lpstr>
      <vt:lpstr>(Crowd)research a hry</vt:lpstr>
      <vt:lpstr>Zkoumání her po kvantitativní stránce</vt:lpstr>
      <vt:lpstr>Využití her pro ověření hypotézy</vt:lpstr>
      <vt:lpstr>Citizen Science Movement</vt:lpstr>
      <vt:lpstr>Games With A Purpouse </vt:lpstr>
      <vt:lpstr>NanoCrafter  https://www.youtube.com/watch?v=IaQEQ8Tiu_0 </vt:lpstr>
      <vt:lpstr>Prezentace aplikace PowerPoint</vt:lpstr>
      <vt:lpstr>Games With A Purpouse </vt:lpstr>
      <vt:lpstr>Games With A Purpouse </vt:lpstr>
      <vt:lpstr>Games With A Purpouse </vt:lpstr>
      <vt:lpstr>Games With A Purpouse </vt:lpstr>
      <vt:lpstr>Výzkumné otázky</vt:lpstr>
      <vt:lpstr>děkuji</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Aplikovaná herní studia </dc:title>
  <dc:creator>Zdeněk Záhora</dc:creator>
  <cp:lastModifiedBy>Zdeněk Záhora</cp:lastModifiedBy>
  <cp:revision>7</cp:revision>
  <dcterms:created xsi:type="dcterms:W3CDTF">2016-04-25T07:09:01Z</dcterms:created>
  <dcterms:modified xsi:type="dcterms:W3CDTF">2016-04-25T12:47:38Z</dcterms:modified>
</cp:coreProperties>
</file>