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296" r:id="rId4"/>
    <p:sldId id="304" r:id="rId5"/>
    <p:sldId id="307" r:id="rId6"/>
    <p:sldId id="315" r:id="rId7"/>
    <p:sldId id="349" r:id="rId8"/>
    <p:sldId id="311" r:id="rId9"/>
    <p:sldId id="330" r:id="rId10"/>
    <p:sldId id="305" r:id="rId11"/>
    <p:sldId id="306" r:id="rId12"/>
    <p:sldId id="318" r:id="rId13"/>
    <p:sldId id="319" r:id="rId14"/>
    <p:sldId id="309" r:id="rId15"/>
    <p:sldId id="308" r:id="rId16"/>
    <p:sldId id="333" r:id="rId17"/>
    <p:sldId id="335" r:id="rId18"/>
    <p:sldId id="336" r:id="rId19"/>
    <p:sldId id="337" r:id="rId20"/>
    <p:sldId id="317" r:id="rId21"/>
    <p:sldId id="316" r:id="rId22"/>
    <p:sldId id="334" r:id="rId23"/>
    <p:sldId id="338" r:id="rId24"/>
    <p:sldId id="340" r:id="rId25"/>
    <p:sldId id="257" r:id="rId26"/>
    <p:sldId id="302" r:id="rId27"/>
    <p:sldId id="343" r:id="rId28"/>
    <p:sldId id="327" r:id="rId29"/>
    <p:sldId id="344" r:id="rId30"/>
    <p:sldId id="346" r:id="rId31"/>
    <p:sldId id="342" r:id="rId32"/>
    <p:sldId id="348" r:id="rId33"/>
    <p:sldId id="328" r:id="rId34"/>
    <p:sldId id="295" r:id="rId35"/>
    <p:sldId id="339" r:id="rId36"/>
    <p:sldId id="299" r:id="rId37"/>
    <p:sldId id="341" r:id="rId38"/>
    <p:sldId id="301" r:id="rId39"/>
    <p:sldId id="323" r:id="rId40"/>
    <p:sldId id="322" r:id="rId41"/>
    <p:sldId id="300" r:id="rId42"/>
    <p:sldId id="324" r:id="rId43"/>
    <p:sldId id="325" r:id="rId44"/>
    <p:sldId id="303" r:id="rId45"/>
    <p:sldId id="321" r:id="rId46"/>
    <p:sldId id="326" r:id="rId47"/>
    <p:sldId id="332" r:id="rId48"/>
    <p:sldId id="331" r:id="rId49"/>
    <p:sldId id="313" r:id="rId50"/>
    <p:sldId id="320" r:id="rId51"/>
    <p:sldId id="297" r:id="rId52"/>
    <p:sldId id="329" r:id="rId53"/>
    <p:sldId id="294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7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87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06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8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0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2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10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81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D681-DD1F-47A0-9D32-0172D2BF8E2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81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ianet.org/wp-content/uploads/2014/10/Sky-Is-Rising-2014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vgsales.wikia.com/wiki/Highest-grossing_games#cite_note-86" TargetMode="External"/><Relationship Id="rId3" Type="http://schemas.openxmlformats.org/officeDocument/2006/relationships/hyperlink" Target="http://vgsales.wikia.com/wiki/Space_Invaders?veaction=edit&amp;redlink=1" TargetMode="External"/><Relationship Id="rId7" Type="http://schemas.openxmlformats.org/officeDocument/2006/relationships/hyperlink" Target="http://vgsales.wikia.com/wiki/Street_Fighter_II?veaction=edit&amp;redlink=1" TargetMode="External"/><Relationship Id="rId2" Type="http://schemas.openxmlformats.org/officeDocument/2006/relationships/hyperlink" Target="http://vgsales.wikia.com/wiki/Highest-grossing_games#cite_note-cpi_inflation-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gsales.wikia.com/wiki/Highest-grossing_games#cite_note-78" TargetMode="External"/><Relationship Id="rId11" Type="http://schemas.openxmlformats.org/officeDocument/2006/relationships/hyperlink" Target="http://vgsales.wikia.com/wiki/List_of_highest-grossing_video_games#Highest-grossing_games_by_gross_revenue_figures" TargetMode="External"/><Relationship Id="rId5" Type="http://schemas.openxmlformats.org/officeDocument/2006/relationships/hyperlink" Target="http://vgsales.wikia.com/wiki/Pac-Man?veaction=edit&amp;redlink=1" TargetMode="External"/><Relationship Id="rId10" Type="http://schemas.openxmlformats.org/officeDocument/2006/relationships/hyperlink" Target="http://vgsales.wikia.com/wiki/Highest-grossing_games#cite_note-wow_revenue-87" TargetMode="External"/><Relationship Id="rId4" Type="http://schemas.openxmlformats.org/officeDocument/2006/relationships/hyperlink" Target="http://vgsales.wikia.com/wiki/Highest-grossing_games#cite_note-63" TargetMode="External"/><Relationship Id="rId9" Type="http://schemas.openxmlformats.org/officeDocument/2006/relationships/hyperlink" Target="http://vgsales.wikia.com/wiki/World_of_Warcraf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gsales.wikia.com/wiki/List_of_highest-grossing_video_games#Highest-grossing_games_by_gross_revenue_figur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b.org/about/video-game-industry-statistics.js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sa.com/wp-content/uploads/2015/04/ESA-Essential-Facts-2015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ssentialfacts.theesa.com/Essential-Facts-2016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kHuy7QWJ0" TargetMode="External"/><Relationship Id="rId2" Type="http://schemas.openxmlformats.org/officeDocument/2006/relationships/hyperlink" Target="https://www.youtube.com/watch?v=2Jj8lIaXaP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h05AbTA7V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zoo.com/free/rankings/top-20-game-franchises-on-youtub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-UGixSMUU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asutra.com/view/feature/6474/personality_and_play_styles_a_.ph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sa.com/wp-content/uploads/2015/04/ESA-Essential-Facts-201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292056/video-game-market-value-worldwid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herní studia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47105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/>
              <a:t>Herní průmysl – </a:t>
            </a:r>
            <a:r>
              <a:rPr lang="cs-CZ" dirty="0" smtClean="0"/>
              <a:t>přehled</a:t>
            </a:r>
          </a:p>
          <a:p>
            <a:endParaRPr lang="cs-CZ" dirty="0"/>
          </a:p>
          <a:p>
            <a:r>
              <a:rPr lang="cs-CZ" dirty="0" smtClean="0"/>
              <a:t>Analýza </a:t>
            </a:r>
            <a:r>
              <a:rPr lang="cs-CZ" dirty="0"/>
              <a:t>mediálního průmyslu </a:t>
            </a:r>
            <a:r>
              <a:rPr lang="cs-CZ" dirty="0" err="1"/>
              <a:t>dig</a:t>
            </a:r>
            <a:r>
              <a:rPr lang="cs-CZ" dirty="0"/>
              <a:t>. </a:t>
            </a:r>
            <a:r>
              <a:rPr lang="cs-CZ" dirty="0" smtClean="0"/>
              <a:t>her</a:t>
            </a:r>
          </a:p>
          <a:p>
            <a:endParaRPr lang="cs-CZ" dirty="0" smtClean="0"/>
          </a:p>
          <a:p>
            <a:r>
              <a:rPr lang="cs-CZ" dirty="0" smtClean="0"/>
              <a:t>Herní marketing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8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 herního průmyslu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40. léta 20. století – výzkumy a pokusy na akademické půdě, často šachy</a:t>
            </a:r>
          </a:p>
          <a:p>
            <a:endParaRPr lang="cs-CZ" dirty="0" smtClean="0"/>
          </a:p>
          <a:p>
            <a:r>
              <a:rPr lang="cs-CZ" dirty="0" smtClean="0"/>
              <a:t>60. léta – </a:t>
            </a:r>
            <a:r>
              <a:rPr lang="cs-CZ" dirty="0" err="1" smtClean="0"/>
              <a:t>Tennis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(1958), </a:t>
            </a:r>
            <a:r>
              <a:rPr lang="cs-CZ" dirty="0" err="1" smtClean="0"/>
              <a:t>Spacewar</a:t>
            </a:r>
            <a:r>
              <a:rPr lang="cs-CZ" dirty="0" smtClean="0"/>
              <a:t>! (1960)</a:t>
            </a:r>
          </a:p>
          <a:p>
            <a:endParaRPr lang="cs-CZ" dirty="0" smtClean="0"/>
          </a:p>
          <a:p>
            <a:r>
              <a:rPr lang="cs-CZ" dirty="0" smtClean="0"/>
              <a:t>70. + 80. léta – </a:t>
            </a:r>
            <a:r>
              <a:rPr lang="cs-CZ" dirty="0" err="1" smtClean="0"/>
              <a:t>arcade</a:t>
            </a:r>
            <a:r>
              <a:rPr lang="cs-CZ" dirty="0" smtClean="0"/>
              <a:t> a komercionalizace (Pong, 1972) </a:t>
            </a:r>
            <a:r>
              <a:rPr lang="en-US" dirty="0" smtClean="0"/>
              <a:t>[automat</a:t>
            </a:r>
            <a:r>
              <a:rPr lang="cs-CZ" dirty="0" smtClean="0"/>
              <a:t>y</a:t>
            </a:r>
            <a:r>
              <a:rPr lang="en-US" dirty="0" smtClean="0"/>
              <a:t>]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první MUD – 1978 – Bartle, </a:t>
            </a:r>
            <a:r>
              <a:rPr lang="cs-CZ" dirty="0" err="1" smtClean="0"/>
              <a:t>Turbshaw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08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herního </a:t>
            </a:r>
            <a:r>
              <a:rPr lang="cs-CZ" dirty="0" smtClean="0"/>
              <a:t>průmyslu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90</a:t>
            </a:r>
            <a:r>
              <a:rPr lang="cs-CZ" dirty="0"/>
              <a:t>. léta – žánrový boom; </a:t>
            </a:r>
            <a:r>
              <a:rPr lang="cs-CZ" dirty="0" err="1"/>
              <a:t>Zork</a:t>
            </a:r>
            <a:r>
              <a:rPr lang="cs-CZ" dirty="0"/>
              <a:t>, Pac Man (1980), </a:t>
            </a:r>
            <a:r>
              <a:rPr lang="cs-CZ" dirty="0" err="1"/>
              <a:t>Wizardry</a:t>
            </a:r>
            <a:r>
              <a:rPr lang="cs-CZ" dirty="0"/>
              <a:t>, Ultima (1981), </a:t>
            </a:r>
            <a:r>
              <a:rPr lang="cs-CZ" dirty="0" err="1"/>
              <a:t>Duck</a:t>
            </a:r>
            <a:r>
              <a:rPr lang="cs-CZ" dirty="0"/>
              <a:t> </a:t>
            </a:r>
            <a:r>
              <a:rPr lang="cs-CZ" dirty="0" err="1"/>
              <a:t>Hunt</a:t>
            </a:r>
            <a:r>
              <a:rPr lang="cs-CZ" dirty="0"/>
              <a:t> (1984), Super Mario </a:t>
            </a:r>
            <a:r>
              <a:rPr lang="cs-CZ" dirty="0" err="1"/>
              <a:t>Bros</a:t>
            </a:r>
            <a:r>
              <a:rPr lang="cs-CZ" dirty="0"/>
              <a:t> (1985), </a:t>
            </a:r>
            <a:r>
              <a:rPr lang="cs-CZ" dirty="0" err="1"/>
              <a:t>Metroid</a:t>
            </a:r>
            <a:r>
              <a:rPr lang="cs-CZ" dirty="0"/>
              <a:t> (1986), Metal </a:t>
            </a:r>
            <a:r>
              <a:rPr lang="cs-CZ" dirty="0" err="1" smtClean="0"/>
              <a:t>Gear</a:t>
            </a:r>
            <a:r>
              <a:rPr lang="cs-CZ" dirty="0" smtClean="0"/>
              <a:t>, </a:t>
            </a:r>
            <a:r>
              <a:rPr lang="cs-CZ" dirty="0" err="1" smtClean="0"/>
              <a:t>Dungeon</a:t>
            </a:r>
            <a:r>
              <a:rPr lang="cs-CZ" dirty="0" smtClean="0"/>
              <a:t> Master </a:t>
            </a:r>
            <a:r>
              <a:rPr lang="cs-CZ" dirty="0"/>
              <a:t>(1987</a:t>
            </a:r>
            <a:r>
              <a:rPr lang="cs-CZ" dirty="0" smtClean="0"/>
              <a:t>)…</a:t>
            </a:r>
          </a:p>
          <a:p>
            <a:endParaRPr lang="cs-CZ" dirty="0" smtClean="0"/>
          </a:p>
          <a:p>
            <a:r>
              <a:rPr lang="cs-CZ" dirty="0" smtClean="0"/>
              <a:t>PC </a:t>
            </a:r>
            <a:r>
              <a:rPr lang="cs-CZ" dirty="0" err="1" smtClean="0"/>
              <a:t>gaming</a:t>
            </a:r>
            <a:r>
              <a:rPr lang="cs-CZ" dirty="0" smtClean="0"/>
              <a:t>, generace konzolí a přechod na CD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Mobilní hry? Už od 1997 – Nokia a </a:t>
            </a:r>
            <a:r>
              <a:rPr lang="cs-CZ" dirty="0" err="1" smtClean="0"/>
              <a:t>Snake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STEAM už od roku 2003; </a:t>
            </a:r>
            <a:r>
              <a:rPr lang="cs-CZ" dirty="0" err="1" smtClean="0"/>
              <a:t>Humble</a:t>
            </a:r>
            <a:r>
              <a:rPr lang="cs-CZ" dirty="0" smtClean="0"/>
              <a:t> </a:t>
            </a:r>
            <a:r>
              <a:rPr lang="cs-CZ" dirty="0" err="1" smtClean="0"/>
              <a:t>Bundle</a:t>
            </a:r>
            <a:r>
              <a:rPr lang="cs-CZ" dirty="0" smtClean="0"/>
              <a:t> 2010</a:t>
            </a:r>
          </a:p>
          <a:p>
            <a:endParaRPr lang="cs-CZ" dirty="0"/>
          </a:p>
          <a:p>
            <a:r>
              <a:rPr lang="en-US" dirty="0"/>
              <a:t>Replay: The History of Video Games</a:t>
            </a:r>
            <a:r>
              <a:rPr lang="cs-CZ" dirty="0"/>
              <a:t> (</a:t>
            </a:r>
            <a:r>
              <a:rPr lang="cs-CZ" dirty="0" err="1"/>
              <a:t>Donovan</a:t>
            </a:r>
            <a:r>
              <a:rPr lang="cs-CZ" dirty="0"/>
              <a:t>, 2010)</a:t>
            </a:r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2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0" y="1166598"/>
            <a:ext cx="377372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6" y="1097719"/>
            <a:ext cx="5001323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7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949778" cy="1208302"/>
          </a:xfrm>
        </p:spPr>
        <p:txBody>
          <a:bodyPr/>
          <a:lstStyle/>
          <a:p>
            <a:r>
              <a:rPr lang="cs-CZ" dirty="0" smtClean="0"/>
              <a:t>CCIA report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91" y="365126"/>
            <a:ext cx="3471198" cy="5681061"/>
          </a:xfrm>
        </p:spPr>
      </p:pic>
      <p:sp>
        <p:nvSpPr>
          <p:cNvPr id="5" name="TextBox 4"/>
          <p:cNvSpPr txBox="1"/>
          <p:nvPr/>
        </p:nvSpPr>
        <p:spPr>
          <a:xfrm>
            <a:off x="1184190" y="6249213"/>
            <a:ext cx="927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www.ccianet.org/wp-content/uploads/2014/10/Sky-Is-Rising-2014.pdf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81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969"/>
            <a:ext cx="5868219" cy="16766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54" y="289176"/>
            <a:ext cx="6239746" cy="6230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265" y="5319066"/>
            <a:ext cx="4736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BERG</a:t>
            </a:r>
            <a:r>
              <a:rPr lang="cs-CZ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Computer</a:t>
            </a:r>
            <a:r>
              <a:rPr lang="cs-CZ" i="1" dirty="0"/>
              <a:t> Game </a:t>
            </a:r>
            <a:r>
              <a:rPr lang="cs-CZ" i="1" dirty="0" err="1" smtClean="0"/>
              <a:t>Industry</a:t>
            </a:r>
            <a:r>
              <a:rPr lang="cs-CZ" dirty="0" smtClean="0"/>
              <a:t>. </a:t>
            </a:r>
            <a:r>
              <a:rPr lang="en-US" dirty="0"/>
              <a:t>Master of Science in Communication </a:t>
            </a:r>
            <a:r>
              <a:rPr lang="en-US" dirty="0" smtClean="0"/>
              <a:t>Technology</a:t>
            </a:r>
            <a:r>
              <a:rPr lang="cs-CZ" dirty="0" smtClean="0"/>
              <a:t>, </a:t>
            </a:r>
            <a:r>
              <a:rPr lang="cs-CZ" dirty="0" err="1" smtClean="0"/>
              <a:t>Norwegian</a:t>
            </a:r>
            <a:r>
              <a:rPr lang="cs-CZ" dirty="0" smtClean="0"/>
              <a:t> University </a:t>
            </a:r>
            <a:r>
              <a:rPr lang="cs-CZ" dirty="0" err="1" smtClean="0"/>
              <a:t>of</a:t>
            </a:r>
            <a:r>
              <a:rPr lang="cs-CZ" dirty="0" smtClean="0"/>
              <a:t> Science and Technology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60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Top </a:t>
            </a:r>
            <a:r>
              <a:rPr lang="cs-CZ" dirty="0" err="1" smtClean="0"/>
              <a:t>Grossing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r>
              <a:rPr lang="cs-CZ" dirty="0" smtClean="0"/>
              <a:t> by </a:t>
            </a:r>
            <a:r>
              <a:rPr lang="cs-CZ" dirty="0" err="1" smtClean="0"/>
              <a:t>Revenue</a:t>
            </a:r>
            <a:endParaRPr lang="cs-C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11126"/>
              </p:ext>
            </p:extLst>
          </p:nvPr>
        </p:nvGraphicFramePr>
        <p:xfrm>
          <a:off x="1153299" y="2278497"/>
          <a:ext cx="10200501" cy="3139342"/>
        </p:xfrm>
        <a:graphic>
          <a:graphicData uri="http://schemas.openxmlformats.org/drawingml/2006/table">
            <a:tbl>
              <a:tblPr/>
              <a:tblGrid>
                <a:gridCol w="2454874"/>
                <a:gridCol w="1902941"/>
                <a:gridCol w="766118"/>
                <a:gridCol w="897925"/>
                <a:gridCol w="3009026"/>
                <a:gridCol w="1169617"/>
              </a:tblGrid>
              <a:tr h="107430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500" dirty="0" err="1">
                          <a:effectLst/>
                        </a:rPr>
                        <a:t>Title</a:t>
                      </a:r>
                      <a:r>
                        <a:rPr lang="cs-CZ" sz="1500" dirty="0">
                          <a:effectLst/>
                        </a:rPr>
                        <a:t> 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Revenue (million USD)(without inflation) 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500" dirty="0" err="1">
                          <a:effectLst/>
                        </a:rPr>
                        <a:t>Release</a:t>
                      </a:r>
                      <a:r>
                        <a:rPr lang="cs-CZ" sz="1500" dirty="0">
                          <a:effectLst/>
                        </a:rPr>
                        <a:t> </a:t>
                      </a:r>
                      <a:r>
                        <a:rPr lang="cs-CZ" sz="1500" dirty="0" err="1">
                          <a:effectLst/>
                        </a:rPr>
                        <a:t>year</a:t>
                      </a:r>
                      <a:r>
                        <a:rPr lang="cs-CZ" sz="1500" dirty="0">
                          <a:effectLst/>
                        </a:rPr>
                        <a:t> 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500" dirty="0" err="1">
                          <a:effectLst/>
                        </a:rPr>
                        <a:t>Revenue</a:t>
                      </a:r>
                      <a:r>
                        <a:rPr lang="cs-CZ" sz="1500" dirty="0">
                          <a:effectLst/>
                        </a:rPr>
                        <a:t> as </a:t>
                      </a:r>
                      <a:r>
                        <a:rPr lang="cs-CZ" sz="1500" dirty="0" err="1">
                          <a:effectLst/>
                        </a:rPr>
                        <a:t>of</a:t>
                      </a:r>
                      <a:r>
                        <a:rPr lang="cs-CZ" sz="1500" dirty="0">
                          <a:effectLst/>
                        </a:rPr>
                        <a:t> (</a:t>
                      </a:r>
                      <a:r>
                        <a:rPr lang="cs-CZ" sz="1500" dirty="0" err="1">
                          <a:effectLst/>
                        </a:rPr>
                        <a:t>year</a:t>
                      </a:r>
                      <a:r>
                        <a:rPr lang="cs-CZ" sz="1500" dirty="0">
                          <a:effectLst/>
                        </a:rPr>
                        <a:t>) 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500" dirty="0">
                          <a:effectLst/>
                        </a:rPr>
                        <a:t>Source(s)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500" dirty="0" err="1">
                          <a:effectLst/>
                        </a:rPr>
                        <a:t>Revenue</a:t>
                      </a:r>
                      <a:r>
                        <a:rPr lang="cs-CZ" sz="1500" dirty="0">
                          <a:effectLst/>
                        </a:rPr>
                        <a:t>(</a:t>
                      </a:r>
                      <a:r>
                        <a:rPr lang="cs-CZ" sz="1500" dirty="0" err="1">
                          <a:effectLst/>
                        </a:rPr>
                        <a:t>million</a:t>
                      </a:r>
                      <a:r>
                        <a:rPr lang="cs-CZ" sz="1500" dirty="0">
                          <a:effectLst/>
                        </a:rPr>
                        <a:t> USD)(2015 </a:t>
                      </a:r>
                      <a:r>
                        <a:rPr lang="cs-CZ" sz="1500" dirty="0" err="1">
                          <a:effectLst/>
                        </a:rPr>
                        <a:t>inflation</a:t>
                      </a:r>
                      <a:r>
                        <a:rPr lang="cs-CZ" sz="1500" dirty="0">
                          <a:effectLst/>
                        </a:rPr>
                        <a:t>)</a:t>
                      </a:r>
                      <a:r>
                        <a:rPr lang="cs-CZ" sz="1500" u="none" strike="noStrike" baseline="30000" dirty="0">
                          <a:solidFill>
                            <a:srgbClr val="006CB0"/>
                          </a:solidFill>
                          <a:effectLst/>
                          <a:hlinkClick r:id="rId2"/>
                        </a:rPr>
                        <a:t>[51]</a:t>
                      </a:r>
                      <a:r>
                        <a:rPr lang="cs-CZ" sz="1500" dirty="0">
                          <a:effectLst/>
                        </a:rPr>
                        <a:t> 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6260">
                <a:tc>
                  <a:txBody>
                    <a:bodyPr/>
                    <a:lstStyle/>
                    <a:p>
                      <a:pPr fontAlgn="base"/>
                      <a:r>
                        <a:rPr lang="cs-CZ" sz="1500">
                          <a:effectLst/>
                        </a:rPr>
                        <a:t> </a:t>
                      </a:r>
                      <a:r>
                        <a:rPr lang="cs-CZ" sz="1500" i="1" u="none" strike="noStrike">
                          <a:solidFill>
                            <a:srgbClr val="CC2200"/>
                          </a:solidFill>
                          <a:effectLst/>
                          <a:hlinkClick r:id="rId3" tooltip="Space Invaders (page does not exist)"/>
                        </a:rPr>
                        <a:t>Space Invaders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3852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1978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1982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u="none" strike="noStrike" baseline="30000">
                          <a:solidFill>
                            <a:srgbClr val="006CB0"/>
                          </a:solidFill>
                          <a:effectLst/>
                          <a:hlinkClick r:id="rId4"/>
                        </a:rPr>
                        <a:t>[n 9]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13928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16260">
                <a:tc>
                  <a:txBody>
                    <a:bodyPr/>
                    <a:lstStyle/>
                    <a:p>
                      <a:pPr fontAlgn="base"/>
                      <a:r>
                        <a:rPr lang="cs-CZ" sz="1500">
                          <a:effectLst/>
                        </a:rPr>
                        <a:t> </a:t>
                      </a:r>
                      <a:r>
                        <a:rPr lang="cs-CZ" sz="1500" i="1" u="none" strike="noStrike">
                          <a:solidFill>
                            <a:srgbClr val="CC2200"/>
                          </a:solidFill>
                          <a:effectLst/>
                          <a:hlinkClick r:id="rId5" tooltip="Pac-Man (page does not exist)"/>
                        </a:rPr>
                        <a:t>Pac-Man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4474.32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1980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2012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u="none" strike="noStrike" baseline="30000">
                          <a:solidFill>
                            <a:srgbClr val="006CB0"/>
                          </a:solidFill>
                          <a:effectLst/>
                          <a:hlinkClick r:id="rId6"/>
                        </a:rPr>
                        <a:t>[n 12]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12807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16260">
                <a:tc>
                  <a:txBody>
                    <a:bodyPr/>
                    <a:lstStyle/>
                    <a:p>
                      <a:pPr fontAlgn="base"/>
                      <a:r>
                        <a:rPr lang="cs-CZ" sz="1500">
                          <a:effectLst/>
                        </a:rPr>
                        <a:t> </a:t>
                      </a:r>
                      <a:r>
                        <a:rPr lang="cs-CZ" sz="1500" i="1" u="none" strike="noStrike">
                          <a:solidFill>
                            <a:srgbClr val="CC2200"/>
                          </a:solidFill>
                          <a:effectLst/>
                          <a:hlinkClick r:id="rId7" tooltip="Street Fighter II (page does not exist)"/>
                        </a:rPr>
                        <a:t>Street Fighter II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6125.1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1991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2001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u="none" strike="noStrike" baseline="30000">
                          <a:solidFill>
                            <a:srgbClr val="006CB0"/>
                          </a:solidFill>
                          <a:effectLst/>
                          <a:hlinkClick r:id="rId8"/>
                        </a:rPr>
                        <a:t>[n 17]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10606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16260">
                <a:tc>
                  <a:txBody>
                    <a:bodyPr/>
                    <a:lstStyle/>
                    <a:p>
                      <a:pPr fontAlgn="base"/>
                      <a:r>
                        <a:rPr lang="cs-CZ" sz="1500">
                          <a:effectLst/>
                        </a:rPr>
                        <a:t> </a:t>
                      </a:r>
                      <a:r>
                        <a:rPr lang="cs-CZ" sz="1500" i="1" u="none" strike="noStrike">
                          <a:solidFill>
                            <a:srgbClr val="006CB0"/>
                          </a:solidFill>
                          <a:effectLst/>
                          <a:hlinkClick r:id="rId9" tooltip="World of Warcraft"/>
                        </a:rPr>
                        <a:t>World of Warcraft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8454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2004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2013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u="none" strike="noStrike" baseline="30000">
                          <a:solidFill>
                            <a:srgbClr val="006CB0"/>
                          </a:solidFill>
                          <a:effectLst/>
                          <a:hlinkClick r:id="rId10"/>
                        </a:rPr>
                        <a:t>[71]</a:t>
                      </a:r>
                      <a:endParaRPr lang="cs-CZ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8454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270" y="5923005"/>
            <a:ext cx="1142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vgsales.wikia.com/wiki/List_of_highest-grossing_video_games#Highest-grossing_games_by_gross_revenue_figures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02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Multi-platform</a:t>
            </a:r>
            <a:r>
              <a:rPr lang="cs-CZ" dirty="0"/>
              <a:t> </a:t>
            </a:r>
            <a:r>
              <a:rPr lang="cs-CZ" dirty="0" smtClean="0"/>
              <a:t>sales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61" y="1619667"/>
            <a:ext cx="6560478" cy="4351338"/>
          </a:xfrm>
        </p:spPr>
      </p:pic>
      <p:sp>
        <p:nvSpPr>
          <p:cNvPr id="16" name="Obdélník 15"/>
          <p:cNvSpPr/>
          <p:nvPr/>
        </p:nvSpPr>
        <p:spPr>
          <a:xfrm>
            <a:off x="41429" y="6227634"/>
            <a:ext cx="1215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http://vgsales.wikia.com/wiki/List_of_highest-grossing_video_games#Highest-grossing_games_by_gross_revenue_figures</a:t>
            </a:r>
            <a:r>
              <a:rPr lang="cs-CZ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6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906"/>
            <a:ext cx="10086730" cy="6697094"/>
          </a:xfrm>
        </p:spPr>
      </p:pic>
    </p:spTree>
    <p:extLst>
      <p:ext uri="{BB962C8B-B14F-4D97-AF65-F5344CB8AC3E}">
        <p14:creationId xmlns:p14="http://schemas.microsoft.com/office/powerpoint/2010/main" val="249333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299192" cy="6737387"/>
          </a:xfrm>
        </p:spPr>
      </p:pic>
    </p:spTree>
    <p:extLst>
      <p:ext uri="{BB962C8B-B14F-4D97-AF65-F5344CB8AC3E}">
        <p14:creationId xmlns:p14="http://schemas.microsoft.com/office/powerpoint/2010/main" val="323317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0"/>
            <a:ext cx="6126480" cy="7220919"/>
          </a:xfrm>
        </p:spPr>
      </p:pic>
    </p:spTree>
    <p:extLst>
      <p:ext uri="{BB962C8B-B14F-4D97-AF65-F5344CB8AC3E}">
        <p14:creationId xmlns:p14="http://schemas.microsoft.com/office/powerpoint/2010/main" val="414397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53712" cy="687352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2" y="-1"/>
            <a:ext cx="4620768" cy="69257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72" y="-1"/>
            <a:ext cx="4532884" cy="68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" y="211007"/>
            <a:ext cx="6523079" cy="6291147"/>
          </a:xfrm>
        </p:spPr>
      </p:pic>
      <p:sp>
        <p:nvSpPr>
          <p:cNvPr id="5" name="TextBox 4"/>
          <p:cNvSpPr txBox="1"/>
          <p:nvPr/>
        </p:nvSpPr>
        <p:spPr>
          <a:xfrm>
            <a:off x="6787334" y="5914768"/>
            <a:ext cx="500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www.esrb.org/about/video-game-industry-statistics.jsp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6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39"/>
            <a:ext cx="7011378" cy="6354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6173" y="5844370"/>
            <a:ext cx="542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www.theesa.com/wp-content/uploads/2015/04/ESA-Essential-Facts-2015.pdf</a:t>
            </a:r>
            <a:r>
              <a:rPr lang="cs-CZ" dirty="0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0154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46486"/>
            <a:ext cx="5411622" cy="6904486"/>
          </a:xfrm>
        </p:spPr>
      </p:pic>
      <p:sp>
        <p:nvSpPr>
          <p:cNvPr id="4" name="Obdélník 3"/>
          <p:cNvSpPr/>
          <p:nvPr/>
        </p:nvSpPr>
        <p:spPr>
          <a:xfrm>
            <a:off x="672335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://essentialfacts.theesa.com/Essential-Facts-2016.pdf</a:t>
            </a:r>
            <a:r>
              <a:rPr lang="cs-CZ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284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527280" cy="5793247"/>
          </a:xfrm>
        </p:spPr>
      </p:pic>
    </p:spTree>
    <p:extLst>
      <p:ext uri="{BB962C8B-B14F-4D97-AF65-F5344CB8AC3E}">
        <p14:creationId xmlns:p14="http://schemas.microsoft.com/office/powerpoint/2010/main" val="343852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8" y="8193"/>
            <a:ext cx="5083163" cy="6849807"/>
          </a:xfrm>
        </p:spPr>
      </p:pic>
    </p:spTree>
    <p:extLst>
      <p:ext uri="{BB962C8B-B14F-4D97-AF65-F5344CB8AC3E}">
        <p14:creationId xmlns:p14="http://schemas.microsoft.com/office/powerpoint/2010/main" val="208685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Analýza mediálního průmyslu </a:t>
            </a:r>
            <a:r>
              <a:rPr lang="cs-CZ" b="1" dirty="0" err="1" smtClean="0"/>
              <a:t>dig</a:t>
            </a:r>
            <a:r>
              <a:rPr lang="cs-CZ" b="1" dirty="0" smtClean="0"/>
              <a:t>. her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mediálního průmyslu</a:t>
            </a:r>
          </a:p>
          <a:p>
            <a:endParaRPr lang="cs-CZ" dirty="0" smtClean="0"/>
          </a:p>
          <a:p>
            <a:r>
              <a:rPr lang="cs-CZ" dirty="0" smtClean="0"/>
              <a:t>Žánry / Hodnocení</a:t>
            </a:r>
          </a:p>
          <a:p>
            <a:endParaRPr lang="cs-CZ" dirty="0" smtClean="0"/>
          </a:p>
          <a:p>
            <a:r>
              <a:rPr lang="cs-CZ" dirty="0" smtClean="0"/>
              <a:t>Nové technologie a nástroje pro tvůrce obsahu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Komunikační kanály mediálního průmyslu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7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průmysl (digitální hry)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Herní magazíny</a:t>
            </a:r>
          </a:p>
          <a:p>
            <a:r>
              <a:rPr lang="cs-CZ" dirty="0" smtClean="0"/>
              <a:t>Herní weby</a:t>
            </a:r>
          </a:p>
          <a:p>
            <a:r>
              <a:rPr lang="cs-CZ" dirty="0" smtClean="0"/>
              <a:t>Televizní pořady</a:t>
            </a:r>
          </a:p>
          <a:p>
            <a:r>
              <a:rPr lang="cs-CZ" dirty="0" smtClean="0"/>
              <a:t>Webové video pořady</a:t>
            </a:r>
          </a:p>
          <a:p>
            <a:r>
              <a:rPr lang="cs-CZ" dirty="0" err="1" smtClean="0"/>
              <a:t>Podcasty</a:t>
            </a:r>
            <a:endParaRPr lang="cs-CZ" dirty="0" smtClean="0"/>
          </a:p>
          <a:p>
            <a:r>
              <a:rPr lang="cs-CZ" dirty="0" smtClean="0"/>
              <a:t>Živě vysílané </a:t>
            </a:r>
            <a:r>
              <a:rPr lang="cs-CZ" dirty="0" err="1" smtClean="0"/>
              <a:t>streamované</a:t>
            </a:r>
            <a:r>
              <a:rPr lang="cs-CZ" dirty="0" smtClean="0"/>
              <a:t> pořady (= TV ?)</a:t>
            </a:r>
          </a:p>
          <a:p>
            <a:r>
              <a:rPr lang="cs-CZ" dirty="0" smtClean="0"/>
              <a:t>Oborové časopisy</a:t>
            </a:r>
          </a:p>
          <a:p>
            <a:r>
              <a:rPr lang="cs-CZ" dirty="0" smtClean="0"/>
              <a:t>Patří sem (oficiální) </a:t>
            </a:r>
            <a:r>
              <a:rPr lang="cs-CZ" dirty="0" err="1" smtClean="0"/>
              <a:t>fan</a:t>
            </a:r>
            <a:r>
              <a:rPr lang="cs-CZ" dirty="0" smtClean="0"/>
              <a:t> weby?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1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51"/>
            <a:ext cx="12192000" cy="78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0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herní žurnalistika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</a:t>
            </a:r>
            <a:endParaRPr lang="cs-CZ" dirty="0" smtClean="0"/>
          </a:p>
          <a:p>
            <a:pPr lvl="1"/>
            <a:r>
              <a:rPr lang="cs-CZ" dirty="0" smtClean="0"/>
              <a:t>Elektronika, ZX </a:t>
            </a:r>
            <a:r>
              <a:rPr lang="cs-CZ" dirty="0" err="1" smtClean="0"/>
              <a:t>Spectrum</a:t>
            </a:r>
            <a:r>
              <a:rPr lang="cs-CZ" dirty="0" smtClean="0"/>
              <a:t>, Rádio, </a:t>
            </a:r>
            <a:r>
              <a:rPr lang="cs-CZ" dirty="0" err="1" smtClean="0"/>
              <a:t>Sinclair</a:t>
            </a:r>
            <a:r>
              <a:rPr lang="cs-CZ" dirty="0" smtClean="0"/>
              <a:t>, František Fuka</a:t>
            </a:r>
          </a:p>
          <a:p>
            <a:r>
              <a:rPr lang="cs-CZ" dirty="0"/>
              <a:t>Dřevní doba a planoucí </a:t>
            </a:r>
            <a:r>
              <a:rPr lang="cs-CZ" dirty="0" err="1"/>
              <a:t>Excaliburu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err="1" smtClean="0"/>
              <a:t>Anastazov</a:t>
            </a:r>
            <a:r>
              <a:rPr lang="cs-CZ" dirty="0" smtClean="0"/>
              <a:t>, </a:t>
            </a:r>
            <a:r>
              <a:rPr lang="cs-CZ" dirty="0" err="1" smtClean="0"/>
              <a:t>Exvalibur</a:t>
            </a:r>
            <a:r>
              <a:rPr lang="cs-CZ" dirty="0" smtClean="0"/>
              <a:t>, SCORE (1993), LEVEL (1993)</a:t>
            </a:r>
          </a:p>
          <a:p>
            <a:r>
              <a:rPr lang="pl-PL" dirty="0"/>
              <a:t>Od poloviny 90. let do </a:t>
            </a:r>
            <a:r>
              <a:rPr lang="pl-PL" dirty="0" smtClean="0"/>
              <a:t>současnosti</a:t>
            </a:r>
          </a:p>
          <a:p>
            <a:pPr lvl="1"/>
            <a:r>
              <a:rPr lang="pl-PL" dirty="0" smtClean="0"/>
              <a:t>+Gamestar, CD Action (distribuce), OPSM </a:t>
            </a:r>
          </a:p>
          <a:p>
            <a:r>
              <a:rPr lang="pl-PL" dirty="0" smtClean="0"/>
              <a:t>Webová éra</a:t>
            </a:r>
          </a:p>
          <a:p>
            <a:pPr lvl="1"/>
            <a:r>
              <a:rPr lang="pl-PL" dirty="0" smtClean="0"/>
              <a:t>Hrej, bonusweb, doupě, games.cz...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54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08576" cy="688328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1027906"/>
            <a:ext cx="7583424" cy="49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MDA, základní elementy her, podklady pro formální analýzu</a:t>
            </a:r>
          </a:p>
          <a:p>
            <a:endParaRPr lang="cs-CZ" dirty="0" smtClean="0"/>
          </a:p>
          <a:p>
            <a:r>
              <a:rPr lang="cs-CZ" dirty="0" err="1" smtClean="0"/>
              <a:t>Kybertext</a:t>
            </a:r>
            <a:r>
              <a:rPr lang="cs-CZ" dirty="0" smtClean="0"/>
              <a:t>, </a:t>
            </a:r>
            <a:r>
              <a:rPr lang="cs-CZ" dirty="0" smtClean="0"/>
              <a:t>sémiotika</a:t>
            </a:r>
            <a:r>
              <a:rPr lang="cs-CZ" dirty="0" smtClean="0"/>
              <a:t>, o </a:t>
            </a:r>
            <a:r>
              <a:rPr lang="cs-CZ" dirty="0" err="1" smtClean="0"/>
              <a:t>narativu</a:t>
            </a:r>
            <a:r>
              <a:rPr lang="cs-CZ" dirty="0" smtClean="0"/>
              <a:t>, </a:t>
            </a:r>
            <a:r>
              <a:rPr lang="cs-CZ" dirty="0" err="1" smtClean="0"/>
              <a:t>remediace</a:t>
            </a:r>
            <a:r>
              <a:rPr lang="cs-CZ" dirty="0" smtClean="0"/>
              <a:t>, </a:t>
            </a:r>
            <a:r>
              <a:rPr lang="cs-CZ" dirty="0" err="1" smtClean="0"/>
              <a:t>intermedialita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Virtuální světy jako etnografické </a:t>
            </a:r>
            <a:r>
              <a:rPr lang="cs-CZ" dirty="0" smtClean="0"/>
              <a:t>pole, hráči jako aktivní publikum</a:t>
            </a:r>
          </a:p>
          <a:p>
            <a:endParaRPr lang="cs-CZ" dirty="0"/>
          </a:p>
          <a:p>
            <a:r>
              <a:rPr lang="cs-CZ" dirty="0" err="1" smtClean="0"/>
              <a:t>Playbour</a:t>
            </a:r>
            <a:r>
              <a:rPr lang="cs-CZ" dirty="0" smtClean="0"/>
              <a:t>, </a:t>
            </a:r>
            <a:r>
              <a:rPr lang="cs-CZ" dirty="0" err="1" smtClean="0"/>
              <a:t>crowdsource</a:t>
            </a:r>
            <a:r>
              <a:rPr lang="cs-CZ" dirty="0" smtClean="0"/>
              <a:t> a participativní kultura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Telemetrie, herní analytika, QA a testování</a:t>
            </a:r>
            <a:r>
              <a:rPr lang="cs-CZ" dirty="0" smtClean="0"/>
              <a:t>, </a:t>
            </a:r>
            <a:r>
              <a:rPr lang="cs-CZ" dirty="0" smtClean="0"/>
              <a:t>GWAP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323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30" y="0"/>
            <a:ext cx="4554140" cy="6858000"/>
          </a:xfrm>
        </p:spPr>
      </p:pic>
    </p:spTree>
    <p:extLst>
      <p:ext uri="{BB962C8B-B14F-4D97-AF65-F5344CB8AC3E}">
        <p14:creationId xmlns:p14="http://schemas.microsoft.com/office/powerpoint/2010/main" val="25124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7" y="-683580"/>
            <a:ext cx="7981025" cy="7892470"/>
          </a:xfrm>
        </p:spPr>
      </p:pic>
    </p:spTree>
    <p:extLst>
      <p:ext uri="{BB962C8B-B14F-4D97-AF65-F5344CB8AC3E}">
        <p14:creationId xmlns:p14="http://schemas.microsoft.com/office/powerpoint/2010/main" val="3279707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 a TV?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Špatný Vliv</a:t>
            </a:r>
            <a:endParaRPr lang="cs-CZ" dirty="0">
              <a:hlinkClick r:id="rId2"/>
            </a:endParaRP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://www.youtube.com/watch?v=mjkHuy7QWJ0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Majstrov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www.youtube.com/watch?v=2Jj8lIaXaPQ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Megabyte</a:t>
            </a:r>
            <a:endParaRPr lang="cs-CZ" dirty="0"/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www.youtube.com/watch?v=hh05AbTA7VE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643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mediální krajina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papír </a:t>
            </a:r>
            <a:r>
              <a:rPr lang="cs-CZ" dirty="0" err="1" smtClean="0"/>
              <a:t>vs</a:t>
            </a:r>
            <a:r>
              <a:rPr lang="cs-CZ" dirty="0" smtClean="0"/>
              <a:t> web</a:t>
            </a:r>
          </a:p>
          <a:p>
            <a:r>
              <a:rPr lang="cs-CZ" dirty="0" err="1" smtClean="0"/>
              <a:t>streamované</a:t>
            </a:r>
            <a:r>
              <a:rPr lang="cs-CZ" dirty="0" smtClean="0"/>
              <a:t> konference</a:t>
            </a:r>
          </a:p>
          <a:p>
            <a:r>
              <a:rPr lang="cs-CZ" dirty="0" err="1" smtClean="0"/>
              <a:t>YouTube</a:t>
            </a:r>
            <a:r>
              <a:rPr lang="cs-CZ" dirty="0" smtClean="0"/>
              <a:t>, </a:t>
            </a:r>
            <a:r>
              <a:rPr lang="cs-CZ" dirty="0" err="1" smtClean="0"/>
              <a:t>lets</a:t>
            </a:r>
            <a:r>
              <a:rPr lang="cs-CZ" dirty="0" smtClean="0"/>
              <a:t> play</a:t>
            </a:r>
          </a:p>
          <a:p>
            <a:r>
              <a:rPr lang="cs-CZ" dirty="0" err="1" smtClean="0"/>
              <a:t>Twitch</a:t>
            </a:r>
            <a:r>
              <a:rPr lang="cs-CZ" dirty="0" smtClean="0"/>
              <a:t> a fenomén </a:t>
            </a:r>
            <a:r>
              <a:rPr lang="cs-CZ" dirty="0" err="1" smtClean="0"/>
              <a:t>streamerů</a:t>
            </a:r>
            <a:endParaRPr lang="cs-CZ" dirty="0" smtClean="0"/>
          </a:p>
          <a:p>
            <a:r>
              <a:rPr lang="cs-CZ" dirty="0" err="1" smtClean="0"/>
              <a:t>Podcasty</a:t>
            </a:r>
            <a:r>
              <a:rPr lang="cs-CZ" dirty="0" smtClean="0"/>
              <a:t>, kvazi-televizní YT show</a:t>
            </a:r>
          </a:p>
          <a:p>
            <a:r>
              <a:rPr lang="cs-CZ" dirty="0" smtClean="0"/>
              <a:t>Oborové časopisy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20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Herní marketing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Cílová skupina</a:t>
            </a:r>
          </a:p>
          <a:p>
            <a:endParaRPr lang="cs-CZ" dirty="0" smtClean="0"/>
          </a:p>
          <a:p>
            <a:r>
              <a:rPr lang="cs-CZ" dirty="0" smtClean="0"/>
              <a:t>Analýza </a:t>
            </a:r>
            <a:r>
              <a:rPr lang="cs-CZ" dirty="0"/>
              <a:t>prostředí – tzv. orientační analýza </a:t>
            </a:r>
            <a:r>
              <a:rPr lang="cs-CZ" dirty="0" smtClean="0"/>
              <a:t>situace</a:t>
            </a:r>
          </a:p>
          <a:p>
            <a:endParaRPr lang="cs-CZ" dirty="0" smtClean="0"/>
          </a:p>
          <a:p>
            <a:r>
              <a:rPr lang="cs-CZ" dirty="0" smtClean="0"/>
              <a:t>Analýza komunikační sítě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255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0"/>
            <a:ext cx="12947433" cy="6858000"/>
          </a:xfrm>
        </p:spPr>
      </p:pic>
    </p:spTree>
    <p:extLst>
      <p:ext uri="{BB962C8B-B14F-4D97-AF65-F5344CB8AC3E}">
        <p14:creationId xmlns:p14="http://schemas.microsoft.com/office/powerpoint/2010/main" val="3101523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Typologie hráče (Bartle, </a:t>
            </a:r>
            <a:r>
              <a:rPr lang="cs-CZ" dirty="0" err="1" smtClean="0"/>
              <a:t>Keirsley</a:t>
            </a:r>
            <a:r>
              <a:rPr lang="cs-CZ" dirty="0" smtClean="0"/>
              <a:t>, Stewart)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Preference žánrů, stylu hraní</a:t>
            </a:r>
          </a:p>
          <a:p>
            <a:endParaRPr lang="cs-CZ" dirty="0" smtClean="0"/>
          </a:p>
          <a:p>
            <a:r>
              <a:rPr lang="cs-CZ" dirty="0" smtClean="0"/>
              <a:t>Osobní estetické preference</a:t>
            </a:r>
          </a:p>
          <a:p>
            <a:pPr lvl="1"/>
            <a:r>
              <a:rPr lang="cs-CZ" i="1" dirty="0" smtClean="0"/>
              <a:t>inklinace ke stylizované grafice </a:t>
            </a:r>
            <a:r>
              <a:rPr lang="cs-CZ" i="1" dirty="0" err="1" smtClean="0"/>
              <a:t>vs</a:t>
            </a:r>
            <a:r>
              <a:rPr lang="cs-CZ" i="1" dirty="0" smtClean="0"/>
              <a:t> </a:t>
            </a:r>
            <a:r>
              <a:rPr lang="cs-CZ" i="1" dirty="0" err="1" smtClean="0"/>
              <a:t>spektakulárnost</a:t>
            </a:r>
            <a:endParaRPr lang="cs-CZ" i="1" dirty="0" smtClean="0"/>
          </a:p>
          <a:p>
            <a:endParaRPr lang="cs-CZ" dirty="0" smtClean="0"/>
          </a:p>
          <a:p>
            <a:r>
              <a:rPr lang="cs-CZ" dirty="0" smtClean="0"/>
              <a:t>Subjektivní kontext spotřeby</a:t>
            </a:r>
          </a:p>
          <a:p>
            <a:pPr lvl="1"/>
            <a:r>
              <a:rPr lang="cs-CZ" dirty="0"/>
              <a:t>Délka herní instance</a:t>
            </a:r>
          </a:p>
          <a:p>
            <a:pPr lvl="1"/>
            <a:r>
              <a:rPr lang="cs-CZ" dirty="0" smtClean="0"/>
              <a:t>Nároky na obtížnost</a:t>
            </a:r>
          </a:p>
          <a:p>
            <a:pPr lvl="1"/>
            <a:r>
              <a:rPr lang="cs-CZ" dirty="0" smtClean="0"/>
              <a:t>Preferované ovládání</a:t>
            </a:r>
          </a:p>
          <a:p>
            <a:endParaRPr lang="cs-CZ" dirty="0" smtClean="0"/>
          </a:p>
          <a:p>
            <a:r>
              <a:rPr lang="cs-CZ" dirty="0" smtClean="0"/>
              <a:t>=&gt; dohromady – otisk nároků a preferencí zákazníka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7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" y="0"/>
            <a:ext cx="11485370" cy="6858000"/>
          </a:xfrm>
        </p:spPr>
      </p:pic>
    </p:spTree>
    <p:extLst>
      <p:ext uri="{BB962C8B-B14F-4D97-AF65-F5344CB8AC3E}">
        <p14:creationId xmlns:p14="http://schemas.microsoft.com/office/powerpoint/2010/main" val="1185664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772729" y="103028"/>
          <a:ext cx="10676588" cy="61559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8294"/>
                <a:gridCol w="5338294"/>
              </a:tblGrid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CHARAKTERISTIKA HRÁČE / PREFERENCE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CHARAKTEROVÝ RYS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věk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25+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preferované styl hraní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achiever, explorer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délka herní instance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 – 30 minut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kontext herní instance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výplň mezi činnostmi, odpočinek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nároky na obtížnost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vyšší, zkušený hráč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32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preferované herní žánry a stylizace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akční, příběhové, RPG, rogue-like, dungeon crawler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30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motivace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odpočinek, vylepšování postavy, zlepšování schopností hráče, dokončení výzev, sesbírání možného obsahu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1428" y="6293566"/>
            <a:ext cx="4473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Tabulka: Charakteristika cílové skupiny (hráče)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Analýza </a:t>
            </a:r>
            <a:r>
              <a:rPr lang="cs-CZ" dirty="0" smtClean="0"/>
              <a:t>prostředí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V </a:t>
            </a:r>
            <a:r>
              <a:rPr lang="cs-CZ" i="1" dirty="0"/>
              <a:t>ní se výzkumný pracovník blíže seznamuje s prostředím a podstatou problému, zabývá se studiem již existujících informací, konzultuje s odborníky a hledá data, která by přispěla k pochopení problému a případně k jeho možným řešením.</a:t>
            </a:r>
            <a:r>
              <a:rPr lang="cs-CZ" dirty="0"/>
              <a:t>“ (</a:t>
            </a:r>
            <a:r>
              <a:rPr lang="cs-CZ" dirty="0" err="1"/>
              <a:t>Foret</a:t>
            </a:r>
            <a:r>
              <a:rPr lang="cs-CZ" dirty="0"/>
              <a:t> 2008: 25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Průzkum herních platforem </a:t>
            </a:r>
            <a:endParaRPr lang="cs-CZ" dirty="0" smtClean="0"/>
          </a:p>
          <a:p>
            <a:r>
              <a:rPr lang="cs-CZ" dirty="0" smtClean="0"/>
              <a:t>Průzkum </a:t>
            </a:r>
            <a:r>
              <a:rPr lang="cs-CZ" dirty="0"/>
              <a:t>distribučních kanálů – </a:t>
            </a:r>
            <a:r>
              <a:rPr lang="cs-CZ" dirty="0" smtClean="0"/>
              <a:t>zacílení</a:t>
            </a:r>
          </a:p>
          <a:p>
            <a:r>
              <a:rPr lang="cs-CZ" dirty="0"/>
              <a:t>Identifikování substitutů – konkurence </a:t>
            </a:r>
          </a:p>
        </p:txBody>
      </p:sp>
    </p:spTree>
    <p:extLst>
      <p:ext uri="{BB962C8B-B14F-4D97-AF65-F5344CB8AC3E}">
        <p14:creationId xmlns:p14="http://schemas.microsoft.com/office/powerpoint/2010/main" val="385045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Herní průmysl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Rozsah a expandování forem</a:t>
            </a:r>
          </a:p>
          <a:p>
            <a:r>
              <a:rPr lang="cs-CZ" dirty="0" smtClean="0"/>
              <a:t>Odhady a obraty</a:t>
            </a:r>
          </a:p>
          <a:p>
            <a:r>
              <a:rPr lang="cs-CZ" dirty="0" smtClean="0"/>
              <a:t>Historická sonda</a:t>
            </a:r>
          </a:p>
          <a:p>
            <a:r>
              <a:rPr lang="cs-CZ" dirty="0" smtClean="0"/>
              <a:t>Život konzolí</a:t>
            </a:r>
          </a:p>
          <a:p>
            <a:r>
              <a:rPr lang="cs-CZ" dirty="0" smtClean="0"/>
              <a:t>Typický/á hráč(</a:t>
            </a:r>
            <a:r>
              <a:rPr lang="cs-CZ" dirty="0" err="1" smtClean="0"/>
              <a:t>ka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740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Systémy distribuce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5327"/>
          </a:xfrm>
        </p:spPr>
        <p:txBody>
          <a:bodyPr numCol="2">
            <a:normAutofit/>
          </a:bodyPr>
          <a:lstStyle/>
          <a:p>
            <a:r>
              <a:rPr lang="cs-CZ" dirty="0" smtClean="0"/>
              <a:t>PC</a:t>
            </a:r>
          </a:p>
          <a:p>
            <a:pPr lvl="1"/>
            <a:r>
              <a:rPr lang="cs-CZ" dirty="0" smtClean="0"/>
              <a:t>AAA</a:t>
            </a:r>
          </a:p>
          <a:p>
            <a:pPr lvl="1"/>
            <a:r>
              <a:rPr lang="cs-CZ" dirty="0" err="1" smtClean="0"/>
              <a:t>Steam</a:t>
            </a:r>
            <a:endParaRPr lang="cs-CZ" dirty="0" smtClean="0"/>
          </a:p>
          <a:p>
            <a:pPr lvl="1"/>
            <a:r>
              <a:rPr lang="cs-CZ" dirty="0" err="1" smtClean="0"/>
              <a:t>indie</a:t>
            </a:r>
            <a:endParaRPr lang="cs-CZ" dirty="0" smtClean="0"/>
          </a:p>
          <a:p>
            <a:pPr lvl="1"/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endParaRPr lang="cs-CZ" dirty="0" smtClean="0"/>
          </a:p>
          <a:p>
            <a:r>
              <a:rPr lang="cs-CZ" dirty="0" smtClean="0"/>
              <a:t>Konzole</a:t>
            </a:r>
          </a:p>
          <a:p>
            <a:pPr lvl="1"/>
            <a:r>
              <a:rPr lang="cs-CZ" dirty="0" smtClean="0"/>
              <a:t>tradiční, generační, TV</a:t>
            </a:r>
          </a:p>
          <a:p>
            <a:pPr lvl="1"/>
            <a:r>
              <a:rPr lang="cs-CZ" dirty="0" err="1" smtClean="0"/>
              <a:t>handheldy</a:t>
            </a:r>
            <a:endParaRPr lang="cs-CZ" dirty="0" smtClean="0"/>
          </a:p>
          <a:p>
            <a:r>
              <a:rPr lang="cs-CZ" dirty="0" smtClean="0"/>
              <a:t>Mobilní hry</a:t>
            </a:r>
          </a:p>
          <a:p>
            <a:pPr lvl="1"/>
            <a:r>
              <a:rPr lang="cs-CZ" dirty="0" smtClean="0"/>
              <a:t>Android</a:t>
            </a:r>
          </a:p>
          <a:p>
            <a:pPr lvl="1"/>
            <a:r>
              <a:rPr lang="cs-CZ" dirty="0" err="1" smtClean="0"/>
              <a:t>iOS</a:t>
            </a:r>
            <a:endParaRPr lang="cs-CZ" dirty="0" smtClean="0"/>
          </a:p>
          <a:p>
            <a:r>
              <a:rPr lang="cs-CZ" dirty="0" smtClean="0"/>
              <a:t>Trhy</a:t>
            </a:r>
          </a:p>
          <a:p>
            <a:pPr lvl="1"/>
            <a:r>
              <a:rPr lang="cs-CZ" dirty="0" smtClean="0"/>
              <a:t>Východní Evropa</a:t>
            </a:r>
          </a:p>
          <a:p>
            <a:pPr lvl="1"/>
            <a:r>
              <a:rPr lang="cs-CZ" dirty="0" smtClean="0"/>
              <a:t>Západní Evropa</a:t>
            </a:r>
          </a:p>
          <a:p>
            <a:pPr lvl="1"/>
            <a:r>
              <a:rPr lang="cs-CZ" dirty="0" smtClean="0"/>
              <a:t>USA</a:t>
            </a:r>
          </a:p>
          <a:p>
            <a:pPr lvl="1"/>
            <a:r>
              <a:rPr lang="cs-CZ" dirty="0" smtClean="0"/>
              <a:t>Japonsko</a:t>
            </a:r>
          </a:p>
          <a:p>
            <a:pPr lvl="1"/>
            <a:r>
              <a:rPr lang="cs-CZ" dirty="0" smtClean="0"/>
              <a:t>Asie</a:t>
            </a:r>
          </a:p>
          <a:p>
            <a:pPr lvl="1"/>
            <a:r>
              <a:rPr lang="cs-CZ" dirty="0" smtClean="0"/>
              <a:t>Čína</a:t>
            </a:r>
          </a:p>
        </p:txBody>
      </p:sp>
    </p:spTree>
    <p:extLst>
      <p:ext uri="{BB962C8B-B14F-4D97-AF65-F5344CB8AC3E}">
        <p14:creationId xmlns:p14="http://schemas.microsoft.com/office/powerpoint/2010/main" val="42441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Substituty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sz="3600" dirty="0" smtClean="0"/>
              <a:t>dle označení žánru</a:t>
            </a:r>
          </a:p>
          <a:p>
            <a:pPr lvl="2"/>
            <a:r>
              <a:rPr lang="cs-CZ" sz="3200" i="1" dirty="0" err="1" smtClean="0"/>
              <a:t>dungeon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crawler</a:t>
            </a:r>
            <a:r>
              <a:rPr lang="cs-CZ" sz="3200" i="1" dirty="0" smtClean="0"/>
              <a:t>, </a:t>
            </a:r>
            <a:r>
              <a:rPr lang="cs-CZ" sz="3200" i="1" dirty="0" err="1" smtClean="0"/>
              <a:t>action</a:t>
            </a:r>
            <a:r>
              <a:rPr lang="cs-CZ" sz="3200" i="1" dirty="0" smtClean="0"/>
              <a:t>, </a:t>
            </a:r>
            <a:r>
              <a:rPr lang="cs-CZ" sz="3200" i="1" dirty="0" err="1" smtClean="0"/>
              <a:t>strategy</a:t>
            </a:r>
            <a:endParaRPr lang="cs-CZ" sz="3200" i="1" dirty="0" smtClean="0"/>
          </a:p>
          <a:p>
            <a:pPr marL="457200" lvl="1" indent="0">
              <a:buNone/>
            </a:pPr>
            <a:r>
              <a:rPr lang="cs-CZ" sz="3600" dirty="0" smtClean="0"/>
              <a:t> 	</a:t>
            </a:r>
          </a:p>
          <a:p>
            <a:pPr lvl="1"/>
            <a:r>
              <a:rPr lang="cs-CZ" sz="3600" dirty="0" smtClean="0"/>
              <a:t>podobnosti herních mechanik (více samostatný zákazník)</a:t>
            </a:r>
          </a:p>
          <a:p>
            <a:pPr lvl="2"/>
            <a:r>
              <a:rPr lang="cs-CZ" sz="3200" i="1" dirty="0" err="1" smtClean="0"/>
              <a:t>brawler</a:t>
            </a:r>
            <a:r>
              <a:rPr lang="cs-CZ" sz="3200" i="1" dirty="0" smtClean="0"/>
              <a:t>, rouge </a:t>
            </a:r>
            <a:r>
              <a:rPr lang="cs-CZ" sz="3200" i="1" dirty="0" err="1" smtClean="0"/>
              <a:t>like</a:t>
            </a:r>
            <a:r>
              <a:rPr lang="cs-CZ" sz="3200" i="1" dirty="0" smtClean="0"/>
              <a:t>, </a:t>
            </a:r>
            <a:r>
              <a:rPr lang="cs-CZ" sz="3200" i="1" dirty="0" err="1" smtClean="0"/>
              <a:t>simulation</a:t>
            </a:r>
            <a:endParaRPr lang="cs-CZ" sz="3200" i="1" dirty="0" smtClean="0"/>
          </a:p>
          <a:p>
            <a:pPr lvl="1"/>
            <a:endParaRPr lang="cs-CZ" sz="3600" dirty="0"/>
          </a:p>
          <a:p>
            <a:pPr lvl="1"/>
            <a:r>
              <a:rPr lang="cs-CZ" sz="3600" dirty="0" smtClean="0"/>
              <a:t>stylizace / </a:t>
            </a:r>
            <a:r>
              <a:rPr lang="cs-CZ" sz="3600" dirty="0" err="1" smtClean="0"/>
              <a:t>settingu</a:t>
            </a:r>
            <a:endParaRPr lang="cs-CZ" sz="3600" dirty="0" smtClean="0"/>
          </a:p>
          <a:p>
            <a:pPr lvl="2"/>
            <a:r>
              <a:rPr lang="cs-CZ" sz="3200" i="1" dirty="0" err="1" smtClean="0"/>
              <a:t>scifi</a:t>
            </a:r>
            <a:r>
              <a:rPr lang="cs-CZ" sz="3200" i="1" dirty="0" smtClean="0"/>
              <a:t>, fantasy, historická fikce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04" y="90616"/>
            <a:ext cx="7614706" cy="6598508"/>
          </a:xfrm>
        </p:spPr>
      </p:pic>
    </p:spTree>
    <p:extLst>
      <p:ext uri="{BB962C8B-B14F-4D97-AF65-F5344CB8AC3E}">
        <p14:creationId xmlns:p14="http://schemas.microsoft.com/office/powerpoint/2010/main" val="4183696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komunikační sítě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Komunikační </a:t>
            </a:r>
            <a:r>
              <a:rPr lang="cs-CZ" dirty="0" smtClean="0"/>
              <a:t>kanály a jejich charakter</a:t>
            </a:r>
          </a:p>
          <a:p>
            <a:endParaRPr lang="cs-CZ" dirty="0" smtClean="0"/>
          </a:p>
          <a:p>
            <a:r>
              <a:rPr lang="cs-CZ" dirty="0" smtClean="0"/>
              <a:t>Aktéři</a:t>
            </a:r>
          </a:p>
          <a:p>
            <a:endParaRPr lang="cs-CZ" dirty="0" smtClean="0"/>
          </a:p>
          <a:p>
            <a:r>
              <a:rPr lang="cs-CZ" dirty="0" smtClean="0"/>
              <a:t>Vazby</a:t>
            </a:r>
          </a:p>
        </p:txBody>
      </p:sp>
    </p:spTree>
    <p:extLst>
      <p:ext uri="{BB962C8B-B14F-4D97-AF65-F5344CB8AC3E}">
        <p14:creationId xmlns:p14="http://schemas.microsoft.com/office/powerpoint/2010/main" val="337555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33929"/>
              </p:ext>
            </p:extLst>
          </p:nvPr>
        </p:nvGraphicFramePr>
        <p:xfrm>
          <a:off x="1320800" y="0"/>
          <a:ext cx="8673205" cy="65836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16306"/>
                <a:gridCol w="1492112"/>
                <a:gridCol w="4064787"/>
              </a:tblGrid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KOMUNIKAČNÍ KANÁL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CHRAKTER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PŘÍKLAD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Výstavy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lokální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GamesCon (DE), InJoy (CZ), GameExpo (SK)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Konference a setkávání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lokální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GDC (global), GDS (CZ), GameSpot (SK)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Kamenné obchody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lokální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Plakáty, cedule…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Herní magazíny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globální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PCGamer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Kotaku</a:t>
                      </a:r>
                      <a:r>
                        <a:rPr lang="cs-CZ" sz="1200" dirty="0">
                          <a:effectLst/>
                        </a:rPr>
                        <a:t>, IGN, </a:t>
                      </a:r>
                      <a:r>
                        <a:rPr lang="cs-CZ" sz="1200" dirty="0" err="1">
                          <a:effectLst/>
                        </a:rPr>
                        <a:t>GameSpot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lokální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Games.cz, </a:t>
                      </a:r>
                      <a:r>
                        <a:rPr lang="cs-CZ" sz="1200" dirty="0" err="1">
                          <a:effectLst/>
                        </a:rPr>
                        <a:t>BonusWeb</a:t>
                      </a:r>
                      <a:r>
                        <a:rPr lang="cs-CZ" sz="1200" dirty="0">
                          <a:effectLst/>
                        </a:rPr>
                        <a:t>, Doupě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tištěné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Level, Score, GameStar, Game Informer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oficiální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PlayStation, Nintendo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televizní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Re-Play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Vývojářský blog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vlastní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Vlastní obchod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vlastní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Databáze vývojářů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profilové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IndieDB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ModDB</a:t>
                      </a:r>
                      <a:r>
                        <a:rPr lang="cs-CZ" sz="1200" dirty="0">
                          <a:effectLst/>
                        </a:rPr>
                        <a:t>, Databaze-Her.cz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Distribuční platformy - featured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reklama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AppStore</a:t>
                      </a:r>
                      <a:r>
                        <a:rPr lang="cs-CZ" sz="1200" dirty="0">
                          <a:effectLst/>
                        </a:rPr>
                        <a:t>, Google Play, STEAM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Distribuční platformy - komunity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komunitní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STEAM greenlight, Kickstarter backers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Sociální sítě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profilové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Facebook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Twitter</a:t>
                      </a:r>
                      <a:r>
                        <a:rPr lang="cs-CZ" sz="1200" dirty="0">
                          <a:effectLst/>
                        </a:rPr>
                        <a:t>, Google+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Skupiny na sociálních sítích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komunitní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Reddit, FB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Video sítě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globální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YouTube</a:t>
                      </a:r>
                      <a:r>
                        <a:rPr lang="cs-CZ" sz="1200" dirty="0">
                          <a:effectLst/>
                        </a:rPr>
                        <a:t>, Twitch.tv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YouTube reklama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reklama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YouTube recenzenti / celebrity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kombinované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TotalBiscuit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JesseCox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YogsCast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Twitch.tv a streameři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kombinované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LethalFrag, DansGaming, Towelliee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Diskuzní fóra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komunitní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SomethingAwful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Databáze modifikací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komunitní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Nexusmods, STEAM workshop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Web-banner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reklama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  <a:tr h="248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Cílená reklama za klik – PPC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reklama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GoogleAdWords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Facebook</a:t>
                      </a:r>
                      <a:r>
                        <a:rPr lang="cs-CZ" sz="1200" dirty="0">
                          <a:effectLst/>
                        </a:rPr>
                        <a:t> PPC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39727" y="6573307"/>
            <a:ext cx="3101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Tabulka: Analýza komunikačních kanálů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77081"/>
            <a:ext cx="9914667" cy="2751438"/>
          </a:xfrm>
        </p:spPr>
      </p:pic>
    </p:spTree>
    <p:extLst>
      <p:ext uri="{BB962C8B-B14F-4D97-AF65-F5344CB8AC3E}">
        <p14:creationId xmlns:p14="http://schemas.microsoft.com/office/powerpoint/2010/main" val="1573683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Aktéři	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Tvůrce</a:t>
            </a:r>
          </a:p>
          <a:p>
            <a:r>
              <a:rPr lang="cs-CZ" dirty="0" smtClean="0"/>
              <a:t>Vydavatel / distributor</a:t>
            </a:r>
          </a:p>
          <a:p>
            <a:r>
              <a:rPr lang="cs-CZ" dirty="0" smtClean="0"/>
              <a:t>Mediální průmysl</a:t>
            </a:r>
          </a:p>
          <a:p>
            <a:r>
              <a:rPr lang="cs-CZ" dirty="0" smtClean="0"/>
              <a:t>Zájmové weby</a:t>
            </a:r>
          </a:p>
          <a:p>
            <a:r>
              <a:rPr lang="cs-CZ" dirty="0" smtClean="0"/>
              <a:t>Komunity fanoušků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375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448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16" y="0"/>
            <a:ext cx="9178968" cy="6884226"/>
          </a:xfrm>
        </p:spPr>
      </p:pic>
    </p:spTree>
    <p:extLst>
      <p:ext uri="{BB962C8B-B14F-4D97-AF65-F5344CB8AC3E}">
        <p14:creationId xmlns:p14="http://schemas.microsoft.com/office/powerpoint/2010/main" val="3912315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41" y="0"/>
            <a:ext cx="5899641" cy="6711365"/>
          </a:xfrm>
        </p:spPr>
      </p:pic>
      <p:sp>
        <p:nvSpPr>
          <p:cNvPr id="5" name="TextBox 4"/>
          <p:cNvSpPr txBox="1"/>
          <p:nvPr/>
        </p:nvSpPr>
        <p:spPr>
          <a:xfrm>
            <a:off x="459970" y="486033"/>
            <a:ext cx="4359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Participativní marketing:</a:t>
            </a:r>
          </a:p>
          <a:p>
            <a:r>
              <a:rPr lang="en-US" sz="2800" i="1" dirty="0" smtClean="0"/>
              <a:t>Top Game </a:t>
            </a:r>
            <a:r>
              <a:rPr lang="en-US" sz="2800" i="1" dirty="0"/>
              <a:t>Franchises on </a:t>
            </a:r>
            <a:r>
              <a:rPr lang="en-US" sz="2800" i="1" dirty="0" smtClean="0"/>
              <a:t>YouTube</a:t>
            </a:r>
            <a:r>
              <a:rPr lang="cs-CZ" sz="2800" i="1" dirty="0" smtClean="0"/>
              <a:t> (březen 2015)</a:t>
            </a:r>
            <a:endParaRPr lang="cs-CZ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8616778" y="74141"/>
            <a:ext cx="1227438" cy="6637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329513" y="5997146"/>
            <a:ext cx="500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://www.newzoo.com/free/rankings/top-20-game-franchises-on-youtube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329513" y="3830595"/>
            <a:ext cx="403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https://www.youtube.com/watch?v=B-UGixSMUUY</a:t>
            </a:r>
            <a:r>
              <a:rPr lang="cs-CZ" dirty="0"/>
              <a:t>  (GTA 2 LIVE)</a:t>
            </a:r>
          </a:p>
        </p:txBody>
      </p:sp>
    </p:spTree>
    <p:extLst>
      <p:ext uri="{BB962C8B-B14F-4D97-AF65-F5344CB8AC3E}">
        <p14:creationId xmlns:p14="http://schemas.microsoft.com/office/powerpoint/2010/main" val="36419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Dosah herního průmyslu	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Digitální hry jsou </a:t>
            </a:r>
            <a:r>
              <a:rPr lang="cs-CZ" dirty="0" err="1" smtClean="0"/>
              <a:t>mainstreamem</a:t>
            </a:r>
            <a:r>
              <a:rPr lang="cs-CZ" dirty="0" smtClean="0"/>
              <a:t> zábavního průmyslu</a:t>
            </a:r>
          </a:p>
          <a:p>
            <a:r>
              <a:rPr lang="cs-CZ" dirty="0" smtClean="0"/>
              <a:t>Vznikají celé franšízy a varieta </a:t>
            </a:r>
            <a:r>
              <a:rPr lang="cs-CZ" dirty="0" err="1" smtClean="0"/>
              <a:t>merchandisingu</a:t>
            </a:r>
            <a:endParaRPr lang="cs-CZ" dirty="0" smtClean="0"/>
          </a:p>
          <a:p>
            <a:r>
              <a:rPr lang="cs-CZ" dirty="0" smtClean="0"/>
              <a:t>Multimediální licence (film, seriál, hra, mobilní variace, komiks, knihy…)</a:t>
            </a:r>
          </a:p>
          <a:p>
            <a:endParaRPr lang="cs-CZ" dirty="0" smtClean="0"/>
          </a:p>
          <a:p>
            <a:r>
              <a:rPr lang="cs-CZ" i="1" dirty="0" err="1" smtClean="0"/>
              <a:t>Intellectual</a:t>
            </a:r>
            <a:r>
              <a:rPr lang="cs-CZ" i="1" dirty="0" smtClean="0"/>
              <a:t> </a:t>
            </a:r>
            <a:r>
              <a:rPr lang="cs-CZ" i="1" dirty="0" err="1" smtClean="0"/>
              <a:t>property</a:t>
            </a:r>
            <a:r>
              <a:rPr lang="cs-CZ" i="1" dirty="0" smtClean="0"/>
              <a:t> </a:t>
            </a:r>
            <a:r>
              <a:rPr lang="cs-CZ" dirty="0" smtClean="0"/>
              <a:t>jako zobecněná </a:t>
            </a:r>
            <a:r>
              <a:rPr lang="cs-CZ" dirty="0" err="1" smtClean="0"/>
              <a:t>komodifikovaná</a:t>
            </a:r>
            <a:r>
              <a:rPr lang="cs-CZ" dirty="0" smtClean="0"/>
              <a:t> informace</a:t>
            </a:r>
          </a:p>
          <a:p>
            <a:endParaRPr lang="cs-CZ" dirty="0" smtClean="0"/>
          </a:p>
          <a:p>
            <a:r>
              <a:rPr lang="cs-CZ" dirty="0" smtClean="0"/>
              <a:t>Konvergence mediálních forem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8" y="4662812"/>
            <a:ext cx="6507892" cy="21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" y="365125"/>
            <a:ext cx="11936627" cy="6179632"/>
          </a:xfrm>
        </p:spPr>
      </p:pic>
    </p:spTree>
    <p:extLst>
      <p:ext uri="{BB962C8B-B14F-4D97-AF65-F5344CB8AC3E}">
        <p14:creationId xmlns:p14="http://schemas.microsoft.com/office/powerpoint/2010/main" val="2225344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Doplňková četba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FORET, Miroslav. </a:t>
            </a:r>
            <a:r>
              <a:rPr lang="cs-CZ" i="1" dirty="0"/>
              <a:t>Marketingový průzkum: poznáváme svoje zákazníky</a:t>
            </a:r>
            <a:r>
              <a:rPr lang="cs-CZ" dirty="0"/>
              <a:t>. Vyd. 1.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2008, </a:t>
            </a:r>
            <a:r>
              <a:rPr lang="cs-CZ" dirty="0" err="1"/>
              <a:t>iv</a:t>
            </a:r>
            <a:r>
              <a:rPr lang="cs-CZ" dirty="0"/>
              <a:t>, 121 s. ISBN 978-80-251-2183-2. </a:t>
            </a:r>
            <a:endParaRPr lang="cs-CZ" dirty="0" smtClean="0"/>
          </a:p>
          <a:p>
            <a:r>
              <a:rPr lang="en-US" dirty="0"/>
              <a:t>KERR, </a:t>
            </a:r>
            <a:r>
              <a:rPr lang="en-US" dirty="0" err="1"/>
              <a:t>Aphra</a:t>
            </a:r>
            <a:r>
              <a:rPr lang="en-US" dirty="0"/>
              <a:t>. </a:t>
            </a:r>
            <a:r>
              <a:rPr lang="en-US" i="1" dirty="0"/>
              <a:t>The business and culture of digital games: </a:t>
            </a:r>
            <a:r>
              <a:rPr lang="en-US" i="1" dirty="0" err="1"/>
              <a:t>gamework</a:t>
            </a:r>
            <a:r>
              <a:rPr lang="en-US" i="1" dirty="0"/>
              <a:t>/gameplay</a:t>
            </a:r>
            <a:r>
              <a:rPr lang="en-US" dirty="0"/>
              <a:t>. Thousand Oaks, Calif.: SAGE, 2006, 177 p. ISBN 978-141-2900-461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STEWART, Bart. </a:t>
            </a:r>
            <a:r>
              <a:rPr lang="en-US" i="1" dirty="0"/>
              <a:t>Personality And Play Styles: A Unified Model</a:t>
            </a:r>
            <a:r>
              <a:rPr lang="en-US" dirty="0"/>
              <a:t>. </a:t>
            </a:r>
            <a:r>
              <a:rPr lang="en-US" dirty="0" err="1"/>
              <a:t>Gamasutra</a:t>
            </a:r>
            <a:r>
              <a:rPr lang="en-US" dirty="0"/>
              <a:t> [online]. </a:t>
            </a:r>
            <a:r>
              <a:rPr lang="en-US" dirty="0" smtClean="0"/>
              <a:t>2011.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2"/>
              </a:rPr>
              <a:t>http://www.gamasutra.com/view/feature/6474/personality_and_play_styles_a_.</a:t>
            </a:r>
            <a:r>
              <a:rPr lang="en-US" dirty="0" smtClean="0">
                <a:hlinkClick r:id="rId2"/>
              </a:rPr>
              <a:t>php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115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Témata závěrečných projektů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9900" dirty="0" smtClean="0"/>
              <a:t>?</a:t>
            </a:r>
            <a:endParaRPr lang="cs-CZ" sz="19900" dirty="0"/>
          </a:p>
        </p:txBody>
      </p:sp>
    </p:spTree>
    <p:extLst>
      <p:ext uri="{BB962C8B-B14F-4D97-AF65-F5344CB8AC3E}">
        <p14:creationId xmlns:p14="http://schemas.microsoft.com/office/powerpoint/2010/main" val="3449108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29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90" y="82379"/>
            <a:ext cx="8410299" cy="6020615"/>
          </a:xfrm>
        </p:spPr>
      </p:pic>
      <p:sp>
        <p:nvSpPr>
          <p:cNvPr id="6" name="TextBox 5"/>
          <p:cNvSpPr txBox="1"/>
          <p:nvPr/>
        </p:nvSpPr>
        <p:spPr>
          <a:xfrm>
            <a:off x="1480884" y="6385740"/>
            <a:ext cx="89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www.theesa.com/wp-content/uploads/2015/04/ESA-Essential-Facts-2015.pdf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12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2" y="18816"/>
            <a:ext cx="9610477" cy="6926649"/>
          </a:xfrm>
        </p:spPr>
      </p:pic>
    </p:spTree>
    <p:extLst>
      <p:ext uri="{BB962C8B-B14F-4D97-AF65-F5344CB8AC3E}">
        <p14:creationId xmlns:p14="http://schemas.microsoft.com/office/powerpoint/2010/main" val="117144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1" y="131805"/>
            <a:ext cx="8170105" cy="5938066"/>
          </a:xfrm>
        </p:spPr>
      </p:pic>
      <p:sp>
        <p:nvSpPr>
          <p:cNvPr id="5" name="TextBox 4"/>
          <p:cNvSpPr txBox="1"/>
          <p:nvPr/>
        </p:nvSpPr>
        <p:spPr>
          <a:xfrm>
            <a:off x="436605" y="6318422"/>
            <a:ext cx="1083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http://www.statista.com/statistics/292056/video-game-market-value-worldwide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07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7829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1090</Words>
  <Application>Microsoft Office PowerPoint</Application>
  <PresentationFormat>Širokoúhlá obrazovka</PresentationFormat>
  <Paragraphs>314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Motiv Office</vt:lpstr>
      <vt:lpstr>Aplikovaná herní studia</vt:lpstr>
      <vt:lpstr>Prezentace aplikace PowerPoint</vt:lpstr>
      <vt:lpstr>Shrnutí</vt:lpstr>
      <vt:lpstr>Herní průmysl</vt:lpstr>
      <vt:lpstr>Dosah herního průmyslu </vt:lpstr>
      <vt:lpstr>Prezentace aplikace PowerPoint</vt:lpstr>
      <vt:lpstr>Prezentace aplikace PowerPoint</vt:lpstr>
      <vt:lpstr>Prezentace aplikace PowerPoint</vt:lpstr>
      <vt:lpstr>Prezentace aplikace PowerPoint</vt:lpstr>
      <vt:lpstr>Původ herního průmyslu</vt:lpstr>
      <vt:lpstr>Původ herního průmyslu II.</vt:lpstr>
      <vt:lpstr>Prezentace aplikace PowerPoint</vt:lpstr>
      <vt:lpstr>CCIA report</vt:lpstr>
      <vt:lpstr>Prezentace aplikace PowerPoint</vt:lpstr>
      <vt:lpstr>Top Grossing Games by Revenue</vt:lpstr>
      <vt:lpstr>Multi-platform sales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Analýza mediálního průmyslu dig. her</vt:lpstr>
      <vt:lpstr>Mediální průmysl (digitální hry)</vt:lpstr>
      <vt:lpstr>Prezentace aplikace PowerPoint</vt:lpstr>
      <vt:lpstr>Česká herní žurnalistika</vt:lpstr>
      <vt:lpstr>Prezentace aplikace PowerPoint</vt:lpstr>
      <vt:lpstr>Prezentace aplikace PowerPoint</vt:lpstr>
      <vt:lpstr>Prezentace aplikace PowerPoint</vt:lpstr>
      <vt:lpstr>Hry a TV?</vt:lpstr>
      <vt:lpstr>Současná mediální krajina</vt:lpstr>
      <vt:lpstr>Herní marketing</vt:lpstr>
      <vt:lpstr>Prezentace aplikace PowerPoint</vt:lpstr>
      <vt:lpstr>Cílová skupina</vt:lpstr>
      <vt:lpstr>Prezentace aplikace PowerPoint</vt:lpstr>
      <vt:lpstr>Prezentace aplikace PowerPoint</vt:lpstr>
      <vt:lpstr>Analýza prostředí</vt:lpstr>
      <vt:lpstr>Systémy distribuce</vt:lpstr>
      <vt:lpstr>Substituty</vt:lpstr>
      <vt:lpstr>Prezentace aplikace PowerPoint</vt:lpstr>
      <vt:lpstr>Analýza komunikační sítě </vt:lpstr>
      <vt:lpstr>Prezentace aplikace PowerPoint</vt:lpstr>
      <vt:lpstr>Prezentace aplikace PowerPoint</vt:lpstr>
      <vt:lpstr>Aktéři </vt:lpstr>
      <vt:lpstr>Prezentace aplikace PowerPoint</vt:lpstr>
      <vt:lpstr>Prezentace aplikace PowerPoint</vt:lpstr>
      <vt:lpstr>Prezentace aplikace PowerPoint</vt:lpstr>
      <vt:lpstr>Prezentace aplikace PowerPoint</vt:lpstr>
      <vt:lpstr>Doplňková četba</vt:lpstr>
      <vt:lpstr>Témata závěrečných projektů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herní studia blok 04</dc:title>
  <dc:creator>Zdenek Zahora</dc:creator>
  <cp:lastModifiedBy>Zdeněk Záhora</cp:lastModifiedBy>
  <cp:revision>157</cp:revision>
  <dcterms:created xsi:type="dcterms:W3CDTF">2015-04-19T09:11:53Z</dcterms:created>
  <dcterms:modified xsi:type="dcterms:W3CDTF">2016-05-09T12:30:42Z</dcterms:modified>
</cp:coreProperties>
</file>