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24.2.2016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541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24.2.2016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9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24.2.2016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373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24.2.2016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48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24.2.2016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5207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24.2.2016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545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24.2.2016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54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24.2.2016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226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24.2.2016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22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24.2.2016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022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24.2.2016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29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076B9-E980-44D8-A0A4-FB88E99F4CFD}" type="datetimeFigureOut">
              <a:rPr lang="cs-CZ" smtClean="0"/>
              <a:t>24.2.2016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354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rfomap.de/news/review-brno-symposiu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sulka.org/Catalogues/PDFs/Cat_Videoworks.pdf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://www.fondation-langlois.org/html/e/page.php?NumPage=42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www.youtube.com/watch?v=lGOiTd83tD4" TargetMode="External"/><Relationship Id="rId4" Type="http://schemas.openxmlformats.org/officeDocument/2006/relationships/hyperlink" Target="https://www.google.cz/search?q=woody+vasulka+art+of+memory&amp;source=lnms&amp;tbm=isch&amp;sa=X&amp;ei=bfoNU4fLEMHAtQaFi4DADA&amp;ved=0CAcQ_AUoAQ&amp;biw=1920&amp;bih=98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b="1" i="1" dirty="0" smtClean="0"/>
              <a:t>Nástroje interpretace </a:t>
            </a:r>
            <a:r>
              <a:rPr lang="cs-CZ" sz="4400" b="1" i="1" dirty="0" err="1" smtClean="0"/>
              <a:t>novomediálního</a:t>
            </a:r>
            <a:r>
              <a:rPr lang="cs-CZ" sz="4400" b="1" i="1" dirty="0" smtClean="0"/>
              <a:t> díla II</a:t>
            </a:r>
            <a:endParaRPr lang="cs-CZ" sz="4400" b="1" i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b="1" dirty="0" smtClean="0"/>
          </a:p>
          <a:p>
            <a:endParaRPr lang="cs-CZ" b="1" dirty="0"/>
          </a:p>
          <a:p>
            <a:r>
              <a:rPr lang="cs-CZ" b="1" dirty="0" smtClean="0"/>
              <a:t>JS_16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4993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Nástroje interpretace </a:t>
            </a:r>
            <a:r>
              <a:rPr lang="cs-CZ" b="1" dirty="0" err="1" smtClean="0"/>
              <a:t>NMD_II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dirty="0" smtClean="0"/>
              <a:t>Anotace:</a:t>
            </a:r>
          </a:p>
          <a:p>
            <a:pPr marL="0" indent="0">
              <a:buNone/>
            </a:pPr>
            <a:endParaRPr lang="cs-CZ" u="sng" dirty="0" smtClean="0"/>
          </a:p>
          <a:p>
            <a:r>
              <a:rPr lang="cs-CZ" dirty="0" smtClean="0"/>
              <a:t>Metafora mysli/paměti v diskurzu studií nových médií.</a:t>
            </a:r>
          </a:p>
          <a:p>
            <a:pPr lvl="1"/>
            <a:r>
              <a:rPr lang="cs-CZ" i="1" dirty="0" smtClean="0"/>
              <a:t>Médium jako extenze, mnemotechnická pomůcka, model lidské mysli, inscenované vzpomínání</a:t>
            </a:r>
            <a:r>
              <a:rPr lang="cs-CZ" dirty="0" smtClean="0"/>
              <a:t>.</a:t>
            </a:r>
          </a:p>
          <a:p>
            <a:pPr marL="457200" lvl="1" indent="0">
              <a:buNone/>
            </a:pPr>
            <a:endParaRPr lang="cs-CZ" dirty="0" smtClean="0"/>
          </a:p>
          <a:p>
            <a:r>
              <a:rPr lang="cs-CZ" dirty="0" smtClean="0"/>
              <a:t>Nová média a postmodernismus.</a:t>
            </a:r>
          </a:p>
          <a:p>
            <a:pPr lvl="1"/>
            <a:r>
              <a:rPr lang="cs-CZ" i="1" dirty="0" smtClean="0"/>
              <a:t>Postmoderní věda, p. myšlení, p. a sféra umění, p. stroj, p. člověk. </a:t>
            </a:r>
          </a:p>
          <a:p>
            <a:pPr lvl="1"/>
            <a:r>
              <a:rPr lang="cs-CZ" i="1" dirty="0" smtClean="0"/>
              <a:t>Postmoderní praxe typu </a:t>
            </a:r>
            <a:r>
              <a:rPr lang="cs-CZ" i="1" dirty="0" err="1" smtClean="0"/>
              <a:t>remake</a:t>
            </a:r>
            <a:r>
              <a:rPr lang="cs-CZ" i="1" dirty="0" smtClean="0"/>
              <a:t>, remix, postprodukce, </a:t>
            </a:r>
            <a:r>
              <a:rPr lang="cs-CZ" i="1" dirty="0" err="1" smtClean="0"/>
              <a:t>reenactment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584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Nástroje interpretace NMD_II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Inspirace: </a:t>
            </a:r>
          </a:p>
          <a:p>
            <a:pPr marL="0" indent="0">
              <a:buNone/>
            </a:pPr>
            <a:r>
              <a:rPr lang="cs-CZ" b="1" i="1" dirty="0" smtClean="0"/>
              <a:t>Media-Performance: </a:t>
            </a:r>
            <a:r>
              <a:rPr lang="cs-CZ" b="1" i="1" dirty="0" err="1" smtClean="0"/>
              <a:t>Memory</a:t>
            </a:r>
            <a:r>
              <a:rPr lang="cs-CZ" b="1" i="1" dirty="0" smtClean="0"/>
              <a:t> </a:t>
            </a:r>
            <a:r>
              <a:rPr lang="cs-CZ" dirty="0" smtClean="0"/>
              <a:t>(2011)</a:t>
            </a:r>
          </a:p>
          <a:p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www.perfomap.de/news/review-brno-symposium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881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Nástroje interpretace </a:t>
            </a:r>
            <a:r>
              <a:rPr lang="cs-CZ" b="1" dirty="0" err="1" smtClean="0"/>
              <a:t>NMD_II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i="1" dirty="0"/>
              <a:t>„Co plnilo funkci fotografie před vynálezem fotoaparátu? Standardní odpověď zní: rytina, kresba, malba. Ovšem poučenější odpověď: paměť. Úkol, který dnes fotografie plní ve vnějším světě, byl dříve vykonáván myšlenkově</a:t>
            </a:r>
            <a:r>
              <a:rPr lang="cs-CZ" sz="2000" b="1" i="1" dirty="0" smtClean="0"/>
              <a:t>.“ </a:t>
            </a:r>
            <a:r>
              <a:rPr lang="cs-CZ" sz="2000" dirty="0" smtClean="0"/>
              <a:t>John </a:t>
            </a:r>
            <a:r>
              <a:rPr lang="cs-CZ" sz="2000" dirty="0"/>
              <a:t>Berger: </a:t>
            </a:r>
            <a:r>
              <a:rPr lang="cs-CZ" sz="2000" i="1" dirty="0"/>
              <a:t>O pohledu</a:t>
            </a:r>
            <a:r>
              <a:rPr lang="cs-CZ" sz="2000" dirty="0"/>
              <a:t>, 2009, s. </a:t>
            </a:r>
            <a:r>
              <a:rPr lang="cs-CZ" sz="2000" dirty="0" smtClean="0"/>
              <a:t>66. (</a:t>
            </a:r>
            <a:r>
              <a:rPr lang="cs-CZ" sz="2000" dirty="0"/>
              <a:t>Kapitola: K funkcím fotografie. Věnovaná Susan </a:t>
            </a:r>
            <a:r>
              <a:rPr lang="cs-CZ" sz="2000" dirty="0" err="1"/>
              <a:t>Sontag</a:t>
            </a:r>
            <a:r>
              <a:rPr lang="cs-CZ" sz="2000" dirty="0"/>
              <a:t>)</a:t>
            </a:r>
          </a:p>
          <a:p>
            <a:pPr marL="0" indent="0">
              <a:buNone/>
            </a:pPr>
            <a:endParaRPr lang="cs-CZ" sz="2000" b="1" i="1" dirty="0" smtClean="0"/>
          </a:p>
          <a:p>
            <a:r>
              <a:rPr lang="cs-CZ" sz="2000" b="1" i="1" dirty="0" smtClean="0"/>
              <a:t>„</a:t>
            </a:r>
            <a:r>
              <a:rPr lang="cs-CZ" sz="2000" b="1" i="1" dirty="0"/>
              <a:t>Nyní bychom se měli ptát na obsah paměti v situaci, kdy již nemůžeme rozlišit simulované události a ´skutečné´ zkušenosti. Možná je to směs ´reálných´ a ´virtuálních´ zkušeností? Možná, že splývání ´reálného</a:t>
            </a:r>
            <a:r>
              <a:rPr lang="cs-CZ" sz="2000" b="1" i="1" dirty="0" smtClean="0"/>
              <a:t>´ a </a:t>
            </a:r>
            <a:r>
              <a:rPr lang="cs-CZ" sz="2000" b="1" i="1" dirty="0"/>
              <a:t>´virtuálního´ v umění, stejně jako v životě, bude v budoucnosti tím, čím ve 20</a:t>
            </a:r>
            <a:r>
              <a:rPr lang="cs-CZ" sz="2000" b="1" i="1" dirty="0" smtClean="0"/>
              <a:t>. století </a:t>
            </a:r>
            <a:r>
              <a:rPr lang="cs-CZ" sz="2000" b="1" i="1" dirty="0"/>
              <a:t>bylo splývání ´umění´ a ´každodenního života´.“  </a:t>
            </a:r>
            <a:r>
              <a:rPr lang="cs-CZ" sz="2000" dirty="0" smtClean="0"/>
              <a:t>(</a:t>
            </a:r>
            <a:r>
              <a:rPr lang="cs-CZ" sz="2000" dirty="0"/>
              <a:t>M. </a:t>
            </a:r>
            <a:r>
              <a:rPr lang="cs-CZ" sz="2000" dirty="0" err="1"/>
              <a:t>Rush</a:t>
            </a:r>
            <a:r>
              <a:rPr lang="cs-CZ" sz="2000" dirty="0"/>
              <a:t>, 2002, s. 217) 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91210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Nástroje interpretace </a:t>
            </a:r>
            <a:r>
              <a:rPr lang="cs-CZ" b="1" dirty="0" err="1" smtClean="0"/>
              <a:t>NMD_II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Počítač jako </a:t>
            </a:r>
            <a:r>
              <a:rPr lang="cs-CZ" b="1" u="sng" dirty="0" smtClean="0"/>
              <a:t>model</a:t>
            </a:r>
            <a:r>
              <a:rPr lang="cs-CZ" b="1" dirty="0" smtClean="0"/>
              <a:t> lidské mysli</a:t>
            </a:r>
          </a:p>
          <a:p>
            <a:r>
              <a:rPr lang="cs-CZ" sz="2000" b="1" dirty="0" smtClean="0"/>
              <a:t>Model </a:t>
            </a:r>
            <a:r>
              <a:rPr lang="cs-CZ" sz="2000" dirty="0" smtClean="0"/>
              <a:t>= z lat. modus – způsob, </a:t>
            </a:r>
            <a:r>
              <a:rPr lang="cs-CZ" sz="2000" dirty="0" err="1" smtClean="0"/>
              <a:t>mod</a:t>
            </a:r>
            <a:r>
              <a:rPr lang="cs-CZ" sz="2000" dirty="0" smtClean="0"/>
              <a:t>, móda. </a:t>
            </a:r>
            <a:r>
              <a:rPr lang="cs-CZ" sz="2000" i="1" dirty="0" smtClean="0"/>
              <a:t>Jak vidět, podle čeho pozorovat…</a:t>
            </a:r>
          </a:p>
          <a:p>
            <a:r>
              <a:rPr lang="cs-CZ" sz="2000" b="1" dirty="0" smtClean="0"/>
              <a:t>Analogie </a:t>
            </a:r>
            <a:r>
              <a:rPr lang="cs-CZ" sz="2000" dirty="0" smtClean="0"/>
              <a:t>= z </a:t>
            </a:r>
            <a:r>
              <a:rPr lang="cs-CZ" sz="2000" dirty="0" err="1" smtClean="0"/>
              <a:t>řec</a:t>
            </a:r>
            <a:r>
              <a:rPr lang="cs-CZ" sz="2000" dirty="0" smtClean="0"/>
              <a:t>. </a:t>
            </a:r>
            <a:r>
              <a:rPr lang="cs-CZ" sz="2000" dirty="0" err="1"/>
              <a:t>a</a:t>
            </a:r>
            <a:r>
              <a:rPr lang="cs-CZ" sz="2000" dirty="0" err="1" smtClean="0"/>
              <a:t>na</a:t>
            </a:r>
            <a:r>
              <a:rPr lang="cs-CZ" sz="2000" dirty="0" smtClean="0"/>
              <a:t> + logos (</a:t>
            </a:r>
            <a:r>
              <a:rPr lang="cs-CZ" sz="2000" dirty="0" err="1" smtClean="0"/>
              <a:t>ana</a:t>
            </a:r>
            <a:r>
              <a:rPr lang="cs-CZ" sz="2000" dirty="0" smtClean="0"/>
              <a:t> – opět, zpět) (</a:t>
            </a:r>
            <a:r>
              <a:rPr lang="cs-CZ" sz="2000" dirty="0" err="1" smtClean="0"/>
              <a:t>legó</a:t>
            </a:r>
            <a:r>
              <a:rPr lang="cs-CZ" sz="2000" dirty="0" smtClean="0"/>
              <a:t> – vybírám, mluvím, myslím). </a:t>
            </a:r>
            <a:r>
              <a:rPr lang="cs-CZ" sz="2000" dirty="0" err="1" smtClean="0"/>
              <a:t>Analogía</a:t>
            </a:r>
            <a:r>
              <a:rPr lang="cs-CZ" sz="2000" dirty="0" smtClean="0"/>
              <a:t> – </a:t>
            </a:r>
            <a:r>
              <a:rPr lang="cs-CZ" sz="2000" i="1" dirty="0" smtClean="0"/>
              <a:t>obdoba, poměrnost, naznačuje identitu proporcí mezi různým… (dle: A. Kosík: Pospojovaný svět, s. 22)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234604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Nástroje interpretace </a:t>
            </a:r>
            <a:r>
              <a:rPr lang="cs-CZ" b="1" dirty="0" err="1" smtClean="0"/>
              <a:t>NMD_II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Woody</a:t>
            </a:r>
            <a:r>
              <a:rPr lang="cs-CZ" dirty="0" smtClean="0"/>
              <a:t> </a:t>
            </a:r>
            <a:r>
              <a:rPr lang="cs-CZ" dirty="0" err="1" smtClean="0"/>
              <a:t>Vasulka</a:t>
            </a:r>
            <a:r>
              <a:rPr lang="cs-CZ" dirty="0" smtClean="0"/>
              <a:t>: </a:t>
            </a:r>
            <a:r>
              <a:rPr lang="cs-CZ" b="1" dirty="0" smtClean="0"/>
              <a:t>Reminiscence</a:t>
            </a:r>
            <a:r>
              <a:rPr lang="cs-CZ" dirty="0" smtClean="0"/>
              <a:t>, </a:t>
            </a:r>
            <a:r>
              <a:rPr lang="cs-CZ" dirty="0"/>
              <a:t>1974 (excerpt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sz="1400" dirty="0">
                <a:hlinkClick r:id="rId2"/>
              </a:rPr>
              <a:t>http://</a:t>
            </a:r>
            <a:r>
              <a:rPr lang="cs-CZ" sz="1400" dirty="0" smtClean="0">
                <a:hlinkClick r:id="rId2"/>
              </a:rPr>
              <a:t>www.fondation-langlois.org/html/e/page.php?NumPage=420</a:t>
            </a:r>
            <a:endParaRPr lang="cs-CZ" sz="1400" dirty="0"/>
          </a:p>
          <a:p>
            <a:r>
              <a:rPr lang="cs-CZ" dirty="0" err="1" smtClean="0"/>
              <a:t>Woody</a:t>
            </a:r>
            <a:r>
              <a:rPr lang="cs-CZ" dirty="0" smtClean="0"/>
              <a:t> </a:t>
            </a:r>
            <a:r>
              <a:rPr lang="cs-CZ" dirty="0" err="1" smtClean="0"/>
              <a:t>Vasulka</a:t>
            </a:r>
            <a:r>
              <a:rPr lang="cs-CZ" dirty="0" smtClean="0"/>
              <a:t>: </a:t>
            </a:r>
            <a:r>
              <a:rPr lang="cs-CZ" i="1" dirty="0" smtClean="0"/>
              <a:t>Art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Memory</a:t>
            </a:r>
            <a:r>
              <a:rPr lang="cs-CZ" i="1" dirty="0" smtClean="0"/>
              <a:t> </a:t>
            </a:r>
            <a:r>
              <a:rPr lang="cs-CZ" dirty="0" smtClean="0"/>
              <a:t>(1987, 36 min., barva, zvuk)</a:t>
            </a:r>
          </a:p>
          <a:p>
            <a:r>
              <a:rPr lang="cs-CZ" sz="1400" dirty="0" smtClean="0">
                <a:hlinkClick r:id="rId3"/>
              </a:rPr>
              <a:t>http://</a:t>
            </a:r>
            <a:r>
              <a:rPr lang="cs-CZ" sz="1400" dirty="0" err="1" smtClean="0">
                <a:hlinkClick r:id="rId3"/>
              </a:rPr>
              <a:t>www.vasulka.org</a:t>
            </a:r>
            <a:r>
              <a:rPr lang="cs-CZ" sz="1400" dirty="0" smtClean="0">
                <a:hlinkClick r:id="rId3"/>
              </a:rPr>
              <a:t>/</a:t>
            </a:r>
            <a:r>
              <a:rPr lang="cs-CZ" sz="1400" dirty="0" err="1" smtClean="0">
                <a:hlinkClick r:id="rId3"/>
              </a:rPr>
              <a:t>Catalogues</a:t>
            </a:r>
            <a:r>
              <a:rPr lang="cs-CZ" sz="1400" dirty="0" smtClean="0">
                <a:hlinkClick r:id="rId3"/>
              </a:rPr>
              <a:t>/</a:t>
            </a:r>
            <a:r>
              <a:rPr lang="cs-CZ" sz="1400" dirty="0" err="1" smtClean="0">
                <a:hlinkClick r:id="rId3"/>
              </a:rPr>
              <a:t>PDFs</a:t>
            </a:r>
            <a:r>
              <a:rPr lang="cs-CZ" sz="1400" dirty="0" smtClean="0">
                <a:hlinkClick r:id="rId3"/>
              </a:rPr>
              <a:t>/</a:t>
            </a:r>
            <a:r>
              <a:rPr lang="cs-CZ" sz="1400" dirty="0" err="1" smtClean="0">
                <a:hlinkClick r:id="rId3"/>
              </a:rPr>
              <a:t>Cat_Videoworks.pdf</a:t>
            </a:r>
            <a:endParaRPr lang="cs-CZ" sz="1400" dirty="0" smtClean="0"/>
          </a:p>
          <a:p>
            <a:r>
              <a:rPr lang="cs-CZ" sz="1000" dirty="0" smtClean="0">
                <a:hlinkClick r:id="rId4"/>
              </a:rPr>
              <a:t>https://</a:t>
            </a:r>
            <a:r>
              <a:rPr lang="cs-CZ" sz="1000" dirty="0" smtClean="0">
                <a:hlinkClick r:id="rId4"/>
              </a:rPr>
              <a:t>www.google.cz/search?q=woody+vasulka+art+of+memory&amp;source=lnms&amp;tbm=isch&amp;sa=X&amp;ei=bfoNU4fLEMHAtQaFi4DADA&amp;ved=0CAcQ_AUoAQ&amp;biw=1920&amp;bih=985</a:t>
            </a:r>
            <a:endParaRPr lang="cs-CZ" sz="1000" dirty="0" smtClean="0"/>
          </a:p>
          <a:p>
            <a:r>
              <a:rPr lang="cs-CZ" sz="1000" dirty="0">
                <a:hlinkClick r:id="rId5"/>
              </a:rPr>
              <a:t>https://</a:t>
            </a:r>
            <a:r>
              <a:rPr lang="cs-CZ" sz="1000" dirty="0" smtClean="0">
                <a:hlinkClick r:id="rId5"/>
              </a:rPr>
              <a:t>www.youtube.com/watch?v=lGOiTd83tD4</a:t>
            </a:r>
            <a:endParaRPr lang="cs-CZ" sz="1000" dirty="0" smtClean="0"/>
          </a:p>
          <a:p>
            <a:endParaRPr lang="cs-CZ" sz="1000" dirty="0" smtClean="0"/>
          </a:p>
          <a:p>
            <a:endParaRPr lang="cs-CZ" sz="1000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9022" y="4086615"/>
            <a:ext cx="3015645" cy="239336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5488" y="4001294"/>
            <a:ext cx="2025948" cy="278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7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261</Words>
  <Application>Microsoft Office PowerPoint</Application>
  <PresentationFormat>Širokoúhlá obrazovka</PresentationFormat>
  <Paragraphs>33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Nástroje interpretace novomediálního díla II</vt:lpstr>
      <vt:lpstr>Nástroje interpretace NMD_II</vt:lpstr>
      <vt:lpstr>Nástroje interpretace NMD_II</vt:lpstr>
      <vt:lpstr>Nástroje interpretace NMD_II</vt:lpstr>
      <vt:lpstr>Nástroje interpretace NMD_II</vt:lpstr>
      <vt:lpstr>Nástroje interpretace NMD_II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Nástroje interpretace novomediálního díla II</dc:title>
  <dc:creator>Jana Horáková</dc:creator>
  <cp:lastModifiedBy>Jana Horáková</cp:lastModifiedBy>
  <cp:revision>11</cp:revision>
  <dcterms:created xsi:type="dcterms:W3CDTF">2014-02-26T13:59:41Z</dcterms:created>
  <dcterms:modified xsi:type="dcterms:W3CDTF">2016-02-24T16:43:02Z</dcterms:modified>
</cp:coreProperties>
</file>