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97" r:id="rId5"/>
    <p:sldId id="298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8" r:id="rId17"/>
    <p:sldId id="306" r:id="rId18"/>
    <p:sldId id="268" r:id="rId19"/>
    <p:sldId id="269" r:id="rId20"/>
    <p:sldId id="270" r:id="rId21"/>
    <p:sldId id="307" r:id="rId22"/>
    <p:sldId id="271" r:id="rId23"/>
    <p:sldId id="272" r:id="rId24"/>
    <p:sldId id="274" r:id="rId25"/>
    <p:sldId id="309" r:id="rId26"/>
    <p:sldId id="301" r:id="rId27"/>
    <p:sldId id="302" r:id="rId28"/>
    <p:sldId id="299" r:id="rId29"/>
    <p:sldId id="300" r:id="rId30"/>
    <p:sldId id="275" r:id="rId31"/>
    <p:sldId id="30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303" r:id="rId42"/>
    <p:sldId id="285" r:id="rId43"/>
    <p:sldId id="286" r:id="rId44"/>
    <p:sldId id="287" r:id="rId45"/>
    <p:sldId id="288" r:id="rId46"/>
    <p:sldId id="304" r:id="rId47"/>
  </p:sldIdLst>
  <p:sldSz cx="9144000" cy="6858000" type="screen4x3"/>
  <p:notesSz cx="6858000" cy="97234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8182" autoAdjust="0"/>
  </p:normalViewPr>
  <p:slideViewPr>
    <p:cSldViewPr>
      <p:cViewPr varScale="1">
        <p:scale>
          <a:sx n="67" d="100"/>
          <a:sy n="67" d="100"/>
        </p:scale>
        <p:origin x="8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5BEA-F43B-422B-A498-FC2381DBDE09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C69F-E789-43EB-B814-67F1E13347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1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3473F4-259D-408F-B7DE-6D3E649EE852}" type="datetimeFigureOut">
              <a:rPr lang="cs-CZ" smtClean="0"/>
              <a:pPr/>
              <a:t>13. 3. 2016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05800" cy="1066052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Starověký Řím: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vláda  a 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základní jednotkou pak byla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odvozeno pravděpodobně z latinského tvaru slova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coviria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 sdružení mužů; členové kurie se nazývali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curiales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původně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tvořeny snad jen patricii</a:t>
            </a:r>
            <a:endParaRPr lang="cs-CZ" sz="2000" dirty="0" smtClean="0"/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kurií - každá měla své jméno, odvozené z místních označení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Foriensis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nebo rodových jmen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hlavou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všech kurií byl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maximus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endParaRPr lang="cs-CZ" sz="1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každá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kurie měla: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svého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správce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volen doživotně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kněze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flamen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sacerdos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curialis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zřízence/služebníka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liktora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lictor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vlastní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shromaždiště se svatyní - přední místo mezi bohy zaujímá u kurií bohyně Juno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Quiritis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); vedle ní i bohyně domácího krbu Vesta</a:t>
            </a: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kuriích byla pravděpodobně také založena první římská armáda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konci doby královské (za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Servia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Tullia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došlo ke změně organizační struktury římského obyvatelstva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rozdělení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obyvatelstva do 5 majetkových tříd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classis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nedosahující majetku pro zařazení do V. třídy byli nazýváni buď jako proletáři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proletarii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(název se odvozuje od skutečnosti, že jejich jediným „majetkem“ jsou děti =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proles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capite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censi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(při cenzu se mohli prokázat pouze svým občanským právem)</a:t>
            </a:r>
          </a:p>
          <a:p>
            <a:pPr marL="540000" lvl="1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příslušnost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 majetkové třídě nahrazuje příslušnost ke kurii =&gt; na základě příslušnosti se odvozují občanova práva ve sněmu a povinnosti (zvláště v armádě)</a:t>
            </a:r>
            <a:endParaRPr lang="cs-CZ" sz="2000" dirty="0"/>
          </a:p>
        </p:txBody>
      </p:sp>
      <p:pic>
        <p:nvPicPr>
          <p:cNvPr id="4" name="Obrázek 3" descr="rozdeleni-obyvatelstva-Tul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6588732" cy="263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3744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římské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obyvatelstvo a město Řím bylo rozděleno na 4 místní okresy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</a:p>
          <a:p>
            <a:pPr marL="540000" lvl="1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Palatina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Esquilina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Sucusana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Suburbana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Collina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tak stává pevně organizovanou jednotkou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urbs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quattuor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regionum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město o čtyřech okresech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serviovská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ústava nebere ohled na příslušnost k plebejskému nebo patricijskému rodu =&gt; boje o zrovnoprávnění mezi těmito dvěma skupinami</a:t>
            </a:r>
            <a:endParaRPr lang="cs-CZ" sz="2000" dirty="0"/>
          </a:p>
        </p:txBody>
      </p:sp>
      <p:pic>
        <p:nvPicPr>
          <p:cNvPr id="3" name="Obrázek 2" descr="shepherd-c-022-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7362" y="404664"/>
            <a:ext cx="4194578" cy="4752528"/>
          </a:xfrm>
          <a:prstGeom prst="rect">
            <a:avLst/>
          </a:prstGeom>
        </p:spPr>
      </p:pic>
      <p:pic>
        <p:nvPicPr>
          <p:cNvPr id="4" name="Obrázek 3" descr="RIONI-RE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268760"/>
            <a:ext cx="16192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80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Rozdělení moci a administrativa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nejvyšším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vládním činitelem byl král - neměl však neomezenou moc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král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měl nejvyšší administrativní funkci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řídil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výstavbu města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spravoval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obecní majetek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vypovídal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válku a uzavíral mír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velel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vojsku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nejvyšší soudní moc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zastával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funkci kněze/obětníka - zjišťoval vůli bohů</a:t>
            </a:r>
          </a:p>
          <a:p>
            <a:pPr marL="540000" lvl="1" indent="-180000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královská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funkce byla doživotní, ale ne dědičná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králově smrti a nástupem nového nastávalo mezivládí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interregnum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během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této doby přechází výkonná moc na senát - ten každých 5 dní volí mezi sebou muže, který se na tuto dobu stává „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mezikrálem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interrex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a to na tak dlouho, dokud není aklamací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bohy předem schválený nový král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druhým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nejvýznačnějším činitelem byl senát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senatus</a:t>
            </a:r>
            <a:endParaRPr lang="cs-CZ" sz="1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název je odvozen od slova </a:t>
            </a:r>
            <a:r>
              <a:rPr lang="cs-CZ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senex</a:t>
            </a: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(stařec) - původně tedy asi rada starších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jednalo </a:t>
            </a: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o poradní orgán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původně </a:t>
            </a: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bylo senátorů (</a:t>
            </a:r>
            <a:r>
              <a:rPr lang="cs-CZ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senatores</a:t>
            </a:r>
            <a:r>
              <a:rPr lang="cs-CZ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patres</a:t>
            </a: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100, koncem doby královské už 300 =&gt; podle 300 rodů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senátory </a:t>
            </a: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určoval král, který měl právo senát sestavovat (</a:t>
            </a:r>
            <a:r>
              <a:rPr lang="cs-CZ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senatum</a:t>
            </a:r>
            <a:r>
              <a:rPr lang="cs-CZ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legere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ustava,urady_0001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40968"/>
            <a:ext cx="5544616" cy="308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součástí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politického života v Římě byly i tzv. komicie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shromáždění občanů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svoláváno králem a scházelo se na předem vyhrazeném místě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- v sousedství severovýchodního cípu římského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fora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ázek 4" descr="foro googl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818840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om 2\Skener\2013_04_14\comit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476675" cy="5328592"/>
          </a:xfrm>
          <a:prstGeom prst="rect">
            <a:avLst/>
          </a:prstGeom>
          <a:noFill/>
        </p:spPr>
      </p:pic>
      <p:pic>
        <p:nvPicPr>
          <p:cNvPr id="3" name="Obrázek 2" descr="618px-Comitium_Drawing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784" y="1700808"/>
            <a:ext cx="3677765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2068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na sněmu dělili podle příslušnosti k určité kurii =&gt; sněm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kurijní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curiata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přesné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informace o jeho pravomocích a funkci nejsou přesně známy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vyslechnutí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 potvrzení rozhodnutí krále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vyslovoval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souhlas s kandidátem na krále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někdy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rozhodoval o válce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fungoval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jako odvolací instance proti rozhodnutí některých úředníků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schvaloval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záležitosti související z rodovou příslušností jednotlivých občanů</a:t>
            </a:r>
          </a:p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po reformách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Servia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Tullia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vzniká nový sněm založený na příslušnosti k určité majetkové třídě - setninový sněm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centuriata</a:t>
            </a:r>
            <a:endParaRPr lang="cs-CZ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54868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součástí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městské správy tvořili</a:t>
            </a:r>
          </a:p>
          <a:p>
            <a:pPr marL="540000" lvl="1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praefectus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urbi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bezpečnost a pořádek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quaestores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parricidii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vyšetřovali hrdelní zločiny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duumviri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perduellionis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vyšetřovali zločiny velezrady =&gt; jejich existence není doložena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stava,urady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696744" cy="593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Nejstarší formy vlády a dělení společnosti:</a:t>
            </a:r>
          </a:p>
        </p:txBody>
      </p:sp>
      <p:pic>
        <p:nvPicPr>
          <p:cNvPr id="3" name="Obrázek 2" descr="ustava,urady_000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8832" cy="544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285728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počátku republiky se z Říma stává aristokratická městská republika, která je nadále ovládána patricijskými rody</a:t>
            </a:r>
          </a:p>
          <a:p>
            <a:pPr marL="180000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během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repuliky se postupně vytváří bohatá vrstva plebejů, kteří se stávají plebejskou šlechtou =&gt; ta usiluje o právní a politické zrovnoprávnění s patricii - toho plebejové docilují rokem 287 př. Kr., kdy jsou, na základě zákonu Hortensia, plebiscita plně uznána jako zákony platící pro celý národ</a:t>
            </a:r>
          </a:p>
          <a:p>
            <a:pPr marL="180000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základě tohoto zrovnoprávnění se z patricijské a plebejské šlechty vymezuje tzv. nobilita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nejednalo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o uzavřenou skupinu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členem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nobility se stal ten, který zastával úřad s imperiem =&gt; úřednická šlechta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člověk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který takový úřad zastával jako první ze své rodiny (neurozené) se nazýval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homo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novus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nobilita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sama byla společenskou elitou vymezující se ze senátorského stavu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dědičná rodem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icero_-_Musei_Capito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320480" cy="5760640"/>
          </a:xfrm>
          <a:prstGeom prst="rect">
            <a:avLst/>
          </a:prstGeom>
        </p:spPr>
      </p:pic>
      <p:pic>
        <p:nvPicPr>
          <p:cNvPr id="6" name="Obrázek 5" descr="335-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1826" y="548680"/>
            <a:ext cx="3415601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072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senátorský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stav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ordo senatorius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nejvyšší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společenský stav v Římě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jádro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tvořili senátoři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členům se počítali i členové senátorovi rodiny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počátek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tohoto stavu je kladen do 4. st. př. Kr., kdy se členství v senátu stalo doživotním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nebyl dědičný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odznakem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stavu byl široký purpurový pruh na tunice, zvláštní boty a prsten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" name="Obrázek 2" descr="ep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5256584" cy="328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jezdecký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stav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ordo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equester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senátorského formálně oddělen až roku 129 př.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., kdy byl zákonem senátorům odebrán státní kůň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equus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publicus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příslušníci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na nazývali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equites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Romani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konci republiky tvořili příslušníci tohoto stavu „nižší šlechtu“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minimální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přímé politické cíle - politický nátlak vytvářely skrze kontakty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soustředili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především na finančnictví, různé druhy podnikání, vybírání daní v provinciích ... 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odznakem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příslušnosti byl úzký nachový pruh na tunice a zlatý prsten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část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římské společnosti tvořili cizinci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peregrini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jednalo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o svobodné neřímské obyvatelstvo Itálie (kromě Latinů) - a to až do roku 89 př. Kr., kdy jim bylo uděleno občanství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obyvatelé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provincií =&gt; 212 po Kr. uděleno občanství na základě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Constitutio Antoniniana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50030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439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Rozdělení moci a administrativa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vyhnání posledního krále a ustanovením Říma jako republiky docházelo k postupnému vývoji její organizace =&gt; v době nejrozvinutější formy státního zřízení (od 3. st. př. Kr.)  bylo řízení státu založeno na vzájemných vztazích 3 hlavních složek římského státu - systému uředníků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senátu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senatus, senatus populusque Romanus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a lidových sněmů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180000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honorum</a:t>
            </a:r>
            <a:endParaRPr lang="en-US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úřední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dráha - stanovení posloupnosti úřadů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roku 180 př. Kr. stanovená i zákonem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lex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Villia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annalis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cílem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bylo vytvořit stejné podmínky pro budoucí vstup do senátu zastáváním nejdříve nižších úřadů a poté po určitých časových odstupech postupovat výše až ke konzulskému úřadu =&gt; přístup k jednotlivým úřadům byl podmíněn dosažením stanoveného věku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kvéstoři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min. věk 27 / od Sully 31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édilové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min. věk 37 let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prétoři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min. věk 40 let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konzulové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min. věk 42-43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ursusHono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5050873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základní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struktura a vymezení kompetencí vytvořena ve 3. stol. př. Kr.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činnost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úředníků vymezena zákony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úředníci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voleni na sněmech =&gt; předpoklady a nároky na uchazeče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 se musel řádně ucházet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petitio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musel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být bezúhonný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tělesně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 duševně zdravý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dosáhnout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požadovaného věku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splnit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vojenskou službu - 10 let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musel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být bohatý - úřady nebyly placeny</a:t>
            </a: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vyznačovali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zpravidla ročním trváním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nesměli kumulovat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opakování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úřadu bylo možné - od 2. st. př. Kr.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až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 10 letech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hierarchicky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uspořádány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byly rozdělovány podle několika aspektů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celonárodní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úřady, které byly přístupné všem občanům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populi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Romani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byly původně plebejské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plebei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vyšší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maiores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nižší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minores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imperiem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imperio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bez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sine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imperio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pravidelné, nepravidelné nebo mimořádné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úředníci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měli k dispozici pomocný personál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officiales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apparitores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který byl placený státem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nejvyšší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scribae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účetní manipulanti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níže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stáli liktoři, úřední poslové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viatores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 hlasatelé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praecones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2153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rámci úřadu panovala kolegialita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nebylo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však předpokládáno společné rozhodování =&gt; rozhodování v rámci úřadu měli úředníci většinou rozdělenou - dohodou, losem nebo senátem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spojena s možností tzv.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intercese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právo veta, zákaz činnosti, zákrok proti činnosti ...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určena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pouze pro úředníky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veta měli </a:t>
            </a:r>
          </a:p>
          <a:p>
            <a:pPr marL="162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úředníci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proti sobě rovným kolegům</a:t>
            </a:r>
          </a:p>
          <a:p>
            <a:pPr marL="162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vyšší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úředníci proti nižším</a:t>
            </a:r>
          </a:p>
          <a:p>
            <a:pPr marL="162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každý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tribun lidu proti všem úřadům, proti rozhodnutí senátu a proti návrhům zákonů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veto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nemohlo být vetováno, pouze odvoláno tím, kdo veto použil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vetu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nepodléhal diktátor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intercese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mohly být omezeny rozhodnutím senátu o nouzovém stavu obce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senatus consultum ultimum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rchaeology\Ph.D\Výuka\Lecture 7\Obr\ustava,urady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7"/>
            <a:ext cx="8215370" cy="5011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Doba královská 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pouze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nejisté informace na základě starších písemných pramenů</a:t>
            </a:r>
          </a:p>
          <a:p>
            <a:pPr marL="180000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základem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římské společnosti jsou římští občané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=&gt; dělí se do několika společenských tříd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Římští občané</a:t>
            </a: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římského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občanství se nabývalo několika způsoby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narozením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římským občanům, kteří byly řádně oddáni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adopcí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přistěhováním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 Říma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službou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 římském vojsku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občanství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mohl obdržet cizinec - usnesením sněmu, na doporučení senátu nebo rozhodnutím vojevůdců a později císařů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občanství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mohl získat i otrok po svém propuštění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Nejvyššími představiteli státu a zároveň úředníky se stali konzulové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consules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):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voleni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 jeden rok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vždy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museli být 2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když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jeden zemřel musel být zvolen nový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consul suffectus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když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zemřeli oba museli být zvoleni náhradníci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consules suffecti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byli vybaveni imperiem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 rámci říše nejvyšší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imperium maius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symolizováno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fasces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svazek 12 prutů s vetknutou sekerou, které byly neseny liktory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vrchními veliteli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soudní pravomoci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reprezentanty státu vůči bohům - držitelé nejvyšších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auspicií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summa auspicia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jejich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pravomoci zahrnovali celou říši - omezeno Sullou na Itálii =&gt; zbavení funkce velitelů vojska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úřadovali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buď samostatně, nebo oba =&gt; střídali se v držení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fasces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2611630_5e33dd14aa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76064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každému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náležela „konzulská armáda“ - obvykle 2 legie + pomocné sbory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pokud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bojovali společně ve velení se konzulové střídali každý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</a:t>
            </a:r>
          </a:p>
          <a:p>
            <a:pPr marL="900000" lvl="2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svolávat lidová shromáždění a senát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zpočátku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prováděli cenzus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rozhodovali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kdo má být členem senátu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svá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rozhodnutí sdělovali skrze edikdy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původně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také spravovali státní pokladnu, řídili stavby veřejných budov ...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Za kritické situace mohl být jmenován mimořádný úředník s neomezeným imperiem - diktátor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dictator: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jmenován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většinou v době vojenského ohrožení jedním z konzulů po dohodě se senátem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svou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funkci mohl vykonávat nejdéle 6 měsíců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jako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velitel pěšího vojska si jmenoval jako zástupce velitele jízdy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magister equitum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měl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absolutní moc - nepodléhal právu veta, proti jeho rozhodnutí se nebylo možno odvolat, byl právně nepostihnutelný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2868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Asi od roku 367 př. Kr. byl společně s konzuly volen nový úředník - prétor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: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zpočátku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vystupoval jako zástupce konsulů pro řízení městských záležitostí, později bylo jeho hlavním úkolem vedení soudnictví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zastupoval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konzuly v jejich nepřítomnosti = měl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r. 241 př. Kr. byl volen druhý praetor, který se zabýval právními vztahy týkající se cizinců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 peregrinus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zatímco první vyřizoval právní otázky týkající se občanů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 urbanus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zřízení provincií byli voleni další 4 praetoři, kteří se starali o jejich správu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praetoři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voleni centurijním sněmem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mohli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velet vojsku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mohli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svolávat senát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mohli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předkládat návrhy zákonů =&gt; svými edikty přispívali k rozvoji civilního práva =&gt; vznik souboru tzv. praetorského práva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ius praetorium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nebo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ius honorarium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Sulla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zvýšil počet praetorů na 8 (81. př. Kr.) - po dobu funkce zůstávali ve městě, poté odcházeli do provincií jako propraetoři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Caesara byl jejich počet 16, za Augusta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 roce 443 př. Kr. byli poprvé zvoleni noví úředníci - cenzoři - censores: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voleni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jednou za 5 let centurijním sněmem a jejich úřad trval 18 měsíců - obvykle bývalými konzuly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pracovali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společně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pokud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jeden z nich zemřel, musel druhý abdikovat =&gt; byla volena nová dvojice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nemají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proti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jejich rozhodnutí se nebylo možno odvolat a ani je soudně napadnout =&gt; sami cenzoři nemohli být voláni k odpovědnosti</a:t>
            </a:r>
          </a:p>
          <a:p>
            <a:pPr marL="540000" lvl="1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činnost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cenzorů: 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provedení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cenzu - sčítání občanů a zjištování stavu jejich majetku =&gt; zařazení občanů do majetkových tříd a zapsání do místních tribuí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kontrola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 vybírání (nebo vyloučení) členů senátu =&gt; vyhotovení nového seznamu senátorů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lectio senatus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kontrola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 přehlídka občanů zařazených do jezdeckých centurií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dohlížení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hospodaření se státním majetkem - půda...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dohled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nad mravy - prohřešky mohly být trestány několika způsoby - důtky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notae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vyloučení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ze senátu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vyloučení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 jezdecké centurie</a:t>
            </a:r>
          </a:p>
          <a:p>
            <a:pPr marL="126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přiřazení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 méně významné centurie</a:t>
            </a:r>
          </a:p>
          <a:p>
            <a:pPr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Édilové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aediles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původně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pouze plebejští úřadující v Cereřině chrámu na Aventinu. 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voleni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plebejským sněmem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jejich úkolům patřilo: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vedení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archivu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finanční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záležitosti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organizace plebejských her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ludi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později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vytvoření úřadu kurulských édilů (patricijský úřad), kteří se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následně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pracovní náplní „sloučili“ s plebejskými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voleni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na 1 rok tribujním sněmem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komunální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úředníci - 2. stupeň v rámci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cursus honorum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dohlíželi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nad pořádkem ve městě = zastupovali městskou policii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dohlíželi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trhy =&gt; rozhodovali v tržních sporech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pečovali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 řečiště řeky Tibery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dohlíželi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zásobování města potravinami a vodou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pořádali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státní hry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010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Kvestoři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quaestores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nižší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úředníci - 1. stupeň v rámci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cursus honorum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voleni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tribujním sněmem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r. 447 př. Kr. spravovali státní pokladnu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později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voleni další dva, kteří spravovali vojenskou pokladnu jednotlivých konsulů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jejich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počet se i nadále zvyšoval - 1 spravoval přístav v Ostii, další byli posíláni do každé nové provincie, kde byl začleněn do štábu správce provincie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správě pokladny přibírají i další funkce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správa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archivu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výběr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daní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kontrolují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účty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Sulla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stanovil počet těchto úředníků na 20, přičemž minimální věk byl stanoven na 30 let a absolování tohoto úřadu automaticky znamenalo zařazení do senátu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Caesara se jejich počet zvýšil na 40, za Augusta zpět na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96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Tribuni lidu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tribunus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plebis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představitel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 zákonný ochránce plebejů proti úřední moci patricijských úředníků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vznik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úřadu je datován do r. 494 př. Kr.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jejich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počet se časem měnil - nejdříve byli 2, poté 5 a nakonec 10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voleni shromážděním plebejů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concilium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plebei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úřadu nastupovali 10. prosince,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funkce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trvala 1 rok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dohromady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tvořili kolegium, kdy každý měl právo veta vůči rozhodnutí druhého tribuna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nedotknutelní</a:t>
            </a:r>
          </a:p>
          <a:p>
            <a:pPr marL="540000" lvl="1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zákonem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jim bylo dovoleno zakročit proti jednání nebo rozhodnutí jakéhokoliv úředníka a senátu - dokonce i jednání lidu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měli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právo svolávat shromáždění plebejů a řídit jeho jednání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měli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právo účastnit se jednání senátu, pronášet zde své názory a později  ho i svolávat</a:t>
            </a:r>
          </a:p>
          <a:p>
            <a:pPr marL="540000" lvl="1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tento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 nebyl součástí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cursus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honorum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=&gt; pokud chtěl tento úřad zastávat patricij, musel se nejdříve vzdát patriciátu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153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republiky se počet členů senátu zvýšil na 300, za Sully na 600 a za Caesara na 900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původně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přístupný pouze patricijům, později (asi od konce 5. st.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. Kr.) i plebejům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výběr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senátorů prováděli nejdříve konzulové pak cenzoři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členy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stávali bývalí úředníci, soukromé osoby, vojáci …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členství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bylo doživotní - možnost vyloučení cenzory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odznakem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byla tunika s širokým nachovým pruhem a červené sandály</a:t>
            </a:r>
          </a:p>
          <a:p>
            <a:pPr marL="540000" lvl="1" indent="-180000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 poradním orgánem = neměl výkonnou moc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významný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vliv v mnoha oblastech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rozhodoval v hospodářských otázkách - rozpočet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určoval správce provincií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rozhodoval o zahraniční politice, 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předjednával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 válce a míru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obsazoval soudní poroty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projednával návrhy zákonů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rozhodoval v otázkách náboženských kultů a veřejné morálky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260648"/>
            <a:ext cx="78488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občan mohl své občanství i ztratit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deminutio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capitis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ztrátou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svobody - upadnutím do zajetí nebo otroctví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soudním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rozsudkem - vyhnanství, nucené práce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odstěhováním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do jiné obce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občanství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poskytovalo občanovi práva veřejná (politická) a soukromá (zvláště hmotná)</a:t>
            </a: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nutné rozlišovat dvě formy občanství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plnoprávný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optimo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iure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pouze se soukromými právy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minuto iure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optimo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iure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politická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práva - náležela mužům po dosažení 25 let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volit v komiciích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suffragii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být volen do úřadů a stát se členem senátu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honorum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konat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auspicia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vykonávat kněžské úřady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sacrorum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odvolat se k lidu při obvinění ze zločinu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provocationis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02359"/>
            <a:ext cx="80724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Komicie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comitum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republiky 3 komicie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/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curiata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již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 doby královské</a:t>
            </a: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době republiky občané hlasováním potvrzovali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nejvyšších úředníků, sankcionovali zákony a přijímali rozhodnutí o válce a míru</a:t>
            </a: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později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uplatňoval v oblasti sakrálního a rodinného práva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1"/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centuriata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zavedena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reformy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Servia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Tullia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republiky se z něj stává nejdůležitější sněm – lidé hlasovali podle zařazení do majetkových tříd – hlasovací jednotkou byla centurie (původně sněm podle vojenských setnin)</a:t>
            </a: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hlasování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bylo znevýhodněno pro chudší obyvatelstvo, neboť nejdříve hlasovali centurie nejbohatších občanů - 98 ze 193 centurií</a:t>
            </a:r>
          </a:p>
          <a:p>
            <a:pPr marL="90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sněm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hlasoval o válce a míru, volil nejvyšší úředníky, přijímal zákony, byl nejvyšší instancí v politicky významných procesech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tribuna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hlasování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probíhalo na základě rozdělení obyvatelstva podle 35 místních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tribuí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sněm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- volil nižší úředníky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schvaloval některé zákony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2. st. př. Kr. volil i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augury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pontifiky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komicie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mohl svolávat pouze k tomu zplnomocněný úředník - konzul,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cenzor, který: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předkládal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návrhy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jednání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sněmu řídil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dohlížel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sčítání hlasů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vyhlašoval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výsledky hlasování</a:t>
            </a:r>
          </a:p>
          <a:p>
            <a:pPr marL="45720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hlasování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byla nejdříve ústní, od roku 131 př. Kr. tajné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tava,urad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5688632" cy="598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Státní správa za principátu (císařství)</a:t>
            </a:r>
          </a:p>
          <a:p>
            <a:pPr marL="0" lvl="1"/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lvl="1" indent="-1800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- za principátu jsou republikánské úřady formálně zachovány, ovšem celkovou moc ve státě má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princeps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nejvyšší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–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maius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stálé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prokonsulské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proconsulare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pravomoci censora, tribuna lidu a konzula - nejvyšší vojenský velitel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nejvyšším knězem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pontifex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maximus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úlohy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 moc úřadů se celkově mění</a:t>
            </a:r>
          </a:p>
          <a:p>
            <a:pPr marL="18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počet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úředníků se zvyšuje, jejich pravomoci zmenšují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úředníky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jmenuje sám císař</a:t>
            </a:r>
          </a:p>
          <a:p>
            <a:pPr marL="45720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8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vznikají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nové úřady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císařská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rada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consilium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principis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 ní jmenováni senátoři a odborníci z jezdeckého stavu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Hadriana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Severovců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její moc posílila - byli do ní jmenováni nejlepší právníci a přešli na ní soudní kompetence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praefektury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zastávané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(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 s širokou mírou působností – od nejnižší po nejvyšší posty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jejich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funce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zahrnovali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oblati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: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soudnictví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správy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- stáli v čele správy císařské sociální péče, řídili státní i vojenskou pokladnu, vedli správu říšské pošty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vojenství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jedním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 nejdůležitějších se za principátu stávají:</a:t>
            </a:r>
          </a:p>
          <a:p>
            <a:pPr marL="900000" lvl="3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praetorio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- velitel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prétoriánů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nejvyšší dosažitelná hodnost pro římského jezdce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určováni v počtu 2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účastnili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 války buď společně s císařem, nebo veleli sami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členy císařské rady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později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získali i soudní pravomoci</a:t>
            </a:r>
          </a:p>
          <a:p>
            <a:pPr marL="13716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0" lvl="3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urbis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- městský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preafect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vždy zastával příslušník senátorského stavu - obvykle bývalým konzulem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doba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úřadu se pohybovala mezi 1-3 roky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součástí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úřadu bylo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- velel městským kohortám 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dohlížel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na úředníky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udržoval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klid a pořádek ve městě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součástí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úřadu byl i vlastní soudní dvůr</a:t>
            </a:r>
          </a:p>
          <a:p>
            <a:pPr marL="1620000" lvl="5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měl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právo vynášet hrdelní rozsudky</a:t>
            </a:r>
          </a:p>
          <a:p>
            <a:pPr marL="1371600" lvl="4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00000" lvl="3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annonae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úřad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 obsazován příslušníky jezdeckého stavu s pravomocemi pro celou říši – dohled nad přístavy, kontrakty s dopravci …</a:t>
            </a:r>
          </a:p>
          <a:p>
            <a:pPr marL="1260000" lvl="4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byl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pověřen zásobováním Říma potravinami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 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počet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členů je stanoven na 600 - jsou jmenováni císařem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vybíráni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 bývalých představitelů úřadů – jejich majetek musí dosahovat nejméně milionu sesterciů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předsedá sám císař</a:t>
            </a:r>
          </a:p>
          <a:p>
            <a:pPr marL="54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pravomoci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senátu se zvyšují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úředníky - z řad kandidátů určených císařem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volí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císaře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jeho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usnesení mají platnost zákona</a:t>
            </a:r>
          </a:p>
          <a:p>
            <a:pPr marL="900000" lvl="3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získává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soudní pravomoci - odvolání v občanskoprávních sporech, některé trestní pravomoci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soukromá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uzavřít zákonný sňatek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conubii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sňatky mezi patricii a plebeji jsou přípustné od r. 445 př. Kr., mezi propuštěnci a občany až od r. 18. př. Kr.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 vlastnictví uznávané a chráněné státem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comercii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uplatnit své nároky před soudem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legis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actionis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povinnosti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dostavit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ke sčítání lidu - censor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vykonávat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vojenskou službu - ius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militae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00000" lvl="2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platit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daně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tributum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zrušeno r. 167 př. Kr.</a:t>
            </a: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práva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která umožňovala cizincům získat občanská práva</a:t>
            </a:r>
          </a:p>
          <a:p>
            <a:pPr marL="900000" lvl="2" indent="-180000">
              <a:buFontTx/>
              <a:buChar char="-"/>
            </a:pP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domicilii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právo pobytu</a:t>
            </a:r>
          </a:p>
          <a:p>
            <a:pPr marL="900000" lvl="2" indent="-180000">
              <a:buFontTx/>
              <a:buChar char="-"/>
            </a:pP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migrationis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právo na přistěhování do Říma</a:t>
            </a: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minuto iure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patří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mezi ně propuštěnci bez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honorum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obyvatelé italských municipií bez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suffragii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 obyvatelé provincií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nejvyšší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postavení zaujímají patriciové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patricii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patrně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potomci původních římských obyvatel 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jedná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o privilegovanou vrstvu obyvatelstva, která svůj původ odvozuje od urozených otců (pater)</a:t>
            </a:r>
          </a:p>
        </p:txBody>
      </p:sp>
      <p:pic>
        <p:nvPicPr>
          <p:cNvPr id="4" name="Obrázek 3" descr="ustava,urady_0001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972" y="4149080"/>
            <a:ext cx="6634484" cy="22452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2132856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jsou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organizováni v rodech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gentes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které se skládají z několika rodin - jméno rodu je zahrnuto do jména člena rodu</a:t>
            </a:r>
          </a:p>
          <a:p>
            <a:pPr marL="900000" lvl="2" indent="-180000">
              <a:buFontTx/>
              <a:buChar char="-"/>
            </a:pPr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jedná se o nejstarší a nejslavnější rody v Římě</a:t>
            </a:r>
          </a:p>
          <a:p>
            <a:pPr marL="1260000" lvl="2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Cornelia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Scipionové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260000" lvl="3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Aemilia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Aemilianus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Paullus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Scipio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Aemilianus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260000" lvl="3" indent="-180000">
              <a:buFontTx/>
              <a:buChar char="-"/>
            </a:pP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Iulia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= Caesar</a:t>
            </a:r>
          </a:p>
          <a:p>
            <a:pPr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ustava,urady_0001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972" y="4149080"/>
            <a:ext cx="6634484" cy="224525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536" y="33265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základě příslušnosti k rodu (rodině), pozemkovém majetku a náboženské příslušnosti k místním bohům se již v této době patriciové konstituovali jako dědičná šlechta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druhou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významnou složku římského obyvatelstva tvořili plebejové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plebei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původ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nejistý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svobodní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občané s omezenými politickými právy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slabší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sociální a ekonomické postavení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odlišný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náboženský kult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3717032"/>
            <a:ext cx="6264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klienti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clientes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době královské vrstva svobodného obyvatelstva, závislá na patriciích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patrně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náležely k rodům, ze kterých se vytvořila patricijská vrstva</a:t>
            </a: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otroci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famuli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servi,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mancipia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pueri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počátku především z řad válečných zajatců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také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 řad svobodných občanů - dlužníci (do r. 326)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potomci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otroků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byli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pokládáni za bezprávné členy rodiny a podléhali, stejně jako ostatní členové rodiny, pravomoci otce rodiny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pater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familias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540000" lvl="1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životní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úroveň otroků byla podobná jako u svobodných občanů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Organizace společnosti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základě pokrevní příbuznosti po otcovské linii</a:t>
            </a: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nejnižší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organizační jednotkou byla rodina =&gt; 10 rodin tvořilo rod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=&gt; 10 rodů vytvářelo kurii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=&gt; 10 kurií tvořilo kmen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marL="180000" indent="-180000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80000" indent="-180000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archaickém Římě byly 3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tribue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Tities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Ramnes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lvl="1" indent="-180000">
              <a:buFontTx/>
              <a:buChar char="-"/>
            </a:pP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Luceres</a:t>
            </a:r>
            <a:endParaRPr lang="cs-CZ" sz="2000" dirty="0"/>
          </a:p>
        </p:txBody>
      </p:sp>
      <p:pic>
        <p:nvPicPr>
          <p:cNvPr id="4" name="Obrázek 3" descr="ustava,urady_0001.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77072"/>
            <a:ext cx="7172091" cy="230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11554</TotalTime>
  <Words>3516</Words>
  <Application>Microsoft Office PowerPoint</Application>
  <PresentationFormat>Předvádění na obrazovce (4:3)</PresentationFormat>
  <Paragraphs>417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</vt:lpstr>
      <vt:lpstr>Constantia</vt:lpstr>
      <vt:lpstr>Wingdings 2</vt:lpstr>
      <vt:lpstr>Papír</vt:lpstr>
      <vt:lpstr>Antické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Toram2</cp:lastModifiedBy>
  <cp:revision>960</cp:revision>
  <dcterms:created xsi:type="dcterms:W3CDTF">2012-02-28T16:47:50Z</dcterms:created>
  <dcterms:modified xsi:type="dcterms:W3CDTF">2016-03-14T09:08:30Z</dcterms:modified>
</cp:coreProperties>
</file>