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256" r:id="rId2"/>
    <p:sldId id="257" r:id="rId3"/>
    <p:sldId id="258" r:id="rId4"/>
    <p:sldId id="259" r:id="rId5"/>
    <p:sldId id="260" r:id="rId6"/>
    <p:sldId id="261" r:id="rId7"/>
    <p:sldId id="262" r:id="rId8"/>
    <p:sldId id="263" r:id="rId9"/>
    <p:sldId id="298" r:id="rId10"/>
    <p:sldId id="264" r:id="rId11"/>
    <p:sldId id="265" r:id="rId12"/>
    <p:sldId id="304" r:id="rId13"/>
    <p:sldId id="266" r:id="rId14"/>
    <p:sldId id="297" r:id="rId15"/>
    <p:sldId id="267" r:id="rId16"/>
    <p:sldId id="299" r:id="rId17"/>
    <p:sldId id="268" r:id="rId18"/>
    <p:sldId id="300" r:id="rId19"/>
    <p:sldId id="269" r:id="rId20"/>
    <p:sldId id="296" r:id="rId21"/>
    <p:sldId id="270" r:id="rId22"/>
    <p:sldId id="271" r:id="rId23"/>
    <p:sldId id="272" r:id="rId24"/>
    <p:sldId id="303" r:id="rId25"/>
    <p:sldId id="273" r:id="rId26"/>
    <p:sldId id="274" r:id="rId27"/>
    <p:sldId id="301" r:id="rId28"/>
    <p:sldId id="282" r:id="rId29"/>
    <p:sldId id="283" r:id="rId30"/>
    <p:sldId id="284" r:id="rId31"/>
    <p:sldId id="310" r:id="rId32"/>
    <p:sldId id="285" r:id="rId33"/>
    <p:sldId id="286" r:id="rId34"/>
    <p:sldId id="287" r:id="rId35"/>
    <p:sldId id="311" r:id="rId36"/>
    <p:sldId id="288" r:id="rId37"/>
    <p:sldId id="289" r:id="rId38"/>
    <p:sldId id="290" r:id="rId39"/>
    <p:sldId id="291" r:id="rId40"/>
    <p:sldId id="292" r:id="rId41"/>
    <p:sldId id="293" r:id="rId42"/>
    <p:sldId id="275" r:id="rId43"/>
    <p:sldId id="313" r:id="rId44"/>
    <p:sldId id="312" r:id="rId45"/>
    <p:sldId id="319" r:id="rId46"/>
    <p:sldId id="320" r:id="rId47"/>
    <p:sldId id="276" r:id="rId48"/>
    <p:sldId id="306" r:id="rId49"/>
    <p:sldId id="314" r:id="rId50"/>
    <p:sldId id="315" r:id="rId51"/>
    <p:sldId id="316" r:id="rId52"/>
    <p:sldId id="317" r:id="rId53"/>
    <p:sldId id="318" r:id="rId54"/>
    <p:sldId id="278" r:id="rId55"/>
    <p:sldId id="321" r:id="rId56"/>
    <p:sldId id="322" r:id="rId57"/>
    <p:sldId id="323" r:id="rId58"/>
    <p:sldId id="324" r:id="rId59"/>
    <p:sldId id="325" r:id="rId60"/>
    <p:sldId id="326" r:id="rId61"/>
    <p:sldId id="327" r:id="rId62"/>
    <p:sldId id="279" r:id="rId63"/>
    <p:sldId id="328" r:id="rId64"/>
    <p:sldId id="280" r:id="rId65"/>
    <p:sldId id="309" r:id="rId66"/>
    <p:sldId id="329" r:id="rId67"/>
    <p:sldId id="336" r:id="rId68"/>
    <p:sldId id="331" r:id="rId69"/>
    <p:sldId id="332" r:id="rId70"/>
    <p:sldId id="333" r:id="rId71"/>
    <p:sldId id="334" r:id="rId72"/>
    <p:sldId id="335" r:id="rId73"/>
    <p:sldId id="281" r:id="rId74"/>
    <p:sldId id="307" r:id="rId75"/>
    <p:sldId id="305" r:id="rId76"/>
    <p:sldId id="302"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Lst>
  <p:sldSz cx="9144000" cy="6858000" type="screen4x3"/>
  <p:notesSz cx="6858000" cy="97234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34587" autoAdjust="0"/>
    <p:restoredTop sz="88182" autoAdjust="0"/>
  </p:normalViewPr>
  <p:slideViewPr>
    <p:cSldViewPr>
      <p:cViewPr varScale="1">
        <p:scale>
          <a:sx n="83" d="100"/>
          <a:sy n="83" d="100"/>
        </p:scale>
        <p:origin x="36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85775"/>
          </a:xfrm>
          <a:prstGeom prst="rect">
            <a:avLst/>
          </a:prstGeom>
        </p:spPr>
        <p:txBody>
          <a:bodyPr vert="horz" lIns="91440" tIns="45720" rIns="91440" bIns="45720" rtlCol="0"/>
          <a:lstStyle>
            <a:lvl1pPr algn="r">
              <a:defRPr sz="1200"/>
            </a:lvl1pPr>
          </a:lstStyle>
          <a:p>
            <a:fld id="{38505BEA-F43B-422B-A498-FC2381DBDE09}" type="datetimeFigureOut">
              <a:rPr lang="cs-CZ" smtClean="0"/>
              <a:pPr/>
              <a:t>25. 4. 2016</a:t>
            </a:fld>
            <a:endParaRPr lang="cs-CZ"/>
          </a:p>
        </p:txBody>
      </p:sp>
      <p:sp>
        <p:nvSpPr>
          <p:cNvPr id="4" name="Zástupný symbol pro obrázek snímku 3"/>
          <p:cNvSpPr>
            <a:spLocks noGrp="1" noRot="1" noChangeAspect="1"/>
          </p:cNvSpPr>
          <p:nvPr>
            <p:ph type="sldImg" idx="2"/>
          </p:nvPr>
        </p:nvSpPr>
        <p:spPr>
          <a:xfrm>
            <a:off x="998538" y="728663"/>
            <a:ext cx="4860925" cy="36464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618038"/>
            <a:ext cx="5486400" cy="4376737"/>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236075"/>
            <a:ext cx="2971800" cy="48577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9236075"/>
            <a:ext cx="2971800" cy="485775"/>
          </a:xfrm>
          <a:prstGeom prst="rect">
            <a:avLst/>
          </a:prstGeom>
        </p:spPr>
        <p:txBody>
          <a:bodyPr vert="horz" lIns="91440" tIns="45720" rIns="91440" bIns="45720" rtlCol="0" anchor="b"/>
          <a:lstStyle>
            <a:lvl1pPr algn="r">
              <a:defRPr sz="1200"/>
            </a:lvl1pPr>
          </a:lstStyle>
          <a:p>
            <a:fld id="{4D71C69F-E789-43EB-B814-67F1E13347E3}" type="slidenum">
              <a:rPr lang="cs-CZ" smtClean="0"/>
              <a:pPr/>
              <a:t>‹#›</a:t>
            </a:fld>
            <a:endParaRPr lang="cs-CZ"/>
          </a:p>
        </p:txBody>
      </p:sp>
    </p:spTree>
    <p:extLst>
      <p:ext uri="{BB962C8B-B14F-4D97-AF65-F5344CB8AC3E}">
        <p14:creationId xmlns:p14="http://schemas.microsoft.com/office/powerpoint/2010/main" val="191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9" name="Podnadpis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Nadpis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cs-CZ"/>
              <a:t>Klepnutím lze upravit styl předlohy nadpisů.</a:t>
            </a:r>
            <a:endParaRPr kumimoji="0" lang="en-US"/>
          </a:p>
        </p:txBody>
      </p:sp>
      <p:cxnSp>
        <p:nvCxnSpPr>
          <p:cNvPr id="8" name="Přímá spojovací čára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Zástupný symbol pro datum 14"/>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16" name="Zástupný symbol pro číslo snímku 15"/>
          <p:cNvSpPr>
            <a:spLocks noGrp="1"/>
          </p:cNvSpPr>
          <p:nvPr>
            <p:ph type="sldNum" sz="quarter" idx="11"/>
          </p:nvPr>
        </p:nvSpPr>
        <p:spPr/>
        <p:txBody>
          <a:bodyPr/>
          <a:lstStyle/>
          <a:p>
            <a:fld id="{046ACF68-CA12-4889-AAD9-4765FFC694A9}" type="slidenum">
              <a:rPr lang="cs-CZ" smtClean="0"/>
              <a:pPr/>
              <a:t>‹#›</a:t>
            </a:fld>
            <a:endParaRPr lang="cs-CZ"/>
          </a:p>
        </p:txBody>
      </p:sp>
      <p:sp>
        <p:nvSpPr>
          <p:cNvPr id="17" name="Zástupný symbol pro zápatí 16"/>
          <p:cNvSpPr>
            <a:spLocks noGrp="1"/>
          </p:cNvSpPr>
          <p:nvPr>
            <p:ph type="ftr" sz="quarter" idx="12"/>
          </p:nvPr>
        </p:nvSpPr>
        <p:spPr/>
        <p:txBody>
          <a:bodyPr/>
          <a:lstStyle/>
          <a:p>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9" name="Zástupný symbol pro obsah 8"/>
          <p:cNvSpPr>
            <a:spLocks noGrp="1"/>
          </p:cNvSpPr>
          <p:nvPr>
            <p:ph idx="1"/>
          </p:nvPr>
        </p:nvSpPr>
        <p:spPr>
          <a:xfrm>
            <a:off x="457200" y="1524000"/>
            <a:ext cx="8229600" cy="4572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4" name="Zástupný symbol pro datum 13"/>
          <p:cNvSpPr>
            <a:spLocks noGrp="1"/>
          </p:cNvSpPr>
          <p:nvPr>
            <p:ph type="dt" sz="half" idx="14"/>
          </p:nvPr>
        </p:nvSpPr>
        <p:spPr/>
        <p:txBody>
          <a:bodyPr/>
          <a:lstStyle/>
          <a:p>
            <a:fld id="{493473F4-259D-408F-B7DE-6D3E649EE852}" type="datetimeFigureOut">
              <a:rPr lang="cs-CZ" smtClean="0"/>
              <a:pPr/>
              <a:t>25. 4. 2016</a:t>
            </a:fld>
            <a:endParaRPr lang="cs-CZ"/>
          </a:p>
        </p:txBody>
      </p:sp>
      <p:sp>
        <p:nvSpPr>
          <p:cNvPr id="15" name="Zástupný symbol pro číslo snímku 14"/>
          <p:cNvSpPr>
            <a:spLocks noGrp="1"/>
          </p:cNvSpPr>
          <p:nvPr>
            <p:ph type="sldNum" sz="quarter" idx="15"/>
          </p:nvPr>
        </p:nvSpPr>
        <p:spPr/>
        <p:txBody>
          <a:bodyPr/>
          <a:lstStyle>
            <a:lvl1pPr algn="ctr">
              <a:defRPr/>
            </a:lvl1pPr>
          </a:lstStyle>
          <a:p>
            <a:fld id="{046ACF68-CA12-4889-AAD9-4765FFC694A9}" type="slidenum">
              <a:rPr lang="cs-CZ" smtClean="0"/>
              <a:pPr/>
              <a:t>‹#›</a:t>
            </a:fld>
            <a:endParaRPr lang="cs-CZ"/>
          </a:p>
        </p:txBody>
      </p:sp>
      <p:sp>
        <p:nvSpPr>
          <p:cNvPr id="16" name="Zástupný symbol pro zápatí 15"/>
          <p:cNvSpPr>
            <a:spLocks noGrp="1"/>
          </p:cNvSpPr>
          <p:nvPr>
            <p:ph type="ftr" sz="quarter" idx="16"/>
          </p:nvPr>
        </p:nvSpPr>
        <p:spPr/>
        <p:txBody>
          <a:bodyPr/>
          <a:lstStyle/>
          <a:p>
            <a:endParaRPr lang="cs-CZ"/>
          </a:p>
        </p:txBody>
      </p:sp>
      <p:sp>
        <p:nvSpPr>
          <p:cNvPr id="17" name="Nadpis 16"/>
          <p:cNvSpPr>
            <a:spLocks noGrp="1"/>
          </p:cNvSpPr>
          <p:nvPr>
            <p:ph type="title"/>
          </p:nvPr>
        </p:nvSpPr>
        <p:spPr/>
        <p:txBody>
          <a:bodyPr rtlCol="0" anchor="b" anchorCtr="0"/>
          <a:lstStyle/>
          <a:p>
            <a:r>
              <a:rPr kumimoji="0" lang="cs-CZ"/>
              <a:t>Klepnutím lze upravit styl předlohy nadpisů.</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cxnSp>
        <p:nvCxnSpPr>
          <p:cNvPr id="7" name="Přímá spojovací čára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11" name="Zástupný symbol pro obsah 10"/>
          <p:cNvSpPr>
            <a:spLocks noGrp="1"/>
          </p:cNvSpPr>
          <p:nvPr>
            <p:ph sz="half" idx="1"/>
          </p:nvPr>
        </p:nvSpPr>
        <p:spPr>
          <a:xfrm>
            <a:off x="457200" y="1524000"/>
            <a:ext cx="4059936" cy="4572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half" idx="2"/>
          </p:nvPr>
        </p:nvSpPr>
        <p:spPr>
          <a:xfrm>
            <a:off x="4648200" y="1524000"/>
            <a:ext cx="4059936" cy="4572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9" name="Zástupný symbol pro číslo snímku 8"/>
          <p:cNvSpPr>
            <a:spLocks noGrp="1"/>
          </p:cNvSpPr>
          <p:nvPr>
            <p:ph type="sldNum" sz="quarter" idx="12"/>
          </p:nvPr>
        </p:nvSpPr>
        <p:spPr/>
        <p:txBody>
          <a:bodyPr/>
          <a:lstStyle/>
          <a:p>
            <a:fld id="{046ACF68-CA12-4889-AAD9-4765FFC694A9}" type="slidenum">
              <a:rPr lang="cs-CZ" smtClean="0"/>
              <a:pPr/>
              <a:t>‹#›</a:t>
            </a:fld>
            <a:endParaRPr lang="cs-CZ"/>
          </a:p>
        </p:txBody>
      </p:sp>
      <p:sp>
        <p:nvSpPr>
          <p:cNvPr id="8" name="Zástupný symbol pro zápatí 7"/>
          <p:cNvSpPr>
            <a:spLocks noGrp="1"/>
          </p:cNvSpPr>
          <p:nvPr>
            <p:ph type="ftr" sz="quarter" idx="11"/>
          </p:nvPr>
        </p:nvSpPr>
        <p:spPr/>
        <p:txBody>
          <a:bodyPr/>
          <a:lstStyle/>
          <a:p>
            <a:endParaRPr lang="cs-CZ"/>
          </a:p>
        </p:txBody>
      </p:sp>
      <p:sp>
        <p:nvSpPr>
          <p:cNvPr id="7" name="Zástupný symbol pro datum 6"/>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3" name="Zástupný symbol pro text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32" name="Zástupný symbol pro obsah 31"/>
          <p:cNvSpPr>
            <a:spLocks noGrp="1"/>
          </p:cNvSpPr>
          <p:nvPr>
            <p:ph sz="half" idx="2"/>
          </p:nvPr>
        </p:nvSpPr>
        <p:spPr>
          <a:xfrm>
            <a:off x="457200" y="2201896"/>
            <a:ext cx="4038600" cy="3913632"/>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34" name="Zástupný symbol pro obsah 33"/>
          <p:cNvSpPr>
            <a:spLocks noGrp="1"/>
          </p:cNvSpPr>
          <p:nvPr>
            <p:ph sz="quarter" idx="4"/>
          </p:nvPr>
        </p:nvSpPr>
        <p:spPr>
          <a:xfrm>
            <a:off x="4649788" y="2201896"/>
            <a:ext cx="4038600" cy="3913632"/>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2" name="Nadpis 1"/>
          <p:cNvSpPr>
            <a:spLocks noGrp="1"/>
          </p:cNvSpPr>
          <p:nvPr>
            <p:ph type="title"/>
          </p:nvPr>
        </p:nvSpPr>
        <p:spPr>
          <a:xfrm>
            <a:off x="457200" y="155448"/>
            <a:ext cx="8229600" cy="1143000"/>
          </a:xfrm>
        </p:spPr>
        <p:txBody>
          <a:bodyPr anchor="b" anchorCtr="0"/>
          <a:lstStyle>
            <a:lvl1pPr>
              <a:defRPr/>
            </a:lvl1pPr>
          </a:lstStyle>
          <a:p>
            <a:r>
              <a:rPr kumimoji="0" lang="cs-CZ"/>
              <a:t>Klepnutím lze upravit styl předlohy nadpisů.</a:t>
            </a:r>
            <a:endParaRPr kumimoji="0" lang="en-US"/>
          </a:p>
        </p:txBody>
      </p:sp>
      <p:sp>
        <p:nvSpPr>
          <p:cNvPr id="12" name="Zástupný symbol pro text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cxnSp>
        <p:nvCxnSpPr>
          <p:cNvPr id="10" name="Přímá spojovací čára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p:txBody>
          <a:bodyPr/>
          <a:lstStyle/>
          <a:p>
            <a:r>
              <a:rPr kumimoji="0" lang="cs-CZ"/>
              <a:t>Klepnutím lze upravit styl předlohy nadpisů.</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9" name="Zástupný symbol pro obsah 28"/>
          <p:cNvSpPr>
            <a:spLocks noGrp="1"/>
          </p:cNvSpPr>
          <p:nvPr>
            <p:ph sz="quarter" idx="1"/>
          </p:nvPr>
        </p:nvSpPr>
        <p:spPr>
          <a:xfrm>
            <a:off x="457200" y="457200"/>
            <a:ext cx="6248400" cy="5715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3" name="Zástupný symbol pro text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31" name="Nadpis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cs-CZ"/>
              <a:t>Klepnutím lze upravit styl předlohy nadpisů.</a:t>
            </a:r>
            <a:endParaRPr kumimoji="0" lang="en-US"/>
          </a:p>
        </p:txBody>
      </p:sp>
      <p:sp>
        <p:nvSpPr>
          <p:cNvPr id="8" name="Zástupný symbol pro datum 7"/>
          <p:cNvSpPr>
            <a:spLocks noGrp="1"/>
          </p:cNvSpPr>
          <p:nvPr>
            <p:ph type="dt" sz="half" idx="14"/>
          </p:nvPr>
        </p:nvSpPr>
        <p:spPr/>
        <p:txBody>
          <a:bodyPr/>
          <a:lstStyle/>
          <a:p>
            <a:fld id="{493473F4-259D-408F-B7DE-6D3E649EE852}" type="datetimeFigureOut">
              <a:rPr lang="cs-CZ" smtClean="0"/>
              <a:pPr/>
              <a:t>25. 4. 2016</a:t>
            </a:fld>
            <a:endParaRPr lang="cs-CZ"/>
          </a:p>
        </p:txBody>
      </p:sp>
      <p:sp>
        <p:nvSpPr>
          <p:cNvPr id="9" name="Zástupný symbol pro číslo snímku 8"/>
          <p:cNvSpPr>
            <a:spLocks noGrp="1"/>
          </p:cNvSpPr>
          <p:nvPr>
            <p:ph type="sldNum" sz="quarter" idx="15"/>
          </p:nvPr>
        </p:nvSpPr>
        <p:spPr/>
        <p:txBody>
          <a:bodyPr/>
          <a:lstStyle/>
          <a:p>
            <a:fld id="{046ACF68-CA12-4889-AAD9-4765FFC694A9}" type="slidenum">
              <a:rPr lang="cs-CZ" smtClean="0"/>
              <a:pPr/>
              <a:t>‹#›</a:t>
            </a:fld>
            <a:endParaRPr lang="cs-CZ"/>
          </a:p>
        </p:txBody>
      </p:sp>
      <p:sp>
        <p:nvSpPr>
          <p:cNvPr id="10" name="Zástupný symbol pro zápatí 9"/>
          <p:cNvSpPr>
            <a:spLocks noGrp="1"/>
          </p:cNvSpPr>
          <p:nvPr>
            <p:ph type="ftr" sz="quarter" idx="16"/>
          </p:nvPr>
        </p:nvSpPr>
        <p:spPr/>
        <p:txBody>
          <a:bodyPr/>
          <a:lstStyle/>
          <a:p>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cs-CZ"/>
              <a:t>Klepnutím na ikonu přidáte obrázek.</a:t>
            </a:r>
            <a:endParaRPr kumimoji="0" lang="en-US"/>
          </a:p>
        </p:txBody>
      </p:sp>
      <p:sp>
        <p:nvSpPr>
          <p:cNvPr id="4" name="Zástupný symbol pro text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8" name="Zástupný symbol pro datum 7"/>
          <p:cNvSpPr>
            <a:spLocks noGrp="1"/>
          </p:cNvSpPr>
          <p:nvPr>
            <p:ph type="dt" sz="half" idx="10"/>
          </p:nvPr>
        </p:nvSpPr>
        <p:spPr/>
        <p:txBody>
          <a:bodyPr/>
          <a:lstStyle/>
          <a:p>
            <a:fld id="{493473F4-259D-408F-B7DE-6D3E649EE852}" type="datetimeFigureOut">
              <a:rPr lang="cs-CZ" smtClean="0"/>
              <a:pPr/>
              <a:t>25. 4. 2016</a:t>
            </a:fld>
            <a:endParaRPr lang="cs-CZ"/>
          </a:p>
        </p:txBody>
      </p:sp>
      <p:sp>
        <p:nvSpPr>
          <p:cNvPr id="9" name="Zástupný symbol pro číslo snímku 8"/>
          <p:cNvSpPr>
            <a:spLocks noGrp="1"/>
          </p:cNvSpPr>
          <p:nvPr>
            <p:ph type="sldNum" sz="quarter" idx="11"/>
          </p:nvPr>
        </p:nvSpPr>
        <p:spPr/>
        <p:txBody>
          <a:bodyPr/>
          <a:lstStyle/>
          <a:p>
            <a:fld id="{046ACF68-CA12-4889-AAD9-4765FFC694A9}" type="slidenum">
              <a:rPr lang="cs-CZ" smtClean="0"/>
              <a:pPr/>
              <a:t>‹#›</a:t>
            </a:fld>
            <a:endParaRPr lang="cs-CZ"/>
          </a:p>
        </p:txBody>
      </p:sp>
      <p:sp>
        <p:nvSpPr>
          <p:cNvPr id="10" name="Zástupný symbol pro zápatí 9"/>
          <p:cNvSpPr>
            <a:spLocks noGrp="1"/>
          </p:cNvSpPr>
          <p:nvPr>
            <p:ph type="ftr" sz="quarter" idx="12"/>
          </p:nvPr>
        </p:nvSpPr>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Zástupný symbol pro text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24" name="Zástupný symbol pro datum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93473F4-259D-408F-B7DE-6D3E649EE852}" type="datetimeFigureOut">
              <a:rPr lang="cs-CZ" smtClean="0"/>
              <a:pPr/>
              <a:t>25. 4. 2016</a:t>
            </a:fld>
            <a:endParaRPr lang="cs-CZ"/>
          </a:p>
        </p:txBody>
      </p:sp>
      <p:sp>
        <p:nvSpPr>
          <p:cNvPr id="10" name="Zástupný symbol pro zápatí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cs-CZ"/>
          </a:p>
        </p:txBody>
      </p:sp>
      <p:sp>
        <p:nvSpPr>
          <p:cNvPr id="22" name="Zástupný symbol pro číslo snímku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46ACF68-CA12-4889-AAD9-4765FFC694A9}" type="slidenum">
              <a:rPr lang="cs-CZ" smtClean="0"/>
              <a:pPr/>
              <a:t>‹#›</a:t>
            </a:fld>
            <a:endParaRPr lang="cs-CZ"/>
          </a:p>
        </p:txBody>
      </p:sp>
      <p:sp>
        <p:nvSpPr>
          <p:cNvPr id="5" name="Zástupný symbol pro nadpis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cs-CZ"/>
              <a:t>Klepnutím lze upravit styl předlohy nadpisů.</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0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11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1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548680"/>
            <a:ext cx="8305800" cy="1066052"/>
          </a:xfrm>
        </p:spPr>
        <p:txBody>
          <a:bodyPr/>
          <a:lstStyle/>
          <a:p>
            <a:r>
              <a:rPr lang="cs-CZ"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Antické reálie</a:t>
            </a:r>
            <a:endParaRPr lang="cs-CZ" sz="6600" dirty="0"/>
          </a:p>
        </p:txBody>
      </p:sp>
      <p:sp>
        <p:nvSpPr>
          <p:cNvPr id="4" name="TextovéPole 3"/>
          <p:cNvSpPr txBox="1"/>
          <p:nvPr/>
        </p:nvSpPr>
        <p:spPr>
          <a:xfrm>
            <a:off x="3275856" y="1916832"/>
            <a:ext cx="2736304" cy="369332"/>
          </a:xfrm>
          <a:prstGeom prst="rect">
            <a:avLst/>
          </a:prstGeom>
          <a:noFill/>
        </p:spPr>
        <p:txBody>
          <a:bodyPr wrap="square" rtlCol="0">
            <a:spAutoFit/>
          </a:bodyPr>
          <a:lstStyle/>
          <a:p>
            <a:endParaRPr lang="cs-CZ" dirty="0"/>
          </a:p>
        </p:txBody>
      </p:sp>
      <p:sp>
        <p:nvSpPr>
          <p:cNvPr id="5" name="TextovéPole 4"/>
          <p:cNvSpPr txBox="1"/>
          <p:nvPr/>
        </p:nvSpPr>
        <p:spPr>
          <a:xfrm>
            <a:off x="3779912" y="2276872"/>
            <a:ext cx="1512168" cy="1107996"/>
          </a:xfrm>
          <a:prstGeom prst="rect">
            <a:avLst/>
          </a:prstGeom>
          <a:noFill/>
        </p:spPr>
        <p:txBody>
          <a:bodyPr wrap="square" rtlCol="0">
            <a:spAutoFit/>
          </a:bodyPr>
          <a:lstStyle/>
          <a:p>
            <a:pPr algn="ctr"/>
            <a:r>
              <a:rPr lang="cs-CZ" sz="6600"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5</a:t>
            </a:r>
            <a:endParaRPr lang="cs-CZ"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sp>
        <p:nvSpPr>
          <p:cNvPr id="7" name="Podnadpis 2"/>
          <p:cNvSpPr>
            <a:spLocks noGrp="1"/>
          </p:cNvSpPr>
          <p:nvPr>
            <p:ph type="subTitle" idx="1"/>
          </p:nvPr>
        </p:nvSpPr>
        <p:spPr>
          <a:xfrm>
            <a:off x="1403648" y="4149080"/>
            <a:ext cx="6400800" cy="1152128"/>
          </a:xfrm>
        </p:spPr>
        <p:txBody>
          <a:bodyPr/>
          <a:lstStyle/>
          <a:p>
            <a:r>
              <a:rPr lang="cs-CZ"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Starověký Řím: </a:t>
            </a:r>
          </a:p>
          <a:p>
            <a:r>
              <a:rPr lang="cs-CZ" sz="40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v</a:t>
            </a:r>
            <a:r>
              <a:rPr lang="en-US" sz="40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ojenstv</a:t>
            </a:r>
            <a:r>
              <a:rPr lang="cs-CZ"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í 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776864" cy="4093428"/>
          </a:xfrm>
          <a:prstGeom prst="rect">
            <a:avLst/>
          </a:prstGeom>
          <a:noFill/>
        </p:spPr>
        <p:txBody>
          <a:bodyPr wrap="square" rtlCol="0">
            <a:spAutoFit/>
          </a:bodyPr>
          <a:lstStyle/>
          <a:p>
            <a:r>
              <a:rPr lang="cs-CZ" sz="2000" b="1" dirty="0">
                <a:latin typeface="Calibri" pitchFamily="34" charset="0"/>
                <a:cs typeface="Calibri" pitchFamily="34" charset="0"/>
              </a:rPr>
              <a:t>Ostatní písemné prameny - papyry a destičky</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papyry se dochovali především v suchých a teplých oblastech - Egypt</a:t>
            </a:r>
          </a:p>
          <a:p>
            <a:pPr marL="180000" indent="-180000">
              <a:buFontTx/>
              <a:buChar char="-"/>
            </a:pPr>
            <a:r>
              <a:rPr lang="cs-CZ" sz="2000" b="1" dirty="0">
                <a:latin typeface="Calibri" pitchFamily="34" charset="0"/>
                <a:cs typeface="Calibri" pitchFamily="34" charset="0"/>
              </a:rPr>
              <a:t>dřevěné destičky jsou známy z Evropy - nejznámější z tábora </a:t>
            </a:r>
            <a:r>
              <a:rPr lang="cs-CZ" sz="2000" b="1" dirty="0" err="1">
                <a:latin typeface="Calibri" pitchFamily="34" charset="0"/>
                <a:cs typeface="Calibri" pitchFamily="34" charset="0"/>
              </a:rPr>
              <a:t>Vindolanda</a:t>
            </a:r>
            <a:r>
              <a:rPr lang="cs-CZ" sz="2000" b="1" dirty="0">
                <a:latin typeface="Calibri" pitchFamily="34" charset="0"/>
                <a:cs typeface="Calibri" pitchFamily="34" charset="0"/>
              </a:rPr>
              <a:t> na severu Velké Británie</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mezi tyto prameny patří:</a:t>
            </a:r>
          </a:p>
          <a:p>
            <a:pPr marL="540000" lvl="1" indent="-180000">
              <a:buFontTx/>
              <a:buChar char="-"/>
            </a:pPr>
            <a:r>
              <a:rPr lang="cs-CZ" sz="2000" b="1" dirty="0">
                <a:latin typeface="Calibri" pitchFamily="34" charset="0"/>
                <a:cs typeface="Calibri" pitchFamily="34" charset="0"/>
              </a:rPr>
              <a:t>původní úřední vojenské dokumenty</a:t>
            </a:r>
          </a:p>
          <a:p>
            <a:pPr marL="540000" lvl="1" indent="-180000">
              <a:buFontTx/>
              <a:buChar char="-"/>
            </a:pPr>
            <a:r>
              <a:rPr lang="cs-CZ" sz="2000" b="1" dirty="0">
                <a:latin typeface="Calibri" pitchFamily="34" charset="0"/>
                <a:cs typeface="Calibri" pitchFamily="34" charset="0"/>
              </a:rPr>
              <a:t>soukromá korespondence vojáků</a:t>
            </a:r>
          </a:p>
          <a:p>
            <a:pPr lvl="1">
              <a:buFontTx/>
              <a:buChar char="-"/>
            </a:pPr>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prameny se týkají:</a:t>
            </a:r>
          </a:p>
          <a:p>
            <a:pPr marL="540000" lvl="1" indent="-180000">
              <a:buFontTx/>
              <a:buChar char="-"/>
            </a:pPr>
            <a:r>
              <a:rPr lang="cs-CZ" sz="2000" b="1" dirty="0">
                <a:latin typeface="Calibri" pitchFamily="34" charset="0"/>
                <a:cs typeface="Calibri" pitchFamily="34" charset="0"/>
              </a:rPr>
              <a:t>každodenního života vojáků ve službě</a:t>
            </a:r>
            <a:endParaRPr lang="sk-SK"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administrativy - hlášení o stavu posádky, kontrola výstroje, žádosti o dovolenou</a:t>
            </a:r>
          </a:p>
        </p:txBody>
      </p:sp>
      <p:pic>
        <p:nvPicPr>
          <p:cNvPr id="3" name="Picture 2" descr="800px-Vindolanda_tablet_291.jpg"/>
          <p:cNvPicPr>
            <a:picLocks noChangeAspect="1"/>
          </p:cNvPicPr>
          <p:nvPr/>
        </p:nvPicPr>
        <p:blipFill>
          <a:blip r:embed="rId2" cstate="print"/>
          <a:stretch>
            <a:fillRect/>
          </a:stretch>
        </p:blipFill>
        <p:spPr>
          <a:xfrm>
            <a:off x="2843808" y="4293096"/>
            <a:ext cx="4716016" cy="2051467"/>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roman army_0005.2.jpg"/>
          <p:cNvPicPr>
            <a:picLocks noChangeAspect="1"/>
          </p:cNvPicPr>
          <p:nvPr/>
        </p:nvPicPr>
        <p:blipFill>
          <a:blip r:embed="rId2" cstate="print"/>
          <a:stretch>
            <a:fillRect/>
          </a:stretch>
        </p:blipFill>
        <p:spPr>
          <a:xfrm>
            <a:off x="683568" y="548680"/>
            <a:ext cx="7850383" cy="53285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781418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oman army_0005.1.jpg"/>
          <p:cNvPicPr>
            <a:picLocks noChangeAspect="1"/>
          </p:cNvPicPr>
          <p:nvPr/>
        </p:nvPicPr>
        <p:blipFill>
          <a:blip r:embed="rId2" cstate="print"/>
          <a:stretch>
            <a:fillRect/>
          </a:stretch>
        </p:blipFill>
        <p:spPr>
          <a:xfrm>
            <a:off x="755576" y="548680"/>
            <a:ext cx="7727950" cy="5400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00223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95536" y="332656"/>
            <a:ext cx="8280920" cy="6001643"/>
          </a:xfrm>
          <a:prstGeom prst="rect">
            <a:avLst/>
          </a:prstGeom>
          <a:noFill/>
        </p:spPr>
        <p:txBody>
          <a:bodyPr wrap="square" rtlCol="0">
            <a:spAutoFit/>
          </a:bodyPr>
          <a:lstStyle/>
          <a:p>
            <a:pPr marL="0" lvl="3"/>
            <a:r>
              <a:rPr lang="cs-CZ" sz="2400" b="1" dirty="0">
                <a:latin typeface="Calibri" pitchFamily="34" charset="0"/>
                <a:cs typeface="Calibri" pitchFamily="34" charset="0"/>
              </a:rPr>
              <a:t>Vojenské tábory</a:t>
            </a:r>
          </a:p>
          <a:p>
            <a:pPr marL="0" lvl="3"/>
            <a:endParaRPr lang="cs-CZ" sz="1000" b="1" dirty="0">
              <a:latin typeface="Calibri" pitchFamily="34" charset="0"/>
              <a:cs typeface="Calibri" pitchFamily="34" charset="0"/>
            </a:endParaRPr>
          </a:p>
          <a:p>
            <a:pPr marL="0" lvl="3"/>
            <a:r>
              <a:rPr lang="cs-CZ" sz="2000" b="1" i="1" dirty="0" err="1">
                <a:latin typeface="Calibri" pitchFamily="34" charset="0"/>
                <a:cs typeface="Calibri" pitchFamily="34" charset="0"/>
              </a:rPr>
              <a:t>Castrum</a:t>
            </a:r>
            <a:r>
              <a:rPr lang="cs-CZ" sz="2000" b="1" dirty="0">
                <a:latin typeface="Calibri" pitchFamily="34" charset="0"/>
                <a:cs typeface="Calibri" pitchFamily="34" charset="0"/>
              </a:rPr>
              <a:t> - legionářský tábor</a:t>
            </a:r>
          </a:p>
          <a:p>
            <a:pPr marL="0" lvl="3"/>
            <a:endParaRPr lang="cs-CZ" sz="1000" b="1" dirty="0">
              <a:latin typeface="Calibri" pitchFamily="34" charset="0"/>
              <a:cs typeface="Calibri" pitchFamily="34" charset="0"/>
            </a:endParaRPr>
          </a:p>
          <a:p>
            <a:pPr marL="0" lvl="3">
              <a:buFontTx/>
              <a:buChar char="-"/>
            </a:pPr>
            <a:r>
              <a:rPr lang="cs-CZ" sz="2000" b="1" dirty="0">
                <a:latin typeface="Calibri" pitchFamily="34" charset="0"/>
                <a:cs typeface="Calibri" pitchFamily="34" charset="0"/>
              </a:rPr>
              <a:t> vojenské tábory byly primární základny vojska</a:t>
            </a:r>
          </a:p>
          <a:p>
            <a:pPr marL="0" lvl="3">
              <a:buFontTx/>
              <a:buChar char="-"/>
            </a:pPr>
            <a:r>
              <a:rPr lang="cs-CZ" sz="2000" b="1" dirty="0">
                <a:latin typeface="Calibri" pitchFamily="34" charset="0"/>
                <a:cs typeface="Calibri" pitchFamily="34" charset="0"/>
              </a:rPr>
              <a:t> z počátku byly tábory jen vylepšenou verzí dřívějších zimních táborů - později došlo k jejich postupnému vylepšování</a:t>
            </a:r>
          </a:p>
          <a:p>
            <a:pPr marL="0" lvl="3">
              <a:buFontTx/>
              <a:buChar char="-"/>
            </a:pPr>
            <a:r>
              <a:rPr lang="cs-CZ" sz="2000" b="1" dirty="0">
                <a:latin typeface="Calibri" pitchFamily="34" charset="0"/>
                <a:cs typeface="Calibri" pitchFamily="34" charset="0"/>
              </a:rPr>
              <a:t> tábory velmi rozsáhlé komplexy zabírající několik ha - běžný tábor kolem 20-25 ha; známy jsou však i tábory mnohem větší, které sloužily pro ubytování dvou legií - </a:t>
            </a:r>
            <a:r>
              <a:rPr lang="cs-CZ" sz="2000" b="1" dirty="0" err="1">
                <a:latin typeface="Calibri" pitchFamily="34" charset="0"/>
                <a:cs typeface="Calibri" pitchFamily="34" charset="0"/>
              </a:rPr>
              <a:t>Vetera</a:t>
            </a:r>
            <a:r>
              <a:rPr lang="cs-CZ" sz="2000" b="1" dirty="0">
                <a:latin typeface="Calibri" pitchFamily="34" charset="0"/>
                <a:cs typeface="Calibri" pitchFamily="34" charset="0"/>
              </a:rPr>
              <a:t> (</a:t>
            </a:r>
            <a:r>
              <a:rPr lang="cs-CZ" sz="2000" b="1" dirty="0" err="1">
                <a:latin typeface="Calibri" pitchFamily="34" charset="0"/>
                <a:cs typeface="Calibri" pitchFamily="34" charset="0"/>
              </a:rPr>
              <a:t>dn</a:t>
            </a:r>
            <a:r>
              <a:rPr lang="cs-CZ" sz="2000" b="1" dirty="0">
                <a:latin typeface="Calibri" pitchFamily="34" charset="0"/>
                <a:cs typeface="Calibri" pitchFamily="34" charset="0"/>
              </a:rPr>
              <a:t>. </a:t>
            </a:r>
            <a:r>
              <a:rPr lang="cs-CZ" sz="2000" b="1" dirty="0" err="1">
                <a:latin typeface="Calibri" pitchFamily="34" charset="0"/>
                <a:cs typeface="Calibri" pitchFamily="34" charset="0"/>
              </a:rPr>
              <a:t>Xanten</a:t>
            </a:r>
            <a:r>
              <a:rPr lang="cs-CZ" sz="2000" b="1" dirty="0">
                <a:latin typeface="Calibri" pitchFamily="34" charset="0"/>
                <a:cs typeface="Calibri" pitchFamily="34" charset="0"/>
              </a:rPr>
              <a:t>) na Rýně</a:t>
            </a:r>
          </a:p>
          <a:p>
            <a:pPr marL="0" lvl="3"/>
            <a:endParaRPr lang="cs-CZ" sz="2000" b="1" dirty="0">
              <a:latin typeface="Calibri" pitchFamily="34" charset="0"/>
              <a:cs typeface="Calibri" pitchFamily="34" charset="0"/>
            </a:endParaRPr>
          </a:p>
          <a:p>
            <a:pPr marL="0" lvl="3">
              <a:buFontTx/>
              <a:buChar char="-"/>
            </a:pPr>
            <a:r>
              <a:rPr lang="cs-CZ" sz="2000" b="1" dirty="0">
                <a:latin typeface="Calibri" pitchFamily="34" charset="0"/>
                <a:cs typeface="Calibri" pitchFamily="34" charset="0"/>
              </a:rPr>
              <a:t> všechny byly budovány na základě stejných principů, navzájem se však odlišovali, což bylo dáno mnoha faktory</a:t>
            </a:r>
          </a:p>
          <a:p>
            <a:pPr marL="457200" lvl="4">
              <a:buFontTx/>
              <a:buChar char="-"/>
            </a:pPr>
            <a:r>
              <a:rPr lang="cs-CZ" sz="2000" b="1" dirty="0">
                <a:latin typeface="Calibri" pitchFamily="34" charset="0"/>
                <a:cs typeface="Calibri" pitchFamily="34" charset="0"/>
              </a:rPr>
              <a:t> téměř všechny tábory mají obdélníkový tvar se zakulacenými rohy</a:t>
            </a:r>
          </a:p>
          <a:p>
            <a:pPr marL="457200" lvl="4">
              <a:buFontTx/>
              <a:buChar char="-"/>
            </a:pPr>
            <a:r>
              <a:rPr lang="cs-CZ" sz="2000" b="1" dirty="0">
                <a:latin typeface="Calibri" pitchFamily="34" charset="0"/>
                <a:cs typeface="Calibri" pitchFamily="34" charset="0"/>
              </a:rPr>
              <a:t> tábor je rozdělen dvěma na sebe kolmými osami - </a:t>
            </a:r>
            <a:r>
              <a:rPr lang="cs-CZ" sz="2000" b="1" i="1" dirty="0" err="1">
                <a:latin typeface="Calibri" pitchFamily="34" charset="0"/>
                <a:cs typeface="Calibri" pitchFamily="34" charset="0"/>
              </a:rPr>
              <a:t>cardo</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decumana</a:t>
            </a:r>
            <a:r>
              <a:rPr lang="cs-CZ" sz="2000" b="1" i="1" dirty="0">
                <a:latin typeface="Calibri" pitchFamily="34" charset="0"/>
                <a:cs typeface="Calibri" pitchFamily="34" charset="0"/>
              </a:rPr>
              <a:t> </a:t>
            </a:r>
            <a:r>
              <a:rPr lang="cs-CZ" sz="2000" b="1" dirty="0">
                <a:latin typeface="Calibri" pitchFamily="34" charset="0"/>
                <a:cs typeface="Calibri" pitchFamily="34" charset="0"/>
              </a:rPr>
              <a:t>- které tvoří hlavní vnitřní cesty</a:t>
            </a:r>
          </a:p>
          <a:p>
            <a:pPr marL="914400" lvl="5">
              <a:buFontTx/>
              <a:buChar char="-"/>
            </a:pPr>
            <a:r>
              <a:rPr lang="cs-CZ" sz="2000" b="1" dirty="0">
                <a:latin typeface="Calibri" pitchFamily="34" charset="0"/>
                <a:cs typeface="Calibri" pitchFamily="34" charset="0"/>
              </a:rPr>
              <a:t> </a:t>
            </a:r>
            <a:r>
              <a:rPr lang="cs-CZ" sz="2000" b="1" i="1" dirty="0">
                <a:latin typeface="Calibri" pitchFamily="34" charset="0"/>
                <a:cs typeface="Calibri" pitchFamily="34" charset="0"/>
              </a:rPr>
              <a:t>via </a:t>
            </a:r>
            <a:r>
              <a:rPr lang="cs-CZ" sz="2000" b="1" i="1" dirty="0" err="1">
                <a:latin typeface="Calibri" pitchFamily="34" charset="0"/>
                <a:cs typeface="Calibri" pitchFamily="34" charset="0"/>
              </a:rPr>
              <a:t>principalis</a:t>
            </a:r>
            <a:r>
              <a:rPr lang="cs-CZ" sz="2000" b="1" dirty="0">
                <a:latin typeface="Calibri" pitchFamily="34" charset="0"/>
                <a:cs typeface="Calibri" pitchFamily="34" charset="0"/>
              </a:rPr>
              <a:t> - spojující dvě brány na delších stranách tábora</a:t>
            </a:r>
          </a:p>
          <a:p>
            <a:pPr marL="914400" lvl="5">
              <a:buFontTx/>
              <a:buChar char="-"/>
            </a:pPr>
            <a:r>
              <a:rPr lang="cs-CZ" sz="2000" b="1" dirty="0">
                <a:latin typeface="Calibri" pitchFamily="34" charset="0"/>
                <a:cs typeface="Calibri" pitchFamily="34" charset="0"/>
              </a:rPr>
              <a:t> </a:t>
            </a:r>
            <a:r>
              <a:rPr lang="cs-CZ" sz="2000" b="1" i="1" dirty="0">
                <a:latin typeface="Calibri" pitchFamily="34" charset="0"/>
                <a:cs typeface="Calibri" pitchFamily="34" charset="0"/>
              </a:rPr>
              <a:t>via </a:t>
            </a:r>
            <a:r>
              <a:rPr lang="cs-CZ" sz="2000" b="1" i="1" dirty="0" err="1">
                <a:latin typeface="Calibri" pitchFamily="34" charset="0"/>
                <a:cs typeface="Calibri" pitchFamily="34" charset="0"/>
              </a:rPr>
              <a:t>praetoria</a:t>
            </a:r>
            <a:r>
              <a:rPr lang="cs-CZ" sz="2000" b="1" i="1" dirty="0">
                <a:latin typeface="Calibri" pitchFamily="34" charset="0"/>
                <a:cs typeface="Calibri" pitchFamily="34" charset="0"/>
              </a:rPr>
              <a:t> - </a:t>
            </a:r>
            <a:r>
              <a:rPr lang="cs-CZ" sz="2000" b="1" dirty="0">
                <a:latin typeface="Calibri" pitchFamily="34" charset="0"/>
                <a:cs typeface="Calibri" pitchFamily="34" charset="0"/>
              </a:rPr>
              <a:t>vedoucí od hlavní brány k principii</a:t>
            </a:r>
            <a:endParaRPr lang="cs-CZ" sz="2000" b="1" i="1" dirty="0">
              <a:latin typeface="Calibri" pitchFamily="34" charset="0"/>
              <a:cs typeface="Calibri" pitchFamily="34" charset="0"/>
            </a:endParaRPr>
          </a:p>
          <a:p>
            <a:pPr marL="914400" lvl="5">
              <a:buFontTx/>
              <a:buChar char="-"/>
            </a:pPr>
            <a:r>
              <a:rPr lang="cs-CZ" sz="2000" b="1" i="1" dirty="0">
                <a:latin typeface="Calibri" pitchFamily="34" charset="0"/>
                <a:cs typeface="Calibri" pitchFamily="34" charset="0"/>
              </a:rPr>
              <a:t> via </a:t>
            </a:r>
            <a:r>
              <a:rPr lang="cs-CZ" sz="2000" b="1" i="1" dirty="0" err="1">
                <a:latin typeface="Calibri" pitchFamily="34" charset="0"/>
                <a:cs typeface="Calibri" pitchFamily="34" charset="0"/>
              </a:rPr>
              <a:t>decumana</a:t>
            </a:r>
            <a:r>
              <a:rPr lang="cs-CZ" sz="2000" b="1" dirty="0">
                <a:latin typeface="Calibri" pitchFamily="34" charset="0"/>
                <a:cs typeface="Calibri" pitchFamily="34" charset="0"/>
              </a:rPr>
              <a:t> - cesta vedoucí za principií k zadní bráně</a:t>
            </a:r>
          </a:p>
          <a:p>
            <a:pPr marL="457200" lvl="4">
              <a:buFontTx/>
              <a:buChar char="-"/>
            </a:pPr>
            <a:r>
              <a:rPr lang="cs-CZ" sz="2000" b="1" dirty="0">
                <a:latin typeface="Calibri" pitchFamily="34" charset="0"/>
                <a:cs typeface="Calibri" pitchFamily="34" charset="0"/>
              </a:rPr>
              <a:t> po vnitřní straně tábora probíhala </a:t>
            </a:r>
            <a:r>
              <a:rPr lang="cs-CZ" sz="2000" b="1" i="1" dirty="0">
                <a:latin typeface="Calibri" pitchFamily="34" charset="0"/>
                <a:cs typeface="Calibri" pitchFamily="34" charset="0"/>
              </a:rPr>
              <a:t>via </a:t>
            </a:r>
            <a:r>
              <a:rPr lang="cs-CZ" sz="2000" b="1" i="1" dirty="0" err="1">
                <a:latin typeface="Calibri" pitchFamily="34" charset="0"/>
                <a:cs typeface="Calibri" pitchFamily="34" charset="0"/>
              </a:rPr>
              <a:t>sagularis</a:t>
            </a:r>
            <a:endParaRPr lang="cs-CZ" sz="2000" b="1" i="1" dirty="0">
              <a:latin typeface="Calibri" pitchFamily="34" charset="0"/>
              <a:cs typeface="Calibri" pitchFamily="34" charset="0"/>
            </a:endParaRPr>
          </a:p>
        </p:txBody>
      </p:sp>
    </p:spTree>
    <p:extLst>
      <p:ext uri="{BB962C8B-B14F-4D97-AF65-F5344CB8AC3E}">
        <p14:creationId xmlns:p14="http://schemas.microsoft.com/office/powerpoint/2010/main" val="16926706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476672"/>
            <a:ext cx="3384376" cy="3477875"/>
          </a:xfrm>
          <a:prstGeom prst="rect">
            <a:avLst/>
          </a:prstGeom>
          <a:noFill/>
        </p:spPr>
        <p:txBody>
          <a:bodyPr wrap="square" rtlCol="0">
            <a:spAutoFit/>
          </a:bodyPr>
          <a:lstStyle/>
          <a:p>
            <a:pPr>
              <a:buFontTx/>
              <a:buChar char="-"/>
            </a:pPr>
            <a:r>
              <a:rPr lang="cs-CZ" sz="2000" b="1" dirty="0">
                <a:latin typeface="Calibri" pitchFamily="34" charset="0"/>
                <a:cs typeface="Calibri" pitchFamily="34" charset="0"/>
              </a:rPr>
              <a:t> tyto čtyři cesty ústili do čtyř bran</a:t>
            </a:r>
          </a:p>
          <a:p>
            <a:pPr lvl="1">
              <a:buFontTx/>
              <a:buChar char="-"/>
            </a:pPr>
            <a:r>
              <a:rPr lang="cs-CZ" sz="2000" b="1" dirty="0">
                <a:latin typeface="Calibri" pitchFamily="34" charset="0"/>
                <a:cs typeface="Calibri" pitchFamily="34" charset="0"/>
              </a:rPr>
              <a:t> hlavní brána - </a:t>
            </a:r>
            <a:r>
              <a:rPr lang="cs-CZ" sz="2000" b="1" i="1" dirty="0">
                <a:latin typeface="Calibri" pitchFamily="34" charset="0"/>
                <a:cs typeface="Calibri" pitchFamily="34" charset="0"/>
              </a:rPr>
              <a:t>porta </a:t>
            </a:r>
            <a:r>
              <a:rPr lang="cs-CZ" sz="2000" b="1" i="1" dirty="0" err="1">
                <a:latin typeface="Calibri" pitchFamily="34" charset="0"/>
                <a:cs typeface="Calibri" pitchFamily="34" charset="0"/>
              </a:rPr>
              <a:t>praetoria</a:t>
            </a:r>
            <a:r>
              <a:rPr lang="cs-CZ" sz="2000" b="1" dirty="0">
                <a:latin typeface="Calibri" pitchFamily="34" charset="0"/>
                <a:cs typeface="Calibri" pitchFamily="34" charset="0"/>
              </a:rPr>
              <a:t> - směrem k nepříteli</a:t>
            </a:r>
          </a:p>
          <a:p>
            <a:pPr lvl="1">
              <a:buFontTx/>
              <a:buChar char="-"/>
            </a:pPr>
            <a:r>
              <a:rPr lang="cs-CZ" sz="2000" b="1" dirty="0">
                <a:latin typeface="Calibri" pitchFamily="34" charset="0"/>
                <a:cs typeface="Calibri" pitchFamily="34" charset="0"/>
              </a:rPr>
              <a:t> boční brány - </a:t>
            </a:r>
            <a:r>
              <a:rPr lang="cs-CZ" sz="2000" b="1" i="1" dirty="0">
                <a:latin typeface="Calibri" pitchFamily="34" charset="0"/>
                <a:cs typeface="Calibri" pitchFamily="34" charset="0"/>
              </a:rPr>
              <a:t>porta </a:t>
            </a:r>
            <a:r>
              <a:rPr lang="cs-CZ" sz="2000" b="1" i="1" dirty="0" err="1">
                <a:latin typeface="Calibri" pitchFamily="34" charset="0"/>
                <a:cs typeface="Calibri" pitchFamily="34" charset="0"/>
              </a:rPr>
              <a:t>principalis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sinistra</a:t>
            </a:r>
            <a:r>
              <a:rPr lang="cs-CZ" sz="2000" b="1" i="1" dirty="0">
                <a:latin typeface="Calibri" pitchFamily="34" charset="0"/>
                <a:cs typeface="Calibri" pitchFamily="34" charset="0"/>
              </a:rPr>
              <a:t> </a:t>
            </a:r>
            <a:r>
              <a:rPr lang="cs-CZ" sz="2000" b="1" dirty="0">
                <a:latin typeface="Calibri" pitchFamily="34" charset="0"/>
                <a:cs typeface="Calibri" pitchFamily="34" charset="0"/>
              </a:rPr>
              <a:t>a </a:t>
            </a:r>
            <a:r>
              <a:rPr lang="cs-CZ" sz="2000" b="1" i="1" dirty="0">
                <a:latin typeface="Calibri" pitchFamily="34" charset="0"/>
                <a:cs typeface="Calibri" pitchFamily="34" charset="0"/>
              </a:rPr>
              <a:t>porta </a:t>
            </a:r>
            <a:r>
              <a:rPr lang="cs-CZ" sz="2000" b="1" i="1" dirty="0" err="1">
                <a:latin typeface="Calibri" pitchFamily="34" charset="0"/>
                <a:cs typeface="Calibri" pitchFamily="34" charset="0"/>
              </a:rPr>
              <a:t>principalis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dextra</a:t>
            </a:r>
            <a:endParaRPr lang="cs-CZ" sz="2000" b="1" i="1" dirty="0">
              <a:latin typeface="Calibri" pitchFamily="34" charset="0"/>
              <a:cs typeface="Calibri" pitchFamily="34" charset="0"/>
            </a:endParaRPr>
          </a:p>
          <a:p>
            <a:pPr lvl="1">
              <a:buFontTx/>
              <a:buChar char="-"/>
            </a:pPr>
            <a:r>
              <a:rPr lang="cs-CZ" sz="2000" b="1" dirty="0">
                <a:latin typeface="Calibri" pitchFamily="34" charset="0"/>
                <a:cs typeface="Calibri" pitchFamily="34" charset="0"/>
              </a:rPr>
              <a:t> zadní brána - porta </a:t>
            </a:r>
            <a:r>
              <a:rPr lang="cs-CZ" sz="2000" b="1" i="1" dirty="0" err="1">
                <a:latin typeface="Calibri" pitchFamily="34" charset="0"/>
                <a:cs typeface="Calibri" pitchFamily="34" charset="0"/>
              </a:rPr>
              <a:t>decumana</a:t>
            </a:r>
            <a:endParaRPr lang="cs-CZ" sz="2000" b="1" i="1" dirty="0">
              <a:latin typeface="Calibri" pitchFamily="34" charset="0"/>
              <a:cs typeface="Calibri" pitchFamily="34" charset="0"/>
            </a:endParaRPr>
          </a:p>
          <a:p>
            <a:pPr lvl="1">
              <a:buFontTx/>
              <a:buChar char="-"/>
            </a:pPr>
            <a:endParaRPr lang="cs-CZ" sz="2000" b="1" i="1" dirty="0">
              <a:latin typeface="Calibri" pitchFamily="34" charset="0"/>
              <a:cs typeface="Calibri" pitchFamily="34" charset="0"/>
            </a:endParaRPr>
          </a:p>
        </p:txBody>
      </p:sp>
      <p:pic>
        <p:nvPicPr>
          <p:cNvPr id="4" name="Obrázek 3" descr="PC050180.JPG"/>
          <p:cNvPicPr>
            <a:picLocks noChangeAspect="1"/>
          </p:cNvPicPr>
          <p:nvPr/>
        </p:nvPicPr>
        <p:blipFill>
          <a:blip r:embed="rId2" cstate="print"/>
          <a:stretch>
            <a:fillRect/>
          </a:stretch>
        </p:blipFill>
        <p:spPr>
          <a:xfrm>
            <a:off x="3923928" y="548680"/>
            <a:ext cx="4652976" cy="5400600"/>
          </a:xfrm>
          <a:prstGeom prst="rect">
            <a:avLst/>
          </a:prstGeom>
        </p:spPr>
      </p:pic>
    </p:spTree>
    <p:extLst>
      <p:ext uri="{BB962C8B-B14F-4D97-AF65-F5344CB8AC3E}">
        <p14:creationId xmlns:p14="http://schemas.microsoft.com/office/powerpoint/2010/main" val="42664698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83568" y="332656"/>
            <a:ext cx="7632848" cy="2523768"/>
          </a:xfrm>
          <a:prstGeom prst="rect">
            <a:avLst/>
          </a:prstGeom>
          <a:noFill/>
        </p:spPr>
        <p:txBody>
          <a:bodyPr wrap="square" rtlCol="0">
            <a:spAutoFit/>
          </a:bodyPr>
          <a:lstStyle/>
          <a:p>
            <a:pPr>
              <a:buFontTx/>
              <a:buChar char="-"/>
            </a:pPr>
            <a:r>
              <a:rPr lang="cs-CZ" sz="2000" b="1" dirty="0">
                <a:latin typeface="Calibri" pitchFamily="34" charset="0"/>
                <a:cs typeface="Calibri" pitchFamily="34" charset="0"/>
              </a:rPr>
              <a:t> celý tábor byl obehnán opevněním, které se většinou skládalo z valu - </a:t>
            </a:r>
            <a:r>
              <a:rPr lang="cs-CZ" sz="2000" b="1" i="1" dirty="0" err="1">
                <a:latin typeface="Calibri" pitchFamily="34" charset="0"/>
                <a:cs typeface="Calibri" pitchFamily="34" charset="0"/>
              </a:rPr>
              <a:t>valum</a:t>
            </a:r>
            <a:r>
              <a:rPr lang="cs-CZ" sz="2000" b="1" i="1" dirty="0">
                <a:latin typeface="Calibri" pitchFamily="34" charset="0"/>
                <a:cs typeface="Calibri" pitchFamily="34" charset="0"/>
              </a:rPr>
              <a:t> </a:t>
            </a:r>
            <a:r>
              <a:rPr lang="cs-CZ" sz="2000" b="1" dirty="0">
                <a:latin typeface="Calibri" pitchFamily="34" charset="0"/>
                <a:cs typeface="Calibri" pitchFamily="34" charset="0"/>
              </a:rPr>
              <a:t>a palisády - známo několik typů; u táborů přestavěných do kamene tvořily opevnění hradby</a:t>
            </a:r>
          </a:p>
          <a:p>
            <a:pPr>
              <a:buFontTx/>
              <a:buChar char="-"/>
            </a:pPr>
            <a:endParaRPr lang="cs-CZ" sz="2000" b="1" dirty="0">
              <a:latin typeface="Calibri" pitchFamily="34" charset="0"/>
              <a:cs typeface="Calibri" pitchFamily="34" charset="0"/>
            </a:endParaRPr>
          </a:p>
          <a:p>
            <a:pPr>
              <a:buFontTx/>
              <a:buChar char="-"/>
            </a:pPr>
            <a:r>
              <a:rPr lang="cs-CZ" sz="2000" b="1" dirty="0">
                <a:latin typeface="Calibri" pitchFamily="34" charset="0"/>
                <a:cs typeface="Calibri" pitchFamily="34" charset="0"/>
              </a:rPr>
              <a:t> součástí opevnění tvořily věže a brány</a:t>
            </a:r>
          </a:p>
          <a:p>
            <a:pPr lvl="1">
              <a:buFontTx/>
              <a:buChar char="-"/>
            </a:pPr>
            <a:r>
              <a:rPr lang="cs-CZ" sz="2000" b="1" dirty="0">
                <a:latin typeface="Calibri" pitchFamily="34" charset="0"/>
                <a:cs typeface="Calibri" pitchFamily="34" charset="0"/>
              </a:rPr>
              <a:t> věže v 1. a 2. st. nevystupovaly před samotné opevnění</a:t>
            </a:r>
          </a:p>
          <a:p>
            <a:pPr lvl="1">
              <a:buFontTx/>
              <a:buChar char="-"/>
            </a:pPr>
            <a:r>
              <a:rPr lang="cs-CZ" sz="2000" b="1" dirty="0">
                <a:latin typeface="Calibri" pitchFamily="34" charset="0"/>
                <a:cs typeface="Calibri" pitchFamily="34" charset="0"/>
              </a:rPr>
              <a:t> stejně je tomu i u bran, kde je známo mnoho variant provedení</a:t>
            </a:r>
          </a:p>
          <a:p>
            <a:endParaRPr lang="cs-CZ" dirty="0"/>
          </a:p>
        </p:txBody>
      </p:sp>
      <p:pic>
        <p:nvPicPr>
          <p:cNvPr id="4" name="Obrázek 3" descr="PC050228.JPG"/>
          <p:cNvPicPr>
            <a:picLocks noChangeAspect="1"/>
          </p:cNvPicPr>
          <p:nvPr/>
        </p:nvPicPr>
        <p:blipFill>
          <a:blip r:embed="rId2" cstate="print"/>
          <a:stretch>
            <a:fillRect/>
          </a:stretch>
        </p:blipFill>
        <p:spPr>
          <a:xfrm>
            <a:off x="827584" y="2708920"/>
            <a:ext cx="3156370" cy="3672408"/>
          </a:xfrm>
          <a:prstGeom prst="rect">
            <a:avLst/>
          </a:prstGeom>
        </p:spPr>
      </p:pic>
      <p:pic>
        <p:nvPicPr>
          <p:cNvPr id="5" name="Obrázek 4" descr="PC050249.JPG"/>
          <p:cNvPicPr>
            <a:picLocks noChangeAspect="1"/>
          </p:cNvPicPr>
          <p:nvPr/>
        </p:nvPicPr>
        <p:blipFill>
          <a:blip r:embed="rId3" cstate="print"/>
          <a:stretch>
            <a:fillRect/>
          </a:stretch>
        </p:blipFill>
        <p:spPr>
          <a:xfrm>
            <a:off x="4499992" y="2708920"/>
            <a:ext cx="3457694" cy="3672408"/>
          </a:xfrm>
          <a:prstGeom prst="rect">
            <a:avLst/>
          </a:prstGeom>
        </p:spPr>
      </p:pic>
    </p:spTree>
    <p:extLst>
      <p:ext uri="{BB962C8B-B14F-4D97-AF65-F5344CB8AC3E}">
        <p14:creationId xmlns:p14="http://schemas.microsoft.com/office/powerpoint/2010/main" val="15850131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C050215.JPG"/>
          <p:cNvPicPr>
            <a:picLocks noChangeAspect="1"/>
          </p:cNvPicPr>
          <p:nvPr/>
        </p:nvPicPr>
        <p:blipFill>
          <a:blip r:embed="rId2" cstate="print"/>
          <a:stretch>
            <a:fillRect/>
          </a:stretch>
        </p:blipFill>
        <p:spPr>
          <a:xfrm>
            <a:off x="2339752" y="260648"/>
            <a:ext cx="4032448" cy="2011094"/>
          </a:xfrm>
          <a:prstGeom prst="rect">
            <a:avLst/>
          </a:prstGeom>
        </p:spPr>
      </p:pic>
      <p:pic>
        <p:nvPicPr>
          <p:cNvPr id="4" name="Obrázek 3" descr="PC050232.JPG"/>
          <p:cNvPicPr>
            <a:picLocks noChangeAspect="1"/>
          </p:cNvPicPr>
          <p:nvPr/>
        </p:nvPicPr>
        <p:blipFill>
          <a:blip r:embed="rId3" cstate="print"/>
          <a:stretch>
            <a:fillRect/>
          </a:stretch>
        </p:blipFill>
        <p:spPr>
          <a:xfrm>
            <a:off x="2267744" y="2348880"/>
            <a:ext cx="4248472" cy="4245878"/>
          </a:xfrm>
          <a:prstGeom prst="rect">
            <a:avLst/>
          </a:prstGeom>
        </p:spPr>
      </p:pic>
    </p:spTree>
    <p:extLst>
      <p:ext uri="{BB962C8B-B14F-4D97-AF65-F5344CB8AC3E}">
        <p14:creationId xmlns:p14="http://schemas.microsoft.com/office/powerpoint/2010/main" val="23416104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476672"/>
            <a:ext cx="8064896" cy="4370427"/>
          </a:xfrm>
          <a:prstGeom prst="rect">
            <a:avLst/>
          </a:prstGeom>
          <a:noFill/>
        </p:spPr>
        <p:txBody>
          <a:bodyPr wrap="square" rtlCol="0">
            <a:spAutoFit/>
          </a:bodyPr>
          <a:lstStyle/>
          <a:p>
            <a:r>
              <a:rPr lang="cs-CZ" sz="2000" b="1" dirty="0">
                <a:latin typeface="Calibri" pitchFamily="34" charset="0"/>
                <a:cs typeface="Calibri" pitchFamily="34" charset="0"/>
              </a:rPr>
              <a:t>- před opevněním mohlo být několik příkopů - </a:t>
            </a:r>
            <a:r>
              <a:rPr lang="cs-CZ" sz="2000" b="1" i="1" dirty="0" err="1">
                <a:latin typeface="Calibri" pitchFamily="34" charset="0"/>
                <a:cs typeface="Calibri" pitchFamily="34" charset="0"/>
              </a:rPr>
              <a:t>fossa</a:t>
            </a:r>
            <a:endParaRPr lang="cs-CZ" sz="2000" b="1" i="1" dirty="0">
              <a:latin typeface="Calibri" pitchFamily="34" charset="0"/>
              <a:cs typeface="Calibri" pitchFamily="34" charset="0"/>
            </a:endParaRPr>
          </a:p>
          <a:p>
            <a:pPr lvl="1">
              <a:buFontTx/>
              <a:buChar char="-"/>
            </a:pPr>
            <a:r>
              <a:rPr lang="cs-CZ" sz="2000" b="1" dirty="0">
                <a:latin typeface="Calibri" pitchFamily="34" charset="0"/>
                <a:cs typeface="Calibri" pitchFamily="34" charset="0"/>
              </a:rPr>
              <a:t> ty měli tvar písmene V - děleny do tří typů - </a:t>
            </a:r>
            <a:r>
              <a:rPr lang="cs-CZ" sz="2000" b="1" i="1" dirty="0" err="1">
                <a:latin typeface="Calibri" pitchFamily="34" charset="0"/>
                <a:cs typeface="Calibri" pitchFamily="34" charset="0"/>
              </a:rPr>
              <a:t>fossa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punica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fossa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fastigata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fossa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fastigata</a:t>
            </a:r>
            <a:r>
              <a:rPr lang="cs-CZ" sz="2000" b="1" dirty="0">
                <a:latin typeface="Calibri" pitchFamily="34" charset="0"/>
                <a:cs typeface="Calibri" pitchFamily="34" charset="0"/>
              </a:rPr>
              <a:t> s žlábkem</a:t>
            </a:r>
          </a:p>
          <a:p>
            <a:pPr lvl="1">
              <a:buFontTx/>
              <a:buChar char="-"/>
            </a:pPr>
            <a:r>
              <a:rPr lang="cs-CZ" sz="2000" b="1" dirty="0">
                <a:latin typeface="Calibri" pitchFamily="34" charset="0"/>
                <a:cs typeface="Calibri" pitchFamily="34" charset="0"/>
              </a:rPr>
              <a:t> hloubka byla různá - obvykle kolem 2 m</a:t>
            </a:r>
          </a:p>
          <a:p>
            <a:pPr lvl="1">
              <a:buFontTx/>
              <a:buChar char="-"/>
            </a:pPr>
            <a:r>
              <a:rPr lang="cs-CZ" sz="2000" b="1" dirty="0">
                <a:latin typeface="Calibri" pitchFamily="34" charset="0"/>
                <a:cs typeface="Calibri" pitchFamily="34" charset="0"/>
              </a:rPr>
              <a:t> řešení příkopů u bran mělo několik variant</a:t>
            </a:r>
          </a:p>
          <a:p>
            <a:pPr lvl="2">
              <a:buFontTx/>
              <a:buChar char="-"/>
            </a:pPr>
            <a:r>
              <a:rPr lang="cs-CZ" sz="2000" b="1" dirty="0">
                <a:latin typeface="Calibri" pitchFamily="34" charset="0"/>
                <a:cs typeface="Calibri" pitchFamily="34" charset="0"/>
              </a:rPr>
              <a:t> přerušení příkopů - známy 3 varianty</a:t>
            </a:r>
          </a:p>
          <a:p>
            <a:pPr lvl="3">
              <a:buFontTx/>
              <a:buChar char="-"/>
            </a:pPr>
            <a:r>
              <a:rPr lang="cs-CZ" sz="2000" b="1" dirty="0">
                <a:latin typeface="Calibri" pitchFamily="34" charset="0"/>
                <a:cs typeface="Calibri" pitchFamily="34" charset="0"/>
              </a:rPr>
              <a:t> vnitřní </a:t>
            </a:r>
            <a:r>
              <a:rPr lang="cs-CZ" sz="2000" b="1" i="1" dirty="0" err="1">
                <a:latin typeface="Calibri" pitchFamily="34" charset="0"/>
                <a:cs typeface="Calibri" pitchFamily="34" charset="0"/>
              </a:rPr>
              <a:t>clavicula</a:t>
            </a:r>
            <a:endParaRPr lang="cs-CZ" sz="2000" b="1" i="1" dirty="0">
              <a:latin typeface="Calibri" pitchFamily="34" charset="0"/>
              <a:cs typeface="Calibri" pitchFamily="34" charset="0"/>
            </a:endParaRPr>
          </a:p>
          <a:p>
            <a:pPr lvl="3">
              <a:buFontTx/>
              <a:buChar char="-"/>
            </a:pPr>
            <a:r>
              <a:rPr lang="cs-CZ" sz="2000" b="1" dirty="0">
                <a:latin typeface="Calibri" pitchFamily="34" charset="0"/>
                <a:cs typeface="Calibri" pitchFamily="34" charset="0"/>
              </a:rPr>
              <a:t> vnější </a:t>
            </a:r>
            <a:r>
              <a:rPr lang="cs-CZ" sz="2000" b="1" i="1" dirty="0" err="1">
                <a:latin typeface="Calibri" pitchFamily="34" charset="0"/>
                <a:cs typeface="Calibri" pitchFamily="34" charset="0"/>
              </a:rPr>
              <a:t>clavicula</a:t>
            </a:r>
            <a:endParaRPr lang="cs-CZ" sz="2000" b="1" i="1" dirty="0">
              <a:latin typeface="Calibri" pitchFamily="34" charset="0"/>
              <a:cs typeface="Calibri" pitchFamily="34" charset="0"/>
            </a:endParaRPr>
          </a:p>
          <a:p>
            <a:pPr lvl="3">
              <a:buFontTx/>
              <a:buChar char="-"/>
            </a:pPr>
            <a:r>
              <a:rPr lang="cs-CZ" sz="2000" b="1" dirty="0">
                <a:latin typeface="Calibri" pitchFamily="34" charset="0"/>
                <a:cs typeface="Calibri" pitchFamily="34" charset="0"/>
              </a:rPr>
              <a:t> </a:t>
            </a:r>
            <a:r>
              <a:rPr lang="cs-CZ" sz="2000" b="1" i="1" dirty="0" err="1">
                <a:latin typeface="Calibri" pitchFamily="34" charset="0"/>
                <a:cs typeface="Calibri" pitchFamily="34" charset="0"/>
              </a:rPr>
              <a:t>titulum</a:t>
            </a:r>
            <a:endParaRPr lang="cs-CZ" sz="2000" b="1" i="1" dirty="0">
              <a:latin typeface="Calibri" pitchFamily="34" charset="0"/>
              <a:cs typeface="Calibri" pitchFamily="34" charset="0"/>
            </a:endParaRPr>
          </a:p>
          <a:p>
            <a:pPr lvl="2">
              <a:buFontTx/>
              <a:buChar char="-"/>
            </a:pPr>
            <a:r>
              <a:rPr lang="cs-CZ" sz="2000" b="1" dirty="0">
                <a:latin typeface="Calibri" pitchFamily="34" charset="0"/>
                <a:cs typeface="Calibri" pitchFamily="34" charset="0"/>
              </a:rPr>
              <a:t> nepřerušený příkop</a:t>
            </a:r>
          </a:p>
          <a:p>
            <a:endParaRPr lang="cs-CZ" sz="2000" b="1" dirty="0">
              <a:latin typeface="Calibri" pitchFamily="34" charset="0"/>
              <a:cs typeface="Calibri" pitchFamily="34" charset="0"/>
            </a:endParaRPr>
          </a:p>
          <a:p>
            <a:r>
              <a:rPr lang="cs-CZ" sz="2000" b="1" dirty="0">
                <a:latin typeface="Calibri" pitchFamily="34" charset="0"/>
                <a:cs typeface="Calibri" pitchFamily="34" charset="0"/>
              </a:rPr>
              <a:t>- před příkopy mohly být umístěny další pasti - např. skryté jámy s naostřeným kůlem na dně - </a:t>
            </a:r>
            <a:r>
              <a:rPr lang="cs-CZ" sz="2000" b="1" i="1" dirty="0">
                <a:latin typeface="Calibri" pitchFamily="34" charset="0"/>
                <a:cs typeface="Calibri" pitchFamily="34" charset="0"/>
              </a:rPr>
              <a:t>lilia</a:t>
            </a:r>
          </a:p>
          <a:p>
            <a:endParaRPr lang="cs-CZ" dirty="0"/>
          </a:p>
        </p:txBody>
      </p:sp>
      <p:pic>
        <p:nvPicPr>
          <p:cNvPr id="3" name="Obrázek 2" descr="PC050206.1.JPG"/>
          <p:cNvPicPr>
            <a:picLocks noChangeAspect="1"/>
          </p:cNvPicPr>
          <p:nvPr/>
        </p:nvPicPr>
        <p:blipFill>
          <a:blip r:embed="rId2" cstate="print"/>
          <a:stretch>
            <a:fillRect/>
          </a:stretch>
        </p:blipFill>
        <p:spPr>
          <a:xfrm>
            <a:off x="3995936" y="2564904"/>
            <a:ext cx="4595297" cy="949345"/>
          </a:xfrm>
          <a:prstGeom prst="rect">
            <a:avLst/>
          </a:prstGeom>
        </p:spPr>
      </p:pic>
      <p:pic>
        <p:nvPicPr>
          <p:cNvPr id="4" name="Obrázek 3" descr="PC050206.2.JPG"/>
          <p:cNvPicPr>
            <a:picLocks noChangeAspect="1"/>
          </p:cNvPicPr>
          <p:nvPr/>
        </p:nvPicPr>
        <p:blipFill>
          <a:blip r:embed="rId3" cstate="print"/>
          <a:stretch>
            <a:fillRect/>
          </a:stretch>
        </p:blipFill>
        <p:spPr>
          <a:xfrm>
            <a:off x="1907704" y="4581128"/>
            <a:ext cx="5040560" cy="1881942"/>
          </a:xfrm>
          <a:prstGeom prst="rect">
            <a:avLst/>
          </a:prstGeom>
        </p:spPr>
      </p:pic>
    </p:spTree>
    <p:extLst>
      <p:ext uri="{BB962C8B-B14F-4D97-AF65-F5344CB8AC3E}">
        <p14:creationId xmlns:p14="http://schemas.microsoft.com/office/powerpoint/2010/main" val="28801741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imska armada_0001.jpg"/>
          <p:cNvPicPr>
            <a:picLocks noChangeAspect="1"/>
          </p:cNvPicPr>
          <p:nvPr/>
        </p:nvPicPr>
        <p:blipFill>
          <a:blip r:embed="rId2" cstate="print"/>
          <a:stretch>
            <a:fillRect/>
          </a:stretch>
        </p:blipFill>
        <p:spPr>
          <a:xfrm>
            <a:off x="467544" y="404664"/>
            <a:ext cx="3456384" cy="5735037"/>
          </a:xfrm>
          <a:prstGeom prst="rect">
            <a:avLst/>
          </a:prstGeom>
        </p:spPr>
      </p:pic>
      <p:pic>
        <p:nvPicPr>
          <p:cNvPr id="4" name="Obrázek 3" descr="PC050216.JPG"/>
          <p:cNvPicPr>
            <a:picLocks noChangeAspect="1"/>
          </p:cNvPicPr>
          <p:nvPr/>
        </p:nvPicPr>
        <p:blipFill>
          <a:blip r:embed="rId3" cstate="print"/>
          <a:stretch>
            <a:fillRect/>
          </a:stretch>
        </p:blipFill>
        <p:spPr>
          <a:xfrm>
            <a:off x="4211960" y="404664"/>
            <a:ext cx="4297796" cy="3240360"/>
          </a:xfrm>
          <a:prstGeom prst="rect">
            <a:avLst/>
          </a:prstGeom>
        </p:spPr>
      </p:pic>
      <p:pic>
        <p:nvPicPr>
          <p:cNvPr id="5" name="Obrázek 4" descr="roman army_0006.jpg"/>
          <p:cNvPicPr>
            <a:picLocks noChangeAspect="1"/>
          </p:cNvPicPr>
          <p:nvPr/>
        </p:nvPicPr>
        <p:blipFill>
          <a:blip r:embed="rId4" cstate="print"/>
          <a:stretch>
            <a:fillRect/>
          </a:stretch>
        </p:blipFill>
        <p:spPr>
          <a:xfrm>
            <a:off x="4499992" y="3717032"/>
            <a:ext cx="3719195" cy="2664296"/>
          </a:xfrm>
          <a:prstGeom prst="rect">
            <a:avLst/>
          </a:prstGeom>
        </p:spPr>
      </p:pic>
    </p:spTree>
    <p:extLst>
      <p:ext uri="{BB962C8B-B14F-4D97-AF65-F5344CB8AC3E}">
        <p14:creationId xmlns:p14="http://schemas.microsoft.com/office/powerpoint/2010/main" val="11590107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260648"/>
            <a:ext cx="8280920" cy="5632311"/>
          </a:xfrm>
          <a:prstGeom prst="rect">
            <a:avLst/>
          </a:prstGeom>
          <a:noFill/>
        </p:spPr>
        <p:txBody>
          <a:bodyPr wrap="square" rtlCol="0">
            <a:spAutoFit/>
          </a:bodyPr>
          <a:lstStyle/>
          <a:p>
            <a:r>
              <a:rPr lang="cs-CZ" sz="2000" b="1" dirty="0">
                <a:latin typeface="Calibri" pitchFamily="34" charset="0"/>
                <a:cs typeface="Calibri" pitchFamily="34" charset="0"/>
              </a:rPr>
              <a:t>Stavby uvnitř tábora</a:t>
            </a:r>
          </a:p>
          <a:p>
            <a:endParaRPr lang="cs-CZ" sz="1000" b="1" dirty="0">
              <a:latin typeface="Calibri" pitchFamily="34" charset="0"/>
              <a:cs typeface="Calibri" pitchFamily="34" charset="0"/>
            </a:endParaRPr>
          </a:p>
          <a:p>
            <a:r>
              <a:rPr lang="cs-CZ" sz="2000" b="1" i="1" dirty="0">
                <a:latin typeface="Calibri" pitchFamily="34" charset="0"/>
                <a:cs typeface="Calibri" pitchFamily="34" charset="0"/>
              </a:rPr>
              <a:t>Principia</a:t>
            </a:r>
          </a:p>
          <a:p>
            <a:pPr>
              <a:buFontTx/>
              <a:buChar char="-"/>
            </a:pPr>
            <a:r>
              <a:rPr lang="cs-CZ" sz="2000" b="1" dirty="0">
                <a:latin typeface="Calibri" pitchFamily="34" charset="0"/>
                <a:cs typeface="Calibri" pitchFamily="34" charset="0"/>
              </a:rPr>
              <a:t> hlavní budova - hlavní štáb</a:t>
            </a:r>
          </a:p>
          <a:p>
            <a:pPr>
              <a:buFontTx/>
              <a:buChar char="-"/>
            </a:pPr>
            <a:r>
              <a:rPr lang="cs-CZ" sz="2000" b="1" dirty="0">
                <a:latin typeface="Calibri" pitchFamily="34" charset="0"/>
                <a:cs typeface="Calibri" pitchFamily="34" charset="0"/>
              </a:rPr>
              <a:t> centrální vchod ležel na </a:t>
            </a:r>
            <a:r>
              <a:rPr lang="cs-CZ" sz="2000" b="1" i="1" dirty="0">
                <a:latin typeface="Calibri" pitchFamily="34" charset="0"/>
                <a:cs typeface="Calibri" pitchFamily="34" charset="0"/>
              </a:rPr>
              <a:t>via </a:t>
            </a:r>
            <a:r>
              <a:rPr lang="cs-CZ" sz="2000" b="1" i="1" dirty="0" err="1">
                <a:latin typeface="Calibri" pitchFamily="34" charset="0"/>
                <a:cs typeface="Calibri" pitchFamily="34" charset="0"/>
              </a:rPr>
              <a:t>principalis</a:t>
            </a:r>
            <a:endParaRPr lang="cs-CZ" sz="2000" b="1" i="1" dirty="0">
              <a:latin typeface="Calibri" pitchFamily="34" charset="0"/>
              <a:cs typeface="Calibri" pitchFamily="34" charset="0"/>
            </a:endParaRPr>
          </a:p>
          <a:p>
            <a:pPr>
              <a:buFontTx/>
              <a:buChar char="-"/>
            </a:pPr>
            <a:r>
              <a:rPr lang="cs-CZ" sz="2000" b="1" dirty="0">
                <a:latin typeface="Calibri" pitchFamily="34" charset="0"/>
                <a:cs typeface="Calibri" pitchFamily="34" charset="0"/>
              </a:rPr>
              <a:t> střed budovy tvořilo nádvoří obehnané sloupovím a kancelářemi, vzadu se nacházela krytá hala - basilika</a:t>
            </a:r>
          </a:p>
          <a:p>
            <a:pPr lvl="1">
              <a:buFontTx/>
              <a:buChar char="-"/>
            </a:pPr>
            <a:r>
              <a:rPr lang="cs-CZ" sz="2000" b="1" dirty="0">
                <a:latin typeface="Calibri" pitchFamily="34" charset="0"/>
                <a:cs typeface="Calibri" pitchFamily="34" charset="0"/>
              </a:rPr>
              <a:t> ta byla dělena do několika místností</a:t>
            </a:r>
          </a:p>
          <a:p>
            <a:pPr lvl="2">
              <a:buFontTx/>
              <a:buChar char="-"/>
            </a:pPr>
            <a:r>
              <a:rPr lang="cs-CZ" sz="2000" b="1" dirty="0">
                <a:latin typeface="Calibri" pitchFamily="34" charset="0"/>
                <a:cs typeface="Calibri" pitchFamily="34" charset="0"/>
              </a:rPr>
              <a:t> uprostřed se nacházela svatyně</a:t>
            </a:r>
          </a:p>
          <a:p>
            <a:pPr lvl="3">
              <a:buFontTx/>
              <a:buChar char="-"/>
            </a:pPr>
            <a:r>
              <a:rPr lang="cs-CZ" sz="2000" b="1" dirty="0">
                <a:latin typeface="Calibri" pitchFamily="34" charset="0"/>
                <a:cs typeface="Calibri" pitchFamily="34" charset="0"/>
              </a:rPr>
              <a:t> pod podlahou se obvykle nacházela pokladnice</a:t>
            </a:r>
          </a:p>
          <a:p>
            <a:pPr lvl="2">
              <a:buFontTx/>
              <a:buChar char="-"/>
            </a:pPr>
            <a:r>
              <a:rPr lang="cs-CZ" sz="2000" b="1" dirty="0">
                <a:latin typeface="Calibri" pitchFamily="34" charset="0"/>
                <a:cs typeface="Calibri" pitchFamily="34" charset="0"/>
              </a:rPr>
              <a:t> po stranách byly další kanceláře</a:t>
            </a:r>
          </a:p>
          <a:p>
            <a:pPr lvl="2">
              <a:buFontTx/>
              <a:buChar char="-"/>
            </a:pPr>
            <a:endParaRPr lang="cs-CZ" sz="2000" b="1" dirty="0">
              <a:latin typeface="Calibri" pitchFamily="34" charset="0"/>
              <a:cs typeface="Calibri" pitchFamily="34" charset="0"/>
            </a:endParaRPr>
          </a:p>
          <a:p>
            <a:r>
              <a:rPr lang="cs-CZ" sz="2000" b="1" i="1" dirty="0" err="1">
                <a:latin typeface="Calibri" pitchFamily="34" charset="0"/>
                <a:cs typeface="Calibri" pitchFamily="34" charset="0"/>
              </a:rPr>
              <a:t>Praetorium</a:t>
            </a:r>
            <a:endParaRPr lang="cs-CZ" sz="2000" b="1" i="1" dirty="0">
              <a:latin typeface="Calibri" pitchFamily="34" charset="0"/>
              <a:cs typeface="Calibri" pitchFamily="34" charset="0"/>
            </a:endParaRPr>
          </a:p>
          <a:p>
            <a:pPr>
              <a:buFontTx/>
              <a:buChar char="-"/>
            </a:pPr>
            <a:r>
              <a:rPr lang="cs-CZ" sz="2000" b="1" dirty="0">
                <a:latin typeface="Calibri" pitchFamily="34" charset="0"/>
                <a:cs typeface="Calibri" pitchFamily="34" charset="0"/>
              </a:rPr>
              <a:t> příbytek velitele legie</a:t>
            </a:r>
          </a:p>
          <a:p>
            <a:pPr>
              <a:buFontTx/>
              <a:buChar char="-"/>
            </a:pPr>
            <a:r>
              <a:rPr lang="cs-CZ" sz="2000" b="1" dirty="0">
                <a:latin typeface="Calibri" pitchFamily="34" charset="0"/>
                <a:cs typeface="Calibri" pitchFamily="34" charset="0"/>
              </a:rPr>
              <a:t> jednalo se o typický přepychový římský dům s atriovým dvorem</a:t>
            </a:r>
          </a:p>
          <a:p>
            <a:pPr>
              <a:buFontTx/>
              <a:buChar char="-"/>
            </a:pPr>
            <a:r>
              <a:rPr lang="cs-CZ" sz="2000" b="1" dirty="0">
                <a:latin typeface="Calibri" pitchFamily="34" charset="0"/>
                <a:cs typeface="Calibri" pitchFamily="34" charset="0"/>
              </a:rPr>
              <a:t> součástí mohly být i soukromé lázně nebo zahrada</a:t>
            </a:r>
          </a:p>
          <a:p>
            <a:pPr lvl="2"/>
            <a:endParaRPr lang="cs-CZ" sz="2000" b="1" dirty="0">
              <a:latin typeface="Calibri" pitchFamily="34" charset="0"/>
              <a:cs typeface="Calibri" pitchFamily="34" charset="0"/>
            </a:endParaRPr>
          </a:p>
          <a:p>
            <a:pPr lvl="1"/>
            <a:endParaRPr lang="cs-CZ" sz="2000" b="1" dirty="0">
              <a:latin typeface="Calibri" pitchFamily="34" charset="0"/>
              <a:cs typeface="Calibri" pitchFamily="34" charset="0"/>
            </a:endParaRPr>
          </a:p>
        </p:txBody>
      </p:sp>
      <p:pic>
        <p:nvPicPr>
          <p:cNvPr id="3" name="Obrázek 2" descr="PC050294.JPG"/>
          <p:cNvPicPr>
            <a:picLocks noChangeAspect="1"/>
          </p:cNvPicPr>
          <p:nvPr/>
        </p:nvPicPr>
        <p:blipFill>
          <a:blip r:embed="rId2" cstate="print"/>
          <a:stretch>
            <a:fillRect/>
          </a:stretch>
        </p:blipFill>
        <p:spPr>
          <a:xfrm>
            <a:off x="2411760" y="5157192"/>
            <a:ext cx="4083569" cy="1301106"/>
          </a:xfrm>
          <a:prstGeom prst="rect">
            <a:avLst/>
          </a:prstGeom>
        </p:spPr>
      </p:pic>
    </p:spTree>
    <p:extLst>
      <p:ext uri="{BB962C8B-B14F-4D97-AF65-F5344CB8AC3E}">
        <p14:creationId xmlns:p14="http://schemas.microsoft.com/office/powerpoint/2010/main" val="31564341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C050315.JPG"/>
          <p:cNvPicPr>
            <a:picLocks noChangeAspect="1"/>
          </p:cNvPicPr>
          <p:nvPr/>
        </p:nvPicPr>
        <p:blipFill>
          <a:blip r:embed="rId2" cstate="print"/>
          <a:stretch>
            <a:fillRect/>
          </a:stretch>
        </p:blipFill>
        <p:spPr>
          <a:xfrm>
            <a:off x="467544" y="401296"/>
            <a:ext cx="4248472" cy="4049785"/>
          </a:xfrm>
          <a:prstGeom prst="rect">
            <a:avLst/>
          </a:prstGeom>
        </p:spPr>
      </p:pic>
      <p:pic>
        <p:nvPicPr>
          <p:cNvPr id="3" name="Obrázek 2" descr="PC050323.JPG"/>
          <p:cNvPicPr>
            <a:picLocks noChangeAspect="1"/>
          </p:cNvPicPr>
          <p:nvPr/>
        </p:nvPicPr>
        <p:blipFill>
          <a:blip r:embed="rId3" cstate="print"/>
          <a:stretch>
            <a:fillRect/>
          </a:stretch>
        </p:blipFill>
        <p:spPr>
          <a:xfrm>
            <a:off x="4860032" y="332656"/>
            <a:ext cx="3863739" cy="5963988"/>
          </a:xfrm>
          <a:prstGeom prst="rect">
            <a:avLst/>
          </a:prstGeom>
        </p:spPr>
      </p:pic>
      <p:pic>
        <p:nvPicPr>
          <p:cNvPr id="4" name="Obrázek 3" descr="PC050308.JPG"/>
          <p:cNvPicPr>
            <a:picLocks noChangeAspect="1"/>
          </p:cNvPicPr>
          <p:nvPr/>
        </p:nvPicPr>
        <p:blipFill>
          <a:blip r:embed="rId4" cstate="print"/>
          <a:stretch>
            <a:fillRect/>
          </a:stretch>
        </p:blipFill>
        <p:spPr>
          <a:xfrm>
            <a:off x="1679506" y="4509121"/>
            <a:ext cx="2486138" cy="1872208"/>
          </a:xfrm>
          <a:prstGeom prst="rect">
            <a:avLst/>
          </a:prstGeom>
        </p:spPr>
      </p:pic>
    </p:spTree>
    <p:extLst>
      <p:ext uri="{BB962C8B-B14F-4D97-AF65-F5344CB8AC3E}">
        <p14:creationId xmlns:p14="http://schemas.microsoft.com/office/powerpoint/2010/main" val="268268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48680"/>
            <a:ext cx="8064896" cy="5539978"/>
          </a:xfrm>
          <a:prstGeom prst="rect">
            <a:avLst/>
          </a:prstGeom>
          <a:noFill/>
        </p:spPr>
        <p:txBody>
          <a:bodyPr wrap="square" rtlCol="0">
            <a:spAutoFit/>
          </a:bodyPr>
          <a:lstStyle/>
          <a:p>
            <a:r>
              <a:rPr lang="cs-CZ" sz="2400" b="1" dirty="0">
                <a:latin typeface="Calibri" pitchFamily="34" charset="0"/>
                <a:cs typeface="Calibri" pitchFamily="34" charset="0"/>
              </a:rPr>
              <a:t>Hmotné prameny</a:t>
            </a:r>
          </a:p>
          <a:p>
            <a:endParaRPr lang="cs-CZ" sz="1000" b="1" dirty="0">
              <a:latin typeface="Calibri" pitchFamily="34" charset="0"/>
              <a:cs typeface="Calibri" pitchFamily="34" charset="0"/>
            </a:endParaRPr>
          </a:p>
          <a:p>
            <a:r>
              <a:rPr lang="cs-CZ" sz="2000" b="1" dirty="0">
                <a:latin typeface="Calibri" pitchFamily="34" charset="0"/>
                <a:cs typeface="Calibri" pitchFamily="34" charset="0"/>
              </a:rPr>
              <a:t>Archeologické nálezy</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identifikace a výzkum legionářských táborů - jejich struktura a jednotlivé objekty</a:t>
            </a:r>
          </a:p>
          <a:p>
            <a:pPr marL="180000" indent="-180000">
              <a:buFontTx/>
              <a:buChar char="-"/>
            </a:pPr>
            <a:r>
              <a:rPr lang="cs-CZ" sz="2000" b="1" dirty="0">
                <a:latin typeface="Calibri" pitchFamily="34" charset="0"/>
                <a:cs typeface="Calibri" pitchFamily="34" charset="0"/>
              </a:rPr>
              <a:t>výzkum auxiliárních kastelů</a:t>
            </a:r>
          </a:p>
          <a:p>
            <a:pPr marL="180000" indent="-180000">
              <a:buFontTx/>
              <a:buChar char="-"/>
            </a:pPr>
            <a:r>
              <a:rPr lang="cs-CZ" sz="2000" b="1" dirty="0">
                <a:latin typeface="Calibri" pitchFamily="34" charset="0"/>
                <a:cs typeface="Calibri" pitchFamily="34" charset="0"/>
              </a:rPr>
              <a:t>výzkum působení legií - v míru / během válečného tažení</a:t>
            </a:r>
          </a:p>
          <a:p>
            <a:pPr marL="540000" lvl="1" indent="-180000">
              <a:buFontTx/>
              <a:buChar char="-"/>
            </a:pPr>
            <a:r>
              <a:rPr lang="cs-CZ" sz="2000" b="1" dirty="0">
                <a:latin typeface="Calibri" pitchFamily="34" charset="0"/>
                <a:cs typeface="Calibri" pitchFamily="34" charset="0"/>
              </a:rPr>
              <a:t>identifikace bojišť</a:t>
            </a:r>
          </a:p>
          <a:p>
            <a:pPr marL="540000" lvl="1" indent="-180000">
              <a:buFontTx/>
              <a:buChar char="-"/>
            </a:pPr>
            <a:r>
              <a:rPr lang="cs-CZ" sz="2000" b="1" dirty="0">
                <a:latin typeface="Calibri" pitchFamily="34" charset="0"/>
                <a:cs typeface="Calibri" pitchFamily="34" charset="0"/>
              </a:rPr>
              <a:t>pozůstatky obléhání - příkopy, náspy, valy, dočasná opevnění</a:t>
            </a:r>
          </a:p>
          <a:p>
            <a:pPr marL="1080000" lvl="2" indent="-180000">
              <a:buFontTx/>
              <a:buChar char="-"/>
            </a:pPr>
            <a:r>
              <a:rPr lang="cs-CZ" sz="2000" b="1" dirty="0" err="1">
                <a:latin typeface="Calibri" pitchFamily="34" charset="0"/>
                <a:cs typeface="Calibri" pitchFamily="34" charset="0"/>
              </a:rPr>
              <a:t>Numantia</a:t>
            </a:r>
            <a:r>
              <a:rPr lang="cs-CZ" sz="2000" b="1" dirty="0">
                <a:latin typeface="Calibri" pitchFamily="34" charset="0"/>
                <a:cs typeface="Calibri" pitchFamily="34" charset="0"/>
              </a:rPr>
              <a:t> (Španělsko)</a:t>
            </a:r>
          </a:p>
          <a:p>
            <a:pPr marL="1080000" lvl="2" indent="-180000">
              <a:buFontTx/>
              <a:buChar char="-"/>
            </a:pPr>
            <a:r>
              <a:rPr lang="cs-CZ" sz="2000" b="1" dirty="0" err="1">
                <a:latin typeface="Calibri" pitchFamily="34" charset="0"/>
                <a:cs typeface="Calibri" pitchFamily="34" charset="0"/>
              </a:rPr>
              <a:t>Alésia</a:t>
            </a:r>
            <a:r>
              <a:rPr lang="cs-CZ" sz="2000" b="1" dirty="0">
                <a:latin typeface="Calibri" pitchFamily="34" charset="0"/>
                <a:cs typeface="Calibri" pitchFamily="34" charset="0"/>
              </a:rPr>
              <a:t> (Francie)</a:t>
            </a:r>
          </a:p>
          <a:p>
            <a:pPr marL="1080000" lvl="2" indent="-180000">
              <a:buFontTx/>
              <a:buChar char="-"/>
            </a:pPr>
            <a:r>
              <a:rPr lang="cs-CZ" sz="2000" b="1" dirty="0" err="1">
                <a:latin typeface="Calibri" pitchFamily="34" charset="0"/>
                <a:cs typeface="Calibri" pitchFamily="34" charset="0"/>
              </a:rPr>
              <a:t>Masada</a:t>
            </a:r>
            <a:r>
              <a:rPr lang="cs-CZ" sz="2000" b="1" dirty="0">
                <a:latin typeface="Calibri" pitchFamily="34" charset="0"/>
                <a:cs typeface="Calibri" pitchFamily="34" charset="0"/>
              </a:rPr>
              <a:t> (Izrael)</a:t>
            </a:r>
          </a:p>
          <a:p>
            <a:pPr lvl="2">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výzkum vojenské výstroje a výzbroje</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archeologické výzkumy umožňují sledovat vývoj armády a vojenství v dlouhodobějším horizontu</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C050331.JPG"/>
          <p:cNvPicPr>
            <a:picLocks noChangeAspect="1"/>
          </p:cNvPicPr>
          <p:nvPr/>
        </p:nvPicPr>
        <p:blipFill>
          <a:blip r:embed="rId2" cstate="print"/>
          <a:stretch>
            <a:fillRect/>
          </a:stretch>
        </p:blipFill>
        <p:spPr>
          <a:xfrm>
            <a:off x="395536" y="476672"/>
            <a:ext cx="3759333" cy="5184576"/>
          </a:xfrm>
          <a:prstGeom prst="rect">
            <a:avLst/>
          </a:prstGeom>
        </p:spPr>
      </p:pic>
      <p:pic>
        <p:nvPicPr>
          <p:cNvPr id="3" name="Obrázek 2" descr="PC050333.JPG"/>
          <p:cNvPicPr>
            <a:picLocks noChangeAspect="1"/>
          </p:cNvPicPr>
          <p:nvPr/>
        </p:nvPicPr>
        <p:blipFill>
          <a:blip r:embed="rId3" cstate="print"/>
          <a:stretch>
            <a:fillRect/>
          </a:stretch>
        </p:blipFill>
        <p:spPr>
          <a:xfrm>
            <a:off x="4283968" y="548680"/>
            <a:ext cx="4382298" cy="3816424"/>
          </a:xfrm>
          <a:prstGeom prst="rect">
            <a:avLst/>
          </a:prstGeom>
        </p:spPr>
      </p:pic>
    </p:spTree>
    <p:extLst>
      <p:ext uri="{BB962C8B-B14F-4D97-AF65-F5344CB8AC3E}">
        <p14:creationId xmlns:p14="http://schemas.microsoft.com/office/powerpoint/2010/main" val="30343273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7544" y="404664"/>
            <a:ext cx="8136904" cy="5324535"/>
          </a:xfrm>
          <a:prstGeom prst="rect">
            <a:avLst/>
          </a:prstGeom>
          <a:noFill/>
        </p:spPr>
        <p:txBody>
          <a:bodyPr wrap="square" rtlCol="0">
            <a:spAutoFit/>
          </a:bodyPr>
          <a:lstStyle/>
          <a:p>
            <a:r>
              <a:rPr lang="cs-CZ" sz="2000" b="1" dirty="0">
                <a:latin typeface="Calibri" pitchFamily="34" charset="0"/>
                <a:cs typeface="Calibri" pitchFamily="34" charset="0"/>
              </a:rPr>
              <a:t>Domy důstojníků</a:t>
            </a:r>
          </a:p>
          <a:p>
            <a:pPr>
              <a:buFontTx/>
              <a:buChar char="-"/>
            </a:pPr>
            <a:r>
              <a:rPr lang="cs-CZ" sz="2000" b="1" dirty="0">
                <a:latin typeface="Calibri" pitchFamily="34" charset="0"/>
                <a:cs typeface="Calibri" pitchFamily="34" charset="0"/>
              </a:rPr>
              <a:t> jednalo se o méně honosné domy než měl velitel legie</a:t>
            </a:r>
          </a:p>
          <a:p>
            <a:pPr>
              <a:buFontTx/>
              <a:buChar char="-"/>
            </a:pPr>
            <a:r>
              <a:rPr lang="cs-CZ" sz="2000" b="1" dirty="0">
                <a:latin typeface="Calibri" pitchFamily="34" charset="0"/>
                <a:cs typeface="Calibri" pitchFamily="34" charset="0"/>
              </a:rPr>
              <a:t> samostatné domy byly určeny pro </a:t>
            </a:r>
            <a:r>
              <a:rPr lang="cs-CZ" sz="2000" b="1" i="1" dirty="0">
                <a:latin typeface="Calibri" pitchFamily="34" charset="0"/>
                <a:cs typeface="Calibri" pitchFamily="34" charset="0"/>
              </a:rPr>
              <a:t>tribuna </a:t>
            </a:r>
            <a:r>
              <a:rPr lang="cs-CZ" sz="2000" b="1" i="1" dirty="0" err="1">
                <a:latin typeface="Calibri" pitchFamily="34" charset="0"/>
                <a:cs typeface="Calibri" pitchFamily="34" charset="0"/>
              </a:rPr>
              <a:t>laticlavia</a:t>
            </a:r>
            <a:r>
              <a:rPr lang="cs-CZ" sz="2000" b="1" dirty="0">
                <a:latin typeface="Calibri" pitchFamily="34" charset="0"/>
                <a:cs typeface="Calibri" pitchFamily="34" charset="0"/>
              </a:rPr>
              <a:t>, tribuny z jezdeckého stavu, zřejmě také pro </a:t>
            </a:r>
            <a:r>
              <a:rPr lang="cs-CZ" sz="2000" b="1" i="1" dirty="0" err="1">
                <a:latin typeface="Calibri" pitchFamily="34" charset="0"/>
                <a:cs typeface="Calibri" pitchFamily="34" charset="0"/>
              </a:rPr>
              <a:t>praefecta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castrorum</a:t>
            </a:r>
            <a:r>
              <a:rPr lang="cs-CZ" sz="2000" b="1" i="1" dirty="0">
                <a:latin typeface="Calibri" pitchFamily="34" charset="0"/>
                <a:cs typeface="Calibri" pitchFamily="34" charset="0"/>
              </a:rPr>
              <a:t> </a:t>
            </a:r>
            <a:r>
              <a:rPr lang="cs-CZ" sz="2000" b="1" dirty="0">
                <a:latin typeface="Calibri" pitchFamily="34" charset="0"/>
                <a:cs typeface="Calibri" pitchFamily="34" charset="0"/>
              </a:rPr>
              <a:t>a v samostatných domech bylo povoleno pobývat také centurionům první kohorty (</a:t>
            </a:r>
            <a:r>
              <a:rPr lang="cs-CZ" sz="2000" b="1" i="1" dirty="0" err="1">
                <a:latin typeface="Calibri" pitchFamily="34" charset="0"/>
                <a:cs typeface="Calibri" pitchFamily="34" charset="0"/>
              </a:rPr>
              <a:t>primi</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ordines</a:t>
            </a:r>
            <a:r>
              <a:rPr lang="cs-CZ" sz="2000" b="1" dirty="0">
                <a:latin typeface="Calibri" pitchFamily="34" charset="0"/>
                <a:cs typeface="Calibri" pitchFamily="34" charset="0"/>
              </a:rPr>
              <a:t>)</a:t>
            </a:r>
          </a:p>
          <a:p>
            <a:pPr lvl="1">
              <a:buFontTx/>
              <a:buChar char="-"/>
            </a:pPr>
            <a:r>
              <a:rPr lang="cs-CZ" sz="2000" b="1" dirty="0">
                <a:latin typeface="Calibri" pitchFamily="34" charset="0"/>
                <a:cs typeface="Calibri" pitchFamily="34" charset="0"/>
              </a:rPr>
              <a:t> </a:t>
            </a:r>
            <a:r>
              <a:rPr lang="cs-CZ" sz="2000" b="1" i="1" dirty="0" err="1">
                <a:latin typeface="Calibri" pitchFamily="34" charset="0"/>
                <a:cs typeface="Calibri" pitchFamily="34" charset="0"/>
              </a:rPr>
              <a:t>tribunus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laticlavius</a:t>
            </a:r>
            <a:r>
              <a:rPr lang="cs-CZ" sz="2000" b="1" i="1" dirty="0">
                <a:latin typeface="Calibri" pitchFamily="34" charset="0"/>
                <a:cs typeface="Calibri" pitchFamily="34" charset="0"/>
              </a:rPr>
              <a:t> </a:t>
            </a:r>
            <a:r>
              <a:rPr lang="cs-CZ" sz="2000" b="1" dirty="0">
                <a:latin typeface="Calibri" pitchFamily="34" charset="0"/>
                <a:cs typeface="Calibri" pitchFamily="34" charset="0"/>
              </a:rPr>
              <a:t>byl také ze senátorského stavu, proto jeho dům byl jen o málo honosnější než dům velitele legie</a:t>
            </a:r>
          </a:p>
          <a:p>
            <a:pPr lvl="1">
              <a:buFontTx/>
              <a:buChar char="-"/>
            </a:pPr>
            <a:endParaRPr lang="cs-CZ" sz="2000" b="1" dirty="0">
              <a:latin typeface="Calibri" pitchFamily="34" charset="0"/>
              <a:cs typeface="Calibri" pitchFamily="34" charset="0"/>
            </a:endParaRPr>
          </a:p>
          <a:p>
            <a:r>
              <a:rPr lang="cs-CZ" sz="2000" b="1" dirty="0">
                <a:latin typeface="Calibri" pitchFamily="34" charset="0"/>
                <a:cs typeface="Calibri" pitchFamily="34" charset="0"/>
              </a:rPr>
              <a:t>Ubikace mužstva</a:t>
            </a:r>
          </a:p>
          <a:p>
            <a:pPr>
              <a:buFontTx/>
              <a:buChar char="-"/>
            </a:pPr>
            <a:r>
              <a:rPr lang="cs-CZ" sz="2000" b="1" dirty="0">
                <a:latin typeface="Calibri" pitchFamily="34" charset="0"/>
                <a:cs typeface="Calibri" pitchFamily="34" charset="0"/>
              </a:rPr>
              <a:t> nejčastější budova v táboře</a:t>
            </a:r>
          </a:p>
          <a:p>
            <a:pPr>
              <a:buFontTx/>
              <a:buChar char="-"/>
            </a:pPr>
            <a:r>
              <a:rPr lang="cs-CZ" sz="2000" b="1" dirty="0">
                <a:latin typeface="Calibri" pitchFamily="34" charset="0"/>
                <a:cs typeface="Calibri" pitchFamily="34" charset="0"/>
              </a:rPr>
              <a:t> jeden blok určený pro jednu centurii o 80 mužích a důstojníky</a:t>
            </a:r>
          </a:p>
          <a:p>
            <a:pPr>
              <a:buFontTx/>
              <a:buChar char="-"/>
            </a:pPr>
            <a:r>
              <a:rPr lang="cs-CZ" sz="2000" b="1" dirty="0">
                <a:latin typeface="Calibri" pitchFamily="34" charset="0"/>
                <a:cs typeface="Calibri" pitchFamily="34" charset="0"/>
              </a:rPr>
              <a:t> každá z těchto budov byla dělena na několik částí, které byly přiděleny 8 mužům - každá z těchto částí, nazývaná </a:t>
            </a:r>
            <a:r>
              <a:rPr lang="cs-CZ" sz="2000" b="1" i="1" dirty="0" err="1">
                <a:latin typeface="Calibri" pitchFamily="34" charset="0"/>
                <a:cs typeface="Calibri" pitchFamily="34" charset="0"/>
              </a:rPr>
              <a:t>contubernia</a:t>
            </a:r>
            <a:r>
              <a:rPr lang="cs-CZ" sz="2000" b="1" i="1" dirty="0">
                <a:latin typeface="Calibri" pitchFamily="34" charset="0"/>
                <a:cs typeface="Calibri" pitchFamily="34" charset="0"/>
              </a:rPr>
              <a:t>,</a:t>
            </a:r>
            <a:r>
              <a:rPr lang="cs-CZ" sz="2000" b="1" dirty="0">
                <a:latin typeface="Calibri" pitchFamily="34" charset="0"/>
                <a:cs typeface="Calibri" pitchFamily="34" charset="0"/>
              </a:rPr>
              <a:t> se mohla dělit do několika místností - obvykle 2 - spací a obytnou</a:t>
            </a:r>
          </a:p>
          <a:p>
            <a:pPr>
              <a:buFontTx/>
              <a:buChar char="-"/>
            </a:pPr>
            <a:r>
              <a:rPr lang="cs-CZ" sz="2000" b="1" dirty="0">
                <a:latin typeface="Calibri" pitchFamily="34" charset="0"/>
                <a:cs typeface="Calibri" pitchFamily="34" charset="0"/>
              </a:rPr>
              <a:t> před celou budovou pak ve většině případů probíhalo sloupořadí</a:t>
            </a:r>
          </a:p>
          <a:p>
            <a:pPr>
              <a:buFontTx/>
              <a:buChar char="-"/>
            </a:pPr>
            <a:r>
              <a:rPr lang="cs-CZ" sz="2000" b="1" dirty="0">
                <a:latin typeface="Calibri" pitchFamily="34" charset="0"/>
                <a:cs typeface="Calibri" pitchFamily="34" charset="0"/>
              </a:rPr>
              <a:t> na konci budovy se nacházel systém několika místností, které zahrnovaly obydlí centuriona a patrně kanceláře</a:t>
            </a:r>
          </a:p>
        </p:txBody>
      </p:sp>
    </p:spTree>
    <p:extLst>
      <p:ext uri="{BB962C8B-B14F-4D97-AF65-F5344CB8AC3E}">
        <p14:creationId xmlns:p14="http://schemas.microsoft.com/office/powerpoint/2010/main" val="15527598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C050383.JPG"/>
          <p:cNvPicPr>
            <a:picLocks noChangeAspect="1"/>
          </p:cNvPicPr>
          <p:nvPr/>
        </p:nvPicPr>
        <p:blipFill>
          <a:blip r:embed="rId2" cstate="print"/>
          <a:stretch>
            <a:fillRect/>
          </a:stretch>
        </p:blipFill>
        <p:spPr>
          <a:xfrm>
            <a:off x="539552" y="548680"/>
            <a:ext cx="4580627" cy="1800200"/>
          </a:xfrm>
          <a:prstGeom prst="rect">
            <a:avLst/>
          </a:prstGeom>
          <a:ln>
            <a:noFill/>
          </a:ln>
          <a:effectLst>
            <a:outerShdw blurRad="190500" algn="tl" rotWithShape="0">
              <a:srgbClr val="000000">
                <a:alpha val="70000"/>
              </a:srgbClr>
            </a:outerShdw>
          </a:effectLst>
        </p:spPr>
      </p:pic>
      <p:pic>
        <p:nvPicPr>
          <p:cNvPr id="3" name="Obrázek 2" descr="PC050385.JPG"/>
          <p:cNvPicPr>
            <a:picLocks noChangeAspect="1"/>
          </p:cNvPicPr>
          <p:nvPr/>
        </p:nvPicPr>
        <p:blipFill>
          <a:blip r:embed="rId3" cstate="print"/>
          <a:stretch>
            <a:fillRect/>
          </a:stretch>
        </p:blipFill>
        <p:spPr>
          <a:xfrm>
            <a:off x="539552" y="2492896"/>
            <a:ext cx="4464496" cy="3887278"/>
          </a:xfrm>
          <a:prstGeom prst="rect">
            <a:avLst/>
          </a:prstGeom>
          <a:ln>
            <a:noFill/>
          </a:ln>
          <a:effectLst>
            <a:outerShdw blurRad="190500" algn="tl" rotWithShape="0">
              <a:srgbClr val="000000">
                <a:alpha val="70000"/>
              </a:srgbClr>
            </a:outerShdw>
          </a:effectLst>
        </p:spPr>
      </p:pic>
      <p:pic>
        <p:nvPicPr>
          <p:cNvPr id="4" name="Obrázek 3" descr="PC050386.JPG"/>
          <p:cNvPicPr>
            <a:picLocks noChangeAspect="1"/>
          </p:cNvPicPr>
          <p:nvPr/>
        </p:nvPicPr>
        <p:blipFill>
          <a:blip r:embed="rId4" cstate="print"/>
          <a:stretch>
            <a:fillRect/>
          </a:stretch>
        </p:blipFill>
        <p:spPr>
          <a:xfrm>
            <a:off x="5292080" y="620688"/>
            <a:ext cx="3468295" cy="57855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7042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C050390.JPG"/>
          <p:cNvPicPr>
            <a:picLocks noChangeAspect="1"/>
          </p:cNvPicPr>
          <p:nvPr/>
        </p:nvPicPr>
        <p:blipFill>
          <a:blip r:embed="rId2" cstate="print"/>
          <a:stretch>
            <a:fillRect/>
          </a:stretch>
        </p:blipFill>
        <p:spPr>
          <a:xfrm>
            <a:off x="755576" y="476672"/>
            <a:ext cx="7629322" cy="55446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19935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04664"/>
            <a:ext cx="7992888" cy="2246769"/>
          </a:xfrm>
          <a:prstGeom prst="rect">
            <a:avLst/>
          </a:prstGeom>
          <a:noFill/>
        </p:spPr>
        <p:txBody>
          <a:bodyPr wrap="square" rtlCol="0">
            <a:spAutoFit/>
          </a:bodyPr>
          <a:lstStyle/>
          <a:p>
            <a:r>
              <a:rPr lang="cs-CZ" sz="2000" b="1" i="1" dirty="0" err="1">
                <a:latin typeface="Calibri" pitchFamily="34" charset="0"/>
                <a:cs typeface="Calibri" pitchFamily="34" charset="0"/>
              </a:rPr>
              <a:t>Valetudinarium</a:t>
            </a:r>
            <a:r>
              <a:rPr lang="cs-CZ" sz="2000" b="1" dirty="0">
                <a:latin typeface="Calibri" pitchFamily="34" charset="0"/>
                <a:cs typeface="Calibri" pitchFamily="34" charset="0"/>
              </a:rPr>
              <a:t> - lazaret</a:t>
            </a:r>
          </a:p>
          <a:p>
            <a:pPr lvl="1">
              <a:buFontTx/>
              <a:buChar char="-"/>
            </a:pPr>
            <a:r>
              <a:rPr lang="cs-CZ" sz="2000" b="1" dirty="0">
                <a:latin typeface="Calibri" pitchFamily="34" charset="0"/>
                <a:cs typeface="Calibri" pitchFamily="34" charset="0"/>
              </a:rPr>
              <a:t> obvykle velká budova s centrálním dvorem a řadou místností kolem</a:t>
            </a:r>
          </a:p>
          <a:p>
            <a:pPr lvl="1">
              <a:buFontTx/>
              <a:buChar char="-"/>
            </a:pPr>
            <a:r>
              <a:rPr lang="cs-CZ" sz="2000" b="1" dirty="0">
                <a:latin typeface="Calibri" pitchFamily="34" charset="0"/>
                <a:cs typeface="Calibri" pitchFamily="34" charset="0"/>
              </a:rPr>
              <a:t> místnosti byly uspořádány ve dvou řadách podél vnitřní chodby – vchod do jednotlivých místností nebyl přímo z chodby, ale z výklenků napojených na hlavní chodbu</a:t>
            </a:r>
          </a:p>
          <a:p>
            <a:pPr lvl="1">
              <a:buFontTx/>
              <a:buChar char="-"/>
            </a:pPr>
            <a:r>
              <a:rPr lang="cs-CZ" sz="2000" b="1" dirty="0">
                <a:latin typeface="Calibri" pitchFamily="34" charset="0"/>
                <a:cs typeface="Calibri" pitchFamily="34" charset="0"/>
              </a:rPr>
              <a:t> někdy je těžké tento typ budovy odlišit od dílen =&gt; identifikaci napomáhají nálezy lékařských nástrojů</a:t>
            </a:r>
          </a:p>
        </p:txBody>
      </p:sp>
      <p:pic>
        <p:nvPicPr>
          <p:cNvPr id="4" name="Obrázek 3" descr="PC050375.JPG"/>
          <p:cNvPicPr>
            <a:picLocks noChangeAspect="1"/>
          </p:cNvPicPr>
          <p:nvPr/>
        </p:nvPicPr>
        <p:blipFill>
          <a:blip r:embed="rId2" cstate="print"/>
          <a:stretch>
            <a:fillRect/>
          </a:stretch>
        </p:blipFill>
        <p:spPr>
          <a:xfrm>
            <a:off x="2195736" y="2852936"/>
            <a:ext cx="4761287" cy="3165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723562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C050372.JPG"/>
          <p:cNvPicPr>
            <a:picLocks noChangeAspect="1"/>
          </p:cNvPicPr>
          <p:nvPr/>
        </p:nvPicPr>
        <p:blipFill>
          <a:blip r:embed="rId2" cstate="print"/>
          <a:stretch>
            <a:fillRect/>
          </a:stretch>
        </p:blipFill>
        <p:spPr>
          <a:xfrm>
            <a:off x="1907704" y="476672"/>
            <a:ext cx="4608512" cy="5708130"/>
          </a:xfrm>
          <a:prstGeom prst="rect">
            <a:avLst/>
          </a:prstGeom>
        </p:spPr>
      </p:pic>
    </p:spTree>
    <p:extLst>
      <p:ext uri="{BB962C8B-B14F-4D97-AF65-F5344CB8AC3E}">
        <p14:creationId xmlns:p14="http://schemas.microsoft.com/office/powerpoint/2010/main" val="4131110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7544" y="476672"/>
            <a:ext cx="7992888" cy="4093428"/>
          </a:xfrm>
          <a:prstGeom prst="rect">
            <a:avLst/>
          </a:prstGeom>
          <a:noFill/>
        </p:spPr>
        <p:txBody>
          <a:bodyPr wrap="square" rtlCol="0">
            <a:spAutoFit/>
          </a:bodyPr>
          <a:lstStyle/>
          <a:p>
            <a:r>
              <a:rPr lang="cs-CZ" sz="2000" b="1" i="1" dirty="0" err="1">
                <a:latin typeface="Calibri" pitchFamily="34" charset="0"/>
                <a:cs typeface="Calibri" pitchFamily="34" charset="0"/>
              </a:rPr>
              <a:t>Horreum</a:t>
            </a:r>
            <a:r>
              <a:rPr lang="cs-CZ" sz="2000" b="1" i="1" dirty="0">
                <a:latin typeface="Calibri" pitchFamily="34" charset="0"/>
                <a:cs typeface="Calibri" pitchFamily="34" charset="0"/>
              </a:rPr>
              <a:t> </a:t>
            </a:r>
            <a:r>
              <a:rPr lang="cs-CZ" sz="2000" b="1" dirty="0">
                <a:latin typeface="Calibri" pitchFamily="34" charset="0"/>
                <a:cs typeface="Calibri" pitchFamily="34" charset="0"/>
              </a:rPr>
              <a:t>- sýpka</a:t>
            </a:r>
          </a:p>
          <a:p>
            <a:pPr>
              <a:buFontTx/>
              <a:buChar char="-"/>
            </a:pPr>
            <a:r>
              <a:rPr lang="cs-CZ" sz="2000" b="1" dirty="0">
                <a:latin typeface="Calibri" pitchFamily="34" charset="0"/>
                <a:cs typeface="Calibri" pitchFamily="34" charset="0"/>
              </a:rPr>
              <a:t> archeologicky dobře rozpoznatelná budova</a:t>
            </a:r>
          </a:p>
          <a:p>
            <a:pPr>
              <a:buFontTx/>
              <a:buChar char="-"/>
            </a:pPr>
            <a:r>
              <a:rPr lang="cs-CZ" sz="2000" b="1" dirty="0">
                <a:latin typeface="Calibri" pitchFamily="34" charset="0"/>
                <a:cs typeface="Calibri" pitchFamily="34" charset="0"/>
              </a:rPr>
              <a:t> </a:t>
            </a:r>
            <a:r>
              <a:rPr lang="cs-CZ" sz="2000" b="1" dirty="0" err="1">
                <a:latin typeface="Calibri" pitchFamily="34" charset="0"/>
                <a:cs typeface="Calibri" pitchFamily="34" charset="0"/>
              </a:rPr>
              <a:t>horrea</a:t>
            </a:r>
            <a:r>
              <a:rPr lang="cs-CZ" sz="2000" b="1" dirty="0">
                <a:latin typeface="Calibri" pitchFamily="34" charset="0"/>
                <a:cs typeface="Calibri" pitchFamily="34" charset="0"/>
              </a:rPr>
              <a:t> se vyznačovala vyvýšenou podlahou, která spočívala buď na kůlech, zděných pilířích, nebo zídkách</a:t>
            </a:r>
          </a:p>
          <a:p>
            <a:pPr lvl="1">
              <a:buFontTx/>
              <a:buChar char="-"/>
            </a:pPr>
            <a:r>
              <a:rPr lang="cs-CZ" sz="2000" b="1" dirty="0">
                <a:latin typeface="Calibri" pitchFamily="34" charset="0"/>
                <a:cs typeface="Calibri" pitchFamily="34" charset="0"/>
              </a:rPr>
              <a:t> tato konstrukce zajišťoval lepší ochranu skladovaného materiálu před vlhkostí a škůdci</a:t>
            </a:r>
          </a:p>
          <a:p>
            <a:pPr>
              <a:buFontTx/>
              <a:buChar char="-"/>
            </a:pPr>
            <a:r>
              <a:rPr lang="cs-CZ" sz="2000" b="1" dirty="0">
                <a:latin typeface="Calibri" pitchFamily="34" charset="0"/>
                <a:cs typeface="Calibri" pitchFamily="34" charset="0"/>
              </a:rPr>
              <a:t> </a:t>
            </a:r>
            <a:r>
              <a:rPr lang="cs-CZ" sz="2000" b="1" i="1" dirty="0" err="1">
                <a:latin typeface="Calibri" pitchFamily="34" charset="0"/>
                <a:cs typeface="Calibri" pitchFamily="34" charset="0"/>
              </a:rPr>
              <a:t>horrea</a:t>
            </a:r>
            <a:r>
              <a:rPr lang="cs-CZ" sz="2000" b="1" dirty="0">
                <a:latin typeface="Calibri" pitchFamily="34" charset="0"/>
                <a:cs typeface="Calibri" pitchFamily="34" charset="0"/>
              </a:rPr>
              <a:t> mohla být dřevěná nebo kamenná</a:t>
            </a:r>
          </a:p>
          <a:p>
            <a:pPr lvl="1">
              <a:buFontTx/>
              <a:buChar char="-"/>
            </a:pPr>
            <a:r>
              <a:rPr lang="cs-CZ" sz="2000" b="1" dirty="0">
                <a:latin typeface="Calibri" pitchFamily="34" charset="0"/>
                <a:cs typeface="Calibri" pitchFamily="34" charset="0"/>
              </a:rPr>
              <a:t> u kamenných sýpek bývají stěny opatřeny opěrnými pilíři</a:t>
            </a:r>
          </a:p>
          <a:p>
            <a:pPr lvl="1">
              <a:buFontTx/>
              <a:buChar char="-"/>
            </a:pPr>
            <a:r>
              <a:rPr lang="cs-CZ" sz="2000" b="1" dirty="0">
                <a:latin typeface="Calibri" pitchFamily="34" charset="0"/>
                <a:cs typeface="Calibri" pitchFamily="34" charset="0"/>
              </a:rPr>
              <a:t> ve stěnách je provedena řada větracích otvorů</a:t>
            </a:r>
          </a:p>
          <a:p>
            <a:pPr lvl="1">
              <a:buFontTx/>
              <a:buChar char="-"/>
            </a:pPr>
            <a:endParaRPr lang="cs-CZ" sz="2000" b="1" dirty="0">
              <a:latin typeface="Calibri" pitchFamily="34" charset="0"/>
              <a:cs typeface="Calibri" pitchFamily="34" charset="0"/>
            </a:endParaRPr>
          </a:p>
          <a:p>
            <a:r>
              <a:rPr lang="cs-CZ" sz="2000" b="1" dirty="0">
                <a:latin typeface="Calibri" pitchFamily="34" charset="0"/>
                <a:cs typeface="Calibri" pitchFamily="34" charset="0"/>
              </a:rPr>
              <a:t>Další budovy</a:t>
            </a:r>
          </a:p>
          <a:p>
            <a:r>
              <a:rPr lang="cs-CZ" sz="2000" b="1" dirty="0">
                <a:latin typeface="Calibri" pitchFamily="34" charset="0"/>
                <a:cs typeface="Calibri" pitchFamily="34" charset="0"/>
              </a:rPr>
              <a:t>- mezi budovy, které bývají součástí tábora patří lázně, dílny – </a:t>
            </a:r>
            <a:r>
              <a:rPr lang="cs-CZ" sz="2000" b="1" i="1" dirty="0" err="1">
                <a:latin typeface="Calibri" pitchFamily="34" charset="0"/>
                <a:cs typeface="Calibri" pitchFamily="34" charset="0"/>
              </a:rPr>
              <a:t>fabricae</a:t>
            </a:r>
            <a:r>
              <a:rPr lang="cs-CZ" sz="2000" b="1" i="1" dirty="0">
                <a:latin typeface="Calibri" pitchFamily="34" charset="0"/>
                <a:cs typeface="Calibri" pitchFamily="34" charset="0"/>
              </a:rPr>
              <a:t> </a:t>
            </a:r>
            <a:r>
              <a:rPr lang="cs-CZ" sz="2000" b="1" dirty="0">
                <a:latin typeface="Calibri" pitchFamily="34" charset="0"/>
                <a:cs typeface="Calibri" pitchFamily="34" charset="0"/>
              </a:rPr>
              <a:t>a latríny, které se nacházely při opevnění</a:t>
            </a:r>
          </a:p>
        </p:txBody>
      </p:sp>
    </p:spTree>
    <p:extLst>
      <p:ext uri="{BB962C8B-B14F-4D97-AF65-F5344CB8AC3E}">
        <p14:creationId xmlns:p14="http://schemas.microsoft.com/office/powerpoint/2010/main" val="2348300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PC050341.JPG"/>
          <p:cNvPicPr>
            <a:picLocks noChangeAspect="1"/>
          </p:cNvPicPr>
          <p:nvPr/>
        </p:nvPicPr>
        <p:blipFill>
          <a:blip r:embed="rId2" cstate="print"/>
          <a:stretch>
            <a:fillRect/>
          </a:stretch>
        </p:blipFill>
        <p:spPr>
          <a:xfrm>
            <a:off x="683568" y="332656"/>
            <a:ext cx="3546517" cy="3384376"/>
          </a:xfrm>
          <a:prstGeom prst="rect">
            <a:avLst/>
          </a:prstGeom>
        </p:spPr>
      </p:pic>
      <p:pic>
        <p:nvPicPr>
          <p:cNvPr id="6" name="Obrázek 5" descr="PC050343.JPG"/>
          <p:cNvPicPr>
            <a:picLocks noChangeAspect="1"/>
          </p:cNvPicPr>
          <p:nvPr/>
        </p:nvPicPr>
        <p:blipFill>
          <a:blip r:embed="rId3" cstate="print"/>
          <a:stretch>
            <a:fillRect/>
          </a:stretch>
        </p:blipFill>
        <p:spPr>
          <a:xfrm>
            <a:off x="4716016" y="332656"/>
            <a:ext cx="3922601" cy="5664038"/>
          </a:xfrm>
          <a:prstGeom prst="rect">
            <a:avLst/>
          </a:prstGeom>
        </p:spPr>
      </p:pic>
      <p:pic>
        <p:nvPicPr>
          <p:cNvPr id="7" name="Obrázek 6" descr="PC050353.JPG"/>
          <p:cNvPicPr>
            <a:picLocks noChangeAspect="1"/>
          </p:cNvPicPr>
          <p:nvPr/>
        </p:nvPicPr>
        <p:blipFill>
          <a:blip r:embed="rId4" cstate="print"/>
          <a:stretch>
            <a:fillRect/>
          </a:stretch>
        </p:blipFill>
        <p:spPr>
          <a:xfrm>
            <a:off x="827584" y="3861048"/>
            <a:ext cx="3312368" cy="2559214"/>
          </a:xfrm>
          <a:prstGeom prst="rect">
            <a:avLst/>
          </a:prstGeom>
        </p:spPr>
      </p:pic>
    </p:spTree>
    <p:extLst>
      <p:ext uri="{BB962C8B-B14F-4D97-AF65-F5344CB8AC3E}">
        <p14:creationId xmlns:p14="http://schemas.microsoft.com/office/powerpoint/2010/main" val="15066987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oman army_0007.jpg"/>
          <p:cNvPicPr>
            <a:picLocks noChangeAspect="1"/>
          </p:cNvPicPr>
          <p:nvPr/>
        </p:nvPicPr>
        <p:blipFill>
          <a:blip r:embed="rId2" cstate="print"/>
          <a:stretch>
            <a:fillRect/>
          </a:stretch>
        </p:blipFill>
        <p:spPr>
          <a:xfrm>
            <a:off x="467544" y="476672"/>
            <a:ext cx="8063447" cy="4608512"/>
          </a:xfrm>
          <a:prstGeom prst="rect">
            <a:avLst/>
          </a:prstGeom>
        </p:spPr>
      </p:pic>
    </p:spTree>
    <p:extLst>
      <p:ext uri="{BB962C8B-B14F-4D97-AF65-F5344CB8AC3E}">
        <p14:creationId xmlns:p14="http://schemas.microsoft.com/office/powerpoint/2010/main" val="20106958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C050494.JPG"/>
          <p:cNvPicPr>
            <a:picLocks noChangeAspect="1"/>
          </p:cNvPicPr>
          <p:nvPr/>
        </p:nvPicPr>
        <p:blipFill>
          <a:blip r:embed="rId2" cstate="print"/>
          <a:stretch>
            <a:fillRect/>
          </a:stretch>
        </p:blipFill>
        <p:spPr>
          <a:xfrm>
            <a:off x="1475656" y="404664"/>
            <a:ext cx="5832648" cy="5967118"/>
          </a:xfrm>
          <a:prstGeom prst="rect">
            <a:avLst/>
          </a:prstGeom>
        </p:spPr>
      </p:pic>
    </p:spTree>
    <p:extLst>
      <p:ext uri="{BB962C8B-B14F-4D97-AF65-F5344CB8AC3E}">
        <p14:creationId xmlns:p14="http://schemas.microsoft.com/office/powerpoint/2010/main" val="1293878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cheolo.jpg"/>
          <p:cNvPicPr>
            <a:picLocks noChangeAspect="1"/>
          </p:cNvPicPr>
          <p:nvPr/>
        </p:nvPicPr>
        <p:blipFill>
          <a:blip r:embed="rId2" cstate="print"/>
          <a:stretch>
            <a:fillRect/>
          </a:stretch>
        </p:blipFill>
        <p:spPr>
          <a:xfrm>
            <a:off x="539552" y="476672"/>
            <a:ext cx="4429125" cy="5772150"/>
          </a:xfrm>
          <a:prstGeom prst="rect">
            <a:avLst/>
          </a:prstGeom>
          <a:ln>
            <a:noFill/>
          </a:ln>
          <a:effectLst>
            <a:outerShdw blurRad="190500" algn="tl" rotWithShape="0">
              <a:srgbClr val="000000">
                <a:alpha val="70000"/>
              </a:srgbClr>
            </a:outerShdw>
          </a:effectLst>
        </p:spPr>
      </p:pic>
      <p:pic>
        <p:nvPicPr>
          <p:cNvPr id="3" name="Picture 2" descr="archeolo2.jpg"/>
          <p:cNvPicPr>
            <a:picLocks noChangeAspect="1"/>
          </p:cNvPicPr>
          <p:nvPr/>
        </p:nvPicPr>
        <p:blipFill>
          <a:blip r:embed="rId3" cstate="print"/>
          <a:stretch>
            <a:fillRect/>
          </a:stretch>
        </p:blipFill>
        <p:spPr>
          <a:xfrm>
            <a:off x="5220072" y="626443"/>
            <a:ext cx="3351973" cy="547260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C050175.JPG"/>
          <p:cNvPicPr>
            <a:picLocks noChangeAspect="1"/>
          </p:cNvPicPr>
          <p:nvPr/>
        </p:nvPicPr>
        <p:blipFill>
          <a:blip r:embed="rId2" cstate="print"/>
          <a:stretch>
            <a:fillRect/>
          </a:stretch>
        </p:blipFill>
        <p:spPr>
          <a:xfrm>
            <a:off x="1043608" y="404664"/>
            <a:ext cx="7056784" cy="5900231"/>
          </a:xfrm>
          <a:prstGeom prst="rect">
            <a:avLst/>
          </a:prstGeom>
        </p:spPr>
      </p:pic>
    </p:spTree>
    <p:extLst>
      <p:ext uri="{BB962C8B-B14F-4D97-AF65-F5344CB8AC3E}">
        <p14:creationId xmlns:p14="http://schemas.microsoft.com/office/powerpoint/2010/main" val="2508370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332656"/>
            <a:ext cx="7848872" cy="4401205"/>
          </a:xfrm>
          <a:prstGeom prst="rect">
            <a:avLst/>
          </a:prstGeom>
          <a:noFill/>
        </p:spPr>
        <p:txBody>
          <a:bodyPr wrap="square" rtlCol="0">
            <a:spAutoFit/>
          </a:bodyPr>
          <a:lstStyle/>
          <a:p>
            <a:r>
              <a:rPr lang="cs-CZ" sz="2000" b="1" dirty="0">
                <a:latin typeface="Calibri" pitchFamily="34" charset="0"/>
                <a:cs typeface="Calibri" pitchFamily="34" charset="0"/>
              </a:rPr>
              <a:t>Umělecká díla</a:t>
            </a:r>
          </a:p>
          <a:p>
            <a:pPr marL="180000" indent="-180000">
              <a:buFontTx/>
              <a:buChar char="-"/>
            </a:pPr>
            <a:r>
              <a:rPr lang="cs-CZ" sz="2000" b="1" dirty="0">
                <a:latin typeface="Calibri" pitchFamily="34" charset="0"/>
                <a:cs typeface="Calibri" pitchFamily="34" charset="0"/>
              </a:rPr>
              <a:t>pomáhají osvětlit jak vojáci vypadali, případně i činnosti, které vykonávali</a:t>
            </a:r>
          </a:p>
          <a:p>
            <a:pPr>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mozaiky</a:t>
            </a:r>
          </a:p>
          <a:p>
            <a:pPr marL="540000" lvl="1" indent="-180000">
              <a:buFontTx/>
              <a:buChar char="-"/>
            </a:pPr>
            <a:r>
              <a:rPr lang="cs-CZ" sz="2000" b="1" dirty="0">
                <a:latin typeface="Calibri" pitchFamily="34" charset="0"/>
                <a:cs typeface="Calibri" pitchFamily="34" charset="0"/>
              </a:rPr>
              <a:t>reliéfy</a:t>
            </a:r>
          </a:p>
          <a:p>
            <a:pPr marL="540000" lvl="1" indent="-180000">
              <a:buFontTx/>
              <a:buChar char="-"/>
            </a:pPr>
            <a:r>
              <a:rPr lang="cs-CZ" sz="2000" b="1" dirty="0">
                <a:latin typeface="Calibri" pitchFamily="34" charset="0"/>
                <a:cs typeface="Calibri" pitchFamily="34" charset="0"/>
              </a:rPr>
              <a:t>náhrobky</a:t>
            </a:r>
          </a:p>
          <a:p>
            <a:pPr marL="540000" lvl="1" indent="-180000">
              <a:buFontTx/>
              <a:buChar char="-"/>
            </a:pPr>
            <a:r>
              <a:rPr lang="cs-CZ" sz="2000" b="1" dirty="0">
                <a:latin typeface="Calibri" pitchFamily="34" charset="0"/>
                <a:cs typeface="Calibri" pitchFamily="34" charset="0"/>
              </a:rPr>
              <a:t>nástěnné malby</a:t>
            </a:r>
          </a:p>
          <a:p>
            <a:pPr>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nejznámější památky</a:t>
            </a:r>
          </a:p>
          <a:p>
            <a:pPr>
              <a:buFontTx/>
              <a:buChar char="-"/>
            </a:pPr>
            <a:endParaRPr lang="cs-CZ" sz="2000" b="1" dirty="0">
              <a:latin typeface="Calibri" pitchFamily="34" charset="0"/>
              <a:cs typeface="Calibri" pitchFamily="34" charset="0"/>
            </a:endParaRPr>
          </a:p>
          <a:p>
            <a:pPr marL="540000" indent="-180000">
              <a:buFontTx/>
              <a:buChar char="-"/>
            </a:pPr>
            <a:r>
              <a:rPr lang="cs-CZ" sz="2000" b="1" dirty="0" err="1">
                <a:latin typeface="Calibri" pitchFamily="34" charset="0"/>
                <a:cs typeface="Calibri" pitchFamily="34" charset="0"/>
              </a:rPr>
              <a:t>Traianův</a:t>
            </a:r>
            <a:r>
              <a:rPr lang="cs-CZ" sz="2000" b="1" dirty="0">
                <a:latin typeface="Calibri" pitchFamily="34" charset="0"/>
                <a:cs typeface="Calibri" pitchFamily="34" charset="0"/>
              </a:rPr>
              <a:t> sloup</a:t>
            </a:r>
          </a:p>
          <a:p>
            <a:pPr marL="540000" indent="-180000">
              <a:buFontTx/>
              <a:buChar char="-"/>
            </a:pPr>
            <a:r>
              <a:rPr lang="cs-CZ" sz="2000" b="1" dirty="0" err="1">
                <a:latin typeface="Calibri" pitchFamily="34" charset="0"/>
                <a:cs typeface="Calibri" pitchFamily="34" charset="0"/>
              </a:rPr>
              <a:t>Tropaeum</a:t>
            </a:r>
            <a:r>
              <a:rPr lang="cs-CZ" sz="2000" b="1" dirty="0">
                <a:latin typeface="Calibri" pitchFamily="34" charset="0"/>
                <a:cs typeface="Calibri" pitchFamily="34" charset="0"/>
              </a:rPr>
              <a:t> </a:t>
            </a:r>
            <a:r>
              <a:rPr lang="cs-CZ" sz="2000" b="1" dirty="0" err="1">
                <a:latin typeface="Calibri" pitchFamily="34" charset="0"/>
                <a:cs typeface="Calibri" pitchFamily="34" charset="0"/>
              </a:rPr>
              <a:t>Traiani</a:t>
            </a:r>
            <a:endParaRPr lang="cs-CZ" sz="2000" b="1" dirty="0">
              <a:latin typeface="Calibri" pitchFamily="34" charset="0"/>
              <a:cs typeface="Calibri" pitchFamily="34" charset="0"/>
            </a:endParaRPr>
          </a:p>
          <a:p>
            <a:pPr marL="540000" indent="-180000">
              <a:buFontTx/>
              <a:buChar char="-"/>
            </a:pPr>
            <a:r>
              <a:rPr lang="cs-CZ" sz="2000" b="1" dirty="0">
                <a:latin typeface="Calibri" pitchFamily="34" charset="0"/>
                <a:cs typeface="Calibri" pitchFamily="34" charset="0"/>
              </a:rPr>
              <a:t>sloup Marka Aurelia</a:t>
            </a:r>
          </a:p>
        </p:txBody>
      </p:sp>
      <p:pic>
        <p:nvPicPr>
          <p:cNvPr id="4" name="Picture 3" descr="tumblr_m2j7n0X2AZ1r6qmjqo7_1280.png"/>
          <p:cNvPicPr>
            <a:picLocks noChangeAspect="1"/>
          </p:cNvPicPr>
          <p:nvPr/>
        </p:nvPicPr>
        <p:blipFill>
          <a:blip r:embed="rId2" cstate="print"/>
          <a:stretch>
            <a:fillRect/>
          </a:stretch>
        </p:blipFill>
        <p:spPr>
          <a:xfrm>
            <a:off x="4139952" y="1196752"/>
            <a:ext cx="3816424" cy="2432970"/>
          </a:xfrm>
          <a:prstGeom prst="rect">
            <a:avLst/>
          </a:prstGeom>
          <a:ln>
            <a:noFill/>
          </a:ln>
          <a:effectLst>
            <a:outerShdw blurRad="190500" algn="tl" rotWithShape="0">
              <a:srgbClr val="000000">
                <a:alpha val="70000"/>
              </a:srgbClr>
            </a:outerShdw>
          </a:effectLst>
        </p:spPr>
      </p:pic>
      <p:pic>
        <p:nvPicPr>
          <p:cNvPr id="6" name="Picture 5" descr="tumblr_m2j7n0X2AZ1r6qmjqo4_1280.png"/>
          <p:cNvPicPr>
            <a:picLocks noChangeAspect="1"/>
          </p:cNvPicPr>
          <p:nvPr/>
        </p:nvPicPr>
        <p:blipFill>
          <a:blip r:embed="rId3" cstate="print"/>
          <a:stretch>
            <a:fillRect/>
          </a:stretch>
        </p:blipFill>
        <p:spPr>
          <a:xfrm>
            <a:off x="4139952" y="3789040"/>
            <a:ext cx="3816424" cy="255223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jpg"/>
          <p:cNvPicPr>
            <a:picLocks noChangeAspect="1"/>
          </p:cNvPicPr>
          <p:nvPr/>
        </p:nvPicPr>
        <p:blipFill>
          <a:blip r:embed="rId2" cstate="print"/>
          <a:stretch>
            <a:fillRect/>
          </a:stretch>
        </p:blipFill>
        <p:spPr>
          <a:xfrm>
            <a:off x="683568" y="908720"/>
            <a:ext cx="3601946" cy="4968552"/>
          </a:xfrm>
          <a:prstGeom prst="rect">
            <a:avLst/>
          </a:prstGeom>
          <a:ln>
            <a:noFill/>
          </a:ln>
          <a:effectLst>
            <a:outerShdw blurRad="190500" algn="tl" rotWithShape="0">
              <a:srgbClr val="000000">
                <a:alpha val="70000"/>
              </a:srgbClr>
            </a:outerShdw>
          </a:effectLst>
        </p:spPr>
      </p:pic>
      <p:pic>
        <p:nvPicPr>
          <p:cNvPr id="3" name="Picture 2" descr="450px-AdamclisiMetope41.jpg"/>
          <p:cNvPicPr>
            <a:picLocks noChangeAspect="1"/>
          </p:cNvPicPr>
          <p:nvPr/>
        </p:nvPicPr>
        <p:blipFill>
          <a:blip r:embed="rId3" cstate="print"/>
          <a:stretch>
            <a:fillRect/>
          </a:stretch>
        </p:blipFill>
        <p:spPr>
          <a:xfrm>
            <a:off x="4716016" y="908720"/>
            <a:ext cx="3726415" cy="496855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332656"/>
            <a:ext cx="8064896" cy="6155531"/>
          </a:xfrm>
          <a:prstGeom prst="rect">
            <a:avLst/>
          </a:prstGeom>
          <a:noFill/>
        </p:spPr>
        <p:txBody>
          <a:bodyPr wrap="square" rtlCol="0">
            <a:spAutoFit/>
          </a:bodyPr>
          <a:lstStyle/>
          <a:p>
            <a:r>
              <a:rPr lang="cs-CZ" sz="2400" b="1" dirty="0">
                <a:latin typeface="Calibri" pitchFamily="34" charset="0"/>
                <a:cs typeface="Calibri" pitchFamily="34" charset="0"/>
              </a:rPr>
              <a:t>Raná armáda</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přímé písemné prameny pro poznání nejstarších forem armády nejsou dostupné - vlastní rané dějiny Říma prezentované římskými historiky jsou postaveny na legendách</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války v počátcích římských dějin jsou doménou aristokratických kruhů a jejich stoupenců</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hlavní pramenem jsou archeologické nálezy výstroje a výzbroje</a:t>
            </a:r>
          </a:p>
          <a:p>
            <a:pPr marL="540000" lvl="1" indent="-180000">
              <a:buFontTx/>
              <a:buChar char="-"/>
            </a:pPr>
            <a:r>
              <a:rPr lang="cs-CZ" sz="2000" b="1" dirty="0">
                <a:latin typeface="Calibri" pitchFamily="34" charset="0"/>
                <a:cs typeface="Calibri" pitchFamily="34" charset="0"/>
              </a:rPr>
              <a:t>železo postupně nahrazuje bronz</a:t>
            </a:r>
          </a:p>
          <a:p>
            <a:pPr marL="540000" lvl="1" indent="-180000">
              <a:buFontTx/>
              <a:buChar char="-"/>
            </a:pPr>
            <a:r>
              <a:rPr lang="cs-CZ" sz="2000" b="1" dirty="0">
                <a:latin typeface="Calibri" pitchFamily="34" charset="0"/>
                <a:cs typeface="Calibri" pitchFamily="34" charset="0"/>
              </a:rPr>
              <a:t>přilby - několik typů</a:t>
            </a:r>
          </a:p>
          <a:p>
            <a:pPr marL="1080000" lvl="2" indent="-180000">
              <a:buFontTx/>
              <a:buChar char="-"/>
            </a:pPr>
            <a:r>
              <a:rPr lang="cs-CZ" sz="2000" b="1" dirty="0">
                <a:latin typeface="Calibri" pitchFamily="34" charset="0"/>
                <a:cs typeface="Calibri" pitchFamily="34" charset="0"/>
              </a:rPr>
              <a:t>ochrana je zaměřena hlavně na temeno hlavy</a:t>
            </a:r>
          </a:p>
          <a:p>
            <a:pPr marL="1080000" lvl="2" indent="-180000">
              <a:buFontTx/>
              <a:buChar char="-"/>
            </a:pPr>
            <a:r>
              <a:rPr lang="cs-CZ" sz="2000" b="1" dirty="0">
                <a:latin typeface="Calibri" pitchFamily="34" charset="0"/>
                <a:cs typeface="Calibri" pitchFamily="34" charset="0"/>
              </a:rPr>
              <a:t>nejznámější - </a:t>
            </a:r>
            <a:r>
              <a:rPr lang="cs-CZ" sz="2000" b="1" dirty="0" err="1">
                <a:latin typeface="Calibri" pitchFamily="34" charset="0"/>
                <a:cs typeface="Calibri" pitchFamily="34" charset="0"/>
              </a:rPr>
              <a:t>villanovský</a:t>
            </a:r>
            <a:r>
              <a:rPr lang="cs-CZ" sz="2000" b="1" dirty="0">
                <a:latin typeface="Calibri" pitchFamily="34" charset="0"/>
                <a:cs typeface="Calibri" pitchFamily="34" charset="0"/>
              </a:rPr>
              <a:t> typ - skořepina s vysokým zašpičatělým hřebenem</a:t>
            </a:r>
          </a:p>
          <a:p>
            <a:pPr marL="1080000" lvl="2" indent="-180000">
              <a:buFontTx/>
              <a:buChar char="-"/>
            </a:pPr>
            <a:r>
              <a:rPr lang="cs-CZ" sz="2000" b="1" dirty="0">
                <a:latin typeface="Calibri" pitchFamily="34" charset="0"/>
                <a:cs typeface="Calibri" pitchFamily="34" charset="0"/>
              </a:rPr>
              <a:t>přilba zvoncového typu - podobná </a:t>
            </a:r>
            <a:r>
              <a:rPr lang="cs-CZ" sz="2000" b="1" dirty="0" err="1">
                <a:latin typeface="Calibri" pitchFamily="34" charset="0"/>
                <a:cs typeface="Calibri" pitchFamily="34" charset="0"/>
              </a:rPr>
              <a:t>villanovkému</a:t>
            </a:r>
            <a:r>
              <a:rPr lang="cs-CZ" sz="2000" b="1" dirty="0">
                <a:latin typeface="Calibri" pitchFamily="34" charset="0"/>
                <a:cs typeface="Calibri" pitchFamily="34" charset="0"/>
              </a:rPr>
              <a:t> typu, ale bez hřebene</a:t>
            </a:r>
          </a:p>
          <a:p>
            <a:pPr lvl="2">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zbroj - velmi jednoduchá - obvykle sestávala z kovových destiček chránících hruď</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llanovan_biconical_urn.jpg"/>
          <p:cNvPicPr>
            <a:picLocks noChangeAspect="1"/>
          </p:cNvPicPr>
          <p:nvPr/>
        </p:nvPicPr>
        <p:blipFill>
          <a:blip r:embed="rId2" cstate="print"/>
          <a:stretch>
            <a:fillRect/>
          </a:stretch>
        </p:blipFill>
        <p:spPr>
          <a:xfrm>
            <a:off x="395537" y="1124744"/>
            <a:ext cx="2607448" cy="4032448"/>
          </a:xfrm>
          <a:prstGeom prst="rect">
            <a:avLst/>
          </a:prstGeom>
          <a:ln>
            <a:noFill/>
          </a:ln>
          <a:effectLst>
            <a:outerShdw blurRad="190500" algn="tl" rotWithShape="0">
              <a:srgbClr val="000000">
                <a:alpha val="70000"/>
              </a:srgbClr>
            </a:outerShdw>
          </a:effectLst>
        </p:spPr>
      </p:pic>
      <p:pic>
        <p:nvPicPr>
          <p:cNvPr id="3" name="Picture 2" descr="4380633745_a8d88c41c1_o.jpg"/>
          <p:cNvPicPr>
            <a:picLocks noChangeAspect="1"/>
          </p:cNvPicPr>
          <p:nvPr/>
        </p:nvPicPr>
        <p:blipFill>
          <a:blip r:embed="rId3" cstate="print"/>
          <a:stretch>
            <a:fillRect/>
          </a:stretch>
        </p:blipFill>
        <p:spPr>
          <a:xfrm>
            <a:off x="3131840" y="1124744"/>
            <a:ext cx="5612238" cy="374441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2656"/>
            <a:ext cx="8280920" cy="6247864"/>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později převzali Římané falangu hoplítů - patrně od řeckých kolonistů</a:t>
            </a:r>
          </a:p>
          <a:p>
            <a:pPr marL="540000" lvl="1" indent="-180000">
              <a:buFontTx/>
              <a:buChar char="-"/>
            </a:pPr>
            <a:r>
              <a:rPr lang="cs-CZ" sz="2000" b="1" dirty="0">
                <a:latin typeface="Calibri" pitchFamily="34" charset="0"/>
                <a:cs typeface="Calibri" pitchFamily="34" charset="0"/>
              </a:rPr>
              <a:t>hoplíté - pěší těžkooděnci</a:t>
            </a:r>
          </a:p>
          <a:p>
            <a:pPr marL="1080000" lvl="2" indent="-180000">
              <a:buFontTx/>
              <a:buChar char="-"/>
            </a:pPr>
            <a:r>
              <a:rPr lang="cs-CZ" sz="2000" b="1" dirty="0">
                <a:latin typeface="Calibri" pitchFamily="34" charset="0"/>
                <a:cs typeface="Calibri" pitchFamily="34" charset="0"/>
              </a:rPr>
              <a:t>zbroj si zajišťovali sami =&gt; vlastníci půdy / majetní občané</a:t>
            </a:r>
          </a:p>
          <a:p>
            <a:pPr marL="1080000" lvl="2" indent="-180000">
              <a:buFontTx/>
              <a:buChar char="-"/>
            </a:pPr>
            <a:r>
              <a:rPr lang="cs-CZ" sz="2000" b="1" dirty="0">
                <a:latin typeface="Calibri" pitchFamily="34" charset="0"/>
                <a:cs typeface="Calibri" pitchFamily="34" charset="0"/>
              </a:rPr>
              <a:t>zbroj sestávala ze:</a:t>
            </a:r>
          </a:p>
          <a:p>
            <a:pPr marL="1440000" lvl="3" indent="-180000">
              <a:buFontTx/>
              <a:buChar char="-"/>
            </a:pPr>
            <a:r>
              <a:rPr lang="cs-CZ" sz="2000" b="1" dirty="0">
                <a:latin typeface="Calibri" pitchFamily="34" charset="0"/>
                <a:cs typeface="Calibri" pitchFamily="34" charset="0"/>
              </a:rPr>
              <a:t>štítu - </a:t>
            </a:r>
            <a:r>
              <a:rPr lang="cs-CZ" sz="2000" b="1" i="1" dirty="0" err="1">
                <a:latin typeface="Calibri" pitchFamily="34" charset="0"/>
                <a:cs typeface="Calibri" pitchFamily="34" charset="0"/>
              </a:rPr>
              <a:t>hoplon</a:t>
            </a:r>
            <a:r>
              <a:rPr lang="cs-CZ" sz="2000" b="1" dirty="0">
                <a:latin typeface="Calibri" pitchFamily="34" charset="0"/>
                <a:cs typeface="Calibri" pitchFamily="34" charset="0"/>
              </a:rPr>
              <a:t> - o průměru 90 cm =&gt; hoplíté</a:t>
            </a:r>
          </a:p>
          <a:p>
            <a:pPr marL="1800000" lvl="4" indent="-180000">
              <a:buFontTx/>
              <a:buChar char="-"/>
            </a:pPr>
            <a:r>
              <a:rPr lang="cs-CZ" sz="2000" b="1" dirty="0">
                <a:latin typeface="Calibri" pitchFamily="34" charset="0"/>
                <a:cs typeface="Calibri" pitchFamily="34" charset="0"/>
              </a:rPr>
              <a:t>dřevěný potažený bronzovým plechem</a:t>
            </a:r>
          </a:p>
          <a:p>
            <a:pPr marL="1440000" lvl="3" indent="-180000">
              <a:buFontTx/>
              <a:buChar char="-"/>
            </a:pPr>
            <a:r>
              <a:rPr lang="cs-CZ" sz="2000" b="1" dirty="0">
                <a:latin typeface="Calibri" pitchFamily="34" charset="0"/>
                <a:cs typeface="Calibri" pitchFamily="34" charset="0"/>
              </a:rPr>
              <a:t>přilba - několik typů =&gt; různý stupeň ochrany</a:t>
            </a:r>
          </a:p>
          <a:p>
            <a:pPr marL="1440000" lvl="3" indent="-180000">
              <a:buFontTx/>
              <a:buChar char="-"/>
            </a:pPr>
            <a:r>
              <a:rPr lang="cs-CZ" sz="2000" b="1" dirty="0">
                <a:latin typeface="Calibri" pitchFamily="34" charset="0"/>
                <a:cs typeface="Calibri" pitchFamily="34" charset="0"/>
              </a:rPr>
              <a:t>pancíř - kovový nebo lněný vyztužený kovovými destičkami</a:t>
            </a:r>
          </a:p>
          <a:p>
            <a:pPr marL="1440000" lvl="3" indent="-180000">
              <a:buFontTx/>
              <a:buChar char="-"/>
            </a:pPr>
            <a:r>
              <a:rPr lang="cs-CZ" sz="2000" b="1" dirty="0">
                <a:latin typeface="Calibri" pitchFamily="34" charset="0"/>
                <a:cs typeface="Calibri" pitchFamily="34" charset="0"/>
              </a:rPr>
              <a:t>náholenice - </a:t>
            </a:r>
            <a:r>
              <a:rPr lang="cs-CZ" sz="2000" b="1" i="1" dirty="0" err="1">
                <a:latin typeface="Calibri" pitchFamily="34" charset="0"/>
                <a:cs typeface="Calibri" pitchFamily="34" charset="0"/>
              </a:rPr>
              <a:t>knémidy</a:t>
            </a:r>
            <a:endParaRPr lang="cs-CZ" sz="2000" b="1" i="1" dirty="0">
              <a:latin typeface="Calibri" pitchFamily="34" charset="0"/>
              <a:cs typeface="Calibri" pitchFamily="34" charset="0"/>
            </a:endParaRPr>
          </a:p>
          <a:p>
            <a:pPr marL="1440000" lvl="3" indent="-180000">
              <a:buFontTx/>
              <a:buChar char="-"/>
            </a:pPr>
            <a:r>
              <a:rPr lang="cs-CZ" sz="2000" b="1" dirty="0">
                <a:latin typeface="Calibri" pitchFamily="34" charset="0"/>
                <a:cs typeface="Calibri" pitchFamily="34" charset="0"/>
              </a:rPr>
              <a:t>pouze výjimečně používali vojáci chrániče ruky a stehen</a:t>
            </a:r>
          </a:p>
          <a:p>
            <a:pPr lvl="3">
              <a:buFontTx/>
              <a:buChar char="-"/>
            </a:pPr>
            <a:endParaRPr lang="cs-CZ" sz="2000" b="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výzbroj:</a:t>
            </a:r>
          </a:p>
          <a:p>
            <a:pPr marL="1440000" lvl="3" indent="-180000">
              <a:buFontTx/>
              <a:buChar char="-"/>
            </a:pPr>
            <a:r>
              <a:rPr lang="cs-CZ" sz="2000" b="1" dirty="0">
                <a:latin typeface="Calibri" pitchFamily="34" charset="0"/>
                <a:cs typeface="Calibri" pitchFamily="34" charset="0"/>
              </a:rPr>
              <a:t>kopí - dlouhé asi 2,5 m - bodná zbraň</a:t>
            </a:r>
          </a:p>
          <a:p>
            <a:pPr marL="1440000" lvl="3" indent="-180000">
              <a:buFontTx/>
              <a:buChar char="-"/>
            </a:pPr>
            <a:r>
              <a:rPr lang="cs-CZ" sz="2000" b="1" dirty="0">
                <a:latin typeface="Calibri" pitchFamily="34" charset="0"/>
                <a:cs typeface="Calibri" pitchFamily="34" charset="0"/>
              </a:rPr>
              <a:t>meče - druhotná zbraň</a:t>
            </a:r>
          </a:p>
          <a:p>
            <a:pPr marL="1800000" lvl="4" indent="-180000">
              <a:buFontTx/>
              <a:buChar char="-"/>
            </a:pPr>
            <a:r>
              <a:rPr lang="cs-CZ" sz="2000" b="1" dirty="0">
                <a:latin typeface="Calibri" pitchFamily="34" charset="0"/>
                <a:cs typeface="Calibri" pitchFamily="34" charset="0"/>
              </a:rPr>
              <a:t>krátké - bodné nebo sečné typy</a:t>
            </a:r>
          </a:p>
          <a:p>
            <a:pPr lvl="4">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falanga - sevřená bojová formace, kdy bojovník v řadě částečně kryl svým štítem svého souseda</a:t>
            </a:r>
          </a:p>
          <a:p>
            <a:pPr marL="540000" lvl="1" indent="-180000">
              <a:buFontTx/>
              <a:buChar char="-"/>
            </a:pPr>
            <a:r>
              <a:rPr lang="cs-CZ" sz="2000" b="1" dirty="0">
                <a:latin typeface="Calibri" pitchFamily="34" charset="0"/>
                <a:cs typeface="Calibri" pitchFamily="34" charset="0"/>
              </a:rPr>
              <a:t>taktika spočívala v proražení protivníkova šiku =&gt; rychlé rozhodnutí bitvy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webvase2.jpg"/>
          <p:cNvPicPr>
            <a:picLocks noChangeAspect="1"/>
          </p:cNvPicPr>
          <p:nvPr/>
        </p:nvPicPr>
        <p:blipFill>
          <a:blip r:embed="rId2" cstate="print"/>
          <a:stretch>
            <a:fillRect/>
          </a:stretch>
        </p:blipFill>
        <p:spPr>
          <a:xfrm>
            <a:off x="827584" y="620688"/>
            <a:ext cx="7507296" cy="547260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208912" cy="5078313"/>
          </a:xfrm>
          <a:prstGeom prst="rect">
            <a:avLst/>
          </a:prstGeom>
          <a:noFill/>
        </p:spPr>
        <p:txBody>
          <a:bodyPr wrap="square" rtlCol="0">
            <a:spAutoFit/>
          </a:bodyPr>
          <a:lstStyle/>
          <a:p>
            <a:r>
              <a:rPr lang="cs-CZ" sz="2400" b="1" dirty="0">
                <a:latin typeface="Calibri" pitchFamily="34" charset="0"/>
                <a:cs typeface="Calibri" pitchFamily="34" charset="0"/>
              </a:rPr>
              <a:t>Armáda po </a:t>
            </a:r>
            <a:r>
              <a:rPr lang="cs-CZ" sz="2400" b="1" dirty="0" err="1">
                <a:latin typeface="Calibri" pitchFamily="34" charset="0"/>
                <a:cs typeface="Calibri" pitchFamily="34" charset="0"/>
              </a:rPr>
              <a:t>serviovských</a:t>
            </a:r>
            <a:r>
              <a:rPr lang="cs-CZ" sz="2400" b="1" dirty="0">
                <a:latin typeface="Calibri" pitchFamily="34" charset="0"/>
                <a:cs typeface="Calibri" pitchFamily="34" charset="0"/>
              </a:rPr>
              <a:t> reformách</a:t>
            </a:r>
          </a:p>
          <a:p>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rozdělení obyvatel do majetkových tříd na základě cenzu</a:t>
            </a:r>
          </a:p>
          <a:p>
            <a:pPr marL="180000" indent="-180000">
              <a:buFontTx/>
              <a:buChar char="-"/>
            </a:pPr>
            <a:r>
              <a:rPr lang="cs-CZ" sz="2000" b="1" dirty="0">
                <a:latin typeface="Calibri" pitchFamily="34" charset="0"/>
                <a:cs typeface="Calibri" pitchFamily="34" charset="0"/>
              </a:rPr>
              <a:t>založení setninového sněmu - </a:t>
            </a:r>
            <a:r>
              <a:rPr lang="cs-CZ" sz="2000" b="1" i="1" dirty="0" err="1">
                <a:latin typeface="Calibri" pitchFamily="34" charset="0"/>
                <a:cs typeface="Calibri" pitchFamily="34" charset="0"/>
              </a:rPr>
              <a:t>comitia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centuriata</a:t>
            </a:r>
            <a:endParaRPr lang="cs-CZ" sz="2000" b="1" i="1" dirty="0">
              <a:latin typeface="Calibri" pitchFamily="34" charset="0"/>
              <a:cs typeface="Calibri" pitchFamily="34" charset="0"/>
            </a:endParaRP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povinností příslušníků každé třídy bylo opatřit si zbroj dle svého zařazení</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z počátku tvořili armádu:</a:t>
            </a:r>
          </a:p>
          <a:p>
            <a:pPr marL="540000" lvl="1" indent="-180000">
              <a:buFontTx/>
              <a:buChar char="-"/>
            </a:pPr>
            <a:r>
              <a:rPr lang="cs-CZ" sz="2000" b="1" dirty="0">
                <a:latin typeface="Calibri" pitchFamily="34" charset="0"/>
                <a:cs typeface="Calibri" pitchFamily="34" charset="0"/>
              </a:rPr>
              <a:t>nejbohatší občané - ti sloužili jako jezdci - </a:t>
            </a:r>
            <a:r>
              <a:rPr lang="cs-CZ" sz="2000" b="1" i="1" dirty="0" err="1">
                <a:latin typeface="Calibri" pitchFamily="34" charset="0"/>
                <a:cs typeface="Calibri" pitchFamily="34" charset="0"/>
              </a:rPr>
              <a:t>equites</a:t>
            </a:r>
            <a:r>
              <a:rPr lang="cs-CZ" sz="2000" b="1" dirty="0">
                <a:latin typeface="Calibri" pitchFamily="34" charset="0"/>
                <a:cs typeface="Calibri" pitchFamily="34" charset="0"/>
              </a:rPr>
              <a:t> - v 18 jezdeckých centuriích</a:t>
            </a:r>
          </a:p>
          <a:p>
            <a:pPr marL="540000" lvl="1" indent="-180000">
              <a:buFontTx/>
              <a:buChar char="-"/>
            </a:pPr>
            <a:r>
              <a:rPr lang="cs-CZ" sz="2000" b="1" dirty="0">
                <a:latin typeface="Calibri" pitchFamily="34" charset="0"/>
                <a:cs typeface="Calibri" pitchFamily="34" charset="0"/>
              </a:rPr>
              <a:t>občané I. třídy - pravděpodobně plně vybavení hoplíté - zřejmě původně oni tvořili první římskou falangu</a:t>
            </a:r>
          </a:p>
          <a:p>
            <a:pPr marL="540000" lvl="1" indent="-180000">
              <a:buFontTx/>
              <a:buChar char="-"/>
            </a:pPr>
            <a:r>
              <a:rPr lang="cs-CZ" sz="2000" b="1" dirty="0">
                <a:latin typeface="Calibri" pitchFamily="34" charset="0"/>
                <a:cs typeface="Calibri" pitchFamily="34" charset="0"/>
              </a:rPr>
              <a:t>později se připojili i ostatní třídy</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prameny o vyzbrojení příslušníků jednotlivých tříd nejsou zcela věrohodné =&gt; výstroj a výzbroj je téměř totožná - viz. tabulka</a:t>
            </a:r>
            <a:endParaRPr lang="sk-SK"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4032448" cy="4462760"/>
          </a:xfrm>
          <a:prstGeom prst="rect">
            <a:avLst/>
          </a:prstGeom>
          <a:noFill/>
        </p:spPr>
        <p:txBody>
          <a:bodyPr wrap="square" rtlCol="0">
            <a:spAutoFit/>
          </a:bodyPr>
          <a:lstStyle/>
          <a:p>
            <a:r>
              <a:rPr lang="cs-CZ" sz="2400" b="1" dirty="0">
                <a:latin typeface="Calibri" pitchFamily="34" charset="0"/>
                <a:cs typeface="Calibri" pitchFamily="34" charset="0"/>
              </a:rPr>
              <a:t>Historické prameny</a:t>
            </a:r>
          </a:p>
          <a:p>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písemné prameny</a:t>
            </a:r>
          </a:p>
          <a:p>
            <a:pPr marL="540000" lvl="1" indent="-180000">
              <a:buFontTx/>
              <a:buChar char="-"/>
            </a:pPr>
            <a:r>
              <a:rPr lang="cs-CZ" sz="2000" b="1" dirty="0">
                <a:latin typeface="Calibri" pitchFamily="34" charset="0"/>
                <a:cs typeface="Calibri" pitchFamily="34" charset="0"/>
              </a:rPr>
              <a:t>literární památky</a:t>
            </a:r>
          </a:p>
          <a:p>
            <a:pPr marL="540000" lvl="1" indent="-180000">
              <a:buFontTx/>
              <a:buChar char="-"/>
            </a:pPr>
            <a:r>
              <a:rPr lang="cs-CZ" sz="2000" b="1" dirty="0">
                <a:latin typeface="Calibri" pitchFamily="34" charset="0"/>
                <a:cs typeface="Calibri" pitchFamily="34" charset="0"/>
              </a:rPr>
              <a:t>epigrafické památky</a:t>
            </a:r>
          </a:p>
          <a:p>
            <a:pPr marL="540000" lvl="1" indent="-180000">
              <a:buFontTx/>
              <a:buChar char="-"/>
            </a:pPr>
            <a:r>
              <a:rPr lang="cs-CZ" sz="2000" b="1" dirty="0">
                <a:latin typeface="Calibri" pitchFamily="34" charset="0"/>
                <a:cs typeface="Calibri" pitchFamily="34" charset="0"/>
              </a:rPr>
              <a:t>ostatní - papyry a destičky</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hmotné prameny</a:t>
            </a:r>
          </a:p>
          <a:p>
            <a:pPr marL="540000" lvl="1" indent="-180000">
              <a:buFontTx/>
              <a:buChar char="-"/>
            </a:pPr>
            <a:r>
              <a:rPr lang="cs-CZ" sz="2000" b="1" dirty="0">
                <a:latin typeface="Calibri" pitchFamily="34" charset="0"/>
                <a:cs typeface="Calibri" pitchFamily="34" charset="0"/>
              </a:rPr>
              <a:t>archeologické nálezy</a:t>
            </a:r>
          </a:p>
          <a:p>
            <a:pPr marL="1080000" lvl="2" indent="-180000">
              <a:buFontTx/>
              <a:buChar char="-"/>
            </a:pPr>
            <a:r>
              <a:rPr lang="cs-CZ" sz="2000" b="1" dirty="0">
                <a:latin typeface="Calibri" pitchFamily="34" charset="0"/>
                <a:cs typeface="Calibri" pitchFamily="34" charset="0"/>
              </a:rPr>
              <a:t>architektura</a:t>
            </a:r>
          </a:p>
          <a:p>
            <a:pPr marL="1080000" lvl="2" indent="-180000">
              <a:buFontTx/>
              <a:buChar char="-"/>
            </a:pPr>
            <a:r>
              <a:rPr lang="cs-CZ" sz="2000" b="1" dirty="0">
                <a:latin typeface="Calibri" pitchFamily="34" charset="0"/>
                <a:cs typeface="Calibri" pitchFamily="34" charset="0"/>
              </a:rPr>
              <a:t>výstroj, výzbroj</a:t>
            </a:r>
          </a:p>
          <a:p>
            <a:pPr marL="1080000" lvl="2" indent="-180000">
              <a:buFontTx/>
              <a:buChar char="-"/>
            </a:pPr>
            <a:r>
              <a:rPr lang="cs-CZ" sz="2000" b="1" dirty="0">
                <a:latin typeface="Calibri" pitchFamily="34" charset="0"/>
                <a:cs typeface="Calibri" pitchFamily="34" charset="0"/>
              </a:rPr>
              <a:t>umělecké památky</a:t>
            </a:r>
          </a:p>
          <a:p>
            <a:pPr marL="1440000" lvl="3" indent="-180000">
              <a:buFontTx/>
              <a:buChar char="-"/>
            </a:pPr>
            <a:r>
              <a:rPr lang="cs-CZ" sz="2000" b="1" dirty="0">
                <a:latin typeface="Calibri" pitchFamily="34" charset="0"/>
                <a:cs typeface="Calibri" pitchFamily="34" charset="0"/>
              </a:rPr>
              <a:t>monumenty</a:t>
            </a:r>
          </a:p>
          <a:p>
            <a:pPr marL="1440000" lvl="3" indent="-180000">
              <a:buFontTx/>
              <a:buChar char="-"/>
            </a:pPr>
            <a:r>
              <a:rPr lang="cs-CZ" sz="2000" b="1" dirty="0">
                <a:latin typeface="Calibri" pitchFamily="34" charset="0"/>
                <a:cs typeface="Calibri" pitchFamily="34" charset="0"/>
              </a:rPr>
              <a:t>náhrobky</a:t>
            </a:r>
          </a:p>
        </p:txBody>
      </p:sp>
      <p:pic>
        <p:nvPicPr>
          <p:cNvPr id="3" name="Picture 2" descr="písemné prameny.jpg"/>
          <p:cNvPicPr>
            <a:picLocks noChangeAspect="1"/>
          </p:cNvPicPr>
          <p:nvPr/>
        </p:nvPicPr>
        <p:blipFill>
          <a:blip r:embed="rId2" cstate="print"/>
          <a:stretch>
            <a:fillRect/>
          </a:stretch>
        </p:blipFill>
        <p:spPr>
          <a:xfrm>
            <a:off x="4932040" y="1340768"/>
            <a:ext cx="3456384" cy="48419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2.jpg"/>
          <p:cNvPicPr>
            <a:picLocks noChangeAspect="1"/>
          </p:cNvPicPr>
          <p:nvPr/>
        </p:nvPicPr>
        <p:blipFill>
          <a:blip r:embed="rId2" cstate="print"/>
          <a:stretch>
            <a:fillRect/>
          </a:stretch>
        </p:blipFill>
        <p:spPr>
          <a:xfrm>
            <a:off x="683568" y="908720"/>
            <a:ext cx="7678600" cy="388843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970865"/>
          </a:xfrm>
          <a:prstGeom prst="rect">
            <a:avLst/>
          </a:prstGeom>
          <a:noFill/>
        </p:spPr>
        <p:txBody>
          <a:bodyPr wrap="square" rtlCol="0">
            <a:spAutoFit/>
          </a:bodyPr>
          <a:lstStyle/>
          <a:p>
            <a:r>
              <a:rPr lang="cs-CZ" sz="2400" b="1" dirty="0">
                <a:latin typeface="Calibri" pitchFamily="34" charset="0"/>
                <a:cs typeface="Calibri" pitchFamily="34" charset="0"/>
              </a:rPr>
              <a:t>Polybiův popis armády</a:t>
            </a:r>
          </a:p>
          <a:p>
            <a:endParaRPr lang="cs-CZ"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způsob rozdělení vojska u Polybia je poplatné době za 2. punské války, i když své dílo psal až později (pol. 2. st. př. Kr.)</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římská armáda zůstávala i v této době pouze dočasnou záležitostí - občané byli povoláni do armády a po tažení se opět vraceli do civilu</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délka vojenské služby byla stanovena na maximálně 16 tažení nebo odsloužených let</a:t>
            </a:r>
          </a:p>
          <a:p>
            <a:pPr marL="180000" lvl="1"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o velikosti a vyslání vojska rozhodoval každoročně senát</a:t>
            </a:r>
          </a:p>
          <a:p>
            <a:pPr marL="540000" lvl="1" indent="-180000">
              <a:buFontTx/>
              <a:buChar char="-"/>
            </a:pPr>
            <a:r>
              <a:rPr lang="cs-CZ" sz="2000" b="1" dirty="0">
                <a:latin typeface="Calibri" pitchFamily="34" charset="0"/>
                <a:cs typeface="Calibri" pitchFamily="34" charset="0"/>
              </a:rPr>
              <a:t>původně byli do boje vysíláni všichni bojeschopní muži - teprve později, s rozvojem státu a nárůstem konfliktů, bylo nutné vojenské síly dělit =&gt; nejpozději ve 4. st. př. Kr. se začíná objevovat výraz legie pro nejdůležitější vojenský útvar; dříve - </a:t>
            </a:r>
            <a:r>
              <a:rPr lang="cs-CZ" sz="2000" b="1" i="1" dirty="0" err="1">
                <a:latin typeface="Calibri" pitchFamily="34" charset="0"/>
                <a:cs typeface="Calibri" pitchFamily="34" charset="0"/>
              </a:rPr>
              <a:t>legio</a:t>
            </a:r>
            <a:r>
              <a:rPr lang="cs-CZ" sz="2000" b="1" dirty="0">
                <a:latin typeface="Calibri" pitchFamily="34" charset="0"/>
                <a:cs typeface="Calibri" pitchFamily="34" charset="0"/>
              </a:rPr>
              <a:t> = odvod, který zahrnoval všechny občany ve zbrani</a:t>
            </a:r>
          </a:p>
          <a:p>
            <a:pPr>
              <a:buFontTx/>
              <a:buChar char="-"/>
            </a:pPr>
            <a:endParaRPr lang="cs-CZ" sz="2000" b="1" dirty="0">
              <a:latin typeface="Calibri" pitchFamily="34" charset="0"/>
              <a:cs typeface="Calibri" pitchFamily="34" charset="0"/>
            </a:endParaRPr>
          </a:p>
          <a:p>
            <a:pPr>
              <a:buFontTx/>
              <a:buChar char="-"/>
            </a:pPr>
            <a:endParaRPr lang="cs-CZ" sz="2000" b="1" dirty="0">
              <a:latin typeface="Calibri" pitchFamily="34" charset="0"/>
              <a:cs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280920" cy="5232202"/>
          </a:xfrm>
          <a:prstGeom prst="rect">
            <a:avLst/>
          </a:prstGeom>
          <a:noFill/>
        </p:spPr>
        <p:txBody>
          <a:bodyPr wrap="square" rtlCol="0">
            <a:spAutoFit/>
          </a:bodyPr>
          <a:lstStyle/>
          <a:p>
            <a:r>
              <a:rPr lang="cs-CZ" sz="2400" b="1" dirty="0">
                <a:latin typeface="Calibri" pitchFamily="34" charset="0"/>
                <a:cs typeface="Calibri" pitchFamily="34" charset="0"/>
              </a:rPr>
              <a:t>Organizace armády</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v čele armády stál volený úředník s impériem - nejvyšší z těchto úředníků dostával k dispozici 2 legie, nižší pak obvykle pouze 1</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standardní legie zahrnovala 4200 pěšáků a 300 jezdců</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i="1" dirty="0" err="1">
                <a:latin typeface="Calibri" pitchFamily="34" charset="0"/>
                <a:cs typeface="Calibri" pitchFamily="34" charset="0"/>
              </a:rPr>
              <a:t>equites</a:t>
            </a:r>
            <a:r>
              <a:rPr lang="cs-CZ" sz="2000" b="1" dirty="0">
                <a:latin typeface="Calibri" pitchFamily="34" charset="0"/>
                <a:cs typeface="Calibri" pitchFamily="34" charset="0"/>
              </a:rPr>
              <a:t> se rekrutovali z nejbohatších mužů, přičemž byli rozděleni do 10 oddílů - </a:t>
            </a:r>
            <a:r>
              <a:rPr lang="cs-CZ" sz="2000" b="1" i="1" dirty="0" err="1">
                <a:latin typeface="Calibri" pitchFamily="34" charset="0"/>
                <a:cs typeface="Calibri" pitchFamily="34" charset="0"/>
              </a:rPr>
              <a:t>turmae</a:t>
            </a:r>
            <a:r>
              <a:rPr lang="cs-CZ" sz="2000" b="1" dirty="0">
                <a:latin typeface="Calibri" pitchFamily="34" charset="0"/>
                <a:cs typeface="Calibri" pitchFamily="34" charset="0"/>
              </a:rPr>
              <a:t>, každý pod velením 3 </a:t>
            </a:r>
            <a:r>
              <a:rPr lang="cs-CZ" sz="2000" b="1" dirty="0" err="1">
                <a:latin typeface="Calibri" pitchFamily="34" charset="0"/>
                <a:cs typeface="Calibri" pitchFamily="34" charset="0"/>
              </a:rPr>
              <a:t>dekurionů</a:t>
            </a:r>
            <a:r>
              <a:rPr lang="cs-CZ" sz="2000" b="1" dirty="0">
                <a:latin typeface="Calibri" pitchFamily="34" charset="0"/>
                <a:cs typeface="Calibri" pitchFamily="34" charset="0"/>
              </a:rPr>
              <a:t> - </a:t>
            </a:r>
            <a:r>
              <a:rPr lang="cs-CZ" sz="2000" b="1" i="1" dirty="0" err="1">
                <a:latin typeface="Calibri" pitchFamily="34" charset="0"/>
                <a:cs typeface="Calibri" pitchFamily="34" charset="0"/>
              </a:rPr>
              <a:t>decuriones</a:t>
            </a:r>
            <a:endParaRPr lang="cs-CZ" sz="2000" b="1" i="1" dirty="0">
              <a:latin typeface="Calibri" pitchFamily="34" charset="0"/>
              <a:cs typeface="Calibri" pitchFamily="34" charset="0"/>
            </a:endParaRPr>
          </a:p>
          <a:p>
            <a:pPr>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jádrem jízdy zůstávalo 18 jezdeckých centurií nejbohatších občanů, kteří měli nárok žádat náhradu za koně padlého v bitvě</a:t>
            </a:r>
          </a:p>
          <a:p>
            <a:pPr marL="540000" lvl="1" indent="-180000">
              <a:buFontTx/>
              <a:buChar char="-"/>
            </a:pPr>
            <a:r>
              <a:rPr lang="cs-CZ" sz="2000" b="1" dirty="0">
                <a:latin typeface="Calibri" pitchFamily="34" charset="0"/>
                <a:cs typeface="Calibri" pitchFamily="34" charset="0"/>
              </a:rPr>
              <a:t>v </a:t>
            </a:r>
            <a:r>
              <a:rPr lang="cs-CZ" sz="2000" b="1" dirty="0" err="1">
                <a:latin typeface="Calibri" pitchFamily="34" charset="0"/>
                <a:cs typeface="Calibri" pitchFamily="34" charset="0"/>
              </a:rPr>
              <a:t>Polybiově</a:t>
            </a:r>
            <a:r>
              <a:rPr lang="cs-CZ" sz="2000" b="1" dirty="0">
                <a:latin typeface="Calibri" pitchFamily="34" charset="0"/>
                <a:cs typeface="Calibri" pitchFamily="34" charset="0"/>
              </a:rPr>
              <a:t> legii však jízdu zastupují i jiní majetní občané</a:t>
            </a:r>
          </a:p>
          <a:p>
            <a:pPr marL="540000" lvl="1"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výzbroj a výstroj </a:t>
            </a:r>
            <a:r>
              <a:rPr lang="cs-CZ" sz="2000" b="1" dirty="0" err="1">
                <a:latin typeface="Calibri" pitchFamily="34" charset="0"/>
                <a:cs typeface="Calibri" pitchFamily="34" charset="0"/>
              </a:rPr>
              <a:t>Polybios</a:t>
            </a:r>
            <a:r>
              <a:rPr lang="cs-CZ" sz="2000" b="1" dirty="0">
                <a:latin typeface="Calibri" pitchFamily="34" charset="0"/>
                <a:cs typeface="Calibri" pitchFamily="34" charset="0"/>
              </a:rPr>
              <a:t> nepopisuje - předpokládá se, že jízda bojovala v sevřeném šiku, vyzbrojena kopím a mečem; ochranu zajišťovala přilba, pancíř a kulatý štít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136904" cy="5632311"/>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dělení pěchoty bylo dvojí</a:t>
            </a:r>
          </a:p>
          <a:p>
            <a:pPr marL="540000" lvl="1" indent="-180000">
              <a:buFontTx/>
              <a:buChar char="-"/>
            </a:pPr>
            <a:r>
              <a:rPr lang="cs-CZ" sz="2000" b="1" dirty="0">
                <a:latin typeface="Calibri" pitchFamily="34" charset="0"/>
                <a:cs typeface="Calibri" pitchFamily="34" charset="0"/>
              </a:rPr>
              <a:t>podle výše majetku</a:t>
            </a:r>
          </a:p>
          <a:p>
            <a:pPr marL="540000" lvl="1" indent="-180000">
              <a:buFontTx/>
              <a:buChar char="-"/>
            </a:pPr>
            <a:r>
              <a:rPr lang="cs-CZ" sz="2000" b="1" dirty="0">
                <a:latin typeface="Calibri" pitchFamily="34" charset="0"/>
                <a:cs typeface="Calibri" pitchFamily="34" charset="0"/>
              </a:rPr>
              <a:t>podle věku</a:t>
            </a:r>
          </a:p>
          <a:p>
            <a:pPr marL="540000" lvl="1"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nejchudší občané (V. majetková třída) a mladíci, kteří ještě nebyli vhodní do hlavní linie sloužili jako lehká pěchota - </a:t>
            </a:r>
            <a:r>
              <a:rPr lang="cs-CZ" sz="2000" b="1" i="1" dirty="0" err="1">
                <a:latin typeface="Calibri" pitchFamily="34" charset="0"/>
                <a:cs typeface="Calibri" pitchFamily="34" charset="0"/>
              </a:rPr>
              <a:t>velites</a:t>
            </a:r>
            <a:endParaRPr lang="cs-CZ" sz="2000" b="1" i="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v každé legii bylo 1200 </a:t>
            </a:r>
            <a:r>
              <a:rPr lang="cs-CZ" sz="2000" b="1" i="1" dirty="0" err="1">
                <a:latin typeface="Calibri" pitchFamily="34" charset="0"/>
                <a:cs typeface="Calibri" pitchFamily="34" charset="0"/>
              </a:rPr>
              <a:t>veliů</a:t>
            </a:r>
            <a:r>
              <a:rPr lang="cs-CZ" sz="2000" b="1" dirty="0">
                <a:latin typeface="Calibri" pitchFamily="34" charset="0"/>
                <a:cs typeface="Calibri" pitchFamily="34" charset="0"/>
              </a:rPr>
              <a:t> - o jejich uspořádání nebo velení není nic známo</a:t>
            </a:r>
          </a:p>
          <a:p>
            <a:pPr lvl="1">
              <a:buFontTx/>
              <a:buChar char="-"/>
            </a:pPr>
            <a:endParaRPr lang="cs-CZ" sz="2000" b="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výzbroj</a:t>
            </a:r>
          </a:p>
          <a:p>
            <a:pPr marL="1440000" lvl="3" indent="-180000">
              <a:buFontTx/>
              <a:buChar char="-"/>
            </a:pPr>
            <a:r>
              <a:rPr lang="cs-CZ" sz="2000" b="1" dirty="0">
                <a:latin typeface="Calibri" pitchFamily="34" charset="0"/>
                <a:cs typeface="Calibri" pitchFamily="34" charset="0"/>
              </a:rPr>
              <a:t>svazek lehkých oštěpů</a:t>
            </a:r>
          </a:p>
          <a:p>
            <a:pPr marL="1440000" lvl="3" indent="-180000">
              <a:buFontTx/>
              <a:buChar char="-"/>
            </a:pPr>
            <a:r>
              <a:rPr lang="cs-CZ" sz="2000" b="1" dirty="0">
                <a:latin typeface="Calibri" pitchFamily="34" charset="0"/>
                <a:cs typeface="Calibri" pitchFamily="34" charset="0"/>
              </a:rPr>
              <a:t>meč</a:t>
            </a:r>
          </a:p>
          <a:p>
            <a:pPr marL="1080000" lvl="2" indent="-180000">
              <a:buFontTx/>
              <a:buChar char="-"/>
            </a:pPr>
            <a:r>
              <a:rPr lang="cs-CZ" sz="2000" b="1" dirty="0">
                <a:latin typeface="Calibri" pitchFamily="34" charset="0"/>
                <a:cs typeface="Calibri" pitchFamily="34" charset="0"/>
              </a:rPr>
              <a:t>zbroj</a:t>
            </a:r>
          </a:p>
          <a:p>
            <a:pPr marL="1440000" lvl="3" indent="-180000">
              <a:buFontTx/>
              <a:buChar char="-"/>
            </a:pPr>
            <a:r>
              <a:rPr lang="cs-CZ" sz="2000" b="1" dirty="0">
                <a:latin typeface="Calibri" pitchFamily="34" charset="0"/>
                <a:cs typeface="Calibri" pitchFamily="34" charset="0"/>
              </a:rPr>
              <a:t>okrouhlý štít</a:t>
            </a:r>
          </a:p>
          <a:p>
            <a:pPr marL="1440000" lvl="3" indent="-180000">
              <a:buFontTx/>
              <a:buChar char="-"/>
            </a:pPr>
            <a:r>
              <a:rPr lang="cs-CZ" sz="2000" b="1" dirty="0">
                <a:latin typeface="Calibri" pitchFamily="34" charset="0"/>
                <a:cs typeface="Calibri" pitchFamily="34" charset="0"/>
              </a:rPr>
              <a:t>někteří přilby - na přilbě měli všichni připevněn kus zvířecí kůže (nejčastěji vlčí) - usnadnění identifikace vlastních vojáků (odměňování nebo trestání jejich jednání)</a:t>
            </a:r>
          </a:p>
          <a:p>
            <a:pPr lvl="2">
              <a:buFontTx/>
              <a:buChar char="-"/>
            </a:pPr>
            <a:endParaRPr lang="cs-CZ" sz="2000" b="1" dirty="0">
              <a:latin typeface="Calibri" pitchFamily="34" charset="0"/>
              <a:cs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Velites_300-200_BC.png"/>
          <p:cNvPicPr>
            <a:picLocks noChangeAspect="1"/>
          </p:cNvPicPr>
          <p:nvPr/>
        </p:nvPicPr>
        <p:blipFill>
          <a:blip r:embed="rId2" cstate="print"/>
          <a:stretch>
            <a:fillRect/>
          </a:stretch>
        </p:blipFill>
        <p:spPr>
          <a:xfrm>
            <a:off x="2123728" y="404664"/>
            <a:ext cx="4680520" cy="606380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940088"/>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hlavní silou legie byla pěchota uspořádaná do 3 samostatných útvarů</a:t>
            </a:r>
          </a:p>
          <a:p>
            <a:pPr marL="540000" lvl="1" indent="-180000">
              <a:buFontTx/>
              <a:buChar char="-"/>
            </a:pPr>
            <a:r>
              <a:rPr lang="cs-CZ" sz="2000" b="1" dirty="0">
                <a:latin typeface="Calibri" pitchFamily="34" charset="0"/>
                <a:cs typeface="Calibri" pitchFamily="34" charset="0"/>
              </a:rPr>
              <a:t>1. </a:t>
            </a:r>
            <a:r>
              <a:rPr lang="cs-CZ" sz="2000" b="1" i="1" dirty="0" err="1">
                <a:latin typeface="Calibri" pitchFamily="34" charset="0"/>
                <a:cs typeface="Calibri" pitchFamily="34" charset="0"/>
              </a:rPr>
              <a:t>hastati</a:t>
            </a:r>
            <a:r>
              <a:rPr lang="cs-CZ" sz="2000" b="1" dirty="0">
                <a:latin typeface="Calibri" pitchFamily="34" charset="0"/>
                <a:cs typeface="Calibri" pitchFamily="34" charset="0"/>
              </a:rPr>
              <a:t> - bojovali v první linii</a:t>
            </a:r>
          </a:p>
          <a:p>
            <a:pPr marL="1080000" lvl="2" indent="-180000">
              <a:buFontTx/>
              <a:buChar char="-"/>
            </a:pPr>
            <a:r>
              <a:rPr lang="cs-CZ" sz="2000" b="1" dirty="0">
                <a:latin typeface="Calibri" pitchFamily="34" charset="0"/>
                <a:cs typeface="Calibri" pitchFamily="34" charset="0"/>
              </a:rPr>
              <a:t>mladší muži ve věku kolem 20 let</a:t>
            </a:r>
          </a:p>
          <a:p>
            <a:pPr lvl="2">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2. </a:t>
            </a:r>
            <a:r>
              <a:rPr lang="cs-CZ" sz="2000" b="1" i="1" dirty="0" err="1">
                <a:latin typeface="Calibri" pitchFamily="34" charset="0"/>
                <a:cs typeface="Calibri" pitchFamily="34" charset="0"/>
              </a:rPr>
              <a:t>principes</a:t>
            </a:r>
            <a:r>
              <a:rPr lang="cs-CZ" sz="2000" b="1" dirty="0">
                <a:latin typeface="Calibri" pitchFamily="34" charset="0"/>
                <a:cs typeface="Calibri" pitchFamily="34" charset="0"/>
              </a:rPr>
              <a:t> - nejproduktivnější šik</a:t>
            </a:r>
          </a:p>
          <a:p>
            <a:pPr marL="1080000" lvl="2" indent="-180000">
              <a:buFontTx/>
              <a:buChar char="-"/>
            </a:pPr>
            <a:r>
              <a:rPr lang="cs-CZ" sz="2000" b="1" dirty="0">
                <a:latin typeface="Calibri" pitchFamily="34" charset="0"/>
                <a:cs typeface="Calibri" pitchFamily="34" charset="0"/>
              </a:rPr>
              <a:t>muži ve věku od 20-30 let</a:t>
            </a:r>
          </a:p>
          <a:p>
            <a:pPr lvl="2">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3. </a:t>
            </a:r>
            <a:r>
              <a:rPr lang="cs-CZ" sz="2000" b="1" i="1" dirty="0">
                <a:latin typeface="Calibri" pitchFamily="34" charset="0"/>
                <a:cs typeface="Calibri" pitchFamily="34" charset="0"/>
              </a:rPr>
              <a:t>triarii</a:t>
            </a:r>
            <a:r>
              <a:rPr lang="cs-CZ" sz="2000" b="1" dirty="0">
                <a:latin typeface="Calibri" pitchFamily="34" charset="0"/>
                <a:cs typeface="Calibri" pitchFamily="34" charset="0"/>
              </a:rPr>
              <a:t> - zadní šik</a:t>
            </a:r>
          </a:p>
          <a:p>
            <a:pPr marL="1080000" lvl="2" indent="-180000">
              <a:buFontTx/>
              <a:buChar char="-"/>
            </a:pPr>
            <a:r>
              <a:rPr lang="cs-CZ" sz="2000" b="1" dirty="0">
                <a:latin typeface="Calibri" pitchFamily="34" charset="0"/>
                <a:cs typeface="Calibri" pitchFamily="34" charset="0"/>
              </a:rPr>
              <a:t>sestávající z nejstarších a nejzkušenějších vojáků</a:t>
            </a:r>
            <a:endParaRPr lang="sk-SK" sz="2000" dirty="0"/>
          </a:p>
          <a:p>
            <a:pPr lvl="2">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legie sestávala z 1200 </a:t>
            </a:r>
            <a:r>
              <a:rPr lang="cs-CZ" sz="2000" b="1" i="1" dirty="0" err="1">
                <a:latin typeface="Calibri" pitchFamily="34" charset="0"/>
                <a:cs typeface="Calibri" pitchFamily="34" charset="0"/>
              </a:rPr>
              <a:t>hastatů</a:t>
            </a:r>
            <a:r>
              <a:rPr lang="cs-CZ" sz="2000" b="1" dirty="0">
                <a:latin typeface="Calibri" pitchFamily="34" charset="0"/>
                <a:cs typeface="Calibri" pitchFamily="34" charset="0"/>
              </a:rPr>
              <a:t>, 1200 </a:t>
            </a:r>
            <a:r>
              <a:rPr lang="cs-CZ" sz="2000" b="1" i="1" dirty="0">
                <a:latin typeface="Calibri" pitchFamily="34" charset="0"/>
                <a:cs typeface="Calibri" pitchFamily="34" charset="0"/>
              </a:rPr>
              <a:t>principů</a:t>
            </a:r>
            <a:r>
              <a:rPr lang="cs-CZ" sz="2000" b="1" dirty="0">
                <a:latin typeface="Calibri" pitchFamily="34" charset="0"/>
                <a:cs typeface="Calibri" pitchFamily="34" charset="0"/>
              </a:rPr>
              <a:t> a 600 </a:t>
            </a:r>
            <a:r>
              <a:rPr lang="cs-CZ" sz="2000" b="1" i="1" dirty="0" err="1">
                <a:latin typeface="Calibri" pitchFamily="34" charset="0"/>
                <a:cs typeface="Calibri" pitchFamily="34" charset="0"/>
              </a:rPr>
              <a:t>triariů</a:t>
            </a:r>
            <a:endParaRPr lang="cs-CZ" sz="2000" b="1" i="1" dirty="0">
              <a:latin typeface="Calibri" pitchFamily="34" charset="0"/>
              <a:cs typeface="Calibri" pitchFamily="34" charset="0"/>
            </a:endParaRP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každá z těchto skupin byla následně dělena do 10 </a:t>
            </a:r>
            <a:r>
              <a:rPr lang="cs-CZ" sz="2000" b="1" i="1" dirty="0">
                <a:latin typeface="Calibri" pitchFamily="34" charset="0"/>
                <a:cs typeface="Calibri" pitchFamily="34" charset="0"/>
              </a:rPr>
              <a:t>manipulů</a:t>
            </a:r>
            <a:r>
              <a:rPr lang="cs-CZ" sz="2000" b="1" dirty="0">
                <a:latin typeface="Calibri" pitchFamily="34" charset="0"/>
                <a:cs typeface="Calibri" pitchFamily="34" charset="0"/>
              </a:rPr>
              <a:t> - základní taktická jednotka legie</a:t>
            </a:r>
          </a:p>
          <a:p>
            <a:pPr marL="540000" lvl="1" indent="-180000">
              <a:buFontTx/>
              <a:buChar char="-"/>
            </a:pPr>
            <a:r>
              <a:rPr lang="cs-CZ" sz="2000" b="1" dirty="0">
                <a:latin typeface="Calibri" pitchFamily="34" charset="0"/>
                <a:cs typeface="Calibri" pitchFamily="34" charset="0"/>
              </a:rPr>
              <a:t>manipuly byly děleny do 2 </a:t>
            </a:r>
            <a:r>
              <a:rPr lang="cs-CZ" sz="2000" b="1" i="1" dirty="0">
                <a:latin typeface="Calibri" pitchFamily="34" charset="0"/>
                <a:cs typeface="Calibri" pitchFamily="34" charset="0"/>
              </a:rPr>
              <a:t>centurií</a:t>
            </a:r>
          </a:p>
          <a:p>
            <a:pPr marL="1080000" lvl="2" indent="-180000">
              <a:buFontTx/>
              <a:buChar char="-"/>
            </a:pPr>
            <a:r>
              <a:rPr lang="cs-CZ" sz="2000" b="1" dirty="0">
                <a:latin typeface="Calibri" pitchFamily="34" charset="0"/>
                <a:cs typeface="Calibri" pitchFamily="34" charset="0"/>
              </a:rPr>
              <a:t>v čele centurie stál </a:t>
            </a:r>
            <a:r>
              <a:rPr lang="cs-CZ" sz="2000" b="1" i="1" dirty="0">
                <a:latin typeface="Calibri" pitchFamily="34" charset="0"/>
                <a:cs typeface="Calibri" pitchFamily="34" charset="0"/>
              </a:rPr>
              <a:t>centurio</a:t>
            </a:r>
            <a:r>
              <a:rPr lang="cs-CZ" sz="2000" b="1" dirty="0">
                <a:latin typeface="Calibri" pitchFamily="34" charset="0"/>
                <a:cs typeface="Calibri" pitchFamily="34" charset="0"/>
              </a:rPr>
              <a:t>, jeho zástupce </a:t>
            </a:r>
            <a:r>
              <a:rPr lang="cs-CZ" sz="2000" b="1" i="1" dirty="0" err="1">
                <a:latin typeface="Calibri" pitchFamily="34" charset="0"/>
                <a:cs typeface="Calibri" pitchFamily="34" charset="0"/>
              </a:rPr>
              <a:t>optio</a:t>
            </a:r>
            <a:r>
              <a:rPr lang="cs-CZ" sz="2000" b="1" dirty="0">
                <a:latin typeface="Calibri" pitchFamily="34" charset="0"/>
                <a:cs typeface="Calibri" pitchFamily="34" charset="0"/>
              </a:rPr>
              <a:t>, nosič standarty </a:t>
            </a:r>
            <a:r>
              <a:rPr lang="cs-CZ" sz="2000" b="1" i="1" dirty="0" err="1">
                <a:latin typeface="Calibri" pitchFamily="34" charset="0"/>
                <a:cs typeface="Calibri" pitchFamily="34" charset="0"/>
              </a:rPr>
              <a:t>signifer</a:t>
            </a:r>
            <a:r>
              <a:rPr lang="cs-CZ" sz="2000" b="1" dirty="0">
                <a:latin typeface="Calibri" pitchFamily="34" charset="0"/>
                <a:cs typeface="Calibri" pitchFamily="34" charset="0"/>
              </a:rPr>
              <a:t> a velitel stráže </a:t>
            </a:r>
            <a:r>
              <a:rPr lang="cs-CZ" sz="2000" b="1" i="1" dirty="0" err="1">
                <a:latin typeface="Calibri" pitchFamily="34" charset="0"/>
                <a:cs typeface="Calibri" pitchFamily="34" charset="0"/>
              </a:rPr>
              <a:t>tesserarius</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při velení platilo pravidlo, že </a:t>
            </a:r>
            <a:r>
              <a:rPr lang="cs-CZ" sz="2000" b="1" i="1" dirty="0">
                <a:latin typeface="Calibri" pitchFamily="34" charset="0"/>
                <a:cs typeface="Calibri" pitchFamily="34" charset="0"/>
              </a:rPr>
              <a:t>centurio</a:t>
            </a:r>
            <a:r>
              <a:rPr lang="cs-CZ" sz="2000" b="1" dirty="0">
                <a:latin typeface="Calibri" pitchFamily="34" charset="0"/>
                <a:cs typeface="Calibri" pitchFamily="34" charset="0"/>
              </a:rPr>
              <a:t> pravé </a:t>
            </a:r>
            <a:r>
              <a:rPr lang="cs-CZ" sz="2000" b="1" i="1" dirty="0">
                <a:latin typeface="Calibri" pitchFamily="34" charset="0"/>
                <a:cs typeface="Calibri" pitchFamily="34" charset="0"/>
              </a:rPr>
              <a:t>centurie</a:t>
            </a:r>
            <a:r>
              <a:rPr lang="cs-CZ" sz="2000" b="1" dirty="0">
                <a:latin typeface="Calibri" pitchFamily="34" charset="0"/>
                <a:cs typeface="Calibri" pitchFamily="34" charset="0"/>
              </a:rPr>
              <a:t> byl služebně nadřazen </a:t>
            </a:r>
            <a:r>
              <a:rPr lang="cs-CZ" sz="2000" b="1" i="1" dirty="0">
                <a:latin typeface="Calibri" pitchFamily="34" charset="0"/>
                <a:cs typeface="Calibri" pitchFamily="34" charset="0"/>
              </a:rPr>
              <a:t>centurionovi</a:t>
            </a:r>
            <a:r>
              <a:rPr lang="cs-CZ" sz="2000" b="1" dirty="0">
                <a:latin typeface="Calibri" pitchFamily="34" charset="0"/>
                <a:cs typeface="Calibri" pitchFamily="34" charset="0"/>
              </a:rPr>
              <a:t> levé </a:t>
            </a:r>
            <a:r>
              <a:rPr lang="cs-CZ" sz="2000" b="1" i="1" dirty="0">
                <a:latin typeface="Calibri" pitchFamily="34" charset="0"/>
                <a:cs typeface="Calibri" pitchFamily="34" charset="0"/>
              </a:rPr>
              <a:t>centurie</a:t>
            </a:r>
            <a:endParaRPr lang="cs-CZ" sz="2000" b="1" dirty="0">
              <a:latin typeface="Calibri" pitchFamily="34" charset="0"/>
              <a:cs typeface="Calibri" pitchFamily="34" charset="0"/>
            </a:endParaRPr>
          </a:p>
          <a:p>
            <a:pPr marL="1440000" lvl="3" indent="-180000">
              <a:buFontTx/>
              <a:buChar char="-"/>
            </a:pPr>
            <a:r>
              <a:rPr lang="cs-CZ" sz="2000" b="1" dirty="0">
                <a:latin typeface="Calibri" pitchFamily="34" charset="0"/>
                <a:cs typeface="Calibri" pitchFamily="34" charset="0"/>
              </a:rPr>
              <a:t>v</a:t>
            </a:r>
            <a:r>
              <a:rPr lang="cs-CZ" sz="2000" b="1" dirty="0" smtClean="0">
                <a:latin typeface="Calibri" pitchFamily="34" charset="0"/>
                <a:cs typeface="Calibri" pitchFamily="34" charset="0"/>
              </a:rPr>
              <a:t> přítomnosti </a:t>
            </a:r>
            <a:r>
              <a:rPr lang="cs-CZ" sz="2000" b="1" dirty="0">
                <a:latin typeface="Calibri" pitchFamily="34" charset="0"/>
                <a:cs typeface="Calibri" pitchFamily="34" charset="0"/>
              </a:rPr>
              <a:t>obou velel celému manipulu</a:t>
            </a:r>
          </a:p>
          <a:p>
            <a:pPr marL="1440000" lvl="3" indent="-180000">
              <a:buFontTx/>
              <a:buChar char="-"/>
            </a:pPr>
            <a:r>
              <a:rPr lang="cs-CZ" sz="2000" b="1" dirty="0">
                <a:latin typeface="Calibri" pitchFamily="34" charset="0"/>
                <a:cs typeface="Calibri" pitchFamily="34" charset="0"/>
              </a:rPr>
              <a:t>vybíral </a:t>
            </a:r>
            <a:r>
              <a:rPr lang="cs-CZ" sz="2000" b="1" i="1" dirty="0">
                <a:latin typeface="Calibri" pitchFamily="34" charset="0"/>
                <a:cs typeface="Calibri" pitchFamily="34" charset="0"/>
              </a:rPr>
              <a:t>centuriona</a:t>
            </a:r>
            <a:r>
              <a:rPr lang="cs-CZ" sz="2000" b="1" dirty="0">
                <a:latin typeface="Calibri" pitchFamily="34" charset="0"/>
                <a:cs typeface="Calibri" pitchFamily="34" charset="0"/>
              </a:rPr>
              <a:t> vedlejší </a:t>
            </a:r>
            <a:r>
              <a:rPr lang="cs-CZ" sz="2000" b="1" i="1" dirty="0">
                <a:latin typeface="Calibri" pitchFamily="34" charset="0"/>
                <a:cs typeface="Calibri" pitchFamily="34" charset="0"/>
              </a:rPr>
              <a:t>centurie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136904" cy="5940088"/>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součástí legie byly i spojenecké oddíly nazývané </a:t>
            </a:r>
            <a:r>
              <a:rPr lang="cs-CZ" sz="2000" b="1" i="1" dirty="0" err="1">
                <a:latin typeface="Calibri" pitchFamily="34" charset="0"/>
                <a:cs typeface="Calibri" pitchFamily="34" charset="0"/>
              </a:rPr>
              <a:t>alae</a:t>
            </a:r>
            <a:r>
              <a:rPr lang="cs-CZ" sz="2000" b="1" dirty="0">
                <a:latin typeface="Calibri" pitchFamily="34" charset="0"/>
                <a:cs typeface="Calibri" pitchFamily="34" charset="0"/>
              </a:rPr>
              <a:t> (křídla)</a:t>
            </a:r>
          </a:p>
          <a:p>
            <a:pPr marL="540000" lvl="1" indent="-180000">
              <a:buFontTx/>
              <a:buChar char="-"/>
            </a:pPr>
            <a:r>
              <a:rPr lang="cs-CZ" sz="2000" b="1" dirty="0">
                <a:latin typeface="Calibri" pitchFamily="34" charset="0"/>
                <a:cs typeface="Calibri" pitchFamily="34" charset="0"/>
              </a:rPr>
              <a:t>sloužili v nich hlavně příslušníci italických kmenů</a:t>
            </a:r>
          </a:p>
          <a:p>
            <a:pPr marL="540000" lvl="1" indent="-180000">
              <a:buFontTx/>
              <a:buChar char="-"/>
            </a:pPr>
            <a:r>
              <a:rPr lang="cs-CZ" sz="2000" b="1" dirty="0">
                <a:latin typeface="Calibri" pitchFamily="34" charset="0"/>
                <a:cs typeface="Calibri" pitchFamily="34" charset="0"/>
              </a:rPr>
              <a:t>velitelé byli tři prefekti - </a:t>
            </a:r>
            <a:r>
              <a:rPr lang="cs-CZ" sz="2000" b="1" i="1" dirty="0" err="1">
                <a:latin typeface="Calibri" pitchFamily="34" charset="0"/>
                <a:cs typeface="Calibri" pitchFamily="34" charset="0"/>
              </a:rPr>
              <a:t>praefecti</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sociorum</a:t>
            </a:r>
            <a:r>
              <a:rPr lang="cs-CZ" sz="2000" b="1" dirty="0">
                <a:latin typeface="Calibri" pitchFamily="34" charset="0"/>
                <a:cs typeface="Calibri" pitchFamily="34" charset="0"/>
              </a:rPr>
              <a:t>, kteří museli mít římské </a:t>
            </a:r>
            <a:r>
              <a:rPr lang="cs-CZ" sz="2000" b="1" dirty="0" smtClean="0">
                <a:latin typeface="Calibri" pitchFamily="34" charset="0"/>
                <a:cs typeface="Calibri" pitchFamily="34" charset="0"/>
              </a:rPr>
              <a:t>občanství</a:t>
            </a:r>
          </a:p>
          <a:p>
            <a:pPr marL="540000" lvl="1"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každá </a:t>
            </a:r>
            <a:r>
              <a:rPr lang="cs-CZ" sz="2000" b="1" i="1" dirty="0">
                <a:latin typeface="Calibri" pitchFamily="34" charset="0"/>
                <a:cs typeface="Calibri" pitchFamily="34" charset="0"/>
              </a:rPr>
              <a:t>ala</a:t>
            </a:r>
            <a:r>
              <a:rPr lang="cs-CZ" sz="2000" b="1" dirty="0">
                <a:latin typeface="Calibri" pitchFamily="34" charset="0"/>
                <a:cs typeface="Calibri" pitchFamily="34" charset="0"/>
              </a:rPr>
              <a:t> měla stejný počet pěšáků jako legie, ale trojnásobný počet </a:t>
            </a:r>
            <a:r>
              <a:rPr lang="cs-CZ" sz="2000" b="1" dirty="0" smtClean="0">
                <a:latin typeface="Calibri" pitchFamily="34" charset="0"/>
                <a:cs typeface="Calibri" pitchFamily="34" charset="0"/>
              </a:rPr>
              <a:t>jezdců</a:t>
            </a:r>
            <a:endParaRPr lang="cs-CZ" sz="2000" b="1" dirty="0">
              <a:latin typeface="Calibri" pitchFamily="34" charset="0"/>
              <a:cs typeface="Calibri" pitchFamily="34" charset="0"/>
            </a:endParaRP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i="1" dirty="0">
                <a:latin typeface="Calibri" pitchFamily="34" charset="0"/>
                <a:cs typeface="Calibri" pitchFamily="34" charset="0"/>
              </a:rPr>
              <a:t>aly</a:t>
            </a:r>
            <a:r>
              <a:rPr lang="cs-CZ" sz="2000" b="1" dirty="0">
                <a:latin typeface="Calibri" pitchFamily="34" charset="0"/>
                <a:cs typeface="Calibri" pitchFamily="34" charset="0"/>
              </a:rPr>
              <a:t> byly uspořádány podobně jako římská pěchota</a:t>
            </a:r>
          </a:p>
          <a:p>
            <a:pPr marL="1080000" lvl="2" indent="-180000">
              <a:buFontTx/>
              <a:buChar char="-"/>
            </a:pPr>
            <a:r>
              <a:rPr lang="cs-CZ" sz="2000" b="1" dirty="0">
                <a:latin typeface="Calibri" pitchFamily="34" charset="0"/>
                <a:cs typeface="Calibri" pitchFamily="34" charset="0"/>
              </a:rPr>
              <a:t>jednotky se dělily na kohorty</a:t>
            </a:r>
          </a:p>
          <a:p>
            <a:pPr marL="1440000" lvl="3" indent="-180000">
              <a:buFontTx/>
              <a:buChar char="-"/>
            </a:pPr>
            <a:r>
              <a:rPr lang="cs-CZ" sz="2000" b="1" dirty="0">
                <a:latin typeface="Calibri" pitchFamily="34" charset="0"/>
                <a:cs typeface="Calibri" pitchFamily="34" charset="0"/>
              </a:rPr>
              <a:t>jejich přesný počet není znám, stejně jako kolik vojáků čítaly - uvádí se počet 400-600 mužů, i když velikost se mohla měnit v závislosti na velikosti </a:t>
            </a:r>
            <a:r>
              <a:rPr lang="cs-CZ" sz="2000" b="1" i="1" dirty="0">
                <a:latin typeface="Calibri" pitchFamily="34" charset="0"/>
                <a:cs typeface="Calibri" pitchFamily="34" charset="0"/>
              </a:rPr>
              <a:t>aly</a:t>
            </a:r>
          </a:p>
          <a:p>
            <a:pPr lvl="3">
              <a:buFontTx/>
              <a:buChar char="-"/>
            </a:pPr>
            <a:endParaRPr lang="cs-CZ" sz="1000" b="1" i="1" dirty="0">
              <a:latin typeface="Calibri" pitchFamily="34" charset="0"/>
              <a:cs typeface="Calibri" pitchFamily="34" charset="0"/>
            </a:endParaRP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i="1" dirty="0">
                <a:latin typeface="Calibri" pitchFamily="34" charset="0"/>
                <a:cs typeface="Calibri" pitchFamily="34" charset="0"/>
              </a:rPr>
              <a:t>aly</a:t>
            </a:r>
            <a:r>
              <a:rPr lang="cs-CZ" sz="2000" b="1" dirty="0">
                <a:latin typeface="Calibri" pitchFamily="34" charset="0"/>
                <a:cs typeface="Calibri" pitchFamily="34" charset="0"/>
              </a:rPr>
              <a:t> byly v boji umístěny vedle legie/legií</a:t>
            </a: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nejlepší ze spojenců byli odděleny od </a:t>
            </a:r>
            <a:r>
              <a:rPr lang="cs-CZ" sz="2000" b="1" i="1" dirty="0">
                <a:latin typeface="Calibri" pitchFamily="34" charset="0"/>
                <a:cs typeface="Calibri" pitchFamily="34" charset="0"/>
              </a:rPr>
              <a:t>aly</a:t>
            </a:r>
            <a:r>
              <a:rPr lang="cs-CZ" sz="2000" b="1" dirty="0">
                <a:latin typeface="Calibri" pitchFamily="34" charset="0"/>
                <a:cs typeface="Calibri" pitchFamily="34" charset="0"/>
              </a:rPr>
              <a:t> a tvořili jízdní a pěší oddíly tzv. </a:t>
            </a:r>
            <a:r>
              <a:rPr lang="cs-CZ" sz="2000" b="1" i="1" dirty="0" err="1">
                <a:latin typeface="Calibri" pitchFamily="34" charset="0"/>
                <a:cs typeface="Calibri" pitchFamily="34" charset="0"/>
              </a:rPr>
              <a:t>extraordinariů</a:t>
            </a:r>
            <a:r>
              <a:rPr lang="cs-CZ" sz="2000" b="1" dirty="0">
                <a:latin typeface="Calibri" pitchFamily="34" charset="0"/>
                <a:cs typeface="Calibri" pitchFamily="34" charset="0"/>
              </a:rPr>
              <a:t>, kteří podléhali přímo konsulovi</a:t>
            </a:r>
          </a:p>
          <a:p>
            <a:pPr marL="540000" lvl="1" indent="-180000"/>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konzulskou armádu tvořily 2 legie a 2 </a:t>
            </a:r>
            <a:r>
              <a:rPr lang="cs-CZ" sz="2000" b="1" i="1" dirty="0">
                <a:latin typeface="Calibri" pitchFamily="34" charset="0"/>
                <a:cs typeface="Calibri" pitchFamily="34" charset="0"/>
              </a:rPr>
              <a:t>aly</a:t>
            </a:r>
          </a:p>
          <a:p>
            <a:pPr lvl="1">
              <a:buFontTx/>
              <a:buChar char="-"/>
            </a:pPr>
            <a:endParaRPr lang="cs-CZ" sz="1000" b="1" dirty="0">
              <a:latin typeface="Calibri" pitchFamily="34" charset="0"/>
              <a:cs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3_panorama.jpg"/>
          <p:cNvPicPr>
            <a:picLocks noChangeAspect="1"/>
          </p:cNvPicPr>
          <p:nvPr/>
        </p:nvPicPr>
        <p:blipFill>
          <a:blip r:embed="rId2" cstate="print"/>
          <a:stretch>
            <a:fillRect/>
          </a:stretch>
        </p:blipFill>
        <p:spPr>
          <a:xfrm>
            <a:off x="1403648" y="476672"/>
            <a:ext cx="6336704" cy="573284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76672"/>
            <a:ext cx="8280920" cy="4924425"/>
          </a:xfrm>
          <a:prstGeom prst="rect">
            <a:avLst/>
          </a:prstGeom>
          <a:noFill/>
        </p:spPr>
        <p:txBody>
          <a:bodyPr wrap="square" rtlCol="0">
            <a:spAutoFit/>
          </a:bodyPr>
          <a:lstStyle/>
          <a:p>
            <a:r>
              <a:rPr lang="cs-CZ" sz="2400" b="1" dirty="0">
                <a:latin typeface="Calibri" pitchFamily="34" charset="0"/>
                <a:cs typeface="Calibri" pitchFamily="34" charset="0"/>
              </a:rPr>
              <a:t>Přechod od občanské armády k profesionální</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přechod byl dán několika faktory</a:t>
            </a:r>
          </a:p>
          <a:p>
            <a:pPr marL="540000" lvl="1" indent="-180000">
              <a:buFontTx/>
              <a:buChar char="-"/>
            </a:pPr>
            <a:r>
              <a:rPr lang="cs-CZ" sz="2000" b="1" dirty="0">
                <a:latin typeface="Calibri" pitchFamily="34" charset="0"/>
                <a:cs typeface="Calibri" pitchFamily="34" charset="0"/>
              </a:rPr>
              <a:t>nutnost umístit do nově vzniklých provincií trvalé osádky – dočasní legionáři museli zůstat ve službě 10 i více let =&gt; vzhledem k tomu, že se jednalo o rolníky, takto dlouhá doba pro ně znamenala hospodářský krach</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mnoho konfliktů začalo pro Řím porážkou, což bylo způsobeno:</a:t>
            </a:r>
          </a:p>
          <a:p>
            <a:pPr marL="540000" lvl="1" indent="-180000">
              <a:buFontTx/>
              <a:buChar char="-"/>
            </a:pPr>
            <a:r>
              <a:rPr lang="cs-CZ" sz="2000" b="1" dirty="0">
                <a:latin typeface="Calibri" pitchFamily="34" charset="0"/>
                <a:cs typeface="Calibri" pitchFamily="34" charset="0"/>
              </a:rPr>
              <a:t>nedostatečným výcvikem =&gt; trvalo léta, než noví branci nabrali potřebné zkušenosti </a:t>
            </a:r>
          </a:p>
          <a:p>
            <a:pPr marL="540000" lvl="1" indent="-180000">
              <a:buFontTx/>
              <a:buChar char="-"/>
            </a:pPr>
            <a:r>
              <a:rPr lang="cs-CZ" sz="2000" b="1" dirty="0">
                <a:latin typeface="Calibri" pitchFamily="34" charset="0"/>
                <a:cs typeface="Calibri" pitchFamily="34" charset="0"/>
              </a:rPr>
              <a:t>pokud byl voják povolán do služby obvykle nesloužil ve stejné jednotce</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občanský systém nebyl vhodný pro speciální jednotky - pro provádění stavebních prací nebo obsluhu vojenské techniky =&gt; armáda nebyla způsobilá při obléhání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548680"/>
            <a:ext cx="8280920" cy="4093428"/>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tyto problémy vedly k vytvoření trvalé / profesionální armády</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vytvoření profesionální armády je připisováno vojevůdci </a:t>
            </a:r>
            <a:r>
              <a:rPr lang="cs-CZ" sz="2000" b="1" dirty="0" err="1">
                <a:latin typeface="Calibri" pitchFamily="34" charset="0"/>
                <a:cs typeface="Calibri" pitchFamily="34" charset="0"/>
              </a:rPr>
              <a:t>Gaiu</a:t>
            </a:r>
            <a:r>
              <a:rPr lang="cs-CZ" sz="2000" b="1" dirty="0">
                <a:latin typeface="Calibri" pitchFamily="34" charset="0"/>
                <a:cs typeface="Calibri" pitchFamily="34" charset="0"/>
              </a:rPr>
              <a:t> Mariovi (157-86 př. Kr.)</a:t>
            </a:r>
          </a:p>
          <a:p>
            <a:pPr marL="540000" lvl="1" indent="-180000">
              <a:buFontTx/>
              <a:buChar char="-"/>
            </a:pPr>
            <a:r>
              <a:rPr lang="cs-CZ" sz="2000" b="1" dirty="0">
                <a:latin typeface="Calibri" pitchFamily="34" charset="0"/>
                <a:cs typeface="Calibri" pitchFamily="34" charset="0"/>
              </a:rPr>
              <a:t>ten po svém zvolení konzulem r. 107 a převzetí velení </a:t>
            </a:r>
            <a:r>
              <a:rPr lang="cs-CZ" sz="2000" b="1" dirty="0" err="1">
                <a:latin typeface="Calibri" pitchFamily="34" charset="0"/>
                <a:cs typeface="Calibri" pitchFamily="34" charset="0"/>
              </a:rPr>
              <a:t>numidské</a:t>
            </a:r>
            <a:r>
              <a:rPr lang="cs-CZ" sz="2000" b="1" dirty="0">
                <a:latin typeface="Calibri" pitchFamily="34" charset="0"/>
                <a:cs typeface="Calibri" pitchFamily="34" charset="0"/>
              </a:rPr>
              <a:t> války otevřel vojenskou službu i pro nemajetné občany, kteří neměli možnost do této doby do armády vstoupit</a:t>
            </a:r>
          </a:p>
          <a:p>
            <a:pPr lvl="1">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celkově reorganizoval armádu</a:t>
            </a:r>
          </a:p>
          <a:p>
            <a:pPr marL="1080000" lvl="2" indent="-180000">
              <a:buFontTx/>
              <a:buChar char="-"/>
            </a:pPr>
            <a:r>
              <a:rPr lang="cs-CZ" sz="2000" b="1" dirty="0">
                <a:latin typeface="Calibri" pitchFamily="34" charset="0"/>
                <a:cs typeface="Calibri" pitchFamily="34" charset="0"/>
              </a:rPr>
              <a:t>změnil se systém jednotek</a:t>
            </a:r>
          </a:p>
          <a:p>
            <a:pPr marL="1080000" lvl="2" indent="-180000">
              <a:buFontTx/>
              <a:buChar char="-"/>
            </a:pPr>
            <a:r>
              <a:rPr lang="cs-CZ" sz="2000" b="1" dirty="0">
                <a:latin typeface="Calibri" pitchFamily="34" charset="0"/>
                <a:cs typeface="Calibri" pitchFamily="34" charset="0"/>
              </a:rPr>
              <a:t>dřívější znaky legií nahradil jediným - orlem</a:t>
            </a:r>
          </a:p>
          <a:p>
            <a:pPr marL="1080000" lvl="2" indent="-180000">
              <a:buFontTx/>
              <a:buChar char="-"/>
            </a:pPr>
            <a:r>
              <a:rPr lang="cs-CZ" sz="2000" b="1" dirty="0">
                <a:latin typeface="Calibri" pitchFamily="34" charset="0"/>
                <a:cs typeface="Calibri" pitchFamily="34" charset="0"/>
              </a:rPr>
              <a:t>výzbroj a výstroj byla sjednocena a  zajišťována státem =&gt; zmizely majetkové rozdíly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620688"/>
            <a:ext cx="7848872" cy="5693866"/>
          </a:xfrm>
          <a:prstGeom prst="rect">
            <a:avLst/>
          </a:prstGeom>
          <a:noFill/>
        </p:spPr>
        <p:txBody>
          <a:bodyPr wrap="square" rtlCol="0">
            <a:spAutoFit/>
          </a:bodyPr>
          <a:lstStyle/>
          <a:p>
            <a:r>
              <a:rPr lang="cs-CZ" sz="2400" b="1" dirty="0">
                <a:latin typeface="Calibri" pitchFamily="34" charset="0"/>
                <a:cs typeface="Calibri" pitchFamily="34" charset="0"/>
              </a:rPr>
              <a:t>Písemné prameny</a:t>
            </a:r>
            <a:endParaRPr lang="sk-SK" sz="2400" dirty="0"/>
          </a:p>
          <a:p>
            <a:endParaRPr lang="cs-CZ" sz="1000" b="1" dirty="0">
              <a:latin typeface="Calibri" pitchFamily="34" charset="0"/>
              <a:cs typeface="Calibri" pitchFamily="34" charset="0"/>
            </a:endParaRPr>
          </a:p>
          <a:p>
            <a:r>
              <a:rPr lang="cs-CZ" sz="2000" b="1" dirty="0">
                <a:latin typeface="Calibri" pitchFamily="34" charset="0"/>
                <a:cs typeface="Calibri" pitchFamily="34" charset="0"/>
              </a:rPr>
              <a:t>Literární památky - dějepisectví</a:t>
            </a:r>
          </a:p>
          <a:p>
            <a:pPr marL="540000" lvl="1" indent="-180000">
              <a:buFontTx/>
              <a:buChar char="-"/>
            </a:pPr>
            <a:r>
              <a:rPr lang="cs-CZ" sz="2000" b="1" dirty="0">
                <a:latin typeface="Calibri" pitchFamily="34" charset="0"/>
                <a:cs typeface="Calibri" pitchFamily="34" charset="0"/>
              </a:rPr>
              <a:t>tendenční - výběr nejzajímavějších a nejdramatičtějších událostí</a:t>
            </a:r>
          </a:p>
          <a:p>
            <a:pPr marL="540000" lvl="1" indent="-180000">
              <a:buFontTx/>
              <a:buChar char="-"/>
            </a:pPr>
            <a:r>
              <a:rPr lang="cs-CZ" sz="2000" b="1" dirty="0">
                <a:latin typeface="Calibri" pitchFamily="34" charset="0"/>
                <a:cs typeface="Calibri" pitchFamily="34" charset="0"/>
              </a:rPr>
              <a:t>literární styl někdy přednější než historická přesnost</a:t>
            </a:r>
          </a:p>
          <a:p>
            <a:pPr marL="540000" lvl="1" indent="-180000">
              <a:buFontTx/>
              <a:buChar char="-"/>
            </a:pPr>
            <a:r>
              <a:rPr lang="cs-CZ" sz="2000" b="1" dirty="0">
                <a:latin typeface="Calibri" pitchFamily="34" charset="0"/>
                <a:cs typeface="Calibri" pitchFamily="34" charset="0"/>
              </a:rPr>
              <a:t>jen minimální zmínky o každodenním životě vojáků a jejich úkolech v době míru</a:t>
            </a:r>
          </a:p>
          <a:p>
            <a:pPr marL="540000" lvl="1" indent="-180000">
              <a:buFontTx/>
              <a:buChar char="-"/>
            </a:pPr>
            <a:r>
              <a:rPr lang="cs-CZ" sz="2000" b="1" dirty="0">
                <a:latin typeface="Calibri" pitchFamily="34" charset="0"/>
                <a:cs typeface="Calibri" pitchFamily="34" charset="0"/>
              </a:rPr>
              <a:t>minimální popis výzbroje, výstroje, zásobování a bojové taktiky</a:t>
            </a:r>
          </a:p>
          <a:p>
            <a:pPr marL="540000" lvl="1" indent="-180000">
              <a:buFontTx/>
              <a:buChar char="-"/>
            </a:pPr>
            <a:r>
              <a:rPr lang="cs-CZ" sz="2000" b="1" dirty="0">
                <a:latin typeface="Calibri" pitchFamily="34" charset="0"/>
                <a:cs typeface="Calibri" pitchFamily="34" charset="0"/>
              </a:rPr>
              <a:t>stručné topografické informace</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autoři</a:t>
            </a:r>
          </a:p>
          <a:p>
            <a:pPr>
              <a:buFontTx/>
              <a:buChar char="-"/>
            </a:pPr>
            <a:endParaRPr lang="cs-CZ" sz="1000" b="1" dirty="0">
              <a:latin typeface="Calibri" pitchFamily="34" charset="0"/>
              <a:cs typeface="Calibri" pitchFamily="34" charset="0"/>
            </a:endParaRPr>
          </a:p>
          <a:p>
            <a:pPr marL="540000" lvl="1"/>
            <a:r>
              <a:rPr lang="cs-CZ" sz="2000" b="1" dirty="0" err="1">
                <a:latin typeface="Calibri" pitchFamily="34" charset="0"/>
                <a:cs typeface="Calibri" pitchFamily="34" charset="0"/>
              </a:rPr>
              <a:t>Polybios</a:t>
            </a:r>
            <a:r>
              <a:rPr lang="cs-CZ" sz="2000" b="1" dirty="0">
                <a:latin typeface="Calibri" pitchFamily="34" charset="0"/>
                <a:cs typeface="Calibri" pitchFamily="34" charset="0"/>
              </a:rPr>
              <a:t> (asi 201-120 př. Kr.)</a:t>
            </a:r>
          </a:p>
          <a:p>
            <a:pPr marL="1080000" lvl="2" indent="-180000">
              <a:buFontTx/>
              <a:buChar char="-"/>
            </a:pPr>
            <a:r>
              <a:rPr lang="cs-CZ" sz="2000" b="1" dirty="0">
                <a:latin typeface="Calibri" pitchFamily="34" charset="0"/>
                <a:cs typeface="Calibri" pitchFamily="34" charset="0"/>
              </a:rPr>
              <a:t>řecký historik píšící ve 40 letech 2. st. př. Kr.</a:t>
            </a:r>
          </a:p>
          <a:p>
            <a:pPr marL="1080000" lvl="2" indent="-180000">
              <a:buFontTx/>
              <a:buChar char="-"/>
            </a:pPr>
            <a:r>
              <a:rPr lang="cs-CZ" sz="2000" b="1" dirty="0">
                <a:latin typeface="Calibri" pitchFamily="34" charset="0"/>
                <a:cs typeface="Calibri" pitchFamily="34" charset="0"/>
              </a:rPr>
              <a:t>do Říma se dostává jako rukojmí =&gt; přítel a učitel </a:t>
            </a:r>
            <a:r>
              <a:rPr lang="cs-CZ" sz="2000" b="1" dirty="0" err="1">
                <a:latin typeface="Calibri" pitchFamily="34" charset="0"/>
                <a:cs typeface="Calibri" pitchFamily="34" charset="0"/>
              </a:rPr>
              <a:t>Scipiona</a:t>
            </a:r>
            <a:r>
              <a:rPr lang="cs-CZ" sz="2000" b="1" dirty="0">
                <a:latin typeface="Calibri" pitchFamily="34" charset="0"/>
                <a:cs typeface="Calibri" pitchFamily="34" charset="0"/>
              </a:rPr>
              <a:t> </a:t>
            </a:r>
            <a:r>
              <a:rPr lang="cs-CZ" sz="2000" b="1" dirty="0" err="1">
                <a:latin typeface="Calibri" pitchFamily="34" charset="0"/>
                <a:cs typeface="Calibri" pitchFamily="34" charset="0"/>
              </a:rPr>
              <a:t>Aemiliana</a:t>
            </a:r>
            <a:r>
              <a:rPr lang="cs-CZ" sz="2000" b="1" dirty="0">
                <a:latin typeface="Calibri" pitchFamily="34" charset="0"/>
                <a:cs typeface="Calibri" pitchFamily="34" charset="0"/>
              </a:rPr>
              <a:t> - účastnil se s ním obléhání Kartága v letech 147-146 př. Kr.</a:t>
            </a:r>
          </a:p>
          <a:p>
            <a:pPr marL="1080000" lvl="2" indent="-180000">
              <a:buFontTx/>
              <a:buChar char="-"/>
            </a:pPr>
            <a:r>
              <a:rPr lang="cs-CZ" sz="2000" b="1" dirty="0">
                <a:latin typeface="Calibri" pitchFamily="34" charset="0"/>
                <a:cs typeface="Calibri" pitchFamily="34" charset="0"/>
              </a:rPr>
              <a:t>ve svém díle podrobně pojednává o římské armádě - její organizaci, vybavení a výstavbě pochodových táborů</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332656"/>
            <a:ext cx="8064896" cy="5847755"/>
          </a:xfrm>
          <a:prstGeom prst="rect">
            <a:avLst/>
          </a:prstGeom>
          <a:noFill/>
        </p:spPr>
        <p:txBody>
          <a:bodyPr wrap="square" rtlCol="0">
            <a:spAutoFit/>
          </a:bodyPr>
          <a:lstStyle/>
          <a:p>
            <a:r>
              <a:rPr lang="cs-CZ" sz="2400" b="1" dirty="0">
                <a:latin typeface="Calibri" pitchFamily="34" charset="0"/>
                <a:cs typeface="Calibri" pitchFamily="34" charset="0"/>
              </a:rPr>
              <a:t>Organizace armády</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nejmenší organizační jednotkou zůstala i nadále centurie - počet mužů se zvýšil na 80</a:t>
            </a:r>
          </a:p>
          <a:p>
            <a:pPr marL="180000" indent="-180000">
              <a:buFontTx/>
              <a:buChar char="-"/>
            </a:pPr>
            <a:r>
              <a:rPr lang="cs-CZ" sz="2000" b="1" dirty="0">
                <a:latin typeface="Calibri" pitchFamily="34" charset="0"/>
                <a:cs typeface="Calibri" pitchFamily="34" charset="0"/>
              </a:rPr>
              <a:t>2 centurie tvořily manipul</a:t>
            </a:r>
          </a:p>
          <a:p>
            <a:pPr marL="180000" indent="-180000">
              <a:buFontTx/>
              <a:buChar char="-"/>
            </a:pPr>
            <a:r>
              <a:rPr lang="cs-CZ" sz="2000" b="1" dirty="0">
                <a:latin typeface="Calibri" pitchFamily="34" charset="0"/>
                <a:cs typeface="Calibri" pitchFamily="34" charset="0"/>
              </a:rPr>
              <a:t>3 manipuly tvořily kohortu - základní taktická jednotka</a:t>
            </a:r>
          </a:p>
          <a:p>
            <a:pPr marL="540000" lvl="1" indent="-180000">
              <a:buFontTx/>
              <a:buChar char="-"/>
            </a:pPr>
            <a:r>
              <a:rPr lang="cs-CZ" sz="2000" b="1" dirty="0">
                <a:latin typeface="Calibri" pitchFamily="34" charset="0"/>
                <a:cs typeface="Calibri" pitchFamily="34" charset="0"/>
              </a:rPr>
              <a:t>manipuly byly tvořeny 3 původními šiky staré armády, jejichž názvy zůstaly v označení hodností centurionů</a:t>
            </a:r>
          </a:p>
          <a:p>
            <a:pPr marL="540000" lvl="1" indent="-180000">
              <a:buFontTx/>
              <a:buChar char="-"/>
            </a:pPr>
            <a:r>
              <a:rPr lang="cs-CZ" sz="2000" b="1" dirty="0">
                <a:latin typeface="Calibri" pitchFamily="34" charset="0"/>
                <a:cs typeface="Calibri" pitchFamily="34" charset="0"/>
              </a:rPr>
              <a:t>každá kohorta čítala 480 mužů</a:t>
            </a:r>
          </a:p>
          <a:p>
            <a:pPr marL="540000" lvl="1" indent="-180000">
              <a:buFontTx/>
              <a:buChar char="-"/>
            </a:pPr>
            <a:r>
              <a:rPr lang="cs-CZ" sz="2000" b="1" dirty="0">
                <a:latin typeface="Calibri" pitchFamily="34" charset="0"/>
                <a:cs typeface="Calibri" pitchFamily="34" charset="0"/>
              </a:rPr>
              <a:t>do kohort byly po určitou dobu řazeny i spojenecké jednotky</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rozdělení do kohort přinášelo několik výhod</a:t>
            </a:r>
          </a:p>
          <a:p>
            <a:pPr marL="540000" lvl="1" indent="-180000">
              <a:buFontTx/>
              <a:buChar char="-"/>
            </a:pPr>
            <a:r>
              <a:rPr lang="cs-CZ" sz="2000" b="1" dirty="0">
                <a:latin typeface="Calibri" pitchFamily="34" charset="0"/>
                <a:cs typeface="Calibri" pitchFamily="34" charset="0"/>
              </a:rPr>
              <a:t>jednodušší velení - rozkazy byly dávány velitelům 10 kohort, nikoliv 30 manipulům</a:t>
            </a:r>
          </a:p>
          <a:p>
            <a:pPr marL="540000" lvl="1" indent="-180000">
              <a:buFontTx/>
              <a:buChar char="-"/>
            </a:pPr>
            <a:r>
              <a:rPr lang="cs-CZ" sz="2000" b="1" dirty="0">
                <a:latin typeface="Calibri" pitchFamily="34" charset="0"/>
                <a:cs typeface="Calibri" pitchFamily="34" charset="0"/>
              </a:rPr>
              <a:t>kohorta nebo několik kohort mohlo výhodněji operovat samostatně v případech, kdy nebyl nutný zásah celé legie</a:t>
            </a:r>
          </a:p>
          <a:p>
            <a:pPr marL="540000" lvl="1" indent="-180000">
              <a:buFontTx/>
              <a:buChar char="-"/>
            </a:pPr>
            <a:r>
              <a:rPr lang="cs-CZ" sz="2000" b="1" dirty="0">
                <a:latin typeface="Calibri" pitchFamily="34" charset="0"/>
                <a:cs typeface="Calibri" pitchFamily="34" charset="0"/>
              </a:rPr>
              <a:t>větší flexibilita vedení boje - každá kohorta měla stejný počet vojáků i vybavení (v boji legie zujímala postavení </a:t>
            </a:r>
            <a:r>
              <a:rPr lang="cs-CZ" sz="2000" b="1" i="1" dirty="0">
                <a:latin typeface="Calibri" pitchFamily="34" charset="0"/>
                <a:cs typeface="Calibri" pitchFamily="34" charset="0"/>
              </a:rPr>
              <a:t>triplex </a:t>
            </a:r>
            <a:r>
              <a:rPr lang="cs-CZ" sz="2000" b="1" i="1" dirty="0" err="1">
                <a:latin typeface="Calibri" pitchFamily="34" charset="0"/>
                <a:cs typeface="Calibri" pitchFamily="34" charset="0"/>
              </a:rPr>
              <a:t>acies</a:t>
            </a:r>
            <a:r>
              <a:rPr lang="cs-CZ" sz="2000" b="1" dirty="0">
                <a:latin typeface="Calibri" pitchFamily="34" charset="0"/>
                <a:cs typeface="Calibri" pitchFamily="34" charset="0"/>
              </a:rPr>
              <a:t> - 4 kohorty v čele, 3 uprostřed a 3 vzadu)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8_panorama.jpg"/>
          <p:cNvPicPr>
            <a:picLocks noChangeAspect="1"/>
          </p:cNvPicPr>
          <p:nvPr/>
        </p:nvPicPr>
        <p:blipFill>
          <a:blip r:embed="rId2" cstate="print"/>
          <a:stretch>
            <a:fillRect/>
          </a:stretch>
        </p:blipFill>
        <p:spPr>
          <a:xfrm>
            <a:off x="1331640" y="476672"/>
            <a:ext cx="6408712" cy="577797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136904" cy="5016758"/>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mezi důležité výhody patřilo přenášení zkušeností</a:t>
            </a:r>
          </a:p>
          <a:p>
            <a:pPr marL="540000" lvl="1" indent="-180000">
              <a:buFontTx/>
              <a:buChar char="-"/>
            </a:pPr>
            <a:r>
              <a:rPr lang="cs-CZ" sz="2000" b="1" dirty="0">
                <a:latin typeface="Calibri" pitchFamily="34" charset="0"/>
                <a:cs typeface="Calibri" pitchFamily="34" charset="0"/>
              </a:rPr>
              <a:t>dříve vojáci po rozpuštění armády ztráceli původní bojeschopnost - s profesionální armádou jsou zkušenosti předávány dalším generacím a výcvik není krátkodobou záležitostí</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dalším důležitým faktorem byly specializovaní a zkušení řemeslníci, což vedlo k výraznému technickému pokroku</a:t>
            </a:r>
          </a:p>
          <a:p>
            <a:pPr marL="540000" lvl="1" indent="-180000">
              <a:buFontTx/>
              <a:buChar char="-"/>
            </a:pPr>
            <a:r>
              <a:rPr lang="cs-CZ" sz="2000" b="1" dirty="0">
                <a:latin typeface="Calibri" pitchFamily="34" charset="0"/>
                <a:cs typeface="Calibri" pitchFamily="34" charset="0"/>
              </a:rPr>
              <a:t>za Caesara  byli tito specialisté schopni postavit most přes Rýn, vybudovat válečnou flotilu, zřídit obléhací náspy a stroje, nebo vybudovat opevnění</a:t>
            </a:r>
          </a:p>
          <a:p>
            <a:pPr marL="540000" lvl="1" indent="-180000">
              <a:buFontTx/>
              <a:buChar char="-"/>
            </a:pPr>
            <a:r>
              <a:rPr lang="cs-CZ" sz="2000" b="1" dirty="0">
                <a:latin typeface="Calibri" pitchFamily="34" charset="0"/>
                <a:cs typeface="Calibri" pitchFamily="34" charset="0"/>
              </a:rPr>
              <a:t>tito řemeslníci během úkolu tvořili samostatné pracovní jednotky –jinak byli rozptýleni po jednotlivých kohortách, kde plnili stejné úkoly jako zbytek mužstva</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vzhledem k tomu, že zanikla jízda i lehká pěchota, byly pomocné sbory rekrutovány v místech, kde se legie nacházela</a:t>
            </a:r>
            <a:endParaRPr lang="sk-SK" sz="2000" b="1" dirty="0">
              <a:latin typeface="Calibri" pitchFamily="34" charset="0"/>
              <a:cs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8136904" cy="6155531"/>
          </a:xfrm>
          <a:prstGeom prst="rect">
            <a:avLst/>
          </a:prstGeom>
          <a:noFill/>
        </p:spPr>
        <p:txBody>
          <a:bodyPr wrap="square" rtlCol="0">
            <a:spAutoFit/>
          </a:bodyPr>
          <a:lstStyle/>
          <a:p>
            <a:r>
              <a:rPr lang="cs-CZ" sz="2400" b="1" dirty="0">
                <a:latin typeface="Calibri" pitchFamily="34" charset="0"/>
                <a:cs typeface="Calibri" pitchFamily="34" charset="0"/>
              </a:rPr>
              <a:t>Velení</a:t>
            </a:r>
            <a:endParaRPr lang="cs-CZ" sz="1000" b="1" dirty="0">
              <a:latin typeface="Calibri" pitchFamily="34" charset="0"/>
              <a:cs typeface="Calibri" pitchFamily="34" charset="0"/>
            </a:endParaRP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velení legie se často měnilo</a:t>
            </a:r>
          </a:p>
          <a:p>
            <a:pPr marL="540000" lvl="1" indent="-180000">
              <a:buFontTx/>
              <a:buChar char="-"/>
            </a:pPr>
            <a:r>
              <a:rPr lang="cs-CZ" sz="2000" b="1" dirty="0">
                <a:latin typeface="Calibri" pitchFamily="34" charset="0"/>
                <a:cs typeface="Calibri" pitchFamily="34" charset="0"/>
              </a:rPr>
              <a:t>velitele vykonával zvláštní zmocněnec římského místodržícího provincie s titulem legáta - </a:t>
            </a:r>
            <a:r>
              <a:rPr lang="cs-CZ" sz="2000" b="1" i="1" dirty="0" err="1">
                <a:latin typeface="Calibri" pitchFamily="34" charset="0"/>
                <a:cs typeface="Calibri" pitchFamily="34" charset="0"/>
              </a:rPr>
              <a:t>legatus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legionis</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nebyl volen, ale jmenován</a:t>
            </a:r>
          </a:p>
          <a:p>
            <a:pPr marL="1080000" lvl="2" indent="-180000">
              <a:buFontTx/>
              <a:buChar char="-"/>
            </a:pPr>
            <a:r>
              <a:rPr lang="cs-CZ" sz="2000" b="1" dirty="0">
                <a:latin typeface="Calibri" pitchFamily="34" charset="0"/>
                <a:cs typeface="Calibri" pitchFamily="34" charset="0"/>
              </a:rPr>
              <a:t>někteří z těchto legátů již dříve sami byli ve funkci místodržícího nebo veleli vojsku</a:t>
            </a:r>
          </a:p>
          <a:p>
            <a:pPr lvl="2">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6 tribunů</a:t>
            </a:r>
          </a:p>
          <a:p>
            <a:pPr marL="1080000" lvl="2" indent="-180000">
              <a:buFontTx/>
              <a:buChar char="-"/>
            </a:pPr>
            <a:r>
              <a:rPr lang="cs-CZ" sz="2000" b="1" dirty="0">
                <a:latin typeface="Calibri" pitchFamily="34" charset="0"/>
                <a:cs typeface="Calibri" pitchFamily="34" charset="0"/>
              </a:rPr>
              <a:t>někteří z nich byli mladí a nezkušení aristokraté na počátku politické kariéry</a:t>
            </a:r>
          </a:p>
          <a:p>
            <a:pPr marL="1080000" lvl="2" indent="-180000">
              <a:buFontTx/>
              <a:buChar char="-"/>
            </a:pPr>
            <a:r>
              <a:rPr lang="cs-CZ" sz="2000" b="1" dirty="0">
                <a:latin typeface="Calibri" pitchFamily="34" charset="0"/>
                <a:cs typeface="Calibri" pitchFamily="34" charset="0"/>
              </a:rPr>
              <a:t>stále více jich však bylo z jezdeckého stavu, kteří v armádě sloužili dlouhodobě =&gt; je možné je považovat za profesionály, stejně jako vlastní mužstvo</a:t>
            </a:r>
          </a:p>
          <a:p>
            <a:pPr lvl="2">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centurioni =&gt; profesionalizace</a:t>
            </a:r>
          </a:p>
          <a:p>
            <a:pPr marL="1080000" lvl="2" indent="-180000">
              <a:buFontTx/>
              <a:buChar char="-"/>
            </a:pPr>
            <a:r>
              <a:rPr lang="cs-CZ" sz="2000" b="1" dirty="0">
                <a:latin typeface="Calibri" pitchFamily="34" charset="0"/>
                <a:cs typeface="Calibri" pitchFamily="34" charset="0"/>
              </a:rPr>
              <a:t>o jejich výběru, kromě zápisků od Caesara, nemáme žádné informace - tzn. nevíme, jestli se jednalo o vojáky, kteří byli postupně povyšováni, nebo nastupovali do vojska již jako důstojníci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7920880" cy="6001643"/>
          </a:xfrm>
          <a:prstGeom prst="rect">
            <a:avLst/>
          </a:prstGeom>
          <a:noFill/>
        </p:spPr>
        <p:txBody>
          <a:bodyPr wrap="square" rtlCol="0">
            <a:spAutoFit/>
          </a:bodyPr>
          <a:lstStyle/>
          <a:p>
            <a:r>
              <a:rPr lang="cs-CZ" sz="2400" b="1" dirty="0">
                <a:latin typeface="Calibri" pitchFamily="34" charset="0"/>
                <a:cs typeface="Calibri" pitchFamily="34" charset="0"/>
              </a:rPr>
              <a:t>Armáda za principátu</a:t>
            </a:r>
          </a:p>
          <a:p>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po smrti Augusta byla římská armáda již zcela profesionální a stálá instituce</a:t>
            </a:r>
          </a:p>
          <a:p>
            <a:pPr marL="180000" indent="-180000">
              <a:buFontTx/>
              <a:buChar char="-"/>
            </a:pPr>
            <a:endParaRPr lang="sk-SK" sz="2000" dirty="0"/>
          </a:p>
          <a:p>
            <a:pPr marL="180000" indent="-180000">
              <a:buFontTx/>
              <a:buChar char="-"/>
            </a:pPr>
            <a:r>
              <a:rPr lang="cs-CZ" sz="2000" b="1" dirty="0">
                <a:latin typeface="Calibri" pitchFamily="34" charset="0"/>
                <a:cs typeface="Calibri" pitchFamily="34" charset="0"/>
              </a:rPr>
              <a:t>jejím jádrem zůstávaly nadále legie, z nichž některé vydrželi i několik staletí, zatímco některé zanikly - byly zničeny nebo (potupně) rozpuštěny</a:t>
            </a:r>
          </a:p>
          <a:p>
            <a:pPr>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za Augusta jich bylo 28, přičemž ani později se jejich počet výrazně neměnil</a:t>
            </a:r>
          </a:p>
          <a:p>
            <a:pPr marL="540000" lvl="1"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každá legie byla označena číslem a jménem, ke kterému se později připojilo několik přídomků</a:t>
            </a:r>
          </a:p>
          <a:p>
            <a:pPr marL="1080000" lvl="2" indent="-180000">
              <a:buFontTx/>
              <a:buChar char="-"/>
            </a:pPr>
            <a:r>
              <a:rPr lang="cs-CZ" sz="2000" b="1" dirty="0">
                <a:latin typeface="Calibri" pitchFamily="34" charset="0"/>
                <a:cs typeface="Calibri" pitchFamily="34" charset="0"/>
              </a:rPr>
              <a:t>tento systém byl v mnoha ohledech chaotický, což bylo způsobeno tím, že mnoho legií mělo stejná čísla</a:t>
            </a:r>
          </a:p>
          <a:p>
            <a:pPr marL="1440000" lvl="3" indent="-180000">
              <a:buFontTx/>
              <a:buChar char="-"/>
            </a:pPr>
            <a:r>
              <a:rPr lang="cs-CZ" sz="2000" b="1" dirty="0">
                <a:latin typeface="Calibri" pitchFamily="34" charset="0"/>
                <a:cs typeface="Calibri" pitchFamily="34" charset="0"/>
              </a:rPr>
              <a:t>staré legie lpěly na starém označení</a:t>
            </a:r>
          </a:p>
          <a:p>
            <a:pPr marL="1440000" lvl="3" indent="-180000">
              <a:buFontTx/>
              <a:buChar char="-"/>
            </a:pPr>
            <a:r>
              <a:rPr lang="cs-CZ" sz="2000" b="1" dirty="0">
                <a:latin typeface="Calibri" pitchFamily="34" charset="0"/>
                <a:cs typeface="Calibri" pitchFamily="34" charset="0"/>
              </a:rPr>
              <a:t>pozdější císařové číslovali legie od 1</a:t>
            </a:r>
          </a:p>
          <a:p>
            <a:pPr lvl="3">
              <a:buFontTx/>
              <a:buChar char="-"/>
            </a:pPr>
            <a:endParaRPr lang="cs-CZ" sz="2000" b="1" dirty="0">
              <a:latin typeface="Calibri" pitchFamily="34" charset="0"/>
              <a:cs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10.jpg"/>
          <p:cNvPicPr>
            <a:picLocks noChangeAspect="1"/>
          </p:cNvPicPr>
          <p:nvPr/>
        </p:nvPicPr>
        <p:blipFill>
          <a:blip r:embed="rId2" cstate="print"/>
          <a:stretch>
            <a:fillRect/>
          </a:stretch>
        </p:blipFill>
        <p:spPr>
          <a:xfrm>
            <a:off x="1835696" y="404664"/>
            <a:ext cx="5563939" cy="598516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992888" cy="5016758"/>
          </a:xfrm>
          <a:prstGeom prst="rect">
            <a:avLst/>
          </a:prstGeom>
          <a:noFill/>
        </p:spPr>
        <p:txBody>
          <a:bodyPr wrap="square" rtlCol="0">
            <a:spAutoFit/>
          </a:bodyPr>
          <a:lstStyle/>
          <a:p>
            <a:pPr marL="540000" lvl="1" indent="-180000">
              <a:buFontTx/>
              <a:buChar char="-"/>
            </a:pPr>
            <a:r>
              <a:rPr lang="cs-CZ" sz="2000" b="1" dirty="0">
                <a:latin typeface="Calibri" pitchFamily="34" charset="0"/>
                <a:cs typeface="Calibri" pitchFamily="34" charset="0"/>
              </a:rPr>
              <a:t>každá legie měla své odznaky a symboly, které se objevovaly na štítech</a:t>
            </a:r>
          </a:p>
          <a:p>
            <a:pPr marL="1080000" lvl="2" indent="-180000">
              <a:buFontTx/>
              <a:buChar char="-"/>
            </a:pPr>
            <a:r>
              <a:rPr lang="cs-CZ" sz="2000" b="1" dirty="0">
                <a:latin typeface="Calibri" pitchFamily="34" charset="0"/>
                <a:cs typeface="Calibri" pitchFamily="34" charset="0"/>
              </a:rPr>
              <a:t>existovaly zřejmě i jiná poznávací znamení v rámci různých legií na úrovni jednotlivých vojáků, kteří tak projevovali svou příslušnost k určité legii – znamení na oděvu, zbraních; symbolem mohly být i gesta</a:t>
            </a:r>
          </a:p>
          <a:p>
            <a:pPr lvl="2">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délka služby</a:t>
            </a:r>
          </a:p>
          <a:p>
            <a:pPr marL="540000" lvl="1" indent="-180000">
              <a:buFontTx/>
              <a:buChar char="-"/>
            </a:pPr>
            <a:r>
              <a:rPr lang="cs-CZ" sz="2000" b="1" dirty="0">
                <a:latin typeface="Calibri" pitchFamily="34" charset="0"/>
                <a:cs typeface="Calibri" pitchFamily="34" charset="0"/>
              </a:rPr>
              <a:t>nejdříve byla Augustem stanovena na 16 let + 4 roky v oddílech veteránů, ve kterých byli vojáci osvobozeni od strážní služby a kasárenských prací; a do boje nastupovali pouze při obraně své základny nebo tábora</a:t>
            </a:r>
          </a:p>
          <a:p>
            <a:pPr marL="540000" lvl="1"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později, když nastal nedostatek rekrutů, byla Augustem doba služby prodloužena na 20 let + 5 let v oddílech veteránů =&gt; tento systém zůstal v platnosti po celou dobu principátu</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8136904" cy="6309420"/>
          </a:xfrm>
          <a:prstGeom prst="rect">
            <a:avLst/>
          </a:prstGeom>
          <a:noFill/>
        </p:spPr>
        <p:txBody>
          <a:bodyPr wrap="square" rtlCol="0">
            <a:spAutoFit/>
          </a:bodyPr>
          <a:lstStyle/>
          <a:p>
            <a:r>
              <a:rPr lang="cs-CZ" sz="2400" b="1" dirty="0">
                <a:latin typeface="Calibri" pitchFamily="34" charset="0"/>
                <a:cs typeface="Calibri" pitchFamily="34" charset="0"/>
              </a:rPr>
              <a:t>Organizace armády</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legie sestávala z 10 kohort</a:t>
            </a:r>
          </a:p>
          <a:p>
            <a:pPr marL="540000" lvl="1" indent="-180000">
              <a:buFontTx/>
              <a:buChar char="-"/>
            </a:pPr>
            <a:r>
              <a:rPr lang="cs-CZ" sz="2000" b="1" dirty="0">
                <a:latin typeface="Calibri" pitchFamily="34" charset="0"/>
                <a:cs typeface="Calibri" pitchFamily="34" charset="0"/>
              </a:rPr>
              <a:t>každá o 480 mužích - rozdělena do 6 centurií o 80 mužích, v čele s centurionem</a:t>
            </a:r>
          </a:p>
          <a:p>
            <a:pPr marL="540000" lvl="1" indent="-180000">
              <a:buFontTx/>
              <a:buChar char="-"/>
            </a:pPr>
            <a:r>
              <a:rPr lang="cs-CZ" sz="2000" b="1" dirty="0">
                <a:latin typeface="Calibri" pitchFamily="34" charset="0"/>
                <a:cs typeface="Calibri" pitchFamily="34" charset="0"/>
              </a:rPr>
              <a:t>centurie se dělila na 10 částí po 8 mužích - </a:t>
            </a:r>
            <a:r>
              <a:rPr lang="cs-CZ" sz="2000" b="1" i="1" dirty="0" err="1">
                <a:latin typeface="Calibri" pitchFamily="34" charset="0"/>
                <a:cs typeface="Calibri" pitchFamily="34" charset="0"/>
              </a:rPr>
              <a:t>contubernia</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příslušníci těchto </a:t>
            </a:r>
            <a:r>
              <a:rPr lang="cs-CZ" sz="2000" b="1" i="1" dirty="0" err="1">
                <a:latin typeface="Calibri" pitchFamily="34" charset="0"/>
                <a:cs typeface="Calibri" pitchFamily="34" charset="0"/>
              </a:rPr>
              <a:t>contubernií</a:t>
            </a:r>
            <a:r>
              <a:rPr lang="cs-CZ" sz="2000" b="1" dirty="0">
                <a:latin typeface="Calibri" pitchFamily="34" charset="0"/>
                <a:cs typeface="Calibri" pitchFamily="34" charset="0"/>
              </a:rPr>
              <a:t> během tažení sdíleli společně stan, nebo ložnici v kasárnách - společně se stravovali …</a:t>
            </a:r>
          </a:p>
          <a:p>
            <a:pPr lvl="2">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1. kohorta měla v rámci legie (není jisté jestli u všech) zvláštní postavení a od ostatních se lišila</a:t>
            </a:r>
          </a:p>
          <a:p>
            <a:pPr marL="1080000" lvl="2" indent="-180000">
              <a:buFontTx/>
              <a:buChar char="-"/>
            </a:pPr>
            <a:r>
              <a:rPr lang="cs-CZ" sz="2000" b="1" dirty="0">
                <a:latin typeface="Calibri" pitchFamily="34" charset="0"/>
                <a:cs typeface="Calibri" pitchFamily="34" charset="0"/>
              </a:rPr>
              <a:t>dělila se pouze do 5 centurií, ale o téměř dvojnásobném počtu mužů = 800 mužů </a:t>
            </a:r>
          </a:p>
          <a:p>
            <a:pPr marL="1080000" lvl="2" indent="-180000">
              <a:buFontTx/>
              <a:buChar char="-"/>
            </a:pPr>
            <a:r>
              <a:rPr lang="cs-CZ" sz="2000" b="1" dirty="0">
                <a:latin typeface="Calibri" pitchFamily="34" charset="0"/>
                <a:cs typeface="Calibri" pitchFamily="34" charset="0"/>
              </a:rPr>
              <a:t>soudí se, že se skládala z veteránů a v rámci legie byla jakousi elitní jednotkou</a:t>
            </a:r>
          </a:p>
          <a:p>
            <a:pPr marL="1080000" lvl="2" indent="-180000">
              <a:buFontTx/>
              <a:buChar char="-"/>
            </a:pPr>
            <a:r>
              <a:rPr lang="cs-CZ" sz="2000" b="1" dirty="0">
                <a:latin typeface="Calibri" pitchFamily="34" charset="0"/>
                <a:cs typeface="Calibri" pitchFamily="34" charset="0"/>
              </a:rPr>
              <a:t>centurioni této jednotky se označovali (vzestupně)</a:t>
            </a:r>
          </a:p>
          <a:p>
            <a:pPr lvl="3">
              <a:buFontTx/>
              <a:buChar char="-"/>
            </a:pPr>
            <a:r>
              <a:rPr lang="cs-CZ" sz="2000" b="1" dirty="0">
                <a:latin typeface="Calibri" pitchFamily="34" charset="0"/>
                <a:cs typeface="Calibri" pitchFamily="34" charset="0"/>
              </a:rPr>
              <a:t> </a:t>
            </a:r>
            <a:r>
              <a:rPr lang="cs-CZ" sz="2000" b="1" i="1" dirty="0" err="1">
                <a:latin typeface="Calibri" pitchFamily="34" charset="0"/>
                <a:cs typeface="Calibri" pitchFamily="34" charset="0"/>
              </a:rPr>
              <a:t>hastatus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posterior</a:t>
            </a:r>
            <a:endParaRPr lang="cs-CZ" sz="2000" b="1" i="1" dirty="0">
              <a:latin typeface="Calibri" pitchFamily="34" charset="0"/>
              <a:cs typeface="Calibri" pitchFamily="34" charset="0"/>
            </a:endParaRPr>
          </a:p>
          <a:p>
            <a:pPr lvl="3">
              <a:buFontTx/>
              <a:buChar char="-"/>
            </a:pP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hastatus</a:t>
            </a:r>
            <a:r>
              <a:rPr lang="cs-CZ" sz="2000" b="1" i="1" dirty="0">
                <a:latin typeface="Calibri" pitchFamily="34" charset="0"/>
                <a:cs typeface="Calibri" pitchFamily="34" charset="0"/>
              </a:rPr>
              <a:t> prior</a:t>
            </a:r>
          </a:p>
          <a:p>
            <a:pPr lvl="3">
              <a:buFontTx/>
              <a:buChar char="-"/>
            </a:pP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princeps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posterior</a:t>
            </a:r>
            <a:endParaRPr lang="cs-CZ" sz="2000" b="1" i="1" dirty="0">
              <a:latin typeface="Calibri" pitchFamily="34" charset="0"/>
              <a:cs typeface="Calibri" pitchFamily="34" charset="0"/>
            </a:endParaRPr>
          </a:p>
          <a:p>
            <a:pPr lvl="3">
              <a:buFontTx/>
              <a:buChar char="-"/>
            </a:pP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princeps</a:t>
            </a:r>
            <a:r>
              <a:rPr lang="cs-CZ" sz="2000" b="1" i="1" dirty="0">
                <a:latin typeface="Calibri" pitchFamily="34" charset="0"/>
                <a:cs typeface="Calibri" pitchFamily="34" charset="0"/>
              </a:rPr>
              <a:t> prior</a:t>
            </a:r>
          </a:p>
          <a:p>
            <a:pPr lvl="3">
              <a:buFontTx/>
              <a:buChar char="-"/>
            </a:pPr>
            <a:r>
              <a:rPr lang="cs-CZ" sz="2000" b="1" i="1" dirty="0">
                <a:latin typeface="Calibri" pitchFamily="34" charset="0"/>
                <a:cs typeface="Calibri" pitchFamily="34" charset="0"/>
              </a:rPr>
              <a:t> primus </a:t>
            </a:r>
            <a:r>
              <a:rPr lang="cs-CZ" sz="2000" b="1" i="1" dirty="0" err="1">
                <a:latin typeface="Calibri" pitchFamily="34" charset="0"/>
                <a:cs typeface="Calibri" pitchFamily="34" charset="0"/>
              </a:rPr>
              <a:t>pilus</a:t>
            </a:r>
            <a:endParaRPr lang="cs-CZ" sz="2000" b="1" i="1" dirty="0">
              <a:latin typeface="Calibri" pitchFamily="34" charset="0"/>
              <a:cs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20880" cy="5940088"/>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pomocné zbory - </a:t>
            </a:r>
            <a:r>
              <a:rPr lang="cs-CZ" sz="2000" b="1" i="1" dirty="0" err="1">
                <a:latin typeface="Calibri" pitchFamily="34" charset="0"/>
                <a:cs typeface="Calibri" pitchFamily="34" charset="0"/>
              </a:rPr>
              <a:t>auxilia</a:t>
            </a:r>
            <a:endParaRPr lang="cs-CZ" sz="2000" b="1" i="1" dirty="0">
              <a:latin typeface="Calibri" pitchFamily="34" charset="0"/>
              <a:cs typeface="Calibri" pitchFamily="34" charset="0"/>
            </a:endParaRPr>
          </a:p>
          <a:p>
            <a:pPr>
              <a:buFontTx/>
              <a:buChar char="-"/>
            </a:pPr>
            <a:endParaRPr lang="cs-CZ" sz="1000" b="1" i="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vojáci do </a:t>
            </a:r>
            <a:r>
              <a:rPr lang="cs-CZ" sz="2000" b="1" i="1" dirty="0" err="1">
                <a:latin typeface="Calibri" pitchFamily="34" charset="0"/>
                <a:cs typeface="Calibri" pitchFamily="34" charset="0"/>
              </a:rPr>
              <a:t>auxilií</a:t>
            </a:r>
            <a:r>
              <a:rPr lang="cs-CZ" sz="2000" b="1" dirty="0">
                <a:latin typeface="Calibri" pitchFamily="34" charset="0"/>
                <a:cs typeface="Calibri" pitchFamily="34" charset="0"/>
              </a:rPr>
              <a:t> byli rekrutováni z místních obyvatel</a:t>
            </a:r>
          </a:p>
          <a:p>
            <a:pPr marL="540000" lvl="1" indent="-180000">
              <a:buFontTx/>
              <a:buChar char="-"/>
            </a:pPr>
            <a:r>
              <a:rPr lang="cs-CZ" sz="2000" b="1" dirty="0">
                <a:latin typeface="Calibri" pitchFamily="34" charset="0"/>
                <a:cs typeface="Calibri" pitchFamily="34" charset="0"/>
              </a:rPr>
              <a:t>poskytovaly římské armádě většinu jízdy a vojáky vyzbrojené vrhacími nebo střelnými zbraněmi s větším akčním rádiem, než mělo </a:t>
            </a:r>
            <a:r>
              <a:rPr lang="cs-CZ" sz="2000" b="1" dirty="0" err="1">
                <a:latin typeface="Calibri" pitchFamily="34" charset="0"/>
                <a:cs typeface="Calibri" pitchFamily="34" charset="0"/>
              </a:rPr>
              <a:t>pilum</a:t>
            </a:r>
            <a:r>
              <a:rPr lang="cs-CZ" sz="2000" b="1" dirty="0">
                <a:latin typeface="Calibri" pitchFamily="34" charset="0"/>
                <a:cs typeface="Calibri" pitchFamily="34" charset="0"/>
              </a:rPr>
              <a:t> – pěší i jízdní lučištníci, </a:t>
            </a:r>
            <a:r>
              <a:rPr lang="cs-CZ" sz="2000" b="1" dirty="0" err="1">
                <a:latin typeface="Calibri" pitchFamily="34" charset="0"/>
                <a:cs typeface="Calibri" pitchFamily="34" charset="0"/>
              </a:rPr>
              <a:t>prakovníci</a:t>
            </a: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za Augusta provedena reforma</a:t>
            </a:r>
          </a:p>
          <a:p>
            <a:pPr marL="540000" lvl="1" indent="-180000">
              <a:buFontTx/>
              <a:buChar char="-"/>
            </a:pPr>
            <a:r>
              <a:rPr lang="cs-CZ" sz="2000" b="1" dirty="0">
                <a:latin typeface="Calibri" pitchFamily="34" charset="0"/>
                <a:cs typeface="Calibri" pitchFamily="34" charset="0"/>
              </a:rPr>
              <a:t>existence 3 typů auxiliárních jednotek</a:t>
            </a:r>
          </a:p>
          <a:p>
            <a:pPr marL="1080000" lvl="2" indent="-180000">
              <a:buFontTx/>
              <a:buChar char="-"/>
            </a:pPr>
            <a:r>
              <a:rPr lang="cs-CZ" sz="2000" b="1" dirty="0">
                <a:latin typeface="Calibri" pitchFamily="34" charset="0"/>
                <a:cs typeface="Calibri" pitchFamily="34" charset="0"/>
              </a:rPr>
              <a:t>pěší</a:t>
            </a:r>
          </a:p>
          <a:p>
            <a:pPr marL="1080000" lvl="2" indent="-180000">
              <a:buFontTx/>
              <a:buChar char="-"/>
            </a:pPr>
            <a:r>
              <a:rPr lang="cs-CZ" sz="2000" b="1" dirty="0">
                <a:latin typeface="Calibri" pitchFamily="34" charset="0"/>
                <a:cs typeface="Calibri" pitchFamily="34" charset="0"/>
              </a:rPr>
              <a:t>jízdní</a:t>
            </a:r>
          </a:p>
          <a:p>
            <a:pPr marL="1080000" lvl="2" indent="-180000">
              <a:buFontTx/>
              <a:buChar char="-"/>
            </a:pPr>
            <a:r>
              <a:rPr lang="cs-CZ" sz="2000" b="1" dirty="0">
                <a:latin typeface="Calibri" pitchFamily="34" charset="0"/>
                <a:cs typeface="Calibri" pitchFamily="34" charset="0"/>
              </a:rPr>
              <a:t>smíšené</a:t>
            </a:r>
          </a:p>
          <a:p>
            <a:pPr lvl="1">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pěchota</a:t>
            </a:r>
          </a:p>
          <a:p>
            <a:pPr marL="1080000" lvl="2" indent="-180000">
              <a:buFontTx/>
              <a:buChar char="-"/>
            </a:pPr>
            <a:r>
              <a:rPr lang="cs-CZ" sz="2000" b="1" dirty="0">
                <a:latin typeface="Calibri" pitchFamily="34" charset="0"/>
                <a:cs typeface="Calibri" pitchFamily="34" charset="0"/>
              </a:rPr>
              <a:t>rozdělena do kohort o síle 500 (</a:t>
            </a:r>
            <a:r>
              <a:rPr lang="cs-CZ" sz="2000" b="1" i="1" dirty="0" err="1">
                <a:latin typeface="Calibri" pitchFamily="34" charset="0"/>
                <a:cs typeface="Calibri" pitchFamily="34" charset="0"/>
              </a:rPr>
              <a:t>quingenaria</a:t>
            </a:r>
            <a:r>
              <a:rPr lang="cs-CZ" sz="2000" b="1" dirty="0">
                <a:latin typeface="Calibri" pitchFamily="34" charset="0"/>
                <a:cs typeface="Calibri" pitchFamily="34" charset="0"/>
              </a:rPr>
              <a:t>) nebo 1000 (</a:t>
            </a:r>
            <a:r>
              <a:rPr lang="cs-CZ" sz="2000" b="1" i="1" dirty="0" err="1">
                <a:latin typeface="Calibri" pitchFamily="34" charset="0"/>
                <a:cs typeface="Calibri" pitchFamily="34" charset="0"/>
              </a:rPr>
              <a:t>milliaria</a:t>
            </a:r>
            <a:r>
              <a:rPr lang="cs-CZ" sz="2000" b="1" dirty="0">
                <a:latin typeface="Calibri" pitchFamily="34" charset="0"/>
                <a:cs typeface="Calibri" pitchFamily="34" charset="0"/>
              </a:rPr>
              <a:t>) mužů</a:t>
            </a:r>
          </a:p>
          <a:p>
            <a:pPr marL="1440000" lvl="3" indent="-180000">
              <a:buFontTx/>
              <a:buChar char="-"/>
            </a:pPr>
            <a:r>
              <a:rPr lang="cs-CZ" sz="2000" b="1" dirty="0">
                <a:latin typeface="Calibri" pitchFamily="34" charset="0"/>
                <a:cs typeface="Calibri" pitchFamily="34" charset="0"/>
              </a:rPr>
              <a:t>navzdory těmto označením měla první jmenovaná kohorta obvykle pouze 480 mužů - 6 centurií po 80 mužích</a:t>
            </a:r>
          </a:p>
          <a:p>
            <a:pPr marL="1440000" lvl="3" indent="-180000">
              <a:buFontTx/>
              <a:buChar char="-"/>
            </a:pPr>
            <a:r>
              <a:rPr lang="cs-CZ" sz="2000" b="1" dirty="0">
                <a:latin typeface="Calibri" pitchFamily="34" charset="0"/>
                <a:cs typeface="Calibri" pitchFamily="34" charset="0"/>
              </a:rPr>
              <a:t>druhá - </a:t>
            </a:r>
            <a:r>
              <a:rPr lang="cs-CZ" sz="2000" b="1" i="1" dirty="0" err="1">
                <a:latin typeface="Calibri" pitchFamily="34" charset="0"/>
                <a:cs typeface="Calibri" pitchFamily="34" charset="0"/>
              </a:rPr>
              <a:t>cohors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milliaria</a:t>
            </a:r>
            <a:r>
              <a:rPr lang="cs-CZ" sz="2000" b="1" i="1" dirty="0">
                <a:latin typeface="Calibri" pitchFamily="34" charset="0"/>
                <a:cs typeface="Calibri" pitchFamily="34" charset="0"/>
              </a:rPr>
              <a:t> </a:t>
            </a:r>
            <a:r>
              <a:rPr lang="cs-CZ" sz="2000" b="1" dirty="0">
                <a:latin typeface="Calibri" pitchFamily="34" charset="0"/>
                <a:cs typeface="Calibri" pitchFamily="34" charset="0"/>
              </a:rPr>
              <a:t>- pouze 800 mužů - 10 centurií po 80 mužích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7776864" cy="4247317"/>
          </a:xfrm>
          <a:prstGeom prst="rect">
            <a:avLst/>
          </a:prstGeom>
          <a:noFill/>
        </p:spPr>
        <p:txBody>
          <a:bodyPr wrap="square" rtlCol="0">
            <a:spAutoFit/>
          </a:bodyPr>
          <a:lstStyle/>
          <a:p>
            <a:pPr lvl="3">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jízda</a:t>
            </a:r>
          </a:p>
          <a:p>
            <a:pPr marL="1080000" lvl="2" indent="-180000">
              <a:buFontTx/>
              <a:buChar char="-"/>
            </a:pPr>
            <a:r>
              <a:rPr lang="cs-CZ" sz="2000" b="1" dirty="0">
                <a:latin typeface="Calibri" pitchFamily="34" charset="0"/>
                <a:cs typeface="Calibri" pitchFamily="34" charset="0"/>
              </a:rPr>
              <a:t>stejný způsob organizace - oddíly označovány jako </a:t>
            </a:r>
            <a:r>
              <a:rPr lang="cs-CZ" sz="2000" b="1" i="1" dirty="0">
                <a:latin typeface="Calibri" pitchFamily="34" charset="0"/>
                <a:cs typeface="Calibri" pitchFamily="34" charset="0"/>
              </a:rPr>
              <a:t>aly</a:t>
            </a:r>
          </a:p>
          <a:p>
            <a:pPr marL="1080000" lvl="2" indent="-180000">
              <a:buFontTx/>
              <a:buChar char="-"/>
            </a:pPr>
            <a:r>
              <a:rPr lang="cs-CZ" sz="2000" b="1" i="1" dirty="0">
                <a:latin typeface="Calibri" pitchFamily="34" charset="0"/>
                <a:cs typeface="Calibri" pitchFamily="34" charset="0"/>
              </a:rPr>
              <a:t>ala </a:t>
            </a:r>
            <a:r>
              <a:rPr lang="cs-CZ" sz="2000" b="1" i="1" dirty="0" err="1">
                <a:latin typeface="Calibri" pitchFamily="34" charset="0"/>
                <a:cs typeface="Calibri" pitchFamily="34" charset="0"/>
              </a:rPr>
              <a:t>quingenaria</a:t>
            </a:r>
            <a:r>
              <a:rPr lang="cs-CZ" sz="2000" b="1" i="1" dirty="0">
                <a:latin typeface="Calibri" pitchFamily="34" charset="0"/>
                <a:cs typeface="Calibri" pitchFamily="34" charset="0"/>
              </a:rPr>
              <a:t> </a:t>
            </a:r>
            <a:r>
              <a:rPr lang="cs-CZ" sz="2000" b="1" dirty="0">
                <a:latin typeface="Calibri" pitchFamily="34" charset="0"/>
                <a:cs typeface="Calibri" pitchFamily="34" charset="0"/>
              </a:rPr>
              <a:t>- 512 jezdců rozdělených do 16 oddílů - </a:t>
            </a:r>
            <a:r>
              <a:rPr lang="cs-CZ" sz="2000" b="1" dirty="0" err="1">
                <a:latin typeface="Calibri" pitchFamily="34" charset="0"/>
                <a:cs typeface="Calibri" pitchFamily="34" charset="0"/>
              </a:rPr>
              <a:t>turmae</a:t>
            </a:r>
            <a:r>
              <a:rPr lang="cs-CZ" sz="2000" b="1" dirty="0">
                <a:latin typeface="Calibri" pitchFamily="34" charset="0"/>
                <a:cs typeface="Calibri" pitchFamily="34" charset="0"/>
              </a:rPr>
              <a:t> - po 32 jezdcích</a:t>
            </a:r>
          </a:p>
          <a:p>
            <a:pPr marL="1080000" lvl="2" indent="-180000">
              <a:buFontTx/>
              <a:buChar char="-"/>
            </a:pPr>
            <a:r>
              <a:rPr lang="cs-CZ" sz="2000" b="1" i="1" dirty="0">
                <a:latin typeface="Calibri" pitchFamily="34" charset="0"/>
                <a:cs typeface="Calibri" pitchFamily="34" charset="0"/>
              </a:rPr>
              <a:t>ala </a:t>
            </a:r>
            <a:r>
              <a:rPr lang="cs-CZ" sz="2000" b="1" i="1" dirty="0" err="1">
                <a:latin typeface="Calibri" pitchFamily="34" charset="0"/>
                <a:cs typeface="Calibri" pitchFamily="34" charset="0"/>
              </a:rPr>
              <a:t>milliaria</a:t>
            </a:r>
            <a:r>
              <a:rPr lang="cs-CZ" sz="2000" b="1" i="1" dirty="0">
                <a:latin typeface="Calibri" pitchFamily="34" charset="0"/>
                <a:cs typeface="Calibri" pitchFamily="34" charset="0"/>
              </a:rPr>
              <a:t> </a:t>
            </a:r>
            <a:r>
              <a:rPr lang="cs-CZ" sz="2000" b="1" dirty="0">
                <a:latin typeface="Calibri" pitchFamily="34" charset="0"/>
                <a:cs typeface="Calibri" pitchFamily="34" charset="0"/>
              </a:rPr>
              <a:t>- 768 jezdců rozdělených do 32 </a:t>
            </a:r>
            <a:r>
              <a:rPr lang="cs-CZ" sz="2000" b="1" i="1" dirty="0" err="1">
                <a:latin typeface="Calibri" pitchFamily="34" charset="0"/>
                <a:cs typeface="Calibri" pitchFamily="34" charset="0"/>
              </a:rPr>
              <a:t>turm</a:t>
            </a:r>
            <a:endParaRPr lang="cs-CZ" sz="2000" b="1" i="1" dirty="0">
              <a:latin typeface="Calibri" pitchFamily="34" charset="0"/>
              <a:cs typeface="Calibri" pitchFamily="34" charset="0"/>
            </a:endParaRPr>
          </a:p>
          <a:p>
            <a:pPr marL="1080000" lvl="2"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smíšené jednotky – </a:t>
            </a:r>
            <a:r>
              <a:rPr lang="cs-CZ" sz="2000" b="1" i="1" dirty="0" err="1">
                <a:latin typeface="Calibri" pitchFamily="34" charset="0"/>
                <a:cs typeface="Calibri" pitchFamily="34" charset="0"/>
              </a:rPr>
              <a:t>cohors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equitate</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zřejmě měli stejný počet pěšáků jako běžná kohorta, ale navíc ještě jednotku jízdy o 120 nebo 240 jezdcích (</a:t>
            </a:r>
            <a:r>
              <a:rPr lang="cs-CZ" sz="2000" b="1" i="1" dirty="0" err="1">
                <a:latin typeface="Calibri" pitchFamily="34" charset="0"/>
                <a:cs typeface="Calibri" pitchFamily="34" charset="0"/>
              </a:rPr>
              <a:t>quingenaria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milliaria</a:t>
            </a:r>
            <a:r>
              <a:rPr lang="cs-CZ" sz="2000" b="1" dirty="0">
                <a:latin typeface="Calibri" pitchFamily="34" charset="0"/>
                <a:cs typeface="Calibri" pitchFamily="34" charset="0"/>
              </a:rPr>
              <a:t>), kteří však nebyli pravděpodobně vycvičeni tak dobře jako příslušníci jízdní aly</a:t>
            </a:r>
          </a:p>
          <a:p>
            <a:pPr lvl="2">
              <a:buFontTx/>
              <a:buChar char="-"/>
            </a:pPr>
            <a:endParaRPr lang="cs-CZ" sz="2000" b="1" dirty="0">
              <a:latin typeface="Calibri" pitchFamily="34" charset="0"/>
              <a:cs typeface="Calibri" pitchFamily="34" charset="0"/>
            </a:endParaRPr>
          </a:p>
          <a:p>
            <a:pPr>
              <a:buFontTx/>
              <a:buChar char="-"/>
            </a:pPr>
            <a:endParaRPr lang="cs-CZ" sz="2000" b="1" dirty="0">
              <a:latin typeface="Calibri" pitchFamily="34" charset="0"/>
              <a:cs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92696"/>
            <a:ext cx="7776864" cy="5016758"/>
          </a:xfrm>
          <a:prstGeom prst="rect">
            <a:avLst/>
          </a:prstGeom>
          <a:noFill/>
        </p:spPr>
        <p:txBody>
          <a:bodyPr wrap="square" rtlCol="0">
            <a:spAutoFit/>
          </a:bodyPr>
          <a:lstStyle/>
          <a:p>
            <a:r>
              <a:rPr lang="cs-CZ" sz="2000" b="1" dirty="0" err="1">
                <a:latin typeface="Calibri" pitchFamily="34" charset="0"/>
                <a:cs typeface="Calibri" pitchFamily="34" charset="0"/>
              </a:rPr>
              <a:t>Titus</a:t>
            </a:r>
            <a:r>
              <a:rPr lang="cs-CZ" sz="2000" b="1" dirty="0">
                <a:latin typeface="Calibri" pitchFamily="34" charset="0"/>
                <a:cs typeface="Calibri" pitchFamily="34" charset="0"/>
              </a:rPr>
              <a:t> </a:t>
            </a:r>
            <a:r>
              <a:rPr lang="cs-CZ" sz="2000" b="1" dirty="0" err="1">
                <a:latin typeface="Calibri" pitchFamily="34" charset="0"/>
                <a:cs typeface="Calibri" pitchFamily="34" charset="0"/>
              </a:rPr>
              <a:t>Livius</a:t>
            </a:r>
            <a:r>
              <a:rPr lang="cs-CZ" sz="2000" b="1" dirty="0">
                <a:latin typeface="Calibri" pitchFamily="34" charset="0"/>
                <a:cs typeface="Calibri" pitchFamily="34" charset="0"/>
              </a:rPr>
              <a:t> (59 př. Kr. – 17 po Kr.)</a:t>
            </a:r>
          </a:p>
          <a:p>
            <a:pPr marL="540000" lvl="1" indent="-180000">
              <a:buFontTx/>
              <a:buChar char="-"/>
            </a:pPr>
            <a:r>
              <a:rPr lang="cs-CZ" sz="2000" b="1" dirty="0">
                <a:latin typeface="Calibri" pitchFamily="34" charset="0"/>
                <a:cs typeface="Calibri" pitchFamily="34" charset="0"/>
              </a:rPr>
              <a:t>obsáhlé pojednání o římských dějinách</a:t>
            </a:r>
          </a:p>
          <a:p>
            <a:pPr marL="540000" lvl="1" indent="-180000">
              <a:buFontTx/>
              <a:buChar char="-"/>
            </a:pPr>
            <a:r>
              <a:rPr lang="cs-CZ" sz="2000" b="1" dirty="0">
                <a:latin typeface="Calibri" pitchFamily="34" charset="0"/>
                <a:cs typeface="Calibri" pitchFamily="34" charset="0"/>
              </a:rPr>
              <a:t>méně spolehlivý než </a:t>
            </a:r>
            <a:r>
              <a:rPr lang="cs-CZ" sz="2000" b="1" dirty="0" err="1">
                <a:latin typeface="Calibri" pitchFamily="34" charset="0"/>
                <a:cs typeface="Calibri" pitchFamily="34" charset="0"/>
              </a:rPr>
              <a:t>Polybius</a:t>
            </a:r>
            <a:r>
              <a:rPr lang="cs-CZ" sz="2000" b="1" dirty="0">
                <a:latin typeface="Calibri" pitchFamily="34" charset="0"/>
                <a:cs typeface="Calibri" pitchFamily="34" charset="0"/>
              </a:rPr>
              <a:t> - historické nepřesnosti</a:t>
            </a:r>
          </a:p>
          <a:p>
            <a:pPr lvl="1">
              <a:buFontTx/>
              <a:buChar char="-"/>
            </a:pPr>
            <a:endParaRPr lang="cs-CZ" sz="2000" b="1" dirty="0">
              <a:latin typeface="Calibri" pitchFamily="34" charset="0"/>
              <a:cs typeface="Calibri" pitchFamily="34" charset="0"/>
            </a:endParaRPr>
          </a:p>
          <a:p>
            <a:r>
              <a:rPr lang="cs-CZ" sz="2000" b="1" dirty="0" err="1">
                <a:latin typeface="Calibri" pitchFamily="34" charset="0"/>
                <a:cs typeface="Calibri" pitchFamily="34" charset="0"/>
              </a:rPr>
              <a:t>Appianos</a:t>
            </a:r>
            <a:r>
              <a:rPr lang="cs-CZ" sz="2000" b="1" dirty="0">
                <a:latin typeface="Calibri" pitchFamily="34" charset="0"/>
                <a:cs typeface="Calibri" pitchFamily="34" charset="0"/>
              </a:rPr>
              <a:t> (2. </a:t>
            </a:r>
            <a:r>
              <a:rPr lang="cs-CZ" sz="2000" b="1" dirty="0" err="1">
                <a:latin typeface="Calibri" pitchFamily="34" charset="0"/>
                <a:cs typeface="Calibri" pitchFamily="34" charset="0"/>
              </a:rPr>
              <a:t>pol</a:t>
            </a:r>
            <a:r>
              <a:rPr lang="cs-CZ" sz="2000" b="1" dirty="0">
                <a:latin typeface="Calibri" pitchFamily="34" charset="0"/>
                <a:cs typeface="Calibri" pitchFamily="34" charset="0"/>
              </a:rPr>
              <a:t>. 2. st. po. Kr.)</a:t>
            </a:r>
          </a:p>
          <a:p>
            <a:pPr marL="540000" lvl="1" indent="-180000">
              <a:buFontTx/>
              <a:buChar char="-"/>
            </a:pPr>
            <a:r>
              <a:rPr lang="cs-CZ" sz="2000" b="1" dirty="0">
                <a:latin typeface="Calibri" pitchFamily="34" charset="0"/>
                <a:cs typeface="Calibri" pitchFamily="34" charset="0"/>
              </a:rPr>
              <a:t>řecký historik z Alexandrie</a:t>
            </a:r>
          </a:p>
          <a:p>
            <a:pPr marL="540000" lvl="1" indent="-180000">
              <a:buFontTx/>
              <a:buChar char="-"/>
            </a:pPr>
            <a:r>
              <a:rPr lang="cs-CZ" sz="2000" b="1" dirty="0">
                <a:latin typeface="Calibri" pitchFamily="34" charset="0"/>
                <a:cs typeface="Calibri" pitchFamily="34" charset="0"/>
              </a:rPr>
              <a:t>řecky psané Římské dějiny (24 knih) - nedochovány celé - popis občanských válek</a:t>
            </a:r>
          </a:p>
          <a:p>
            <a:pPr marL="540000" lvl="1" indent="-180000">
              <a:buFontTx/>
              <a:buChar char="-"/>
            </a:pPr>
            <a:r>
              <a:rPr lang="cs-CZ" sz="2000" b="1" dirty="0">
                <a:latin typeface="Calibri" pitchFamily="34" charset="0"/>
                <a:cs typeface="Calibri" pitchFamily="34" charset="0"/>
              </a:rPr>
              <a:t>informace ze starších autorů</a:t>
            </a:r>
          </a:p>
          <a:p>
            <a:endParaRPr lang="cs-CZ" sz="2000" b="1" dirty="0">
              <a:latin typeface="Calibri" pitchFamily="34" charset="0"/>
              <a:cs typeface="Calibri" pitchFamily="34" charset="0"/>
            </a:endParaRPr>
          </a:p>
          <a:p>
            <a:r>
              <a:rPr lang="cs-CZ" sz="2000" b="1" dirty="0" err="1">
                <a:latin typeface="Calibri" pitchFamily="34" charset="0"/>
                <a:cs typeface="Calibri" pitchFamily="34" charset="0"/>
              </a:rPr>
              <a:t>Plutarchos</a:t>
            </a:r>
            <a:r>
              <a:rPr lang="cs-CZ" sz="2000" b="1" dirty="0">
                <a:latin typeface="Calibri" pitchFamily="34" charset="0"/>
                <a:cs typeface="Calibri" pitchFamily="34" charset="0"/>
              </a:rPr>
              <a:t> (asi 46-120 po Kr.)</a:t>
            </a:r>
          </a:p>
          <a:p>
            <a:pPr marL="540000" lvl="1" indent="-180000">
              <a:buFontTx/>
              <a:buChar char="-"/>
            </a:pPr>
            <a:r>
              <a:rPr lang="cs-CZ" sz="2000" b="1" dirty="0">
                <a:latin typeface="Calibri" pitchFamily="34" charset="0"/>
                <a:cs typeface="Calibri" pitchFamily="34" charset="0"/>
              </a:rPr>
              <a:t>životopisec, vyslanec v Římě</a:t>
            </a:r>
          </a:p>
          <a:p>
            <a:pPr marL="540000" lvl="1" indent="-180000">
              <a:buFontTx/>
              <a:buChar char="-"/>
            </a:pPr>
            <a:r>
              <a:rPr lang="cs-CZ" sz="2000" b="1" dirty="0">
                <a:latin typeface="Calibri" pitchFamily="34" charset="0"/>
                <a:cs typeface="Calibri" pitchFamily="34" charset="0"/>
              </a:rPr>
              <a:t>46 životopisů řeckých a římských osobností</a:t>
            </a:r>
          </a:p>
          <a:p>
            <a:pPr marL="540000" lvl="1" indent="-180000">
              <a:buFontTx/>
              <a:buChar char="-"/>
            </a:pPr>
            <a:r>
              <a:rPr lang="cs-CZ" sz="2000" b="1" dirty="0">
                <a:latin typeface="Calibri" pitchFamily="34" charset="0"/>
                <a:cs typeface="Calibri" pitchFamily="34" charset="0"/>
              </a:rPr>
              <a:t>informace ze starších autorů</a:t>
            </a:r>
          </a:p>
          <a:p>
            <a:pPr lvl="1">
              <a:buFontTx/>
              <a:buChar char="-"/>
            </a:pPr>
            <a:endParaRPr lang="cs-CZ" sz="2000" b="1" dirty="0">
              <a:latin typeface="Calibri" pitchFamily="34" charset="0"/>
              <a:cs typeface="Calibri" pitchFamily="34" charset="0"/>
            </a:endParaRPr>
          </a:p>
          <a:p>
            <a:endParaRPr lang="sk-SK" sz="2000" dirty="0"/>
          </a:p>
        </p:txBody>
      </p:sp>
      <p:pic>
        <p:nvPicPr>
          <p:cNvPr id="3" name="Picture 2" descr="220px-Plutarch_delphi_1.jpg"/>
          <p:cNvPicPr>
            <a:picLocks noChangeAspect="1"/>
          </p:cNvPicPr>
          <p:nvPr/>
        </p:nvPicPr>
        <p:blipFill>
          <a:blip r:embed="rId2" cstate="print"/>
          <a:stretch>
            <a:fillRect/>
          </a:stretch>
        </p:blipFill>
        <p:spPr>
          <a:xfrm>
            <a:off x="6300192" y="3140968"/>
            <a:ext cx="2217936" cy="2953887"/>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92888" cy="5386090"/>
          </a:xfrm>
          <a:prstGeom prst="rect">
            <a:avLst/>
          </a:prstGeom>
          <a:noFill/>
        </p:spPr>
        <p:txBody>
          <a:bodyPr wrap="square" rtlCol="0">
            <a:spAutoFit/>
          </a:bodyPr>
          <a:lstStyle/>
          <a:p>
            <a:r>
              <a:rPr lang="cs-CZ" sz="2400" b="1" dirty="0">
                <a:latin typeface="Calibri" pitchFamily="34" charset="0"/>
                <a:cs typeface="Calibri" pitchFamily="34" charset="0"/>
              </a:rPr>
              <a:t>Velení</a:t>
            </a:r>
          </a:p>
          <a:p>
            <a:endParaRPr lang="cs-CZ" sz="2000" b="1" dirty="0">
              <a:latin typeface="Calibri" pitchFamily="34" charset="0"/>
              <a:cs typeface="Calibri" pitchFamily="34" charset="0"/>
            </a:endParaRPr>
          </a:p>
          <a:p>
            <a:pPr marL="180000" indent="-180000"/>
            <a:r>
              <a:rPr lang="cs-CZ" sz="2000" b="1" dirty="0">
                <a:latin typeface="Calibri" pitchFamily="34" charset="0"/>
                <a:cs typeface="Calibri" pitchFamily="34" charset="0"/>
              </a:rPr>
              <a:t> - během principátu došlo k sjednocení systému velení</a:t>
            </a:r>
          </a:p>
          <a:p>
            <a:pPr marL="540000" lvl="1" indent="-180000">
              <a:buFontTx/>
              <a:buChar char="-"/>
            </a:pPr>
            <a:r>
              <a:rPr lang="cs-CZ" sz="2000" b="1" dirty="0">
                <a:latin typeface="Calibri" pitchFamily="34" charset="0"/>
                <a:cs typeface="Calibri" pitchFamily="34" charset="0"/>
              </a:rPr>
              <a:t>stálé vrchní velení - dvě nejvyšší funkce zastávají muži ze senátorského stavu</a:t>
            </a:r>
          </a:p>
          <a:p>
            <a:pPr marL="540000" lvl="1" indent="-180000">
              <a:buFontTx/>
              <a:buChar char="-"/>
            </a:pPr>
            <a:r>
              <a:rPr lang="cs-CZ" sz="2000" b="1" dirty="0">
                <a:latin typeface="Calibri" pitchFamily="34" charset="0"/>
                <a:cs typeface="Calibri" pitchFamily="34" charset="0"/>
              </a:rPr>
              <a:t>nejvyšším velitelem byl </a:t>
            </a:r>
            <a:r>
              <a:rPr lang="cs-CZ" sz="2000" b="1" i="1" dirty="0" err="1">
                <a:latin typeface="Calibri" pitchFamily="34" charset="0"/>
                <a:cs typeface="Calibri" pitchFamily="34" charset="0"/>
              </a:rPr>
              <a:t>legatus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legionis</a:t>
            </a:r>
            <a:r>
              <a:rPr lang="cs-CZ" sz="2000" b="1" i="1" dirty="0">
                <a:latin typeface="Calibri" pitchFamily="34" charset="0"/>
                <a:cs typeface="Calibri" pitchFamily="34" charset="0"/>
              </a:rPr>
              <a:t> </a:t>
            </a:r>
            <a:r>
              <a:rPr lang="cs-CZ" sz="2000" b="1" dirty="0">
                <a:latin typeface="Calibri" pitchFamily="34" charset="0"/>
                <a:cs typeface="Calibri" pitchFamily="34" charset="0"/>
              </a:rPr>
              <a:t>- věk kolem 30 let</a:t>
            </a:r>
          </a:p>
          <a:p>
            <a:pPr marL="540000" lvl="1" indent="-180000">
              <a:buFontTx/>
              <a:buChar char="-"/>
            </a:pPr>
            <a:r>
              <a:rPr lang="cs-CZ" sz="2000" b="1" dirty="0">
                <a:latin typeface="Calibri" pitchFamily="34" charset="0"/>
                <a:cs typeface="Calibri" pitchFamily="34" charset="0"/>
              </a:rPr>
              <a:t>jeho zástupce - </a:t>
            </a:r>
            <a:r>
              <a:rPr lang="cs-CZ" sz="2000" b="1" i="1" dirty="0" err="1">
                <a:latin typeface="Calibri" pitchFamily="34" charset="0"/>
                <a:cs typeface="Calibri" pitchFamily="34" charset="0"/>
              </a:rPr>
              <a:t>tribunus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laticlavius</a:t>
            </a:r>
            <a:r>
              <a:rPr lang="cs-CZ" sz="2000" b="1" i="1" dirty="0">
                <a:latin typeface="Calibri" pitchFamily="34" charset="0"/>
                <a:cs typeface="Calibri" pitchFamily="34" charset="0"/>
              </a:rPr>
              <a:t> </a:t>
            </a:r>
            <a:r>
              <a:rPr lang="cs-CZ" sz="2000" b="1" dirty="0">
                <a:latin typeface="Calibri" pitchFamily="34" charset="0"/>
                <a:cs typeface="Calibri" pitchFamily="34" charset="0"/>
              </a:rPr>
              <a:t>- věk kolem 20 let</a:t>
            </a:r>
          </a:p>
          <a:p>
            <a:pPr marL="1080000" lvl="2" indent="-180000">
              <a:buFontTx/>
              <a:buChar char="-"/>
            </a:pPr>
            <a:r>
              <a:rPr lang="cs-CZ" sz="2000" b="1" dirty="0">
                <a:latin typeface="Calibri" pitchFamily="34" charset="0"/>
                <a:cs typeface="Calibri" pitchFamily="34" charset="0"/>
              </a:rPr>
              <a:t>minimální vojenské zkušenosti</a:t>
            </a:r>
          </a:p>
          <a:p>
            <a:pPr lvl="2">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třetím nejvyšším důstojníkem byl </a:t>
            </a:r>
            <a:r>
              <a:rPr lang="cs-CZ" sz="2000" b="1" i="1" dirty="0" err="1">
                <a:latin typeface="Calibri" pitchFamily="34" charset="0"/>
                <a:cs typeface="Calibri" pitchFamily="34" charset="0"/>
              </a:rPr>
              <a:t>praefectus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castrorum</a:t>
            </a:r>
            <a:r>
              <a:rPr lang="cs-CZ" sz="2000" b="1" i="1" dirty="0">
                <a:latin typeface="Calibri" pitchFamily="34" charset="0"/>
                <a:cs typeface="Calibri" pitchFamily="34" charset="0"/>
              </a:rPr>
              <a:t> </a:t>
            </a:r>
            <a:r>
              <a:rPr lang="cs-CZ" sz="2000" b="1" dirty="0">
                <a:latin typeface="Calibri" pitchFamily="34" charset="0"/>
                <a:cs typeface="Calibri" pitchFamily="34" charset="0"/>
              </a:rPr>
              <a:t>- prefekt tábora</a:t>
            </a:r>
          </a:p>
          <a:p>
            <a:pPr marL="1080000" lvl="2" indent="-180000">
              <a:buFontTx/>
              <a:buChar char="-"/>
            </a:pPr>
            <a:r>
              <a:rPr lang="cs-CZ" sz="2000" b="1" dirty="0">
                <a:latin typeface="Calibri" pitchFamily="34" charset="0"/>
                <a:cs typeface="Calibri" pitchFamily="34" charset="0"/>
              </a:rPr>
              <a:t>většinou se jednalo o zkušeného muže, bývalého centuriona, který většinu života strávil v armádě</a:t>
            </a:r>
          </a:p>
          <a:p>
            <a:pPr marL="1080000" lvl="2" indent="-180000">
              <a:buFontTx/>
              <a:buChar char="-"/>
            </a:pPr>
            <a:r>
              <a:rPr lang="cs-CZ" sz="2000" b="1" dirty="0">
                <a:latin typeface="Calibri" pitchFamily="34" charset="0"/>
                <a:cs typeface="Calibri" pitchFamily="34" charset="0"/>
              </a:rPr>
              <a:t>zřejmě zodpovídal za řadu administrativních záležitostí</a:t>
            </a:r>
          </a:p>
          <a:p>
            <a:pPr lvl="2">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5 tribunů jezdeckého stavu - </a:t>
            </a:r>
            <a:r>
              <a:rPr lang="cs-CZ" sz="2000" b="1" i="1" dirty="0">
                <a:latin typeface="Calibri" pitchFamily="34" charset="0"/>
                <a:cs typeface="Calibri" pitchFamily="34" charset="0"/>
              </a:rPr>
              <a:t>tribuni </a:t>
            </a:r>
            <a:r>
              <a:rPr lang="cs-CZ" sz="2000" b="1" i="1" dirty="0" err="1">
                <a:latin typeface="Calibri" pitchFamily="34" charset="0"/>
                <a:cs typeface="Calibri" pitchFamily="34" charset="0"/>
              </a:rPr>
              <a:t>augusticlavii</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prováděli různé úkoly, ale nepodléhala jim žádná jednotka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76672"/>
            <a:ext cx="7848872" cy="4401205"/>
          </a:xfrm>
          <a:prstGeom prst="rect">
            <a:avLst/>
          </a:prstGeom>
          <a:noFill/>
        </p:spPr>
        <p:txBody>
          <a:bodyPr wrap="square" rtlCol="0">
            <a:spAutoFit/>
          </a:bodyPr>
          <a:lstStyle/>
          <a:p>
            <a:pPr marL="540000" lvl="1" indent="-180000">
              <a:buFontTx/>
              <a:buChar char="-"/>
            </a:pPr>
            <a:r>
              <a:rPr lang="cs-CZ" sz="2000" b="1" dirty="0">
                <a:latin typeface="Calibri" pitchFamily="34" charset="0"/>
                <a:cs typeface="Calibri" pitchFamily="34" charset="0"/>
              </a:rPr>
              <a:t> 6 centurionů - stáli v čele každé kohorty</a:t>
            </a:r>
          </a:p>
          <a:p>
            <a:pPr marL="1080000" lvl="2" indent="-180000">
              <a:buFontTx/>
              <a:buChar char="-"/>
            </a:pPr>
            <a:r>
              <a:rPr lang="cs-CZ" sz="2000" b="1" dirty="0">
                <a:latin typeface="Calibri" pitchFamily="34" charset="0"/>
                <a:cs typeface="Calibri" pitchFamily="34" charset="0"/>
              </a:rPr>
              <a:t>názvy hodností z dob republiky - vzestupně</a:t>
            </a:r>
          </a:p>
          <a:p>
            <a:pPr marL="1440000" lvl="3" indent="-180000">
              <a:buFontTx/>
              <a:buChar char="-"/>
            </a:pPr>
            <a:r>
              <a:rPr lang="cs-CZ" sz="2000" b="1" i="1" dirty="0" err="1">
                <a:latin typeface="Calibri" pitchFamily="34" charset="0"/>
                <a:cs typeface="Calibri" pitchFamily="34" charset="0"/>
              </a:rPr>
              <a:t>hastatus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posterior</a:t>
            </a:r>
            <a:endParaRPr lang="cs-CZ" sz="2000" b="1" i="1" dirty="0">
              <a:latin typeface="Calibri" pitchFamily="34" charset="0"/>
              <a:cs typeface="Calibri" pitchFamily="34" charset="0"/>
            </a:endParaRPr>
          </a:p>
          <a:p>
            <a:pPr marL="1440000" lvl="3" indent="-180000">
              <a:buFontTx/>
              <a:buChar char="-"/>
            </a:pPr>
            <a:r>
              <a:rPr lang="cs-CZ" sz="2000" b="1" i="1" dirty="0" err="1">
                <a:latin typeface="Calibri" pitchFamily="34" charset="0"/>
                <a:cs typeface="Calibri" pitchFamily="34" charset="0"/>
              </a:rPr>
              <a:t>hastatus</a:t>
            </a:r>
            <a:r>
              <a:rPr lang="cs-CZ" sz="2000" b="1" i="1" dirty="0">
                <a:latin typeface="Calibri" pitchFamily="34" charset="0"/>
                <a:cs typeface="Calibri" pitchFamily="34" charset="0"/>
              </a:rPr>
              <a:t> prior</a:t>
            </a:r>
          </a:p>
          <a:p>
            <a:pPr marL="1440000" lvl="3" indent="-180000">
              <a:buFontTx/>
              <a:buChar char="-"/>
            </a:pPr>
            <a:r>
              <a:rPr lang="cs-CZ" sz="2000" b="1" i="1" dirty="0" err="1">
                <a:latin typeface="Calibri" pitchFamily="34" charset="0"/>
                <a:cs typeface="Calibri" pitchFamily="34" charset="0"/>
              </a:rPr>
              <a:t>princeps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posterior</a:t>
            </a:r>
            <a:endParaRPr lang="cs-CZ" sz="2000" b="1" i="1" dirty="0">
              <a:latin typeface="Calibri" pitchFamily="34" charset="0"/>
              <a:cs typeface="Calibri" pitchFamily="34" charset="0"/>
            </a:endParaRPr>
          </a:p>
          <a:p>
            <a:pPr marL="1440000" lvl="3" indent="-180000">
              <a:buFontTx/>
              <a:buChar char="-"/>
            </a:pPr>
            <a:r>
              <a:rPr lang="cs-CZ" sz="2000" b="1" i="1" dirty="0" err="1">
                <a:latin typeface="Calibri" pitchFamily="34" charset="0"/>
                <a:cs typeface="Calibri" pitchFamily="34" charset="0"/>
              </a:rPr>
              <a:t>princeps</a:t>
            </a:r>
            <a:r>
              <a:rPr lang="cs-CZ" sz="2000" b="1" i="1" dirty="0">
                <a:latin typeface="Calibri" pitchFamily="34" charset="0"/>
                <a:cs typeface="Calibri" pitchFamily="34" charset="0"/>
              </a:rPr>
              <a:t> prior</a:t>
            </a:r>
          </a:p>
          <a:p>
            <a:pPr marL="1440000" lvl="3" indent="-180000">
              <a:buFontTx/>
              <a:buChar char="-"/>
            </a:pPr>
            <a:r>
              <a:rPr lang="cs-CZ" sz="2000" b="1" i="1" dirty="0" err="1">
                <a:latin typeface="Calibri" pitchFamily="34" charset="0"/>
                <a:cs typeface="Calibri" pitchFamily="34" charset="0"/>
              </a:rPr>
              <a:t>pilus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posterior</a:t>
            </a:r>
            <a:r>
              <a:rPr lang="cs-CZ" sz="2000" b="1" i="1" dirty="0">
                <a:latin typeface="Calibri" pitchFamily="34" charset="0"/>
                <a:cs typeface="Calibri" pitchFamily="34" charset="0"/>
              </a:rPr>
              <a:t> </a:t>
            </a:r>
            <a:r>
              <a:rPr lang="cs-CZ" sz="2000" b="1" dirty="0">
                <a:latin typeface="Calibri" pitchFamily="34" charset="0"/>
                <a:cs typeface="Calibri" pitchFamily="34" charset="0"/>
              </a:rPr>
              <a:t>(</a:t>
            </a:r>
            <a:r>
              <a:rPr lang="cs-CZ" sz="2000" b="1" i="1" dirty="0" err="1">
                <a:latin typeface="Calibri" pitchFamily="34" charset="0"/>
                <a:cs typeface="Calibri" pitchFamily="34" charset="0"/>
              </a:rPr>
              <a:t>pilus</a:t>
            </a:r>
            <a:r>
              <a:rPr lang="cs-CZ" sz="2000" b="1" i="1" dirty="0">
                <a:latin typeface="Calibri" pitchFamily="34" charset="0"/>
                <a:cs typeface="Calibri" pitchFamily="34" charset="0"/>
              </a:rPr>
              <a:t> - </a:t>
            </a:r>
            <a:r>
              <a:rPr lang="cs-CZ" sz="2000" b="1" dirty="0">
                <a:latin typeface="Calibri" pitchFamily="34" charset="0"/>
                <a:cs typeface="Calibri" pitchFamily="34" charset="0"/>
              </a:rPr>
              <a:t>jiné označení pro </a:t>
            </a:r>
            <a:r>
              <a:rPr lang="cs-CZ" sz="2000" b="1" i="1" dirty="0" err="1">
                <a:latin typeface="Calibri" pitchFamily="34" charset="0"/>
                <a:cs typeface="Calibri" pitchFamily="34" charset="0"/>
              </a:rPr>
              <a:t>triaria</a:t>
            </a:r>
            <a:r>
              <a:rPr lang="cs-CZ" sz="2000" b="1" dirty="0">
                <a:latin typeface="Calibri" pitchFamily="34" charset="0"/>
                <a:cs typeface="Calibri" pitchFamily="34" charset="0"/>
              </a:rPr>
              <a:t>)</a:t>
            </a:r>
          </a:p>
          <a:p>
            <a:pPr marL="1440000" lvl="3" indent="-180000">
              <a:buFontTx/>
              <a:buChar char="-"/>
            </a:pPr>
            <a:r>
              <a:rPr lang="cs-CZ" sz="2000" b="1" i="1" dirty="0" err="1">
                <a:latin typeface="Calibri" pitchFamily="34" charset="0"/>
                <a:cs typeface="Calibri" pitchFamily="34" charset="0"/>
              </a:rPr>
              <a:t>pilus</a:t>
            </a:r>
            <a:r>
              <a:rPr lang="cs-CZ" sz="2000" b="1" i="1" dirty="0">
                <a:latin typeface="Calibri" pitchFamily="34" charset="0"/>
                <a:cs typeface="Calibri" pitchFamily="34" charset="0"/>
              </a:rPr>
              <a:t> prior</a:t>
            </a:r>
          </a:p>
          <a:p>
            <a:pPr lvl="3">
              <a:buFontTx/>
              <a:buChar char="-"/>
            </a:pPr>
            <a:endParaRPr lang="cs-CZ" sz="2000" b="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každý centurion měl v rámci centurie k dispozici skupinu důstojníků - </a:t>
            </a:r>
            <a:r>
              <a:rPr lang="cs-CZ" sz="2000" b="1" i="1" dirty="0" err="1">
                <a:latin typeface="Calibri" pitchFamily="34" charset="0"/>
                <a:cs typeface="Calibri" pitchFamily="34" charset="0"/>
              </a:rPr>
              <a:t>principales</a:t>
            </a:r>
            <a:endParaRPr lang="cs-CZ" sz="2000" b="1" i="1" dirty="0">
              <a:latin typeface="Calibri" pitchFamily="34" charset="0"/>
              <a:cs typeface="Calibri" pitchFamily="34" charset="0"/>
            </a:endParaRPr>
          </a:p>
          <a:p>
            <a:pPr marL="1440000" lvl="3" indent="-180000">
              <a:buFontTx/>
              <a:buChar char="-"/>
            </a:pPr>
            <a:r>
              <a:rPr lang="cs-CZ" sz="2000" b="1" i="1" dirty="0" err="1">
                <a:latin typeface="Calibri" pitchFamily="34" charset="0"/>
                <a:cs typeface="Calibri" pitchFamily="34" charset="0"/>
              </a:rPr>
              <a:t>optio</a:t>
            </a:r>
            <a:endParaRPr lang="cs-CZ" sz="2000" b="1" i="1" dirty="0">
              <a:latin typeface="Calibri" pitchFamily="34" charset="0"/>
              <a:cs typeface="Calibri" pitchFamily="34" charset="0"/>
            </a:endParaRPr>
          </a:p>
          <a:p>
            <a:pPr marL="1440000" lvl="3" indent="-180000">
              <a:buFontTx/>
              <a:buChar char="-"/>
            </a:pPr>
            <a:r>
              <a:rPr lang="cs-CZ" sz="2000" b="1" i="1" dirty="0" err="1">
                <a:latin typeface="Calibri" pitchFamily="34" charset="0"/>
                <a:cs typeface="Calibri" pitchFamily="34" charset="0"/>
              </a:rPr>
              <a:t>signifer</a:t>
            </a:r>
            <a:endParaRPr lang="cs-CZ" sz="2000" b="1" i="1" dirty="0">
              <a:latin typeface="Calibri" pitchFamily="34" charset="0"/>
              <a:cs typeface="Calibri" pitchFamily="34" charset="0"/>
            </a:endParaRPr>
          </a:p>
          <a:p>
            <a:pPr marL="1440000" lvl="3" indent="-180000">
              <a:buFontTx/>
              <a:buChar char="-"/>
            </a:pPr>
            <a:r>
              <a:rPr lang="cs-CZ" sz="2000" b="1" i="1" dirty="0" err="1">
                <a:latin typeface="Calibri" pitchFamily="34" charset="0"/>
                <a:cs typeface="Calibri" pitchFamily="34" charset="0"/>
              </a:rPr>
              <a:t>tesserarius</a:t>
            </a:r>
            <a:endParaRPr lang="cs-CZ" sz="2000" b="1" i="1" dirty="0">
              <a:latin typeface="Calibri" pitchFamily="34" charset="0"/>
              <a:cs typeface="Calibri"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0648"/>
            <a:ext cx="5400600" cy="4555093"/>
          </a:xfrm>
          <a:prstGeom prst="rect">
            <a:avLst/>
          </a:prstGeom>
          <a:noFill/>
        </p:spPr>
        <p:txBody>
          <a:bodyPr wrap="square" rtlCol="0">
            <a:spAutoFit/>
          </a:bodyPr>
          <a:lstStyle/>
          <a:p>
            <a:r>
              <a:rPr lang="cs-CZ" sz="2000" b="1" dirty="0">
                <a:latin typeface="Calibri" pitchFamily="34" charset="0"/>
                <a:cs typeface="Calibri" pitchFamily="34" charset="0"/>
              </a:rPr>
              <a:t>Výzbroj a výstroj</a:t>
            </a:r>
          </a:p>
          <a:p>
            <a:endParaRPr lang="cs-CZ" b="1" dirty="0">
              <a:latin typeface="Calibri" pitchFamily="34" charset="0"/>
              <a:cs typeface="Calibri" pitchFamily="34" charset="0"/>
            </a:endParaRPr>
          </a:p>
          <a:p>
            <a:r>
              <a:rPr lang="cs-CZ" b="1" dirty="0">
                <a:latin typeface="Calibri" pitchFamily="34" charset="0"/>
                <a:cs typeface="Calibri" pitchFamily="34" charset="0"/>
              </a:rPr>
              <a:t>- základními zbraněmi římských legionářů byly:</a:t>
            </a:r>
          </a:p>
          <a:p>
            <a:endParaRPr lang="cs-CZ" b="1" dirty="0">
              <a:latin typeface="Calibri" pitchFamily="34" charset="0"/>
              <a:cs typeface="Calibri" pitchFamily="34" charset="0"/>
            </a:endParaRPr>
          </a:p>
          <a:p>
            <a:pPr>
              <a:buFontTx/>
              <a:buChar char="-"/>
            </a:pPr>
            <a:r>
              <a:rPr lang="cs-CZ" b="1" dirty="0">
                <a:latin typeface="Calibri" pitchFamily="34" charset="0"/>
                <a:cs typeface="Calibri" pitchFamily="34" charset="0"/>
              </a:rPr>
              <a:t> </a:t>
            </a:r>
            <a:r>
              <a:rPr lang="cs-CZ" b="1" dirty="0" err="1">
                <a:latin typeface="Calibri" pitchFamily="34" charset="0"/>
                <a:cs typeface="Calibri" pitchFamily="34" charset="0"/>
              </a:rPr>
              <a:t>pilum</a:t>
            </a:r>
            <a:r>
              <a:rPr lang="cs-CZ" b="1" dirty="0">
                <a:latin typeface="Calibri" pitchFamily="34" charset="0"/>
                <a:cs typeface="Calibri" pitchFamily="34" charset="0"/>
              </a:rPr>
              <a:t> - těžký vrhací oštěp</a:t>
            </a:r>
          </a:p>
          <a:p>
            <a:pPr marL="540000" lvl="1" indent="-180000">
              <a:buFontTx/>
              <a:buChar char="-"/>
            </a:pPr>
            <a:r>
              <a:rPr lang="cs-CZ" b="1" dirty="0">
                <a:latin typeface="Calibri" pitchFamily="34" charset="0"/>
                <a:cs typeface="Calibri" pitchFamily="34" charset="0"/>
              </a:rPr>
              <a:t>používán až do konce 3. st. po Kr.</a:t>
            </a:r>
          </a:p>
          <a:p>
            <a:pPr marL="540000" lvl="1" indent="-180000">
              <a:buFontTx/>
              <a:buChar char="-"/>
            </a:pPr>
            <a:r>
              <a:rPr lang="cs-CZ" b="1" dirty="0">
                <a:latin typeface="Calibri" pitchFamily="34" charset="0"/>
                <a:cs typeface="Calibri" pitchFamily="34" charset="0"/>
              </a:rPr>
              <a:t>sestávalo z dřevěné násady dlouhé asi 1,2 m, k níž byl připevněn tenký železný dřík asi 60 cm dlouhý, zakončený menším pyramidovitým hrotem</a:t>
            </a:r>
          </a:p>
          <a:p>
            <a:pPr marL="540000" lvl="1" indent="-180000">
              <a:buFontTx/>
              <a:buChar char="-"/>
            </a:pPr>
            <a:r>
              <a:rPr lang="cs-CZ" b="1" dirty="0">
                <a:latin typeface="Calibri" pitchFamily="34" charset="0"/>
                <a:cs typeface="Calibri" pitchFamily="34" charset="0"/>
              </a:rPr>
              <a:t>dlouhý železný hrot se k ratišti připevňoval dvěma způsoby</a:t>
            </a:r>
          </a:p>
          <a:p>
            <a:pPr marL="900000" lvl="3" indent="-180000">
              <a:buFontTx/>
              <a:buChar char="-"/>
            </a:pPr>
            <a:r>
              <a:rPr lang="cs-CZ" b="1" dirty="0">
                <a:latin typeface="Calibri" pitchFamily="34" charset="0"/>
                <a:cs typeface="Calibri" pitchFamily="34" charset="0"/>
              </a:rPr>
              <a:t>hrot se nasadil, přičemž spoj byl zpevněn objímkou</a:t>
            </a:r>
          </a:p>
          <a:p>
            <a:pPr marL="900000" lvl="3" indent="-180000">
              <a:buFontTx/>
              <a:buChar char="-"/>
            </a:pPr>
            <a:r>
              <a:rPr lang="cs-CZ" b="1" dirty="0">
                <a:latin typeface="Calibri" pitchFamily="34" charset="0"/>
                <a:cs typeface="Calibri" pitchFamily="34" charset="0"/>
              </a:rPr>
              <a:t>hrot byl na konci opatřen plochým klínem, který se vsadil do žlábku a upevnil nýty</a:t>
            </a:r>
          </a:p>
        </p:txBody>
      </p:sp>
      <p:pic>
        <p:nvPicPr>
          <p:cNvPr id="4" name="Picture 2" descr="republikánská pila.jpg"/>
          <p:cNvPicPr>
            <a:picLocks noChangeAspect="1"/>
          </p:cNvPicPr>
          <p:nvPr/>
        </p:nvPicPr>
        <p:blipFill>
          <a:blip r:embed="rId2" cstate="print"/>
          <a:stretch>
            <a:fillRect/>
          </a:stretch>
        </p:blipFill>
        <p:spPr>
          <a:xfrm>
            <a:off x="5710833" y="404664"/>
            <a:ext cx="2997207" cy="3888432"/>
          </a:xfrm>
          <a:prstGeom prst="rect">
            <a:avLst/>
          </a:prstGeom>
          <a:ln>
            <a:noFill/>
          </a:ln>
          <a:effectLst>
            <a:outerShdw blurRad="190500" algn="tl" rotWithShape="0">
              <a:srgbClr val="000000">
                <a:alpha val="70000"/>
              </a:srgbClr>
            </a:outerShdw>
          </a:effectLst>
        </p:spPr>
      </p:pic>
      <p:sp>
        <p:nvSpPr>
          <p:cNvPr id="6" name="TextovéPole 5"/>
          <p:cNvSpPr txBox="1"/>
          <p:nvPr/>
        </p:nvSpPr>
        <p:spPr>
          <a:xfrm>
            <a:off x="323528" y="4725144"/>
            <a:ext cx="8352928" cy="1200329"/>
          </a:xfrm>
          <a:prstGeom prst="rect">
            <a:avLst/>
          </a:prstGeom>
          <a:noFill/>
        </p:spPr>
        <p:txBody>
          <a:bodyPr wrap="square" rtlCol="0">
            <a:spAutoFit/>
          </a:bodyPr>
          <a:lstStyle/>
          <a:p>
            <a:pPr marL="720000" lvl="3"/>
            <a:endParaRPr lang="cs-CZ" b="1" dirty="0">
              <a:latin typeface="Calibri" pitchFamily="34" charset="0"/>
              <a:cs typeface="Calibri" pitchFamily="34" charset="0"/>
            </a:endParaRPr>
          </a:p>
          <a:p>
            <a:pPr marL="540000" lvl="2" indent="-180000">
              <a:buFontTx/>
              <a:buChar char="-"/>
            </a:pPr>
            <a:r>
              <a:rPr lang="cs-CZ" b="1" dirty="0">
                <a:latin typeface="Calibri" pitchFamily="34" charset="0"/>
                <a:cs typeface="Calibri" pitchFamily="34" charset="0"/>
              </a:rPr>
              <a:t>některá pila byla navíc opatřena kulovitými předměty na širším konci ratiště - předpokládá se, že se jednalo o závaží, která měla zvýšit průraznost</a:t>
            </a:r>
          </a:p>
          <a:p>
            <a:pPr marL="540000" lvl="2" indent="-180000">
              <a:buFontTx/>
              <a:buChar char="-"/>
            </a:pPr>
            <a:r>
              <a:rPr lang="cs-CZ" b="1" dirty="0">
                <a:latin typeface="Calibri" pitchFamily="34" charset="0"/>
                <a:cs typeface="Calibri" pitchFamily="34" charset="0"/>
              </a:rPr>
              <a:t>některá pila byla opatřena hrotem na konci ratiště</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ila 01.jpg"/>
          <p:cNvPicPr>
            <a:picLocks noChangeAspect="1"/>
          </p:cNvPicPr>
          <p:nvPr/>
        </p:nvPicPr>
        <p:blipFill>
          <a:blip r:embed="rId2" cstate="print"/>
          <a:stretch>
            <a:fillRect/>
          </a:stretch>
        </p:blipFill>
        <p:spPr>
          <a:xfrm>
            <a:off x="467544" y="692696"/>
            <a:ext cx="3502200" cy="5256584"/>
          </a:xfrm>
          <a:prstGeom prst="rect">
            <a:avLst/>
          </a:prstGeom>
          <a:ln>
            <a:noFill/>
          </a:ln>
          <a:effectLst>
            <a:outerShdw blurRad="190500" algn="tl" rotWithShape="0">
              <a:srgbClr val="000000">
                <a:alpha val="70000"/>
              </a:srgbClr>
            </a:outerShdw>
          </a:effectLst>
        </p:spPr>
      </p:pic>
      <p:pic>
        <p:nvPicPr>
          <p:cNvPr id="3" name="Obrázek 2" descr="pila 02.jpg"/>
          <p:cNvPicPr>
            <a:picLocks noChangeAspect="1"/>
          </p:cNvPicPr>
          <p:nvPr/>
        </p:nvPicPr>
        <p:blipFill>
          <a:blip r:embed="rId3" cstate="print"/>
          <a:stretch>
            <a:fillRect/>
          </a:stretch>
        </p:blipFill>
        <p:spPr>
          <a:xfrm>
            <a:off x="4355976" y="692696"/>
            <a:ext cx="4328561" cy="52565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9303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251520" y="404664"/>
            <a:ext cx="7056784" cy="1477328"/>
          </a:xfrm>
          <a:prstGeom prst="rect">
            <a:avLst/>
          </a:prstGeom>
          <a:noFill/>
        </p:spPr>
        <p:txBody>
          <a:bodyPr wrap="square" rtlCol="0">
            <a:spAutoFit/>
          </a:bodyPr>
          <a:lstStyle/>
          <a:p>
            <a:pPr marL="540000" lvl="2" indent="-180000">
              <a:buFontTx/>
              <a:buChar char="-"/>
            </a:pPr>
            <a:r>
              <a:rPr lang="cs-CZ" b="1" dirty="0">
                <a:latin typeface="Calibri" pitchFamily="34" charset="0"/>
                <a:cs typeface="Calibri" pitchFamily="34" charset="0"/>
              </a:rPr>
              <a:t>zmíněná konstrukce propůjčovala oštěpu vysokou průbojnost, jak ukázala moderní rekonstrukce</a:t>
            </a:r>
          </a:p>
          <a:p>
            <a:pPr marL="540000" lvl="2" indent="-180000">
              <a:buFontTx/>
              <a:buChar char="-"/>
            </a:pPr>
            <a:r>
              <a:rPr lang="cs-CZ" b="1" dirty="0">
                <a:latin typeface="Calibri" pitchFamily="34" charset="0"/>
                <a:cs typeface="Calibri" pitchFamily="34" charset="0"/>
              </a:rPr>
              <a:t>ta také prokázala mimořádnou razanci a ukázala, že maximální délka hodu se pohybovala kolem 30 m - pro efektivní účinek zbraně je nicméně nutné počítat se vzdáleností asi poloviční</a:t>
            </a:r>
          </a:p>
        </p:txBody>
      </p:sp>
      <p:pic>
        <p:nvPicPr>
          <p:cNvPr id="5" name="Obrázek 4" descr="pila 03.jpg"/>
          <p:cNvPicPr>
            <a:picLocks noChangeAspect="1"/>
          </p:cNvPicPr>
          <p:nvPr/>
        </p:nvPicPr>
        <p:blipFill>
          <a:blip r:embed="rId2" cstate="print"/>
          <a:stretch>
            <a:fillRect/>
          </a:stretch>
        </p:blipFill>
        <p:spPr>
          <a:xfrm>
            <a:off x="7338040" y="548680"/>
            <a:ext cx="1318742" cy="5724049"/>
          </a:xfrm>
          <a:prstGeom prst="rect">
            <a:avLst/>
          </a:prstGeom>
          <a:ln>
            <a:noFill/>
          </a:ln>
          <a:effectLst>
            <a:outerShdw blurRad="190500" algn="tl" rotWithShape="0">
              <a:srgbClr val="000000">
                <a:alpha val="70000"/>
              </a:srgbClr>
            </a:outerShdw>
          </a:effectLst>
        </p:spPr>
      </p:pic>
      <p:pic>
        <p:nvPicPr>
          <p:cNvPr id="6" name="Obrázek 5" descr="roman army_0002.2.jpg"/>
          <p:cNvPicPr>
            <a:picLocks noChangeAspect="1"/>
          </p:cNvPicPr>
          <p:nvPr/>
        </p:nvPicPr>
        <p:blipFill>
          <a:blip r:embed="rId3" cstate="print"/>
          <a:stretch>
            <a:fillRect/>
          </a:stretch>
        </p:blipFill>
        <p:spPr>
          <a:xfrm>
            <a:off x="1691680" y="2060848"/>
            <a:ext cx="4948247" cy="43006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8617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332656"/>
            <a:ext cx="8496944" cy="6093976"/>
          </a:xfrm>
          <a:prstGeom prst="rect">
            <a:avLst/>
          </a:prstGeom>
          <a:noFill/>
        </p:spPr>
        <p:txBody>
          <a:bodyPr wrap="square" rtlCol="0">
            <a:spAutoFit/>
          </a:bodyPr>
          <a:lstStyle/>
          <a:p>
            <a:pPr>
              <a:buFontTx/>
              <a:buChar char="-"/>
            </a:pPr>
            <a:r>
              <a:rPr lang="cs-CZ" sz="2000" b="1" dirty="0">
                <a:latin typeface="Calibri" pitchFamily="34" charset="0"/>
                <a:cs typeface="Calibri" pitchFamily="34" charset="0"/>
              </a:rPr>
              <a:t> kopí a oštěpy</a:t>
            </a:r>
          </a:p>
          <a:p>
            <a:pPr>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kromě pila byly využívány i jiné druhy oštěpů</a:t>
            </a:r>
          </a:p>
          <a:p>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kopí u Polybia - zbraň užívaná pouze triarii</a:t>
            </a:r>
          </a:p>
          <a:p>
            <a:pPr marL="1080000" lvl="1" indent="-180000">
              <a:buFontTx/>
              <a:buChar char="-"/>
            </a:pPr>
            <a:r>
              <a:rPr lang="cs-CZ" sz="2000" b="1" dirty="0">
                <a:latin typeface="Calibri" pitchFamily="34" charset="0"/>
                <a:cs typeface="Calibri" pitchFamily="34" charset="0"/>
              </a:rPr>
              <a:t>obouruční zbraň, určená pouze pro boj zblízka</a:t>
            </a:r>
          </a:p>
          <a:p>
            <a:pPr marL="540000" indent="-180000">
              <a:buFontTx/>
              <a:buChar char="-"/>
            </a:pPr>
            <a:endParaRPr lang="cs-CZ" sz="1000" b="1" dirty="0">
              <a:latin typeface="Calibri" pitchFamily="34" charset="0"/>
              <a:cs typeface="Calibri" pitchFamily="34" charset="0"/>
            </a:endParaRPr>
          </a:p>
          <a:p>
            <a:pPr marL="540000" lvl="1" indent="-180000">
              <a:buFontTx/>
              <a:buChar char="-"/>
            </a:pPr>
            <a:r>
              <a:rPr lang="cs-CZ" sz="2000" b="1" i="1" dirty="0" err="1">
                <a:latin typeface="Calibri" pitchFamily="34" charset="0"/>
                <a:cs typeface="Calibri" pitchFamily="34" charset="0"/>
              </a:rPr>
              <a:t>lancea</a:t>
            </a:r>
            <a:r>
              <a:rPr lang="cs-CZ" sz="2000" b="1" dirty="0">
                <a:latin typeface="Calibri" pitchFamily="34" charset="0"/>
                <a:cs typeface="Calibri" pitchFamily="34" charset="0"/>
              </a:rPr>
              <a:t> - lehké oštěpy</a:t>
            </a:r>
          </a:p>
          <a:p>
            <a:pPr marL="540000" lvl="1" indent="-180000">
              <a:buFontTx/>
              <a:buChar char="-"/>
            </a:pPr>
            <a:r>
              <a:rPr lang="cs-CZ" sz="2000" b="1" dirty="0">
                <a:latin typeface="Calibri" pitchFamily="34" charset="0"/>
                <a:cs typeface="Calibri" pitchFamily="34" charset="0"/>
              </a:rPr>
              <a:t>nálezy mnoha druhů hrotů oštěpů - nejistá klasifikace =&gt; není jistý druh zbraně</a:t>
            </a: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oštěpy používané jízdou</a:t>
            </a:r>
          </a:p>
          <a:p>
            <a:pPr marL="1080000" lvl="2" indent="-180000">
              <a:buFontTx/>
              <a:buChar char="-"/>
            </a:pPr>
            <a:r>
              <a:rPr lang="cs-CZ" sz="2000" b="1" dirty="0">
                <a:latin typeface="Calibri" pitchFamily="34" charset="0"/>
                <a:cs typeface="Calibri" pitchFamily="34" charset="0"/>
              </a:rPr>
              <a:t>několik typů</a:t>
            </a:r>
          </a:p>
          <a:p>
            <a:pPr marL="1080000" lvl="2" indent="-180000">
              <a:buFontTx/>
              <a:buChar char="-"/>
            </a:pPr>
            <a:r>
              <a:rPr lang="cs-CZ" sz="2000" b="1" i="1" dirty="0" err="1">
                <a:latin typeface="Calibri" pitchFamily="34" charset="0"/>
                <a:cs typeface="Calibri" pitchFamily="34" charset="0"/>
              </a:rPr>
              <a:t>centus</a:t>
            </a:r>
            <a:endParaRPr lang="cs-CZ" sz="2000" b="1" i="1" dirty="0">
              <a:latin typeface="Calibri" pitchFamily="34" charset="0"/>
              <a:cs typeface="Calibri" pitchFamily="34" charset="0"/>
            </a:endParaRPr>
          </a:p>
          <a:p>
            <a:pPr marL="1440000" lvl="3" indent="-180000">
              <a:buFontTx/>
              <a:buChar char="-"/>
            </a:pPr>
            <a:r>
              <a:rPr lang="cs-CZ" sz="2000" b="1" dirty="0">
                <a:latin typeface="Calibri" pitchFamily="34" charset="0"/>
                <a:cs typeface="Calibri" pitchFamily="34" charset="0"/>
              </a:rPr>
              <a:t>do užívání se dostává asi ve 2. st.</a:t>
            </a:r>
          </a:p>
          <a:p>
            <a:pPr marL="1440000" lvl="3" indent="-180000">
              <a:buFontTx/>
              <a:buChar char="-"/>
            </a:pPr>
            <a:r>
              <a:rPr lang="cs-CZ" sz="2000" b="1" dirty="0">
                <a:latin typeface="Calibri" pitchFamily="34" charset="0"/>
                <a:cs typeface="Calibri" pitchFamily="34" charset="0"/>
              </a:rPr>
              <a:t>nejdelší kopí - 3,65 m</a:t>
            </a:r>
          </a:p>
          <a:p>
            <a:pPr marL="1440000" lvl="3" indent="-180000">
              <a:buFontTx/>
              <a:buChar char="-"/>
            </a:pPr>
            <a:r>
              <a:rPr lang="cs-CZ" sz="2000" b="1" dirty="0">
                <a:latin typeface="Calibri" pitchFamily="34" charset="0"/>
                <a:cs typeface="Calibri" pitchFamily="34" charset="0"/>
              </a:rPr>
              <a:t>obouruční zbraň</a:t>
            </a:r>
          </a:p>
          <a:p>
            <a:pPr marL="1440000" lvl="3" indent="-180000">
              <a:buFontTx/>
              <a:buChar char="-"/>
            </a:pPr>
            <a:r>
              <a:rPr lang="cs-CZ" sz="2000" b="1" dirty="0">
                <a:latin typeface="Calibri" pitchFamily="34" charset="0"/>
                <a:cs typeface="Calibri" pitchFamily="34" charset="0"/>
              </a:rPr>
              <a:t>využívána pouze v omezeném rozsahu - speciální </a:t>
            </a:r>
            <a:r>
              <a:rPr lang="cs-CZ" sz="2000" b="1" i="1" dirty="0" err="1">
                <a:latin typeface="Calibri" pitchFamily="34" charset="0"/>
                <a:cs typeface="Calibri" pitchFamily="34" charset="0"/>
              </a:rPr>
              <a:t>alae</a:t>
            </a:r>
            <a:endParaRPr lang="cs-CZ" sz="2000" b="1" dirty="0">
              <a:latin typeface="Calibri" pitchFamily="34" charset="0"/>
              <a:cs typeface="Calibri" pitchFamily="34" charset="0"/>
            </a:endParaRPr>
          </a:p>
          <a:p>
            <a:pPr lvl="3">
              <a:buFontTx/>
              <a:buChar char="-"/>
            </a:pPr>
            <a:endParaRPr lang="cs-CZ" sz="1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obvyklejší jsou však kratší kopí a oštěpy</a:t>
            </a:r>
          </a:p>
          <a:p>
            <a:pPr marL="1440000" lvl="3" indent="-180000">
              <a:buFontTx/>
              <a:buChar char="-"/>
            </a:pPr>
            <a:r>
              <a:rPr lang="cs-CZ" sz="2000" b="1" i="1" dirty="0" err="1">
                <a:latin typeface="Calibri" pitchFamily="34" charset="0"/>
                <a:cs typeface="Calibri" pitchFamily="34" charset="0"/>
              </a:rPr>
              <a:t>lancias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pugnatorias</a:t>
            </a:r>
            <a:r>
              <a:rPr lang="cs-CZ" sz="2000" b="1" i="1" dirty="0">
                <a:latin typeface="Calibri" pitchFamily="34" charset="0"/>
                <a:cs typeface="Calibri" pitchFamily="34" charset="0"/>
              </a:rPr>
              <a:t> </a:t>
            </a:r>
            <a:r>
              <a:rPr lang="cs-CZ" sz="2000" b="1" dirty="0">
                <a:latin typeface="Calibri" pitchFamily="34" charset="0"/>
                <a:cs typeface="Calibri" pitchFamily="34" charset="0"/>
              </a:rPr>
              <a:t>- bojové kopí</a:t>
            </a:r>
          </a:p>
          <a:p>
            <a:pPr marL="1440000" lvl="3" indent="-180000">
              <a:buFontTx/>
              <a:buChar char="-"/>
            </a:pPr>
            <a:r>
              <a:rPr lang="cs-CZ" sz="2000" b="1" i="1" dirty="0" err="1">
                <a:latin typeface="Calibri" pitchFamily="34" charset="0"/>
                <a:cs typeface="Calibri" pitchFamily="34" charset="0"/>
              </a:rPr>
              <a:t>minores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subarmales</a:t>
            </a:r>
            <a:r>
              <a:rPr lang="cs-CZ" sz="2000" b="1" i="1" dirty="0">
                <a:latin typeface="Calibri" pitchFamily="34" charset="0"/>
                <a:cs typeface="Calibri" pitchFamily="34" charset="0"/>
              </a:rPr>
              <a:t> </a:t>
            </a:r>
            <a:r>
              <a:rPr lang="cs-CZ" sz="2000" b="1" dirty="0">
                <a:latin typeface="Calibri" pitchFamily="34" charset="0"/>
                <a:cs typeface="Calibri" pitchFamily="34" charset="0"/>
              </a:rPr>
              <a:t>- menší oštěpy</a:t>
            </a:r>
          </a:p>
        </p:txBody>
      </p:sp>
    </p:spTree>
    <p:extLst>
      <p:ext uri="{BB962C8B-B14F-4D97-AF65-F5344CB8AC3E}">
        <p14:creationId xmlns:p14="http://schemas.microsoft.com/office/powerpoint/2010/main" val="1761210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kopí a ostepy 01.jpg"/>
          <p:cNvPicPr>
            <a:picLocks noChangeAspect="1"/>
          </p:cNvPicPr>
          <p:nvPr/>
        </p:nvPicPr>
        <p:blipFill>
          <a:blip r:embed="rId2" cstate="print"/>
          <a:stretch>
            <a:fillRect/>
          </a:stretch>
        </p:blipFill>
        <p:spPr>
          <a:xfrm>
            <a:off x="467544" y="810746"/>
            <a:ext cx="3941943" cy="4896544"/>
          </a:xfrm>
          <a:prstGeom prst="rect">
            <a:avLst/>
          </a:prstGeom>
          <a:ln>
            <a:noFill/>
          </a:ln>
          <a:effectLst>
            <a:outerShdw blurRad="190500" algn="tl" rotWithShape="0">
              <a:srgbClr val="000000">
                <a:alpha val="70000"/>
              </a:srgbClr>
            </a:outerShdw>
          </a:effectLst>
        </p:spPr>
      </p:pic>
      <p:pic>
        <p:nvPicPr>
          <p:cNvPr id="3" name="Obrázek 2" descr="kopí a ostepy 02.jpg"/>
          <p:cNvPicPr>
            <a:picLocks noChangeAspect="1"/>
          </p:cNvPicPr>
          <p:nvPr/>
        </p:nvPicPr>
        <p:blipFill>
          <a:blip r:embed="rId3" cstate="print"/>
          <a:stretch>
            <a:fillRect/>
          </a:stretch>
        </p:blipFill>
        <p:spPr>
          <a:xfrm>
            <a:off x="4572000" y="3259018"/>
            <a:ext cx="3888432" cy="3122310"/>
          </a:xfrm>
          <a:prstGeom prst="rect">
            <a:avLst/>
          </a:prstGeom>
          <a:ln>
            <a:noFill/>
          </a:ln>
          <a:effectLst>
            <a:outerShdw blurRad="190500" algn="tl" rotWithShape="0">
              <a:srgbClr val="000000">
                <a:alpha val="70000"/>
              </a:srgbClr>
            </a:outerShdw>
          </a:effectLst>
        </p:spPr>
      </p:pic>
      <p:pic>
        <p:nvPicPr>
          <p:cNvPr id="4" name="Picture 3" descr="republikánské oštěpy.jpg"/>
          <p:cNvPicPr>
            <a:picLocks noChangeAspect="1"/>
          </p:cNvPicPr>
          <p:nvPr/>
        </p:nvPicPr>
        <p:blipFill>
          <a:blip r:embed="rId4" cstate="print"/>
          <a:stretch>
            <a:fillRect/>
          </a:stretch>
        </p:blipFill>
        <p:spPr>
          <a:xfrm>
            <a:off x="4932040" y="404664"/>
            <a:ext cx="2808312" cy="27806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64445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064896" cy="5016758"/>
          </a:xfrm>
          <a:prstGeom prst="rect">
            <a:avLst/>
          </a:prstGeom>
          <a:noFill/>
        </p:spPr>
        <p:txBody>
          <a:bodyPr wrap="square" rtlCol="0">
            <a:spAutoFit/>
          </a:bodyPr>
          <a:lstStyle/>
          <a:p>
            <a:pPr>
              <a:buFontTx/>
              <a:buChar char="-"/>
            </a:pPr>
            <a:r>
              <a:rPr lang="cs-CZ" sz="2000" b="1" dirty="0">
                <a:latin typeface="Calibri" pitchFamily="34" charset="0"/>
                <a:cs typeface="Calibri" pitchFamily="34" charset="0"/>
              </a:rPr>
              <a:t> </a:t>
            </a:r>
            <a:r>
              <a:rPr lang="cs-CZ" sz="2000" b="1" dirty="0" err="1">
                <a:latin typeface="Calibri" pitchFamily="34" charset="0"/>
                <a:cs typeface="Calibri" pitchFamily="34" charset="0"/>
              </a:rPr>
              <a:t>gladius</a:t>
            </a:r>
            <a:r>
              <a:rPr lang="cs-CZ" sz="2000" b="1" dirty="0">
                <a:latin typeface="Calibri" pitchFamily="34" charset="0"/>
                <a:cs typeface="Calibri" pitchFamily="34" charset="0"/>
              </a:rPr>
              <a:t> - „hispánský meč“ - </a:t>
            </a:r>
            <a:r>
              <a:rPr lang="cs-CZ" sz="2000" b="1" i="1" dirty="0" err="1">
                <a:latin typeface="Calibri" pitchFamily="34" charset="0"/>
                <a:cs typeface="Calibri" pitchFamily="34" charset="0"/>
              </a:rPr>
              <a:t>gladius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hispaniensis</a:t>
            </a:r>
            <a:endParaRPr lang="cs-CZ" sz="2000" b="1" i="1" dirty="0">
              <a:latin typeface="Calibri" pitchFamily="34" charset="0"/>
              <a:cs typeface="Calibri" pitchFamily="34" charset="0"/>
            </a:endParaRPr>
          </a:p>
          <a:p>
            <a:pPr>
              <a:buFontTx/>
              <a:buChar char="-"/>
            </a:pPr>
            <a:endParaRPr lang="cs-CZ" sz="2000" b="1" i="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několik typů</a:t>
            </a:r>
            <a:endParaRPr lang="cs-CZ" sz="2000" b="1" i="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nahradil dřívější krátké bodné zbraně a stal se tak hlavní zbraní pro boj zblízka</a:t>
            </a:r>
          </a:p>
          <a:p>
            <a:pPr marL="540000" lvl="1" indent="-180000">
              <a:buFontTx/>
              <a:buChar char="-"/>
            </a:pPr>
            <a:r>
              <a:rPr lang="cs-CZ" sz="2000" b="1" dirty="0">
                <a:latin typeface="Calibri" pitchFamily="34" charset="0"/>
                <a:cs typeface="Calibri" pitchFamily="34" charset="0"/>
              </a:rPr>
              <a:t>i když to není zcela přesně známo, předpokládá se, že tento meč byl do výzbroje zaveden během 3. nebo začátku 2. st. př. Kr. během 1. nebo 2. punské války, kdy byl ve výzbroji iberských žoldnéřů</a:t>
            </a:r>
          </a:p>
          <a:p>
            <a:pPr marL="540000" lvl="1"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smtClean="0">
                <a:latin typeface="Calibri" pitchFamily="34" charset="0"/>
                <a:cs typeface="Calibri" pitchFamily="34" charset="0"/>
              </a:rPr>
              <a:t>ze </a:t>
            </a:r>
            <a:r>
              <a:rPr lang="cs-CZ" sz="2000" b="1" dirty="0">
                <a:latin typeface="Calibri" pitchFamily="34" charset="0"/>
                <a:cs typeface="Calibri" pitchFamily="34" charset="0"/>
              </a:rPr>
              <a:t>střední republiky je známo jen málo exemplářů =&gt; není možné určit, nakolik byla tato zbraň běžná</a:t>
            </a:r>
          </a:p>
          <a:p>
            <a:pPr marL="1080000" lvl="2" indent="-180000">
              <a:buFontTx/>
              <a:buChar char="-"/>
            </a:pPr>
            <a:r>
              <a:rPr lang="cs-CZ" sz="2000" b="1" dirty="0">
                <a:latin typeface="Calibri" pitchFamily="34" charset="0"/>
                <a:cs typeface="Calibri" pitchFamily="34" charset="0"/>
              </a:rPr>
              <a:t>meče z této doby jsou delší než pozdější a jejich čepele jsou velmi souměrné</a:t>
            </a:r>
          </a:p>
          <a:p>
            <a:pPr lvl="2">
              <a:buFontTx/>
              <a:buChar char="-"/>
            </a:pPr>
            <a:endParaRPr lang="cs-CZ" sz="2000" b="1" dirty="0">
              <a:latin typeface="Calibri" pitchFamily="34" charset="0"/>
              <a:cs typeface="Calibri" pitchFamily="34" charset="0"/>
            </a:endParaRPr>
          </a:p>
          <a:p>
            <a:pPr marL="540000" lvl="1" indent="-180000">
              <a:buFontTx/>
              <a:buChar char="-"/>
            </a:pPr>
            <a:r>
              <a:rPr lang="cs-CZ" sz="2000" b="1" dirty="0" smtClean="0">
                <a:latin typeface="Calibri" pitchFamily="34" charset="0"/>
                <a:cs typeface="Calibri" pitchFamily="34" charset="0"/>
              </a:rPr>
              <a:t>meč </a:t>
            </a:r>
            <a:r>
              <a:rPr lang="cs-CZ" sz="2000" b="1" dirty="0">
                <a:latin typeface="Calibri" pitchFamily="34" charset="0"/>
                <a:cs typeface="Calibri" pitchFamily="34" charset="0"/>
              </a:rPr>
              <a:t>sloužil původně jako bodná zbraň, i když byl velmi účinný i jako sečná zbraň</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ublikánské meče.jpg"/>
          <p:cNvPicPr>
            <a:picLocks noChangeAspect="1"/>
          </p:cNvPicPr>
          <p:nvPr/>
        </p:nvPicPr>
        <p:blipFill>
          <a:blip r:embed="rId2" cstate="print"/>
          <a:stretch>
            <a:fillRect/>
          </a:stretch>
        </p:blipFill>
        <p:spPr>
          <a:xfrm>
            <a:off x="539552" y="404664"/>
            <a:ext cx="4171950" cy="5905500"/>
          </a:xfrm>
          <a:prstGeom prst="rect">
            <a:avLst/>
          </a:prstGeom>
          <a:ln>
            <a:noFill/>
          </a:ln>
          <a:effectLst>
            <a:outerShdw blurRad="190500" algn="tl" rotWithShape="0">
              <a:srgbClr val="000000">
                <a:alpha val="70000"/>
              </a:srgbClr>
            </a:outerShdw>
          </a:effectLst>
        </p:spPr>
      </p:pic>
      <p:pic>
        <p:nvPicPr>
          <p:cNvPr id="3" name="Picture 2" descr="rimska armada_0018.jpg"/>
          <p:cNvPicPr>
            <a:picLocks noChangeAspect="1"/>
          </p:cNvPicPr>
          <p:nvPr/>
        </p:nvPicPr>
        <p:blipFill>
          <a:blip r:embed="rId3" cstate="print"/>
          <a:stretch>
            <a:fillRect/>
          </a:stretch>
        </p:blipFill>
        <p:spPr>
          <a:xfrm>
            <a:off x="5148064" y="404664"/>
            <a:ext cx="3384376" cy="593790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404664"/>
            <a:ext cx="8280920" cy="5570756"/>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na začátku 1 st. po  Kr. byl nejběžnější meč typu Mohuč</a:t>
            </a:r>
          </a:p>
          <a:p>
            <a:pPr marL="540000" lvl="2" indent="-180000">
              <a:buFontTx/>
              <a:buChar char="-"/>
            </a:pPr>
            <a:r>
              <a:rPr lang="cs-CZ" sz="2000" b="1" dirty="0">
                <a:latin typeface="Calibri" pitchFamily="34" charset="0"/>
                <a:cs typeface="Calibri" pitchFamily="34" charset="0"/>
              </a:rPr>
              <a:t>zúžení v horní části čepele</a:t>
            </a:r>
          </a:p>
          <a:p>
            <a:pPr marL="540000" lvl="2" indent="-180000">
              <a:buFontTx/>
              <a:buChar char="-"/>
            </a:pPr>
            <a:r>
              <a:rPr lang="cs-CZ" sz="2000" b="1" dirty="0">
                <a:latin typeface="Calibri" pitchFamily="34" charset="0"/>
                <a:cs typeface="Calibri" pitchFamily="34" charset="0"/>
              </a:rPr>
              <a:t>dlouhý hrot - až 200 mm</a:t>
            </a:r>
          </a:p>
          <a:p>
            <a:pPr marL="540000" lvl="2" indent="-180000">
              <a:buFontTx/>
              <a:buChar char="-"/>
            </a:pPr>
            <a:r>
              <a:rPr lang="cs-CZ" sz="2000" b="1" dirty="0">
                <a:latin typeface="Calibri" pitchFamily="34" charset="0"/>
                <a:cs typeface="Calibri" pitchFamily="34" charset="0"/>
              </a:rPr>
              <a:t>délka čepele - od 400 do 550 mm</a:t>
            </a:r>
          </a:p>
          <a:p>
            <a:pPr marL="540000" lvl="2" indent="-180000">
              <a:buFontTx/>
              <a:buChar char="-"/>
            </a:pPr>
            <a:r>
              <a:rPr lang="cs-CZ" sz="2000" b="1" dirty="0">
                <a:latin typeface="Calibri" pitchFamily="34" charset="0"/>
                <a:cs typeface="Calibri" pitchFamily="34" charset="0"/>
              </a:rPr>
              <a:t>šířka čepele - od 54 do 74 mm v horní části čepele / od 48 do 60 mm před hrotem</a:t>
            </a:r>
          </a:p>
          <a:p>
            <a:pPr marL="540000" lvl="2" indent="-180000">
              <a:buFontTx/>
              <a:buChar char="-"/>
            </a:pPr>
            <a:r>
              <a:rPr lang="cs-CZ" sz="2000" b="1" dirty="0">
                <a:latin typeface="Calibri" pitchFamily="34" charset="0"/>
                <a:cs typeface="Calibri" pitchFamily="34" charset="0"/>
              </a:rPr>
              <a:t>součástí meče byla dřevěná záštita a hlavice, profilovaný jílec byl kostěný</a:t>
            </a:r>
          </a:p>
          <a:p>
            <a:pPr marL="540000" lvl="2" indent="-180000">
              <a:buFontTx/>
              <a:buChar char="-"/>
            </a:pPr>
            <a:r>
              <a:rPr lang="cs-CZ" sz="2000" b="1" dirty="0">
                <a:latin typeface="Calibri" pitchFamily="34" charset="0"/>
                <a:cs typeface="Calibri" pitchFamily="34" charset="0"/>
              </a:rPr>
              <a:t>meč byl primárně určen jako bodná zbraň; používal se i jako zbraň sečná</a:t>
            </a:r>
          </a:p>
          <a:p>
            <a:pPr lvl="2">
              <a:buFontTx/>
              <a:buChar char="-"/>
            </a:pPr>
            <a:endParaRPr lang="cs-CZ" sz="2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později v 1. st. se nejběžnějším typem stal meč typu Pompeje</a:t>
            </a:r>
          </a:p>
          <a:p>
            <a:pPr marL="540000" lvl="2" indent="-180000">
              <a:buFontTx/>
              <a:buChar char="-"/>
            </a:pPr>
            <a:r>
              <a:rPr lang="cs-CZ" sz="2000" b="1" dirty="0">
                <a:latin typeface="Calibri" pitchFamily="34" charset="0"/>
                <a:cs typeface="Calibri" pitchFamily="34" charset="0"/>
              </a:rPr>
              <a:t>čepel byla rovná</a:t>
            </a:r>
          </a:p>
          <a:p>
            <a:pPr marL="540000" lvl="2" indent="-180000">
              <a:buFontTx/>
              <a:buChar char="-"/>
            </a:pPr>
            <a:r>
              <a:rPr lang="cs-CZ" sz="2000" b="1" dirty="0">
                <a:latin typeface="Calibri" pitchFamily="34" charset="0"/>
                <a:cs typeface="Calibri" pitchFamily="34" charset="0"/>
              </a:rPr>
              <a:t>krátký hrot</a:t>
            </a:r>
          </a:p>
          <a:p>
            <a:pPr marL="540000" lvl="2" indent="-180000">
              <a:buFontTx/>
              <a:buChar char="-"/>
            </a:pPr>
            <a:r>
              <a:rPr lang="cs-CZ" sz="2000" b="1" dirty="0">
                <a:latin typeface="Calibri" pitchFamily="34" charset="0"/>
                <a:cs typeface="Calibri" pitchFamily="34" charset="0"/>
              </a:rPr>
              <a:t>délka čepele - od 420 do 500 mm</a:t>
            </a:r>
          </a:p>
          <a:p>
            <a:pPr marL="540000" lvl="2" indent="-180000">
              <a:buFontTx/>
              <a:buChar char="-"/>
            </a:pPr>
            <a:r>
              <a:rPr lang="cs-CZ" sz="2000" b="1" dirty="0">
                <a:latin typeface="Calibri" pitchFamily="34" charset="0"/>
                <a:cs typeface="Calibri" pitchFamily="34" charset="0"/>
              </a:rPr>
              <a:t>šířka čepele - od 42 do 45 mm</a:t>
            </a:r>
          </a:p>
          <a:p>
            <a:endParaRPr lang="cs-CZ" b="1" dirty="0">
              <a:latin typeface="Calibri" pitchFamily="34" charset="0"/>
              <a:cs typeface="Calibri" pitchFamily="34" charset="0"/>
            </a:endParaRPr>
          </a:p>
          <a:p>
            <a:endParaRPr lang="cs-CZ" dirty="0"/>
          </a:p>
        </p:txBody>
      </p:sp>
    </p:spTree>
    <p:extLst>
      <p:ext uri="{BB962C8B-B14F-4D97-AF65-F5344CB8AC3E}">
        <p14:creationId xmlns:p14="http://schemas.microsoft.com/office/powerpoint/2010/main" val="505474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48680"/>
            <a:ext cx="4896544" cy="5632311"/>
          </a:xfrm>
          <a:prstGeom prst="rect">
            <a:avLst/>
          </a:prstGeom>
          <a:noFill/>
        </p:spPr>
        <p:txBody>
          <a:bodyPr wrap="square" rtlCol="0">
            <a:spAutoFit/>
          </a:bodyPr>
          <a:lstStyle/>
          <a:p>
            <a:r>
              <a:rPr lang="cs-CZ" sz="2000" b="1" dirty="0" err="1">
                <a:latin typeface="Calibri" pitchFamily="34" charset="0"/>
                <a:cs typeface="Calibri" pitchFamily="34" charset="0"/>
              </a:rPr>
              <a:t>Gaius</a:t>
            </a:r>
            <a:r>
              <a:rPr lang="cs-CZ" sz="2000" b="1" dirty="0">
                <a:latin typeface="Calibri" pitchFamily="34" charset="0"/>
                <a:cs typeface="Calibri" pitchFamily="34" charset="0"/>
              </a:rPr>
              <a:t> </a:t>
            </a:r>
            <a:r>
              <a:rPr lang="cs-CZ" sz="2000" b="1" dirty="0" err="1">
                <a:latin typeface="Calibri" pitchFamily="34" charset="0"/>
                <a:cs typeface="Calibri" pitchFamily="34" charset="0"/>
              </a:rPr>
              <a:t>Iulius</a:t>
            </a:r>
            <a:r>
              <a:rPr lang="cs-CZ" sz="2000" b="1" dirty="0">
                <a:latin typeface="Calibri" pitchFamily="34" charset="0"/>
                <a:cs typeface="Calibri" pitchFamily="34" charset="0"/>
              </a:rPr>
              <a:t> </a:t>
            </a:r>
            <a:r>
              <a:rPr lang="cs-CZ" sz="2000" b="1" dirty="0" err="1">
                <a:latin typeface="Calibri" pitchFamily="34" charset="0"/>
                <a:cs typeface="Calibri" pitchFamily="34" charset="0"/>
              </a:rPr>
              <a:t>Caesar</a:t>
            </a:r>
            <a:r>
              <a:rPr lang="cs-CZ" sz="2000" b="1" dirty="0">
                <a:latin typeface="Calibri" pitchFamily="34" charset="0"/>
                <a:cs typeface="Calibri" pitchFamily="34" charset="0"/>
              </a:rPr>
              <a:t> (100-44 př. Kr.)</a:t>
            </a:r>
          </a:p>
          <a:p>
            <a:pPr marL="540000" lvl="1" indent="-180000">
              <a:buFontTx/>
              <a:buChar char="-"/>
            </a:pPr>
            <a:r>
              <a:rPr lang="cs-CZ" sz="2000" b="1" dirty="0">
                <a:latin typeface="Calibri" pitchFamily="34" charset="0"/>
                <a:cs typeface="Calibri" pitchFamily="34" charset="0"/>
              </a:rPr>
              <a:t>zprávy o válečných taženích</a:t>
            </a:r>
          </a:p>
          <a:p>
            <a:pPr marL="1080000" lvl="2" indent="-180000">
              <a:buFontTx/>
              <a:buChar char="-"/>
            </a:pPr>
            <a:r>
              <a:rPr lang="cs-CZ" sz="2000" b="1" dirty="0">
                <a:latin typeface="Calibri" pitchFamily="34" charset="0"/>
                <a:cs typeface="Calibri" pitchFamily="34" charset="0"/>
              </a:rPr>
              <a:t>Zápisky o válce galské - nejstarší literární zpráva o Germánech (odlišení od Keltů)</a:t>
            </a:r>
          </a:p>
          <a:p>
            <a:pPr marL="1080000" lvl="2" indent="-180000">
              <a:buFontTx/>
              <a:buChar char="-"/>
            </a:pPr>
            <a:r>
              <a:rPr lang="cs-CZ" sz="2000" b="1" dirty="0">
                <a:latin typeface="Calibri" pitchFamily="34" charset="0"/>
                <a:cs typeface="Calibri" pitchFamily="34" charset="0"/>
              </a:rPr>
              <a:t>Zápisky o válce občanské</a:t>
            </a:r>
          </a:p>
          <a:p>
            <a:pPr lvl="2"/>
            <a:endParaRPr lang="cs-CZ" sz="2000" b="1" dirty="0">
              <a:latin typeface="Calibri" pitchFamily="34" charset="0"/>
              <a:cs typeface="Calibri" pitchFamily="34" charset="0"/>
            </a:endParaRPr>
          </a:p>
          <a:p>
            <a:r>
              <a:rPr lang="cs-CZ" sz="2000" b="1" dirty="0" err="1">
                <a:latin typeface="Calibri" pitchFamily="34" charset="0"/>
                <a:cs typeface="Calibri" pitchFamily="34" charset="0"/>
              </a:rPr>
              <a:t>Tacitus</a:t>
            </a:r>
            <a:r>
              <a:rPr lang="cs-CZ" sz="2000" b="1" dirty="0">
                <a:latin typeface="Calibri" pitchFamily="34" charset="0"/>
                <a:cs typeface="Calibri" pitchFamily="34" charset="0"/>
              </a:rPr>
              <a:t> (55-120 po Kr.)</a:t>
            </a:r>
          </a:p>
          <a:p>
            <a:pPr marL="540000" lvl="1" indent="-180000">
              <a:buFontTx/>
              <a:buChar char="-"/>
            </a:pPr>
            <a:r>
              <a:rPr lang="cs-CZ" sz="2000" b="1" dirty="0">
                <a:latin typeface="Calibri" pitchFamily="34" charset="0"/>
                <a:cs typeface="Calibri" pitchFamily="34" charset="0"/>
              </a:rPr>
              <a:t>římský dějepisec</a:t>
            </a:r>
          </a:p>
          <a:p>
            <a:pPr marL="540000" lvl="1" indent="-180000">
              <a:buFontTx/>
              <a:buChar char="-"/>
            </a:pPr>
            <a:r>
              <a:rPr lang="cs-CZ" sz="2000" b="1" dirty="0">
                <a:latin typeface="Calibri" pitchFamily="34" charset="0"/>
                <a:cs typeface="Calibri" pitchFamily="34" charset="0"/>
              </a:rPr>
              <a:t>informace o římském vojsku na počátku principátu</a:t>
            </a:r>
          </a:p>
          <a:p>
            <a:pPr lvl="1">
              <a:buFontTx/>
              <a:buChar char="-"/>
            </a:pPr>
            <a:endParaRPr lang="cs-CZ" sz="2000" b="1" dirty="0">
              <a:latin typeface="Calibri" pitchFamily="34" charset="0"/>
              <a:cs typeface="Calibri" pitchFamily="34" charset="0"/>
            </a:endParaRPr>
          </a:p>
          <a:p>
            <a:r>
              <a:rPr lang="cs-CZ" sz="2000" b="1" dirty="0" err="1">
                <a:latin typeface="Calibri" pitchFamily="34" charset="0"/>
                <a:cs typeface="Calibri" pitchFamily="34" charset="0"/>
              </a:rPr>
              <a:t>Josephus</a:t>
            </a:r>
            <a:r>
              <a:rPr lang="cs-CZ" sz="2000" b="1" dirty="0">
                <a:latin typeface="Calibri" pitchFamily="34" charset="0"/>
                <a:cs typeface="Calibri" pitchFamily="34" charset="0"/>
              </a:rPr>
              <a:t> Flavius (37 - asi 100 po Kr.)</a:t>
            </a:r>
          </a:p>
          <a:p>
            <a:pPr marL="540000" lvl="1" indent="-180000">
              <a:buFontTx/>
              <a:buChar char="-"/>
            </a:pPr>
            <a:r>
              <a:rPr lang="cs-CZ" sz="2000" b="1" dirty="0">
                <a:latin typeface="Calibri" pitchFamily="34" charset="0"/>
                <a:cs typeface="Calibri" pitchFamily="34" charset="0"/>
              </a:rPr>
              <a:t>židovský dějepisec</a:t>
            </a:r>
          </a:p>
          <a:p>
            <a:pPr marL="540000" lvl="1" indent="-180000">
              <a:buFontTx/>
              <a:buChar char="-"/>
            </a:pPr>
            <a:r>
              <a:rPr lang="cs-CZ" sz="2000" b="1" dirty="0">
                <a:latin typeface="Calibri" pitchFamily="34" charset="0"/>
                <a:cs typeface="Calibri" pitchFamily="34" charset="0"/>
              </a:rPr>
              <a:t>jeden z vůdců židovského povstání proti Římu =&gt; zajat, ale brzo propuštěn</a:t>
            </a:r>
          </a:p>
          <a:p>
            <a:pPr marL="540000" lvl="1" indent="-180000">
              <a:buFontTx/>
              <a:buChar char="-"/>
            </a:pPr>
            <a:r>
              <a:rPr lang="cs-CZ" sz="2000" b="1" dirty="0">
                <a:latin typeface="Calibri" pitchFamily="34" charset="0"/>
                <a:cs typeface="Calibri" pitchFamily="34" charset="0"/>
              </a:rPr>
              <a:t>O válce židovské</a:t>
            </a:r>
          </a:p>
          <a:p>
            <a:pPr marL="540000" lvl="1" indent="-180000">
              <a:buFontTx/>
              <a:buChar char="-"/>
            </a:pPr>
            <a:r>
              <a:rPr lang="cs-CZ" sz="2000" b="1" dirty="0">
                <a:latin typeface="Calibri" pitchFamily="34" charset="0"/>
                <a:cs typeface="Calibri" pitchFamily="34" charset="0"/>
              </a:rPr>
              <a:t>velmi podrobný popis římské armády</a:t>
            </a:r>
          </a:p>
        </p:txBody>
      </p:sp>
      <p:pic>
        <p:nvPicPr>
          <p:cNvPr id="3" name="Picture 2" descr="444px-CaesarTusculum.jpg"/>
          <p:cNvPicPr>
            <a:picLocks noChangeAspect="1"/>
          </p:cNvPicPr>
          <p:nvPr/>
        </p:nvPicPr>
        <p:blipFill>
          <a:blip r:embed="rId2" cstate="print"/>
          <a:stretch>
            <a:fillRect/>
          </a:stretch>
        </p:blipFill>
        <p:spPr>
          <a:xfrm>
            <a:off x="5436096" y="548680"/>
            <a:ext cx="3024336" cy="4080131"/>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eče 01.jpg"/>
          <p:cNvPicPr>
            <a:picLocks noChangeAspect="1"/>
          </p:cNvPicPr>
          <p:nvPr/>
        </p:nvPicPr>
        <p:blipFill>
          <a:blip r:embed="rId2" cstate="print"/>
          <a:stretch>
            <a:fillRect/>
          </a:stretch>
        </p:blipFill>
        <p:spPr>
          <a:xfrm>
            <a:off x="467544" y="476672"/>
            <a:ext cx="4092624" cy="5517232"/>
          </a:xfrm>
          <a:prstGeom prst="rect">
            <a:avLst/>
          </a:prstGeom>
          <a:ln>
            <a:noFill/>
          </a:ln>
          <a:effectLst>
            <a:outerShdw blurRad="190500" algn="tl" rotWithShape="0">
              <a:srgbClr val="000000">
                <a:alpha val="70000"/>
              </a:srgbClr>
            </a:outerShdw>
          </a:effectLst>
        </p:spPr>
      </p:pic>
      <p:pic>
        <p:nvPicPr>
          <p:cNvPr id="3" name="Obrázek 2" descr="meče 02.jpg"/>
          <p:cNvPicPr>
            <a:picLocks noChangeAspect="1"/>
          </p:cNvPicPr>
          <p:nvPr/>
        </p:nvPicPr>
        <p:blipFill>
          <a:blip r:embed="rId3" cstate="print"/>
          <a:stretch>
            <a:fillRect/>
          </a:stretch>
        </p:blipFill>
        <p:spPr>
          <a:xfrm>
            <a:off x="4716016" y="476672"/>
            <a:ext cx="3993257" cy="48485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65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eče 03.jpg"/>
          <p:cNvPicPr>
            <a:picLocks noChangeAspect="1"/>
          </p:cNvPicPr>
          <p:nvPr/>
        </p:nvPicPr>
        <p:blipFill>
          <a:blip r:embed="rId2" cstate="print"/>
          <a:stretch>
            <a:fillRect/>
          </a:stretch>
        </p:blipFill>
        <p:spPr>
          <a:xfrm>
            <a:off x="467544" y="764704"/>
            <a:ext cx="4471325" cy="5157192"/>
          </a:xfrm>
          <a:prstGeom prst="rect">
            <a:avLst/>
          </a:prstGeom>
          <a:ln>
            <a:noFill/>
          </a:ln>
          <a:effectLst>
            <a:outerShdw blurRad="190500" algn="tl" rotWithShape="0">
              <a:srgbClr val="000000">
                <a:alpha val="70000"/>
              </a:srgbClr>
            </a:outerShdw>
          </a:effectLst>
        </p:spPr>
      </p:pic>
      <p:pic>
        <p:nvPicPr>
          <p:cNvPr id="3" name="Obrázek 2" descr="meče 04.jpg"/>
          <p:cNvPicPr>
            <a:picLocks noChangeAspect="1"/>
          </p:cNvPicPr>
          <p:nvPr/>
        </p:nvPicPr>
        <p:blipFill>
          <a:blip r:embed="rId3" cstate="print"/>
          <a:stretch>
            <a:fillRect/>
          </a:stretch>
        </p:blipFill>
        <p:spPr>
          <a:xfrm>
            <a:off x="5076056" y="764704"/>
            <a:ext cx="3601898" cy="53732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2079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76672"/>
            <a:ext cx="8136904" cy="1938992"/>
          </a:xfrm>
          <a:prstGeom prst="rect">
            <a:avLst/>
          </a:prstGeom>
          <a:noFill/>
        </p:spPr>
        <p:txBody>
          <a:bodyPr wrap="square" rtlCol="0">
            <a:spAutoFit/>
          </a:bodyPr>
          <a:lstStyle/>
          <a:p>
            <a:pPr marL="180000" indent="-180000"/>
            <a:r>
              <a:rPr lang="cs-CZ" sz="2000" b="1" dirty="0">
                <a:latin typeface="Calibri" pitchFamily="34" charset="0"/>
                <a:cs typeface="Calibri" pitchFamily="34" charset="0"/>
              </a:rPr>
              <a:t> - </a:t>
            </a:r>
            <a:r>
              <a:rPr lang="cs-CZ" sz="2000" b="1" i="1" dirty="0" err="1">
                <a:latin typeface="Calibri" pitchFamily="34" charset="0"/>
                <a:cs typeface="Calibri" pitchFamily="34" charset="0"/>
              </a:rPr>
              <a:t>spatha</a:t>
            </a:r>
            <a:r>
              <a:rPr lang="cs-CZ" sz="2000" b="1" dirty="0">
                <a:latin typeface="Calibri" pitchFamily="34" charset="0"/>
                <a:cs typeface="Calibri" pitchFamily="34" charset="0"/>
              </a:rPr>
              <a:t> - meč</a:t>
            </a:r>
          </a:p>
          <a:p>
            <a:pPr marL="540000" lvl="1" indent="-180000"/>
            <a:r>
              <a:rPr lang="cs-CZ" sz="2000" b="1" dirty="0">
                <a:latin typeface="Calibri" pitchFamily="34" charset="0"/>
                <a:cs typeface="Calibri" pitchFamily="34" charset="0"/>
              </a:rPr>
              <a:t>- meč používaný jízdou</a:t>
            </a:r>
            <a:endParaRPr lang="cs-CZ" sz="2000" dirty="0"/>
          </a:p>
          <a:p>
            <a:pPr marL="540000" lvl="1" indent="-180000">
              <a:buFontTx/>
              <a:buChar char="-"/>
            </a:pPr>
            <a:r>
              <a:rPr lang="cs-CZ" sz="2000" b="1" dirty="0">
                <a:latin typeface="Calibri" pitchFamily="34" charset="0"/>
                <a:cs typeface="Calibri" pitchFamily="34" charset="0"/>
              </a:rPr>
              <a:t>delší a štíhlejší než </a:t>
            </a:r>
            <a:r>
              <a:rPr lang="cs-CZ" sz="2000" b="1" i="1" dirty="0" err="1">
                <a:latin typeface="Calibri" pitchFamily="34" charset="0"/>
                <a:cs typeface="Calibri" pitchFamily="34" charset="0"/>
              </a:rPr>
              <a:t>gladius</a:t>
            </a:r>
            <a:endParaRPr lang="cs-CZ" sz="2000" b="1" i="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délka čepele - od 650 do 915 mm</a:t>
            </a:r>
          </a:p>
          <a:p>
            <a:pPr marL="540000" lvl="1" indent="-180000">
              <a:buFontTx/>
              <a:buChar char="-"/>
            </a:pPr>
            <a:r>
              <a:rPr lang="cs-CZ" sz="2000" b="1" dirty="0">
                <a:latin typeface="Calibri" pitchFamily="34" charset="0"/>
                <a:cs typeface="Calibri" pitchFamily="34" charset="0"/>
              </a:rPr>
              <a:t>šířka čepele - obvykle nepřesahovala 44 mm</a:t>
            </a:r>
          </a:p>
          <a:p>
            <a:pPr marL="540000" lvl="1" indent="-180000">
              <a:buFontTx/>
              <a:buChar char="-"/>
            </a:pPr>
            <a:r>
              <a:rPr lang="cs-CZ" sz="2000" b="1" dirty="0">
                <a:latin typeface="Calibri" pitchFamily="34" charset="0"/>
                <a:cs typeface="Calibri" pitchFamily="34" charset="0"/>
              </a:rPr>
              <a:t>hlavice, záštita a jílec byly většinou podobné jako u </a:t>
            </a:r>
            <a:r>
              <a:rPr lang="cs-CZ" sz="2000" b="1" i="1" dirty="0" err="1">
                <a:latin typeface="Calibri" pitchFamily="34" charset="0"/>
                <a:cs typeface="Calibri" pitchFamily="34" charset="0"/>
              </a:rPr>
              <a:t>gladii</a:t>
            </a:r>
            <a:endParaRPr lang="cs-CZ" sz="2000" b="1" i="1" dirty="0">
              <a:latin typeface="Calibri" pitchFamily="34" charset="0"/>
              <a:cs typeface="Calibri" pitchFamily="34" charset="0"/>
            </a:endParaRPr>
          </a:p>
        </p:txBody>
      </p:sp>
      <p:pic>
        <p:nvPicPr>
          <p:cNvPr id="3" name="Picture 4" descr="republikánské dýky.jpg"/>
          <p:cNvPicPr>
            <a:picLocks noChangeAspect="1"/>
          </p:cNvPicPr>
          <p:nvPr/>
        </p:nvPicPr>
        <p:blipFill>
          <a:blip r:embed="rId2" cstate="print"/>
          <a:stretch>
            <a:fillRect/>
          </a:stretch>
        </p:blipFill>
        <p:spPr>
          <a:xfrm>
            <a:off x="5207483" y="2702878"/>
            <a:ext cx="3384376" cy="3562825"/>
          </a:xfrm>
          <a:prstGeom prst="rect">
            <a:avLst/>
          </a:prstGeom>
          <a:ln>
            <a:noFill/>
          </a:ln>
          <a:effectLst>
            <a:outerShdw blurRad="190500" algn="tl" rotWithShape="0">
              <a:srgbClr val="000000">
                <a:alpha val="70000"/>
              </a:srgbClr>
            </a:outerShdw>
          </a:effectLst>
        </p:spPr>
      </p:pic>
      <p:sp>
        <p:nvSpPr>
          <p:cNvPr id="4" name="TextovéPole 3"/>
          <p:cNvSpPr txBox="1"/>
          <p:nvPr/>
        </p:nvSpPr>
        <p:spPr>
          <a:xfrm>
            <a:off x="467544" y="2564904"/>
            <a:ext cx="4536504" cy="3170099"/>
          </a:xfrm>
          <a:prstGeom prst="rect">
            <a:avLst/>
          </a:prstGeom>
          <a:noFill/>
        </p:spPr>
        <p:txBody>
          <a:bodyPr wrap="square" rtlCol="0">
            <a:spAutoFit/>
          </a:bodyPr>
          <a:lstStyle/>
          <a:p>
            <a:pPr lvl="1">
              <a:buFontTx/>
              <a:buChar char="-"/>
            </a:pPr>
            <a:endParaRPr lang="cs-CZ" sz="2000" b="1" i="1" dirty="0">
              <a:latin typeface="Calibri" pitchFamily="34" charset="0"/>
              <a:cs typeface="Calibri" pitchFamily="34" charset="0"/>
            </a:endParaRPr>
          </a:p>
          <a:p>
            <a:pPr marL="180000" indent="-180000">
              <a:buFontTx/>
              <a:buChar char="-"/>
            </a:pPr>
            <a:r>
              <a:rPr lang="cs-CZ" sz="2000" b="1" i="1" dirty="0" err="1">
                <a:latin typeface="Calibri" pitchFamily="34" charset="0"/>
                <a:cs typeface="Calibri" pitchFamily="34" charset="0"/>
              </a:rPr>
              <a:t>pugio</a:t>
            </a:r>
            <a:r>
              <a:rPr lang="cs-CZ" sz="2000" b="1" dirty="0">
                <a:latin typeface="Calibri" pitchFamily="34" charset="0"/>
                <a:cs typeface="Calibri" pitchFamily="34" charset="0"/>
              </a:rPr>
              <a:t> - dýka</a:t>
            </a:r>
          </a:p>
          <a:p>
            <a:pPr marL="540000" lvl="1" indent="-180000">
              <a:buFontTx/>
              <a:buChar char="-"/>
            </a:pPr>
            <a:r>
              <a:rPr lang="cs-CZ" sz="2000" b="1" dirty="0">
                <a:latin typeface="Calibri" pitchFamily="34" charset="0"/>
                <a:cs typeface="Calibri" pitchFamily="34" charset="0"/>
              </a:rPr>
              <a:t>sloužila jako doplněk k meči</a:t>
            </a:r>
          </a:p>
          <a:p>
            <a:pPr marL="540000" lvl="1" indent="-180000">
              <a:buFontTx/>
              <a:buChar char="-"/>
            </a:pPr>
            <a:r>
              <a:rPr lang="cs-CZ" sz="2000" b="1" dirty="0">
                <a:latin typeface="Calibri" pitchFamily="34" charset="0"/>
                <a:cs typeface="Calibri" pitchFamily="34" charset="0"/>
              </a:rPr>
              <a:t>běžnější bylo široké použití v běžném životě</a:t>
            </a:r>
          </a:p>
          <a:p>
            <a:pPr marL="540000" lvl="1" indent="-180000">
              <a:buFontTx/>
              <a:buChar char="-"/>
            </a:pPr>
            <a:r>
              <a:rPr lang="cs-CZ" sz="2000" b="1" dirty="0">
                <a:latin typeface="Calibri" pitchFamily="34" charset="0"/>
                <a:cs typeface="Calibri" pitchFamily="34" charset="0"/>
              </a:rPr>
              <a:t>délka čepele - od 250 do 350 mm</a:t>
            </a:r>
          </a:p>
          <a:p>
            <a:pPr marL="540000" lvl="1" indent="-180000">
              <a:buFontTx/>
              <a:buChar char="-"/>
            </a:pPr>
            <a:r>
              <a:rPr lang="cs-CZ" sz="2000" b="1" dirty="0">
                <a:latin typeface="Calibri" pitchFamily="34" charset="0"/>
                <a:cs typeface="Calibri" pitchFamily="34" charset="0"/>
              </a:rPr>
              <a:t>používaly se po velkou část principátu - ve 2 st. však podstatně méně - na Traianově sloupu již nejsou známy</a:t>
            </a:r>
          </a:p>
        </p:txBody>
      </p:sp>
    </p:spTree>
    <p:extLst>
      <p:ext uri="{BB962C8B-B14F-4D97-AF65-F5344CB8AC3E}">
        <p14:creationId xmlns:p14="http://schemas.microsoft.com/office/powerpoint/2010/main" val="2445231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dýky 01.jpg"/>
          <p:cNvPicPr>
            <a:picLocks noChangeAspect="1"/>
          </p:cNvPicPr>
          <p:nvPr/>
        </p:nvPicPr>
        <p:blipFill>
          <a:blip r:embed="rId2" cstate="print"/>
          <a:stretch>
            <a:fillRect/>
          </a:stretch>
        </p:blipFill>
        <p:spPr>
          <a:xfrm>
            <a:off x="467544" y="476672"/>
            <a:ext cx="3867180" cy="5400600"/>
          </a:xfrm>
          <a:prstGeom prst="rect">
            <a:avLst/>
          </a:prstGeom>
          <a:ln>
            <a:noFill/>
          </a:ln>
          <a:effectLst>
            <a:outerShdw blurRad="190500" algn="tl" rotWithShape="0">
              <a:srgbClr val="000000">
                <a:alpha val="70000"/>
              </a:srgbClr>
            </a:outerShdw>
          </a:effectLst>
        </p:spPr>
      </p:pic>
      <p:pic>
        <p:nvPicPr>
          <p:cNvPr id="3" name="Obrázek 2" descr="dýky 02.jpg"/>
          <p:cNvPicPr>
            <a:picLocks noChangeAspect="1"/>
          </p:cNvPicPr>
          <p:nvPr/>
        </p:nvPicPr>
        <p:blipFill>
          <a:blip r:embed="rId3" cstate="print"/>
          <a:stretch>
            <a:fillRect/>
          </a:stretch>
        </p:blipFill>
        <p:spPr>
          <a:xfrm>
            <a:off x="4499992" y="476672"/>
            <a:ext cx="4224947" cy="59046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15465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548680"/>
            <a:ext cx="8064896" cy="5386090"/>
          </a:xfrm>
          <a:prstGeom prst="rect">
            <a:avLst/>
          </a:prstGeom>
          <a:noFill/>
        </p:spPr>
        <p:txBody>
          <a:bodyPr wrap="square" rtlCol="0">
            <a:spAutoFit/>
          </a:bodyPr>
          <a:lstStyle/>
          <a:p>
            <a:r>
              <a:rPr lang="cs-CZ" sz="2400" b="1" dirty="0">
                <a:latin typeface="Calibri" pitchFamily="34" charset="0"/>
                <a:cs typeface="Calibri" pitchFamily="34" charset="0"/>
              </a:rPr>
              <a:t>Výstroj</a:t>
            </a:r>
          </a:p>
          <a:p>
            <a:endParaRPr lang="cs-CZ" sz="1000" b="1" dirty="0">
              <a:latin typeface="Calibri" pitchFamily="34" charset="0"/>
              <a:cs typeface="Calibri" pitchFamily="34" charset="0"/>
            </a:endParaRPr>
          </a:p>
          <a:p>
            <a:r>
              <a:rPr lang="cs-CZ" sz="2000" b="1" dirty="0">
                <a:latin typeface="Calibri" pitchFamily="34" charset="0"/>
                <a:cs typeface="Calibri" pitchFamily="34" charset="0"/>
              </a:rPr>
              <a:t>Zbroj</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používáno bylo několik druhů</a:t>
            </a:r>
          </a:p>
          <a:p>
            <a:pPr marL="540000" lvl="1" indent="-180000">
              <a:buFontTx/>
              <a:buChar char="-"/>
            </a:pPr>
            <a:r>
              <a:rPr lang="cs-CZ" sz="2000" b="1" dirty="0">
                <a:latin typeface="Calibri" pitchFamily="34" charset="0"/>
                <a:cs typeface="Calibri" pitchFamily="34" charset="0"/>
              </a:rPr>
              <a:t>nejdražší a zároveň nejlepší byla kroužková zbroj/košile, vyráběná spojováním kovových kroužků - </a:t>
            </a:r>
            <a:r>
              <a:rPr lang="cs-CZ" sz="2000" b="1" i="1" dirty="0" err="1">
                <a:latin typeface="Calibri" pitchFamily="34" charset="0"/>
                <a:cs typeface="Calibri" pitchFamily="34" charset="0"/>
              </a:rPr>
              <a:t>lorica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hamata</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převzata od galských kmenů ze severu Itálie</a:t>
            </a:r>
          </a:p>
          <a:p>
            <a:pPr marL="1080000" lvl="2" indent="-180000">
              <a:buFontTx/>
              <a:buChar char="-"/>
            </a:pPr>
            <a:r>
              <a:rPr lang="cs-CZ" sz="2000" b="1" dirty="0">
                <a:latin typeface="Calibri" pitchFamily="34" charset="0"/>
                <a:cs typeface="Calibri" pitchFamily="34" charset="0"/>
              </a:rPr>
              <a:t>někdy vyráběny z bronzových, většinou však ze železných kroužků o síle 1 mm a průměru 7 mm - kroužky byly nýtovány nebo svařovány</a:t>
            </a:r>
          </a:p>
          <a:p>
            <a:pPr marL="1080000" lvl="2" indent="-180000">
              <a:buFontTx/>
              <a:buChar char="-"/>
            </a:pPr>
            <a:r>
              <a:rPr lang="cs-CZ" sz="2000" b="1" dirty="0">
                <a:latin typeface="Calibri" pitchFamily="34" charset="0"/>
                <a:cs typeface="Calibri" pitchFamily="34" charset="0"/>
              </a:rPr>
              <a:t>na ramenou se zdvojoval, směrem dolů se rozšiřoval</a:t>
            </a:r>
          </a:p>
          <a:p>
            <a:pPr lvl="2">
              <a:buFontTx/>
              <a:buChar char="-"/>
            </a:pPr>
            <a:endParaRPr lang="cs-CZ" sz="2000" b="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výhody - dobrá ochrana a pohyb</a:t>
            </a:r>
          </a:p>
          <a:p>
            <a:pPr marL="1080000" lvl="2" indent="-180000">
              <a:buFontTx/>
              <a:buChar char="-"/>
            </a:pPr>
            <a:endParaRPr lang="cs-CZ" sz="2000" b="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nevýhodou byla velká hmotnost - asi 10-15 kg, zvláště pak u těch košil, které byly na ramenou zesíleny - tento problém pouze z části řešil opasek, který pomáhal částečně váhu rozkládat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548680"/>
            <a:ext cx="8064896" cy="3170099"/>
          </a:xfrm>
          <a:prstGeom prst="rect">
            <a:avLst/>
          </a:prstGeom>
          <a:noFill/>
        </p:spPr>
        <p:txBody>
          <a:bodyPr wrap="square" rtlCol="0">
            <a:spAutoFit/>
          </a:bodyPr>
          <a:lstStyle/>
          <a:p>
            <a:pPr lvl="2"/>
            <a:endParaRPr lang="cs-CZ" sz="2000" b="1" dirty="0">
              <a:latin typeface="Calibri" pitchFamily="34" charset="0"/>
              <a:cs typeface="Calibri" pitchFamily="34" charset="0"/>
            </a:endParaRPr>
          </a:p>
          <a:p>
            <a:pPr>
              <a:buFontTx/>
              <a:buChar char="-"/>
            </a:pPr>
            <a:r>
              <a:rPr lang="cs-CZ" sz="2000" b="1" dirty="0">
                <a:latin typeface="Calibri" pitchFamily="34" charset="0"/>
                <a:cs typeface="Calibri" pitchFamily="34" charset="0"/>
              </a:rPr>
              <a:t> druhým typem byla šupinová zbroj - </a:t>
            </a:r>
            <a:r>
              <a:rPr lang="cs-CZ" sz="2000" b="1" i="1" dirty="0" err="1">
                <a:latin typeface="Calibri" pitchFamily="34" charset="0"/>
                <a:cs typeface="Calibri" pitchFamily="34" charset="0"/>
              </a:rPr>
              <a:t>lorica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squamata</a:t>
            </a:r>
            <a:endParaRPr lang="cs-CZ" sz="2000" b="1" i="1" dirty="0">
              <a:latin typeface="Calibri" pitchFamily="34" charset="0"/>
              <a:cs typeface="Calibri" pitchFamily="34" charset="0"/>
            </a:endParaRPr>
          </a:p>
          <a:p>
            <a:pPr marL="622800" lvl="1" indent="-180000">
              <a:buFontTx/>
              <a:buChar char="-"/>
            </a:pPr>
            <a:r>
              <a:rPr lang="cs-CZ" sz="2000" b="1" dirty="0">
                <a:latin typeface="Calibri" pitchFamily="34" charset="0"/>
                <a:cs typeface="Calibri" pitchFamily="34" charset="0"/>
              </a:rPr>
              <a:t>sestávala z malých bronzových šupin =&gt; méně ohebná než kroužková zbroj</a:t>
            </a:r>
          </a:p>
          <a:p>
            <a:pPr marL="982800" lvl="1" indent="-180000">
              <a:buFontTx/>
              <a:buChar char="-"/>
            </a:pPr>
            <a:r>
              <a:rPr lang="cs-CZ" sz="2000" b="1" dirty="0">
                <a:latin typeface="Calibri" pitchFamily="34" charset="0"/>
                <a:cs typeface="Calibri" pitchFamily="34" charset="0"/>
              </a:rPr>
              <a:t>velikost šupin různá - řady šupin se k sobě spojovaly drátem a poté našívaly na látkový podklad, tak aby se navzájem překrývaly =&gt; zlepšení ochrany</a:t>
            </a:r>
          </a:p>
          <a:p>
            <a:pPr marL="622800" lvl="1" indent="-180000">
              <a:buFontTx/>
              <a:buChar char="-"/>
            </a:pPr>
            <a:r>
              <a:rPr lang="cs-CZ" sz="2000" b="1" dirty="0">
                <a:latin typeface="Calibri" pitchFamily="34" charset="0"/>
                <a:cs typeface="Calibri" pitchFamily="34" charset="0"/>
              </a:rPr>
              <a:t>většinou vyráběn z bronzu, méně ze železa - železné pancíře byly navíc pocínované</a:t>
            </a:r>
          </a:p>
          <a:p>
            <a:pPr marL="622800" lvl="1" indent="-180000">
              <a:buFontTx/>
              <a:buChar char="-"/>
            </a:pPr>
            <a:r>
              <a:rPr lang="cs-CZ" sz="2000" b="1" dirty="0">
                <a:latin typeface="Calibri" pitchFamily="34" charset="0"/>
                <a:cs typeface="Calibri" pitchFamily="34" charset="0"/>
              </a:rPr>
              <a:t>náchylný k poškození - těžko se opravoval</a:t>
            </a:r>
          </a:p>
        </p:txBody>
      </p:sp>
      <p:pic>
        <p:nvPicPr>
          <p:cNvPr id="3" name="Picture 2" descr="rimska armada_0016.1.jpg"/>
          <p:cNvPicPr>
            <a:picLocks noChangeAspect="1"/>
          </p:cNvPicPr>
          <p:nvPr/>
        </p:nvPicPr>
        <p:blipFill>
          <a:blip r:embed="rId2" cstate="print"/>
          <a:stretch>
            <a:fillRect/>
          </a:stretch>
        </p:blipFill>
        <p:spPr>
          <a:xfrm>
            <a:off x="2411760" y="3861048"/>
            <a:ext cx="4320480" cy="25633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191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ancíř 01.jpg"/>
          <p:cNvPicPr>
            <a:picLocks noChangeAspect="1"/>
          </p:cNvPicPr>
          <p:nvPr/>
        </p:nvPicPr>
        <p:blipFill>
          <a:blip r:embed="rId2" cstate="print"/>
          <a:stretch>
            <a:fillRect/>
          </a:stretch>
        </p:blipFill>
        <p:spPr>
          <a:xfrm>
            <a:off x="539552" y="476672"/>
            <a:ext cx="3881259" cy="5832648"/>
          </a:xfrm>
          <a:prstGeom prst="rect">
            <a:avLst/>
          </a:prstGeom>
          <a:ln>
            <a:noFill/>
          </a:ln>
          <a:effectLst>
            <a:outerShdw blurRad="190500" algn="tl" rotWithShape="0">
              <a:srgbClr val="000000">
                <a:alpha val="70000"/>
              </a:srgbClr>
            </a:outerShdw>
          </a:effectLst>
        </p:spPr>
      </p:pic>
      <p:pic>
        <p:nvPicPr>
          <p:cNvPr id="4" name="Picture 3" descr="MA5.JPG"/>
          <p:cNvPicPr>
            <a:picLocks noChangeAspect="1"/>
          </p:cNvPicPr>
          <p:nvPr/>
        </p:nvPicPr>
        <p:blipFill rotWithShape="1">
          <a:blip r:embed="rId3" cstate="print"/>
          <a:srcRect l="1892" r="5395"/>
          <a:stretch/>
        </p:blipFill>
        <p:spPr>
          <a:xfrm>
            <a:off x="4788024" y="476672"/>
            <a:ext cx="3528392" cy="49685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5596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ancíř 05.jpg"/>
          <p:cNvPicPr>
            <a:picLocks noChangeAspect="1"/>
          </p:cNvPicPr>
          <p:nvPr/>
        </p:nvPicPr>
        <p:blipFill>
          <a:blip r:embed="rId2" cstate="print"/>
          <a:stretch>
            <a:fillRect/>
          </a:stretch>
        </p:blipFill>
        <p:spPr>
          <a:xfrm>
            <a:off x="466725" y="581025"/>
            <a:ext cx="8210550" cy="5695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1093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04664"/>
            <a:ext cx="8208912" cy="5632311"/>
          </a:xfrm>
          <a:prstGeom prst="rect">
            <a:avLst/>
          </a:prstGeom>
          <a:noFill/>
        </p:spPr>
        <p:txBody>
          <a:bodyPr wrap="square" rtlCol="0">
            <a:spAutoFit/>
          </a:bodyPr>
          <a:lstStyle/>
          <a:p>
            <a:pPr marL="180000" lvl="1" indent="-180000">
              <a:buFontTx/>
              <a:buChar char="-"/>
            </a:pPr>
            <a:r>
              <a:rPr lang="cs-CZ" sz="2000" b="1" dirty="0">
                <a:latin typeface="Calibri" pitchFamily="34" charset="0"/>
                <a:cs typeface="Calibri" pitchFamily="34" charset="0"/>
              </a:rPr>
              <a:t> lamelový pancíř - </a:t>
            </a:r>
            <a:r>
              <a:rPr lang="cs-CZ" sz="2000" b="1" i="1" dirty="0" err="1">
                <a:latin typeface="Calibri" pitchFamily="34" charset="0"/>
                <a:cs typeface="Calibri" pitchFamily="34" charset="0"/>
              </a:rPr>
              <a:t>lorica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segmentata</a:t>
            </a:r>
            <a:endParaRPr lang="cs-CZ" sz="2000" b="1" i="1" dirty="0">
              <a:latin typeface="Calibri" pitchFamily="34" charset="0"/>
              <a:cs typeface="Calibri" pitchFamily="34" charset="0"/>
            </a:endParaRPr>
          </a:p>
          <a:p>
            <a:pPr marL="540000" lvl="2" indent="-180000">
              <a:buFontTx/>
              <a:buChar char="-"/>
            </a:pPr>
            <a:r>
              <a:rPr lang="cs-CZ" sz="2000" b="1" dirty="0">
                <a:latin typeface="Calibri" pitchFamily="34" charset="0"/>
                <a:cs typeface="Calibri" pitchFamily="34" charset="0"/>
              </a:rPr>
              <a:t>pravděpodobně se začal používat až za principátu =&gt; část staršího typu byla nalezena na lokalitě </a:t>
            </a:r>
            <a:r>
              <a:rPr lang="cs-CZ" sz="2000" b="1" dirty="0" err="1">
                <a:latin typeface="Calibri" pitchFamily="34" charset="0"/>
                <a:cs typeface="Calibri" pitchFamily="34" charset="0"/>
              </a:rPr>
              <a:t>Kalkriese</a:t>
            </a:r>
            <a:endParaRPr lang="cs-CZ" sz="2000" b="1" dirty="0">
              <a:latin typeface="Calibri" pitchFamily="34" charset="0"/>
              <a:cs typeface="Calibri" pitchFamily="34" charset="0"/>
            </a:endParaRPr>
          </a:p>
          <a:p>
            <a:pPr marL="540000" lvl="2" indent="-180000">
              <a:buFontTx/>
              <a:buChar char="-"/>
            </a:pPr>
            <a:r>
              <a:rPr lang="cs-CZ" sz="2000" b="1" dirty="0">
                <a:latin typeface="Calibri" pitchFamily="34" charset="0"/>
                <a:cs typeface="Calibri" pitchFamily="34" charset="0"/>
              </a:rPr>
              <a:t>používán byl asi do 3. st.</a:t>
            </a:r>
          </a:p>
          <a:p>
            <a:pPr marL="540000" lvl="2" indent="-180000">
              <a:buFontTx/>
              <a:buChar char="-"/>
            </a:pPr>
            <a:r>
              <a:rPr lang="cs-CZ" sz="2000" b="1" dirty="0">
                <a:latin typeface="Calibri" pitchFamily="34" charset="0"/>
                <a:cs typeface="Calibri" pitchFamily="34" charset="0"/>
              </a:rPr>
              <a:t>pancíř je tvořen řadami železných lamel, které jsou navzájem propojeny koženými pásky</a:t>
            </a:r>
          </a:p>
          <a:p>
            <a:pPr marL="1080000" lvl="3" indent="-180000">
              <a:buFontTx/>
              <a:buChar char="-"/>
            </a:pPr>
            <a:r>
              <a:rPr lang="cs-CZ" sz="2000" b="1" dirty="0">
                <a:latin typeface="Calibri" pitchFamily="34" charset="0"/>
                <a:cs typeface="Calibri" pitchFamily="34" charset="0"/>
              </a:rPr>
              <a:t>lamely nebyly kaleny - předpokládá se lepší ochrana</a:t>
            </a:r>
          </a:p>
          <a:p>
            <a:pPr marL="540000" lvl="2" indent="-180000">
              <a:buFontTx/>
              <a:buChar char="-"/>
            </a:pPr>
            <a:r>
              <a:rPr lang="cs-CZ" sz="2000" b="1" dirty="0">
                <a:latin typeface="Calibri" pitchFamily="34" charset="0"/>
                <a:cs typeface="Calibri" pitchFamily="34" charset="0"/>
              </a:rPr>
              <a:t>ochrana celého trupu a ramen</a:t>
            </a:r>
          </a:p>
          <a:p>
            <a:pPr marL="540000" lvl="2" indent="-180000">
              <a:buFontTx/>
              <a:buChar char="-"/>
            </a:pPr>
            <a:r>
              <a:rPr lang="cs-CZ" sz="2000" b="1" dirty="0">
                <a:latin typeface="Calibri" pitchFamily="34" charset="0"/>
                <a:cs typeface="Calibri" pitchFamily="34" charset="0"/>
              </a:rPr>
              <a:t>moderní rekonstrukce potvrdily odolnost - pancíř dokázal odchýlit nebo zcela odrazit většinu šípů a oštěpů</a:t>
            </a:r>
          </a:p>
          <a:p>
            <a:pPr marL="540000" lvl="2" indent="-180000">
              <a:buFontTx/>
              <a:buChar char="-"/>
            </a:pPr>
            <a:r>
              <a:rPr lang="cs-CZ" sz="2000" b="1" dirty="0">
                <a:latin typeface="Calibri" pitchFamily="34" charset="0"/>
                <a:cs typeface="Calibri" pitchFamily="34" charset="0"/>
              </a:rPr>
              <a:t>váha mohla být až 9 kg</a:t>
            </a:r>
          </a:p>
          <a:p>
            <a:pPr marL="540000" lvl="2" indent="-180000">
              <a:buFontTx/>
              <a:buChar char="-"/>
            </a:pPr>
            <a:r>
              <a:rPr lang="cs-CZ" sz="2000" b="1" dirty="0">
                <a:latin typeface="Calibri" pitchFamily="34" charset="0"/>
                <a:cs typeface="Calibri" pitchFamily="34" charset="0"/>
              </a:rPr>
              <a:t>nevýhody:</a:t>
            </a:r>
          </a:p>
          <a:p>
            <a:pPr marL="1080000" lvl="3" indent="-180000">
              <a:buFontTx/>
              <a:buChar char="-"/>
            </a:pPr>
            <a:r>
              <a:rPr lang="cs-CZ" sz="2000" b="1" dirty="0">
                <a:latin typeface="Calibri" pitchFamily="34" charset="0"/>
                <a:cs typeface="Calibri" pitchFamily="34" charset="0"/>
              </a:rPr>
              <a:t>lehčí než kroužková zbroj, ale méně pohodlná</a:t>
            </a:r>
          </a:p>
          <a:p>
            <a:pPr marL="1080000" lvl="3" indent="-180000">
              <a:buFontTx/>
              <a:buChar char="-"/>
            </a:pPr>
            <a:r>
              <a:rPr lang="cs-CZ" sz="2000" b="1" dirty="0">
                <a:latin typeface="Calibri" pitchFamily="34" charset="0"/>
                <a:cs typeface="Calibri" pitchFamily="34" charset="0"/>
              </a:rPr>
              <a:t>složitější údržba - složitý výrobek</a:t>
            </a:r>
          </a:p>
          <a:p>
            <a:pPr marL="1440000" lvl="4" indent="-180000">
              <a:buFontTx/>
              <a:buChar char="-"/>
            </a:pPr>
            <a:r>
              <a:rPr lang="cs-CZ" sz="2000" b="1" dirty="0">
                <a:latin typeface="Calibri" pitchFamily="34" charset="0"/>
                <a:cs typeface="Calibri" pitchFamily="34" charset="0"/>
              </a:rPr>
              <a:t>množství lamel, bronzové přezky, panty a háky</a:t>
            </a:r>
          </a:p>
          <a:p>
            <a:pPr marL="1440000" lvl="4" indent="-180000">
              <a:buFontTx/>
              <a:buChar char="-"/>
            </a:pPr>
            <a:r>
              <a:rPr lang="cs-CZ" sz="2000" b="1" dirty="0">
                <a:latin typeface="Calibri" pitchFamily="34" charset="0"/>
                <a:cs typeface="Calibri" pitchFamily="34" charset="0"/>
              </a:rPr>
              <a:t>bronzové části reagovaly s kovovými lamelami =&gt; docházelo ke korozi, která způsobovala odlamování nebo upadnutí částí kování =&gt; časté nálezy</a:t>
            </a:r>
          </a:p>
        </p:txBody>
      </p:sp>
    </p:spTree>
    <p:extLst>
      <p:ext uri="{BB962C8B-B14F-4D97-AF65-F5344CB8AC3E}">
        <p14:creationId xmlns:p14="http://schemas.microsoft.com/office/powerpoint/2010/main" val="631333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ancíř 03.jpg"/>
          <p:cNvPicPr>
            <a:picLocks noChangeAspect="1"/>
          </p:cNvPicPr>
          <p:nvPr/>
        </p:nvPicPr>
        <p:blipFill>
          <a:blip r:embed="rId2" cstate="print"/>
          <a:stretch>
            <a:fillRect/>
          </a:stretch>
        </p:blipFill>
        <p:spPr>
          <a:xfrm>
            <a:off x="467544" y="404664"/>
            <a:ext cx="4869808" cy="5472608"/>
          </a:xfrm>
          <a:prstGeom prst="rect">
            <a:avLst/>
          </a:prstGeom>
          <a:ln>
            <a:noFill/>
          </a:ln>
          <a:effectLst>
            <a:outerShdw blurRad="190500" algn="tl" rotWithShape="0">
              <a:srgbClr val="000000">
                <a:alpha val="70000"/>
              </a:srgbClr>
            </a:outerShdw>
          </a:effectLst>
        </p:spPr>
      </p:pic>
      <p:pic>
        <p:nvPicPr>
          <p:cNvPr id="6" name="Obrázek 5" descr="pancíř 02.jpg"/>
          <p:cNvPicPr>
            <a:picLocks noChangeAspect="1"/>
          </p:cNvPicPr>
          <p:nvPr/>
        </p:nvPicPr>
        <p:blipFill>
          <a:blip r:embed="rId3" cstate="print"/>
          <a:stretch>
            <a:fillRect/>
          </a:stretch>
        </p:blipFill>
        <p:spPr>
          <a:xfrm>
            <a:off x="5436096" y="404664"/>
            <a:ext cx="3280213" cy="48691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7911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04664"/>
            <a:ext cx="7848872" cy="5632311"/>
          </a:xfrm>
          <a:prstGeom prst="rect">
            <a:avLst/>
          </a:prstGeom>
          <a:noFill/>
        </p:spPr>
        <p:txBody>
          <a:bodyPr wrap="square" rtlCol="0">
            <a:spAutoFit/>
          </a:bodyPr>
          <a:lstStyle/>
          <a:p>
            <a:r>
              <a:rPr lang="cs-CZ" sz="2000" b="1" dirty="0">
                <a:latin typeface="Calibri" pitchFamily="34" charset="0"/>
                <a:cs typeface="Calibri" pitchFamily="34" charset="0"/>
              </a:rPr>
              <a:t> </a:t>
            </a:r>
            <a:r>
              <a:rPr lang="cs-CZ" sz="2000" b="1" dirty="0" err="1">
                <a:latin typeface="Calibri" pitchFamily="34" charset="0"/>
                <a:cs typeface="Calibri" pitchFamily="34" charset="0"/>
              </a:rPr>
              <a:t>Ammianus</a:t>
            </a:r>
            <a:r>
              <a:rPr lang="cs-CZ" sz="2000" b="1" dirty="0">
                <a:latin typeface="Calibri" pitchFamily="34" charset="0"/>
                <a:cs typeface="Calibri" pitchFamily="34" charset="0"/>
              </a:rPr>
              <a:t> </a:t>
            </a:r>
            <a:r>
              <a:rPr lang="cs-CZ" sz="2000" b="1" dirty="0" err="1">
                <a:latin typeface="Calibri" pitchFamily="34" charset="0"/>
                <a:cs typeface="Calibri" pitchFamily="34" charset="0"/>
              </a:rPr>
              <a:t>Marcellinus</a:t>
            </a:r>
            <a:r>
              <a:rPr lang="cs-CZ" sz="2000" b="1" dirty="0">
                <a:latin typeface="Calibri" pitchFamily="34" charset="0"/>
                <a:cs typeface="Calibri" pitchFamily="34" charset="0"/>
              </a:rPr>
              <a:t> (asi 330 – kolem 400 po Kr.)</a:t>
            </a:r>
          </a:p>
          <a:p>
            <a:pPr marL="540000" lvl="1" indent="-180000">
              <a:buFontTx/>
              <a:buChar char="-"/>
            </a:pPr>
            <a:r>
              <a:rPr lang="cs-CZ" sz="2000" b="1" dirty="0">
                <a:latin typeface="Calibri" pitchFamily="34" charset="0"/>
                <a:cs typeface="Calibri" pitchFamily="34" charset="0"/>
              </a:rPr>
              <a:t>dějepisec</a:t>
            </a:r>
          </a:p>
          <a:p>
            <a:pPr marL="540000" lvl="1" indent="-180000">
              <a:buFontTx/>
              <a:buChar char="-"/>
            </a:pPr>
            <a:r>
              <a:rPr lang="cs-CZ" sz="2000" b="1" dirty="0">
                <a:latin typeface="Calibri" pitchFamily="34" charset="0"/>
                <a:cs typeface="Calibri" pitchFamily="34" charset="0"/>
              </a:rPr>
              <a:t>dílo </a:t>
            </a:r>
            <a:r>
              <a:rPr lang="cs-CZ" sz="2000" b="1" i="1" dirty="0">
                <a:latin typeface="Calibri" pitchFamily="34" charset="0"/>
                <a:cs typeface="Calibri" pitchFamily="34" charset="0"/>
              </a:rPr>
              <a:t>Res </a:t>
            </a:r>
            <a:r>
              <a:rPr lang="cs-CZ" sz="2000" b="1" i="1" dirty="0" err="1">
                <a:latin typeface="Calibri" pitchFamily="34" charset="0"/>
                <a:cs typeface="Calibri" pitchFamily="34" charset="0"/>
              </a:rPr>
              <a:t>Gestae</a:t>
            </a:r>
            <a:endParaRPr lang="cs-CZ" sz="2000" b="1" i="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podrobné popisy tažení a obléhání, přičemž čerpal z vlastních zkušeností - štábní důstojník při taženích </a:t>
            </a:r>
            <a:r>
              <a:rPr lang="cs-CZ" sz="2000" b="1" dirty="0" err="1">
                <a:latin typeface="Calibri" pitchFamily="34" charset="0"/>
                <a:cs typeface="Calibri" pitchFamily="34" charset="0"/>
              </a:rPr>
              <a:t>Iulia</a:t>
            </a:r>
            <a:r>
              <a:rPr lang="cs-CZ" sz="2000" b="1" dirty="0">
                <a:latin typeface="Calibri" pitchFamily="34" charset="0"/>
                <a:cs typeface="Calibri" pitchFamily="34" charset="0"/>
              </a:rPr>
              <a:t> Apostaty proti Peršanům</a:t>
            </a:r>
          </a:p>
          <a:p>
            <a:pPr lvl="1">
              <a:buFontTx/>
              <a:buChar char="-"/>
            </a:pPr>
            <a:endParaRPr lang="cs-CZ" sz="2000" b="1" dirty="0">
              <a:latin typeface="Calibri" pitchFamily="34" charset="0"/>
              <a:cs typeface="Calibri" pitchFamily="34" charset="0"/>
            </a:endParaRP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 součástí literární tradice jsou i teoretická díla - vojenské příručky</a:t>
            </a:r>
          </a:p>
          <a:p>
            <a:pPr marL="540000" lvl="1" indent="-180000">
              <a:buFontTx/>
              <a:buChar char="-"/>
            </a:pPr>
            <a:r>
              <a:rPr lang="cs-CZ" sz="2000" b="1" dirty="0">
                <a:latin typeface="Calibri" pitchFamily="34" charset="0"/>
                <a:cs typeface="Calibri" pitchFamily="34" charset="0"/>
              </a:rPr>
              <a:t>nejsou zcela přesné v popisu armády =&gt; sklony k popisu ideálního stavu, nikoliv stavu skutečného</a:t>
            </a:r>
          </a:p>
          <a:p>
            <a:pPr lvl="1">
              <a:buFontTx/>
              <a:buChar char="-"/>
            </a:pPr>
            <a:endParaRPr lang="cs-CZ" sz="2000" b="1" dirty="0">
              <a:latin typeface="Calibri" pitchFamily="34" charset="0"/>
              <a:cs typeface="Calibri" pitchFamily="34" charset="0"/>
            </a:endParaRPr>
          </a:p>
          <a:p>
            <a:pPr>
              <a:buFontTx/>
              <a:buChar char="-"/>
            </a:pPr>
            <a:r>
              <a:rPr lang="cs-CZ" sz="2000" b="1" dirty="0">
                <a:latin typeface="Calibri" pitchFamily="34" charset="0"/>
                <a:cs typeface="Calibri" pitchFamily="34" charset="0"/>
              </a:rPr>
              <a:t> autoři:</a:t>
            </a:r>
          </a:p>
          <a:p>
            <a:endParaRPr lang="cs-CZ" sz="1000" b="1" dirty="0">
              <a:latin typeface="Calibri" pitchFamily="34" charset="0"/>
              <a:cs typeface="Calibri" pitchFamily="34" charset="0"/>
            </a:endParaRPr>
          </a:p>
          <a:p>
            <a:pPr marL="540000" lvl="1"/>
            <a:r>
              <a:rPr lang="cs-CZ" sz="2000" b="1" dirty="0" err="1">
                <a:latin typeface="Calibri" pitchFamily="34" charset="0"/>
                <a:cs typeface="Calibri" pitchFamily="34" charset="0"/>
              </a:rPr>
              <a:t>Frontinus</a:t>
            </a:r>
            <a:r>
              <a:rPr lang="cs-CZ" sz="2000" b="1" dirty="0">
                <a:latin typeface="Calibri" pitchFamily="34" charset="0"/>
                <a:cs typeface="Calibri" pitchFamily="34" charset="0"/>
              </a:rPr>
              <a:t> </a:t>
            </a:r>
            <a:r>
              <a:rPr lang="cs-CZ" sz="2000" b="1" dirty="0" err="1">
                <a:latin typeface="Calibri" pitchFamily="34" charset="0"/>
                <a:cs typeface="Calibri" pitchFamily="34" charset="0"/>
              </a:rPr>
              <a:t>Sextus</a:t>
            </a:r>
            <a:r>
              <a:rPr lang="cs-CZ" sz="2000" b="1" dirty="0">
                <a:latin typeface="Calibri" pitchFamily="34" charset="0"/>
                <a:cs typeface="Calibri" pitchFamily="34" charset="0"/>
              </a:rPr>
              <a:t> </a:t>
            </a:r>
            <a:r>
              <a:rPr lang="cs-CZ" sz="2000" b="1" dirty="0" err="1">
                <a:latin typeface="Calibri" pitchFamily="34" charset="0"/>
                <a:cs typeface="Calibri" pitchFamily="34" charset="0"/>
              </a:rPr>
              <a:t>Iulius</a:t>
            </a:r>
            <a:r>
              <a:rPr lang="cs-CZ" sz="2000" b="1" dirty="0">
                <a:latin typeface="Calibri" pitchFamily="34" charset="0"/>
                <a:cs typeface="Calibri" pitchFamily="34" charset="0"/>
              </a:rPr>
              <a:t> (asi 40 – 105 po Kr.)</a:t>
            </a:r>
          </a:p>
          <a:p>
            <a:pPr marL="1080000" lvl="2" indent="-180000">
              <a:buFontTx/>
              <a:buChar char="-"/>
            </a:pPr>
            <a:r>
              <a:rPr lang="cs-CZ" sz="2000" b="1" dirty="0">
                <a:latin typeface="Calibri" pitchFamily="34" charset="0"/>
                <a:cs typeface="Calibri" pitchFamily="34" charset="0"/>
              </a:rPr>
              <a:t>vojevůdce</a:t>
            </a:r>
          </a:p>
          <a:p>
            <a:pPr marL="1080000" lvl="2" indent="-180000">
              <a:buFontTx/>
              <a:buChar char="-"/>
            </a:pPr>
            <a:r>
              <a:rPr lang="cs-CZ" sz="2000" b="1" dirty="0">
                <a:latin typeface="Calibri" pitchFamily="34" charset="0"/>
                <a:cs typeface="Calibri" pitchFamily="34" charset="0"/>
              </a:rPr>
              <a:t>dílo - O válečných lstech (</a:t>
            </a:r>
            <a:r>
              <a:rPr lang="cs-CZ" sz="2000" b="1" i="1" dirty="0" err="1">
                <a:latin typeface="Calibri" pitchFamily="34" charset="0"/>
                <a:cs typeface="Calibri" pitchFamily="34" charset="0"/>
              </a:rPr>
              <a:t>Stratégémata</a:t>
            </a:r>
            <a:r>
              <a:rPr lang="cs-CZ" sz="2000" b="1" dirty="0">
                <a:latin typeface="Calibri" pitchFamily="34" charset="0"/>
                <a:cs typeface="Calibri" pitchFamily="34" charset="0"/>
              </a:rPr>
              <a:t>)</a:t>
            </a:r>
          </a:p>
          <a:p>
            <a:pPr marL="1440000" lvl="3" indent="-180000">
              <a:buFontTx/>
              <a:buChar char="-"/>
            </a:pPr>
            <a:r>
              <a:rPr lang="cs-CZ" sz="2000" b="1" dirty="0">
                <a:latin typeface="Calibri" pitchFamily="34" charset="0"/>
                <a:cs typeface="Calibri" pitchFamily="34" charset="0"/>
              </a:rPr>
              <a:t>popis struktury armády za principátu</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rimska armada_0016.jpg"/>
          <p:cNvPicPr>
            <a:picLocks noChangeAspect="1"/>
          </p:cNvPicPr>
          <p:nvPr/>
        </p:nvPicPr>
        <p:blipFill>
          <a:blip r:embed="rId2" cstate="print"/>
          <a:stretch>
            <a:fillRect/>
          </a:stretch>
        </p:blipFill>
        <p:spPr>
          <a:xfrm>
            <a:off x="1511660" y="798625"/>
            <a:ext cx="6120681" cy="52607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9891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548680"/>
            <a:ext cx="8064896" cy="1631216"/>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pod všechny typy pancířů se nosil vypolstrovaný oděv, o kterém není mnoho známo</a:t>
            </a:r>
          </a:p>
          <a:p>
            <a:pPr marL="540000" lvl="1" indent="-180000">
              <a:buFontTx/>
              <a:buChar char="-"/>
            </a:pPr>
            <a:r>
              <a:rPr lang="cs-CZ" sz="2000" b="1" dirty="0">
                <a:latin typeface="Calibri" pitchFamily="34" charset="0"/>
                <a:cs typeface="Calibri" pitchFamily="34" charset="0"/>
              </a:rPr>
              <a:t>vyráběl se z látky</a:t>
            </a:r>
          </a:p>
          <a:p>
            <a:pPr marL="540000" lvl="1" indent="-180000">
              <a:buFontTx/>
              <a:buChar char="-"/>
            </a:pPr>
            <a:r>
              <a:rPr lang="cs-CZ" sz="2000" b="1" dirty="0">
                <a:latin typeface="Calibri" pitchFamily="34" charset="0"/>
                <a:cs typeface="Calibri" pitchFamily="34" charset="0"/>
              </a:rPr>
              <a:t>v pramenech znám pod názvy </a:t>
            </a:r>
            <a:r>
              <a:rPr lang="cs-CZ" sz="2000" b="1" i="1" dirty="0" err="1">
                <a:latin typeface="Calibri" pitchFamily="34" charset="0"/>
                <a:cs typeface="Calibri" pitchFamily="34" charset="0"/>
              </a:rPr>
              <a:t>thoramachus</a:t>
            </a:r>
            <a:r>
              <a:rPr lang="cs-CZ" sz="2000" b="1" dirty="0">
                <a:latin typeface="Calibri" pitchFamily="34" charset="0"/>
                <a:cs typeface="Calibri" pitchFamily="34" charset="0"/>
              </a:rPr>
              <a:t> nebo </a:t>
            </a:r>
            <a:r>
              <a:rPr lang="cs-CZ" sz="2000" b="1" i="1" dirty="0" err="1">
                <a:latin typeface="Calibri" pitchFamily="34" charset="0"/>
                <a:cs typeface="Calibri" pitchFamily="34" charset="0"/>
              </a:rPr>
              <a:t>subarmatis</a:t>
            </a:r>
            <a:r>
              <a:rPr lang="cs-CZ" sz="2000" b="1" i="1" dirty="0">
                <a:latin typeface="Calibri" pitchFamily="34" charset="0"/>
                <a:cs typeface="Calibri" pitchFamily="34" charset="0"/>
              </a:rPr>
              <a:t> </a:t>
            </a:r>
            <a:r>
              <a:rPr lang="cs-CZ" sz="2000" b="1" dirty="0">
                <a:latin typeface="Calibri" pitchFamily="34" charset="0"/>
                <a:cs typeface="Calibri" pitchFamily="34" charset="0"/>
              </a:rPr>
              <a:t>- označení však není spolehlivé</a:t>
            </a:r>
            <a:endParaRPr lang="cs-CZ" sz="2000" i="1" dirty="0"/>
          </a:p>
        </p:txBody>
      </p:sp>
      <p:pic>
        <p:nvPicPr>
          <p:cNvPr id="3" name="Obrázek 2" descr="pancíř 04.jpg"/>
          <p:cNvPicPr>
            <a:picLocks noChangeAspect="1"/>
          </p:cNvPicPr>
          <p:nvPr/>
        </p:nvPicPr>
        <p:blipFill>
          <a:blip r:embed="rId2" cstate="print"/>
          <a:stretch>
            <a:fillRect/>
          </a:stretch>
        </p:blipFill>
        <p:spPr>
          <a:xfrm>
            <a:off x="1763688" y="2276872"/>
            <a:ext cx="5613613" cy="41098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27912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20688"/>
            <a:ext cx="8136904" cy="2554545"/>
          </a:xfrm>
          <a:prstGeom prst="rect">
            <a:avLst/>
          </a:prstGeom>
          <a:noFill/>
        </p:spPr>
        <p:txBody>
          <a:bodyPr wrap="square" rtlCol="0">
            <a:spAutoFit/>
          </a:bodyPr>
          <a:lstStyle/>
          <a:p>
            <a:pPr marL="540000" lvl="1" indent="-180000">
              <a:buFontTx/>
              <a:buChar char="-"/>
            </a:pPr>
            <a:r>
              <a:rPr lang="cs-CZ" sz="2000" b="1" dirty="0">
                <a:latin typeface="Calibri" pitchFamily="34" charset="0"/>
                <a:cs typeface="Calibri" pitchFamily="34" charset="0"/>
              </a:rPr>
              <a:t>mezi další typy patřili různé druhy kompaktních pancířů s naznačenou muskulaturou - svalové pancíře, zvoncové pancíře</a:t>
            </a:r>
          </a:p>
          <a:p>
            <a:pPr marL="540000" lvl="2" indent="-180000">
              <a:buFontTx/>
              <a:buChar char="-"/>
            </a:pPr>
            <a:r>
              <a:rPr lang="cs-CZ" sz="2000" b="1" dirty="0">
                <a:latin typeface="Calibri" pitchFamily="34" charset="0"/>
                <a:cs typeface="Calibri" pitchFamily="34" charset="0"/>
              </a:rPr>
              <a:t> používány byly hlavně vyššími důstojníky a jezdci</a:t>
            </a:r>
          </a:p>
          <a:p>
            <a:pPr marL="540000" lvl="2"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před profesionalizací armády - vzhledem k ceně zbroje nosili někteří vojáci pouze náprsní destičky čtvercového nebo okrouhlého tvaru, vyrobené z bronzu nebo železa, které se na hruď připevňovali pomocí řemínků</a:t>
            </a:r>
          </a:p>
        </p:txBody>
      </p:sp>
      <p:pic>
        <p:nvPicPr>
          <p:cNvPr id="3" name="Picture 1" descr="republikánské zbroj - destička.jpg"/>
          <p:cNvPicPr>
            <a:picLocks noChangeAspect="1"/>
          </p:cNvPicPr>
          <p:nvPr/>
        </p:nvPicPr>
        <p:blipFill>
          <a:blip r:embed="rId2" cstate="print"/>
          <a:stretch>
            <a:fillRect/>
          </a:stretch>
        </p:blipFill>
        <p:spPr>
          <a:xfrm>
            <a:off x="3307623" y="3068960"/>
            <a:ext cx="2600761" cy="322893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136904" cy="5324535"/>
          </a:xfrm>
          <a:prstGeom prst="rect">
            <a:avLst/>
          </a:prstGeom>
          <a:noFill/>
        </p:spPr>
        <p:txBody>
          <a:bodyPr wrap="square" rtlCol="0">
            <a:spAutoFit/>
          </a:bodyPr>
          <a:lstStyle/>
          <a:p>
            <a:r>
              <a:rPr lang="cs-CZ" sz="2000" b="1" dirty="0">
                <a:latin typeface="Calibri" pitchFamily="34" charset="0"/>
                <a:cs typeface="Calibri" pitchFamily="34" charset="0"/>
              </a:rPr>
              <a:t>Přilby</a:t>
            </a:r>
          </a:p>
          <a:p>
            <a:endParaRPr lang="cs-CZ" sz="1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stejně jako u pancíře známo několik typů =&gt; před reformami si každý zbroj obstarával sám</a:t>
            </a:r>
          </a:p>
          <a:p>
            <a:pPr marL="180000" lvl="1" indent="-180000">
              <a:buFontTx/>
              <a:buChar char="-"/>
            </a:pPr>
            <a:endParaRPr lang="cs-CZ" sz="1000" b="1" dirty="0">
              <a:latin typeface="Calibri" pitchFamily="34" charset="0"/>
              <a:cs typeface="Calibri" pitchFamily="34" charset="0"/>
            </a:endParaRPr>
          </a:p>
          <a:p>
            <a:pPr marL="180000" lvl="1" indent="-180000">
              <a:buFontTx/>
              <a:buChar char="-"/>
            </a:pPr>
            <a:r>
              <a:rPr lang="cs-CZ" sz="2000" b="1" dirty="0" err="1">
                <a:latin typeface="Calibri" pitchFamily="34" charset="0"/>
                <a:cs typeface="Calibri" pitchFamily="34" charset="0"/>
              </a:rPr>
              <a:t>Montefortino</a:t>
            </a:r>
            <a:endParaRPr lang="cs-CZ" sz="2000" b="1" dirty="0">
              <a:latin typeface="Calibri" pitchFamily="34" charset="0"/>
              <a:cs typeface="Calibri" pitchFamily="34" charset="0"/>
            </a:endParaRPr>
          </a:p>
          <a:p>
            <a:pPr marL="540000" lvl="2" indent="-180000">
              <a:buFontTx/>
              <a:buChar char="-"/>
            </a:pPr>
            <a:r>
              <a:rPr lang="cs-CZ" sz="2000" b="1" dirty="0">
                <a:latin typeface="Calibri" pitchFamily="34" charset="0"/>
                <a:cs typeface="Calibri" pitchFamily="34" charset="0"/>
              </a:rPr>
              <a:t>nejběžnější typ, galský původ</a:t>
            </a:r>
          </a:p>
          <a:p>
            <a:pPr marL="540000" lvl="2" indent="-180000">
              <a:buFontTx/>
              <a:buChar char="-"/>
            </a:pPr>
            <a:r>
              <a:rPr lang="cs-CZ" sz="2000" b="1" dirty="0">
                <a:latin typeface="Calibri" pitchFamily="34" charset="0"/>
                <a:cs typeface="Calibri" pitchFamily="34" charset="0"/>
              </a:rPr>
              <a:t>vysoce vyklenutá skořepina zakončená držákem na chochol, opatřená výběžkem na ochranu šíje a zavěšenými lícnicemi</a:t>
            </a:r>
          </a:p>
          <a:p>
            <a:pPr marL="540000" lvl="2" indent="-180000">
              <a:buFontTx/>
              <a:buChar char="-"/>
            </a:pPr>
            <a:endParaRPr lang="cs-CZ" sz="2000" b="1" dirty="0">
              <a:latin typeface="Calibri" pitchFamily="34" charset="0"/>
              <a:cs typeface="Calibri" pitchFamily="34" charset="0"/>
            </a:endParaRPr>
          </a:p>
          <a:p>
            <a:pPr marL="180000" lvl="1" indent="-180000"/>
            <a:r>
              <a:rPr lang="cs-CZ" sz="2000" b="1" dirty="0">
                <a:latin typeface="Calibri" pitchFamily="34" charset="0"/>
                <a:cs typeface="Calibri" pitchFamily="34" charset="0"/>
              </a:rPr>
              <a:t>- etrusko-korintský typ</a:t>
            </a:r>
          </a:p>
          <a:p>
            <a:pPr marL="540000" lvl="2" indent="-180000">
              <a:buFontTx/>
              <a:buChar char="-"/>
            </a:pPr>
            <a:r>
              <a:rPr lang="cs-CZ" sz="2000" b="1" dirty="0">
                <a:latin typeface="Calibri" pitchFamily="34" charset="0"/>
                <a:cs typeface="Calibri" pitchFamily="34" charset="0"/>
              </a:rPr>
              <a:t>vyvinuta zřejmě z korintské přilby používané hoplíty</a:t>
            </a:r>
          </a:p>
          <a:p>
            <a:pPr marL="540000" lvl="2" indent="-180000">
              <a:buFontTx/>
              <a:buChar char="-"/>
            </a:pPr>
            <a:r>
              <a:rPr lang="cs-CZ" sz="2000" b="1" dirty="0">
                <a:latin typeface="Calibri" pitchFamily="34" charset="0"/>
                <a:cs typeface="Calibri" pitchFamily="34" charset="0"/>
              </a:rPr>
              <a:t>silně omezovala sluch a vzhledem k malým otvorům na oči i výhled</a:t>
            </a:r>
          </a:p>
          <a:p>
            <a:pPr marL="540000" lvl="2" indent="-180000">
              <a:buFontTx/>
              <a:buChar char="-"/>
            </a:pPr>
            <a:r>
              <a:rPr lang="cs-CZ" sz="2000" b="1" dirty="0">
                <a:latin typeface="Calibri" pitchFamily="34" charset="0"/>
                <a:cs typeface="Calibri" pitchFamily="34" charset="0"/>
              </a:rPr>
              <a:t>italská varianta se nosila pouze s posunutím přilby do </a:t>
            </a:r>
            <a:r>
              <a:rPr lang="cs-CZ" sz="2000" b="1" dirty="0" err="1">
                <a:latin typeface="Calibri" pitchFamily="34" charset="0"/>
                <a:cs typeface="Calibri" pitchFamily="34" charset="0"/>
              </a:rPr>
              <a:t>týla</a:t>
            </a:r>
            <a:r>
              <a:rPr lang="cs-CZ" sz="2000" b="1" dirty="0">
                <a:latin typeface="Calibri" pitchFamily="34" charset="0"/>
                <a:cs typeface="Calibri" pitchFamily="34" charset="0"/>
              </a:rPr>
              <a:t> a otvory na oči tak plnili pouze dekorativní funkci</a:t>
            </a:r>
          </a:p>
          <a:p>
            <a:pPr lvl="2">
              <a:buFontTx/>
              <a:buChar char="-"/>
            </a:pPr>
            <a:endParaRPr lang="cs-CZ" sz="2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z jižní Itálie přejaty i některé typy </a:t>
            </a:r>
            <a:r>
              <a:rPr lang="cs-CZ" sz="2000" b="1" dirty="0" err="1">
                <a:latin typeface="Calibri" pitchFamily="34" charset="0"/>
                <a:cs typeface="Calibri" pitchFamily="34" charset="0"/>
              </a:rPr>
              <a:t>attických</a:t>
            </a:r>
            <a:r>
              <a:rPr lang="cs-CZ" sz="2000" b="1" dirty="0">
                <a:latin typeface="Calibri" pitchFamily="34" charset="0"/>
                <a:cs typeface="Calibri" pitchFamily="34" charset="0"/>
              </a:rPr>
              <a:t> přileb - všechny zhotovovány z bronzového plechu</a:t>
            </a:r>
          </a:p>
        </p:txBody>
      </p:sp>
    </p:spTree>
    <p:extLst>
      <p:ext uri="{BB962C8B-B14F-4D97-AF65-F5344CB8AC3E}">
        <p14:creationId xmlns:p14="http://schemas.microsoft.com/office/powerpoint/2010/main" val="2389085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16632"/>
            <a:ext cx="8064896" cy="2554545"/>
          </a:xfrm>
          <a:prstGeom prst="rect">
            <a:avLst/>
          </a:prstGeom>
          <a:noFill/>
        </p:spPr>
        <p:txBody>
          <a:bodyPr wrap="square" rtlCol="0">
            <a:spAutoFit/>
          </a:bodyPr>
          <a:lstStyle/>
          <a:p>
            <a:pPr lvl="1"/>
            <a:endParaRPr lang="cs-CZ" sz="2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za pozdní republiky byl používán i typ </a:t>
            </a:r>
            <a:r>
              <a:rPr lang="cs-CZ" sz="2000" b="1" dirty="0" err="1">
                <a:latin typeface="Calibri" pitchFamily="34" charset="0"/>
                <a:cs typeface="Calibri" pitchFamily="34" charset="0"/>
              </a:rPr>
              <a:t>Coolus</a:t>
            </a:r>
            <a:r>
              <a:rPr lang="cs-CZ" sz="2000" b="1" dirty="0">
                <a:latin typeface="Calibri" pitchFamily="34" charset="0"/>
                <a:cs typeface="Calibri" pitchFamily="34" charset="0"/>
              </a:rPr>
              <a:t>, který stejně jako typ </a:t>
            </a:r>
            <a:r>
              <a:rPr lang="cs-CZ" sz="2000" b="1" dirty="0" err="1">
                <a:latin typeface="Calibri" pitchFamily="34" charset="0"/>
                <a:cs typeface="Calibri" pitchFamily="34" charset="0"/>
              </a:rPr>
              <a:t>Montefortino</a:t>
            </a:r>
            <a:r>
              <a:rPr lang="cs-CZ" sz="2000" b="1" dirty="0">
                <a:latin typeface="Calibri" pitchFamily="34" charset="0"/>
                <a:cs typeface="Calibri" pitchFamily="34" charset="0"/>
              </a:rPr>
              <a:t> byl galského původu</a:t>
            </a:r>
          </a:p>
          <a:p>
            <a:pPr marL="180000" lvl="1" indent="-180000">
              <a:buFontTx/>
              <a:buChar char="-"/>
            </a:pPr>
            <a:endParaRPr lang="cs-CZ" sz="1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známy jsou i typy, které byly převzaty od Keltů - typ </a:t>
            </a:r>
            <a:r>
              <a:rPr lang="cs-CZ" sz="2000" b="1" dirty="0" err="1">
                <a:latin typeface="Calibri" pitchFamily="34" charset="0"/>
                <a:cs typeface="Calibri" pitchFamily="34" charset="0"/>
              </a:rPr>
              <a:t>Agen</a:t>
            </a:r>
            <a:r>
              <a:rPr lang="cs-CZ" sz="2000" b="1" dirty="0">
                <a:latin typeface="Calibri" pitchFamily="34" charset="0"/>
                <a:cs typeface="Calibri" pitchFamily="34" charset="0"/>
              </a:rPr>
              <a:t> a Port s širšími lícnicemi</a:t>
            </a:r>
          </a:p>
          <a:p>
            <a:pPr marL="180000" lvl="1" indent="-180000">
              <a:buFontTx/>
              <a:buChar char="-"/>
            </a:pPr>
            <a:endParaRPr lang="cs-CZ" sz="1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u jízdy byly používány všechny typy včetně boiótské přilby, která byla vyvinuta speciálně pro potřeby jezdce</a:t>
            </a:r>
          </a:p>
        </p:txBody>
      </p:sp>
      <p:pic>
        <p:nvPicPr>
          <p:cNvPr id="3" name="Picture 2" descr="republikánské přilby.jpg"/>
          <p:cNvPicPr>
            <a:picLocks noChangeAspect="1"/>
          </p:cNvPicPr>
          <p:nvPr/>
        </p:nvPicPr>
        <p:blipFill>
          <a:blip r:embed="rId2" cstate="print"/>
          <a:stretch>
            <a:fillRect/>
          </a:stretch>
        </p:blipFill>
        <p:spPr>
          <a:xfrm>
            <a:off x="2699792" y="2765922"/>
            <a:ext cx="4032448" cy="3615524"/>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mska armada_0015.11.jpg"/>
          <p:cNvPicPr>
            <a:picLocks noChangeAspect="1"/>
          </p:cNvPicPr>
          <p:nvPr/>
        </p:nvPicPr>
        <p:blipFill>
          <a:blip r:embed="rId2" cstate="print"/>
          <a:stretch>
            <a:fillRect/>
          </a:stretch>
        </p:blipFill>
        <p:spPr>
          <a:xfrm>
            <a:off x="863588" y="713723"/>
            <a:ext cx="7416824" cy="5430554"/>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476672"/>
            <a:ext cx="7488832" cy="5170646"/>
          </a:xfrm>
          <a:prstGeom prst="rect">
            <a:avLst/>
          </a:prstGeom>
          <a:noFill/>
        </p:spPr>
        <p:txBody>
          <a:bodyPr wrap="square" rtlCol="0">
            <a:spAutoFit/>
          </a:bodyPr>
          <a:lstStyle/>
          <a:p>
            <a:endParaRPr lang="cs-CZ" sz="8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přilby typu </a:t>
            </a:r>
            <a:r>
              <a:rPr lang="cs-CZ" sz="2000" b="1" i="1" dirty="0" err="1">
                <a:latin typeface="Calibri" pitchFamily="34" charset="0"/>
                <a:cs typeface="Calibri" pitchFamily="34" charset="0"/>
              </a:rPr>
              <a:t>Montefortino</a:t>
            </a:r>
            <a:r>
              <a:rPr lang="cs-CZ" sz="2000" b="1" dirty="0">
                <a:latin typeface="Calibri" pitchFamily="34" charset="0"/>
                <a:cs typeface="Calibri" pitchFamily="34" charset="0"/>
              </a:rPr>
              <a:t>, které byly běžné za republiky, byly na konci 1. st. př. Kr. nahrazeny typem </a:t>
            </a:r>
            <a:r>
              <a:rPr lang="cs-CZ" sz="2000" b="1" i="1" dirty="0" err="1">
                <a:latin typeface="Calibri" pitchFamily="34" charset="0"/>
                <a:cs typeface="Calibri" pitchFamily="34" charset="0"/>
              </a:rPr>
              <a:t>Coolus</a:t>
            </a:r>
            <a:endParaRPr lang="cs-CZ" sz="2000" b="1" i="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většina těchto přileb měla na vrcholu přilby tulejku pro chochol</a:t>
            </a:r>
          </a:p>
          <a:p>
            <a:pPr marL="540000" lvl="1" indent="-180000">
              <a:buFontTx/>
              <a:buChar char="-"/>
            </a:pPr>
            <a:r>
              <a:rPr lang="cs-CZ" sz="2000" b="1" dirty="0">
                <a:latin typeface="Calibri" pitchFamily="34" charset="0"/>
                <a:cs typeface="Calibri" pitchFamily="34" charset="0"/>
              </a:rPr>
              <a:t>poskytovaly větší ochranu týlu než předchozí typ</a:t>
            </a:r>
          </a:p>
          <a:p>
            <a:pPr marL="540000" lvl="1" indent="-180000">
              <a:buFontTx/>
              <a:buChar char="-"/>
            </a:pPr>
            <a:r>
              <a:rPr lang="cs-CZ" sz="2000" b="1" dirty="0">
                <a:latin typeface="Calibri" pitchFamily="34" charset="0"/>
                <a:cs typeface="Calibri" pitchFamily="34" charset="0"/>
              </a:rPr>
              <a:t>od poloviny 1. st. př. Kr. byla většina přileb opatřena vepředu štítkem - ten zde byl přidán patrně z důvodů zpevnění skořepiny bronzových přileb, které nebyly tak silné jako přilby vyráběné z kovu</a:t>
            </a:r>
          </a:p>
          <a:p>
            <a:pPr marL="1080000" lvl="2" indent="-180000">
              <a:buFontTx/>
              <a:buChar char="-"/>
            </a:pPr>
            <a:r>
              <a:rPr lang="cs-CZ" sz="2000" b="1" dirty="0">
                <a:latin typeface="Calibri" pitchFamily="34" charset="0"/>
                <a:cs typeface="Calibri" pitchFamily="34" charset="0"/>
              </a:rPr>
              <a:t>štítek byl společně se skořepinou přilby vyroben z jednoho kusu kovu</a:t>
            </a:r>
          </a:p>
          <a:p>
            <a:pPr marL="540000" lvl="1" indent="-180000">
              <a:buFontTx/>
              <a:buChar char="-"/>
            </a:pPr>
            <a:r>
              <a:rPr lang="cs-CZ" sz="2000" b="1" dirty="0">
                <a:latin typeface="Calibri" pitchFamily="34" charset="0"/>
                <a:cs typeface="Calibri" pitchFamily="34" charset="0"/>
              </a:rPr>
              <a:t>pozdější exempláře typu </a:t>
            </a:r>
            <a:r>
              <a:rPr lang="cs-CZ" sz="2000" b="1" i="1" dirty="0" err="1">
                <a:latin typeface="Calibri" pitchFamily="34" charset="0"/>
                <a:cs typeface="Calibri" pitchFamily="34" charset="0"/>
              </a:rPr>
              <a:t>Coolus</a:t>
            </a:r>
            <a:r>
              <a:rPr lang="cs-CZ" sz="2000" b="1" dirty="0">
                <a:latin typeface="Calibri" pitchFamily="34" charset="0"/>
                <a:cs typeface="Calibri" pitchFamily="34" charset="0"/>
              </a:rPr>
              <a:t> se vyznačují širšími lícnicemi a ochranou týla</a:t>
            </a:r>
          </a:p>
          <a:p>
            <a:pPr lvl="1">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z těchto přileb, společně s kombinací dalších prvků vznikají během císařství přilby galského a italického typu</a:t>
            </a:r>
          </a:p>
          <a:p>
            <a:pPr marL="540000" lvl="1" indent="-180000">
              <a:buFontTx/>
              <a:buChar char="-"/>
            </a:pPr>
            <a:r>
              <a:rPr lang="cs-CZ" sz="2000" b="1" dirty="0">
                <a:latin typeface="Calibri" pitchFamily="34" charset="0"/>
                <a:cs typeface="Calibri" pitchFamily="34" charset="0"/>
              </a:rPr>
              <a:t>hlavním materiálem pro výrobu přileb je železo</a:t>
            </a:r>
          </a:p>
        </p:txBody>
      </p:sp>
    </p:spTree>
    <p:extLst>
      <p:ext uri="{BB962C8B-B14F-4D97-AF65-F5344CB8AC3E}">
        <p14:creationId xmlns:p14="http://schemas.microsoft.com/office/powerpoint/2010/main" val="1050954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imska armada_0015.12.jpg"/>
          <p:cNvPicPr>
            <a:picLocks noChangeAspect="1"/>
          </p:cNvPicPr>
          <p:nvPr/>
        </p:nvPicPr>
        <p:blipFill>
          <a:blip r:embed="rId2" cstate="print"/>
          <a:stretch>
            <a:fillRect/>
          </a:stretch>
        </p:blipFill>
        <p:spPr>
          <a:xfrm>
            <a:off x="791580" y="635131"/>
            <a:ext cx="7560840" cy="55877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1294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04664"/>
            <a:ext cx="8208912" cy="5940088"/>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nejstarší typy přileb z doby císařství mají výřezy pro uši =&gt; postupně přidána jejich  ochrana</a:t>
            </a:r>
          </a:p>
          <a:p>
            <a:pPr marL="180000" indent="-180000">
              <a:buFontTx/>
              <a:buChar char="-"/>
            </a:pPr>
            <a:r>
              <a:rPr lang="cs-CZ" sz="2000" b="1" dirty="0">
                <a:latin typeface="Calibri" pitchFamily="34" charset="0"/>
                <a:cs typeface="Calibri" pitchFamily="34" charset="0"/>
              </a:rPr>
              <a:t>upravena byla také týlní záštita</a:t>
            </a:r>
          </a:p>
          <a:p>
            <a:pPr marL="540000" lvl="1" indent="-180000">
              <a:buFontTx/>
              <a:buChar char="-"/>
            </a:pPr>
            <a:r>
              <a:rPr lang="cs-CZ" sz="2000" b="1" dirty="0">
                <a:latin typeface="Calibri" pitchFamily="34" charset="0"/>
                <a:cs typeface="Calibri" pitchFamily="34" charset="0"/>
              </a:rPr>
              <a:t>nesměřuje rovně, ale šikmo dolů</a:t>
            </a:r>
          </a:p>
          <a:p>
            <a:pPr marL="540000" lvl="1" indent="-180000">
              <a:buFontTx/>
              <a:buChar char="-"/>
            </a:pPr>
            <a:r>
              <a:rPr lang="cs-CZ" sz="2000" b="1" dirty="0">
                <a:latin typeface="Calibri" pitchFamily="34" charset="0"/>
                <a:cs typeface="Calibri" pitchFamily="34" charset="0"/>
              </a:rPr>
              <a:t>byla prodloužena a rozšířena - chránila z části i ramena</a:t>
            </a:r>
          </a:p>
          <a:p>
            <a:pPr marL="540000" lvl="1" indent="-180000">
              <a:buFontTx/>
              <a:buChar char="-"/>
            </a:pPr>
            <a:r>
              <a:rPr lang="cs-CZ" sz="2000" b="1" dirty="0">
                <a:latin typeface="Calibri" pitchFamily="34" charset="0"/>
                <a:cs typeface="Calibri" pitchFamily="34" charset="0"/>
              </a:rPr>
              <a:t>zadní část zesílena žebrováním</a:t>
            </a:r>
          </a:p>
          <a:p>
            <a:pPr marL="180000" indent="-180000">
              <a:buFontTx/>
              <a:buChar char="-"/>
            </a:pPr>
            <a:r>
              <a:rPr lang="cs-CZ" sz="2000" b="1" dirty="0">
                <a:latin typeface="Calibri" pitchFamily="34" charset="0"/>
                <a:cs typeface="Calibri" pitchFamily="34" charset="0"/>
              </a:rPr>
              <a:t>přední část přileb je opět opatřena štítkem pro vyztužení - ty se během času postupně stávají robustnější</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galské přilby</a:t>
            </a:r>
          </a:p>
          <a:p>
            <a:pPr marL="540000" lvl="1" indent="-180000">
              <a:buFontTx/>
              <a:buChar char="-"/>
            </a:pPr>
            <a:r>
              <a:rPr lang="cs-CZ" sz="2000" b="1" dirty="0">
                <a:latin typeface="Calibri" pitchFamily="34" charset="0"/>
                <a:cs typeface="Calibri" pitchFamily="34" charset="0"/>
              </a:rPr>
              <a:t>výrazným rysem galských přileb je plastické vyhotovení stylizovaného obočí v přední části přilby</a:t>
            </a:r>
          </a:p>
          <a:p>
            <a:pPr marL="540000" lvl="1" indent="-180000">
              <a:buFontTx/>
              <a:buChar char="-"/>
            </a:pPr>
            <a:r>
              <a:rPr lang="cs-CZ" sz="2000" b="1" dirty="0">
                <a:latin typeface="Calibri" pitchFamily="34" charset="0"/>
                <a:cs typeface="Calibri" pitchFamily="34" charset="0"/>
              </a:rPr>
              <a:t>okraje přileb jsou lemovány mosazí</a:t>
            </a:r>
          </a:p>
          <a:p>
            <a:pPr marL="540000" lvl="1" indent="-180000">
              <a:buFontTx/>
              <a:buChar char="-"/>
            </a:pPr>
            <a:r>
              <a:rPr lang="cs-CZ" sz="2000" b="1" dirty="0">
                <a:latin typeface="Calibri" pitchFamily="34" charset="0"/>
                <a:cs typeface="Calibri" pitchFamily="34" charset="0"/>
              </a:rPr>
              <a:t>nýty jsou zdobeny mosazí nebo vykládány emailem</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italické přilby</a:t>
            </a:r>
          </a:p>
          <a:p>
            <a:pPr marL="540000" lvl="1" indent="-180000">
              <a:buFontTx/>
              <a:buChar char="-"/>
            </a:pPr>
            <a:r>
              <a:rPr lang="cs-CZ" sz="2000" b="1" dirty="0">
                <a:latin typeface="Calibri" pitchFamily="34" charset="0"/>
                <a:cs typeface="Calibri" pitchFamily="34" charset="0"/>
              </a:rPr>
              <a:t>od galských se liší pouze kvalitou zpracování, která je u nich vyšší</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oba typy přileb jsou vybaveny podélnými držáky na chochol</a:t>
            </a:r>
          </a:p>
        </p:txBody>
      </p:sp>
    </p:spTree>
    <p:extLst>
      <p:ext uri="{BB962C8B-B14F-4D97-AF65-F5344CB8AC3E}">
        <p14:creationId xmlns:p14="http://schemas.microsoft.com/office/powerpoint/2010/main" val="201268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332656"/>
            <a:ext cx="8280920" cy="5324535"/>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při dalším vývoji se na konci 1. st. se projevují další tendence ke zpevňování přední a horní části skořepiny</a:t>
            </a:r>
          </a:p>
          <a:p>
            <a:pPr marL="540000" lvl="1" indent="-180000">
              <a:buFontTx/>
              <a:buChar char="-"/>
            </a:pPr>
            <a:r>
              <a:rPr lang="cs-CZ" sz="2000" b="1" dirty="0">
                <a:latin typeface="Calibri" pitchFamily="34" charset="0"/>
                <a:cs typeface="Calibri" pitchFamily="34" charset="0"/>
              </a:rPr>
              <a:t>na horní část přilby byly dodatečně připevněny 2 na sebe kolmé kovové pásky tvořících kříž - přilby také nazývány typ „velikonočního bochánku“</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postupné zpevňování horní části lze pokládat za hlavní systematický vývoj, kterým římské přilby procházely</a:t>
            </a:r>
          </a:p>
          <a:p>
            <a:pPr marL="540000" lvl="1" indent="-180000">
              <a:buFontTx/>
              <a:buChar char="-"/>
            </a:pPr>
            <a:r>
              <a:rPr lang="cs-CZ" sz="2000" b="1" dirty="0">
                <a:latin typeface="Calibri" pitchFamily="34" charset="0"/>
                <a:cs typeface="Calibri" pitchFamily="34" charset="0"/>
              </a:rPr>
              <a:t>tento vývoj byl dán skutečností, že právě horní část hlavy byla během boje nejvíce zranitelnou částí těla sečnými zbraněmi</a:t>
            </a:r>
          </a:p>
          <a:p>
            <a:pPr marL="54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vývoj probíhal i u týlní záštity, kde nadále docházelo k jejímu prodlužování a rozšiřování</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typickým znakem římských přileb nadále zůstávalo ponechání volných uší a tváře - ochrana se řešila přidáním lícnic a ochrana uší přidáním kovových plátků</a:t>
            </a:r>
            <a:endParaRPr lang="cs-CZ" sz="2000" dirty="0"/>
          </a:p>
        </p:txBody>
      </p:sp>
    </p:spTree>
    <p:extLst>
      <p:ext uri="{BB962C8B-B14F-4D97-AF65-F5344CB8AC3E}">
        <p14:creationId xmlns:p14="http://schemas.microsoft.com/office/powerpoint/2010/main" val="4279906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20688"/>
            <a:ext cx="8064896" cy="4401205"/>
          </a:xfrm>
          <a:prstGeom prst="rect">
            <a:avLst/>
          </a:prstGeom>
          <a:noFill/>
        </p:spPr>
        <p:txBody>
          <a:bodyPr wrap="square" rtlCol="0">
            <a:spAutoFit/>
          </a:bodyPr>
          <a:lstStyle/>
          <a:p>
            <a:r>
              <a:rPr lang="cs-CZ" sz="2000" b="1" dirty="0" err="1">
                <a:latin typeface="Calibri" pitchFamily="34" charset="0"/>
                <a:cs typeface="Calibri" pitchFamily="34" charset="0"/>
              </a:rPr>
              <a:t>Arriános</a:t>
            </a:r>
            <a:r>
              <a:rPr lang="cs-CZ" sz="2000" b="1" dirty="0">
                <a:latin typeface="Calibri" pitchFamily="34" charset="0"/>
                <a:cs typeface="Calibri" pitchFamily="34" charset="0"/>
              </a:rPr>
              <a:t> (asi 95 - 175 po Kr.)</a:t>
            </a:r>
          </a:p>
          <a:p>
            <a:pPr marL="540000" lvl="1" indent="-180000"/>
            <a:r>
              <a:rPr lang="cs-CZ" sz="2000" b="1" dirty="0">
                <a:latin typeface="Calibri" pitchFamily="34" charset="0"/>
                <a:cs typeface="Calibri" pitchFamily="34" charset="0"/>
              </a:rPr>
              <a:t>- císařský důstojník =&gt; konsul</a:t>
            </a:r>
          </a:p>
          <a:p>
            <a:pPr marL="540000" lvl="1" indent="-180000">
              <a:buFontTx/>
              <a:buChar char="-"/>
            </a:pPr>
            <a:r>
              <a:rPr lang="cs-CZ" sz="2000" b="1" dirty="0">
                <a:latin typeface="Calibri" pitchFamily="34" charset="0"/>
                <a:cs typeface="Calibri" pitchFamily="34" charset="0"/>
              </a:rPr>
              <a:t>díla - Dějiny Alanů</a:t>
            </a:r>
          </a:p>
          <a:p>
            <a:pPr marL="1080000" lvl="2" indent="-180000"/>
            <a:r>
              <a:rPr lang="cs-CZ" sz="2000" b="1" dirty="0">
                <a:latin typeface="Calibri" pitchFamily="34" charset="0"/>
                <a:cs typeface="Calibri" pitchFamily="34" charset="0"/>
              </a:rPr>
              <a:t>  - Taktické umění</a:t>
            </a:r>
          </a:p>
          <a:p>
            <a:pPr lvl="2"/>
            <a:endParaRPr lang="cs-CZ" sz="2000" b="1" dirty="0">
              <a:latin typeface="Calibri" pitchFamily="34" charset="0"/>
              <a:cs typeface="Calibri" pitchFamily="34" charset="0"/>
            </a:endParaRPr>
          </a:p>
          <a:p>
            <a:r>
              <a:rPr lang="cs-CZ" sz="2000" b="1" dirty="0" err="1">
                <a:latin typeface="Calibri" pitchFamily="34" charset="0"/>
                <a:cs typeface="Calibri" pitchFamily="34" charset="0"/>
              </a:rPr>
              <a:t>Pseudo</a:t>
            </a:r>
            <a:r>
              <a:rPr lang="cs-CZ" sz="2000" b="1" dirty="0">
                <a:latin typeface="Calibri" pitchFamily="34" charset="0"/>
                <a:cs typeface="Calibri" pitchFamily="34" charset="0"/>
              </a:rPr>
              <a:t>-</a:t>
            </a:r>
            <a:r>
              <a:rPr lang="cs-CZ" sz="2000" b="1" dirty="0" err="1">
                <a:latin typeface="Calibri" pitchFamily="34" charset="0"/>
                <a:cs typeface="Calibri" pitchFamily="34" charset="0"/>
              </a:rPr>
              <a:t>Hyginos</a:t>
            </a: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tvořil za vlády </a:t>
            </a:r>
            <a:r>
              <a:rPr lang="cs-CZ" sz="2000" b="1" dirty="0" err="1">
                <a:latin typeface="Calibri" pitchFamily="34" charset="0"/>
                <a:cs typeface="Calibri" pitchFamily="34" charset="0"/>
              </a:rPr>
              <a:t>Traiana</a:t>
            </a: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dílo - O opevňování tábora (</a:t>
            </a:r>
            <a:r>
              <a:rPr lang="cs-CZ" sz="2000" b="1" i="1" dirty="0">
                <a:latin typeface="Calibri" pitchFamily="34" charset="0"/>
                <a:cs typeface="Calibri" pitchFamily="34" charset="0"/>
              </a:rPr>
              <a:t>De </a:t>
            </a:r>
            <a:r>
              <a:rPr lang="cs-CZ" sz="2000" b="1" i="1" dirty="0" err="1">
                <a:latin typeface="Calibri" pitchFamily="34" charset="0"/>
                <a:cs typeface="Calibri" pitchFamily="34" charset="0"/>
              </a:rPr>
              <a:t>munitionibus</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castrorum</a:t>
            </a:r>
            <a:r>
              <a:rPr lang="cs-CZ" sz="2000" b="1" dirty="0">
                <a:latin typeface="Calibri" pitchFamily="34" charset="0"/>
                <a:cs typeface="Calibri" pitchFamily="34" charset="0"/>
              </a:rPr>
              <a:t>)</a:t>
            </a:r>
          </a:p>
          <a:p>
            <a:pPr lvl="1">
              <a:buFontTx/>
              <a:buChar char="-"/>
            </a:pPr>
            <a:endParaRPr lang="cs-CZ" sz="2000" b="1" dirty="0">
              <a:latin typeface="Calibri" pitchFamily="34" charset="0"/>
              <a:cs typeface="Calibri" pitchFamily="34" charset="0"/>
            </a:endParaRPr>
          </a:p>
          <a:p>
            <a:r>
              <a:rPr lang="cs-CZ" sz="2000" b="1" dirty="0" err="1">
                <a:latin typeface="Calibri" pitchFamily="34" charset="0"/>
                <a:cs typeface="Calibri" pitchFamily="34" charset="0"/>
              </a:rPr>
              <a:t>Vegetius</a:t>
            </a:r>
            <a:r>
              <a:rPr lang="cs-CZ" sz="2000" b="1" dirty="0">
                <a:latin typeface="Calibri" pitchFamily="34" charset="0"/>
                <a:cs typeface="Calibri" pitchFamily="34" charset="0"/>
              </a:rPr>
              <a:t> Flavius </a:t>
            </a:r>
            <a:r>
              <a:rPr lang="cs-CZ" sz="2000" b="1" dirty="0" err="1">
                <a:latin typeface="Calibri" pitchFamily="34" charset="0"/>
                <a:cs typeface="Calibri" pitchFamily="34" charset="0"/>
              </a:rPr>
              <a:t>Renatus</a:t>
            </a:r>
            <a:r>
              <a:rPr lang="cs-CZ" sz="2000" b="1" dirty="0">
                <a:latin typeface="Calibri" pitchFamily="34" charset="0"/>
                <a:cs typeface="Calibri" pitchFamily="34" charset="0"/>
              </a:rPr>
              <a:t> (konec 4. st.)</a:t>
            </a:r>
          </a:p>
          <a:p>
            <a:pPr marL="540000" lvl="1" indent="-180000">
              <a:buFontTx/>
              <a:buChar char="-"/>
            </a:pPr>
            <a:r>
              <a:rPr lang="cs-CZ" sz="2000" b="1" dirty="0">
                <a:latin typeface="Calibri" pitchFamily="34" charset="0"/>
                <a:cs typeface="Calibri" pitchFamily="34" charset="0"/>
              </a:rPr>
              <a:t>čtyřsvazkové pojednání o římské armádě - Nárys vojenského umění (</a:t>
            </a:r>
            <a:r>
              <a:rPr lang="cs-CZ" sz="2000" b="1" i="1" dirty="0">
                <a:latin typeface="Calibri" pitchFamily="34" charset="0"/>
                <a:cs typeface="Calibri" pitchFamily="34" charset="0"/>
              </a:rPr>
              <a:t>De re </a:t>
            </a:r>
            <a:r>
              <a:rPr lang="cs-CZ" sz="2000" b="1" i="1" dirty="0" err="1">
                <a:latin typeface="Calibri" pitchFamily="34" charset="0"/>
                <a:cs typeface="Calibri" pitchFamily="34" charset="0"/>
              </a:rPr>
              <a:t>militari</a:t>
            </a:r>
            <a:r>
              <a:rPr lang="cs-CZ" sz="2000" b="1" i="1" dirty="0">
                <a:latin typeface="Calibri" pitchFamily="34" charset="0"/>
                <a:cs typeface="Calibri" pitchFamily="34" charset="0"/>
              </a:rPr>
              <a:t> </a:t>
            </a:r>
            <a:r>
              <a:rPr lang="cs-CZ" sz="2000" b="1" dirty="0">
                <a:latin typeface="Calibri" pitchFamily="34" charset="0"/>
                <a:cs typeface="Calibri" pitchFamily="34" charset="0"/>
              </a:rPr>
              <a:t>/ </a:t>
            </a:r>
            <a:r>
              <a:rPr lang="cs-CZ" sz="2000" b="1" i="1" dirty="0" err="1">
                <a:latin typeface="Calibri" pitchFamily="34" charset="0"/>
                <a:cs typeface="Calibri" pitchFamily="34" charset="0"/>
              </a:rPr>
              <a:t>Epitoma</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rei</a:t>
            </a:r>
            <a:r>
              <a:rPr lang="cs-CZ" sz="2000" b="1" i="1" dirty="0">
                <a:latin typeface="Calibri" pitchFamily="34" charset="0"/>
                <a:cs typeface="Calibri" pitchFamily="34" charset="0"/>
              </a:rPr>
              <a:t> </a:t>
            </a:r>
            <a:r>
              <a:rPr lang="cs-CZ" sz="2000" b="1" i="1" dirty="0" err="1">
                <a:latin typeface="Calibri" pitchFamily="34" charset="0"/>
                <a:cs typeface="Calibri" pitchFamily="34" charset="0"/>
              </a:rPr>
              <a:t>militaris</a:t>
            </a:r>
            <a:r>
              <a:rPr lang="cs-CZ" sz="2000" b="1" dirty="0">
                <a:latin typeface="Calibri" pitchFamily="34" charset="0"/>
                <a:cs typeface="Calibri" pitchFamily="34" charset="0"/>
              </a:rPr>
              <a:t>)</a:t>
            </a:r>
          </a:p>
          <a:p>
            <a:pPr lvl="2">
              <a:buFontTx/>
              <a:buChar char="-"/>
            </a:pPr>
            <a:endParaRPr lang="cs-CZ" sz="2000" b="1" dirty="0">
              <a:latin typeface="Calibri" pitchFamily="34" charset="0"/>
              <a:cs typeface="Calibri" pitchFamily="34" charset="0"/>
            </a:endParaRPr>
          </a:p>
          <a:p>
            <a:pPr lvl="2">
              <a:buFontTx/>
              <a:buChar char="-"/>
            </a:pPr>
            <a:endParaRPr lang="cs-CZ" sz="2000" b="1" dirty="0">
              <a:latin typeface="Calibri" pitchFamily="34" charset="0"/>
              <a:cs typeface="Calibri"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řilby 01.jpg"/>
          <p:cNvPicPr>
            <a:picLocks noChangeAspect="1"/>
          </p:cNvPicPr>
          <p:nvPr/>
        </p:nvPicPr>
        <p:blipFill>
          <a:blip r:embed="rId2" cstate="print"/>
          <a:stretch>
            <a:fillRect/>
          </a:stretch>
        </p:blipFill>
        <p:spPr>
          <a:xfrm>
            <a:off x="467544" y="404664"/>
            <a:ext cx="3839870" cy="5616624"/>
          </a:xfrm>
          <a:prstGeom prst="rect">
            <a:avLst/>
          </a:prstGeom>
          <a:ln>
            <a:noFill/>
          </a:ln>
          <a:effectLst>
            <a:outerShdw blurRad="190500" algn="tl" rotWithShape="0">
              <a:srgbClr val="000000">
                <a:alpha val="70000"/>
              </a:srgbClr>
            </a:outerShdw>
          </a:effectLst>
        </p:spPr>
      </p:pic>
      <p:pic>
        <p:nvPicPr>
          <p:cNvPr id="4" name="Obrázek 3" descr="rimska armada_0015.jpg"/>
          <p:cNvPicPr>
            <a:picLocks noChangeAspect="1"/>
          </p:cNvPicPr>
          <p:nvPr/>
        </p:nvPicPr>
        <p:blipFill>
          <a:blip r:embed="rId3" cstate="print"/>
          <a:stretch>
            <a:fillRect/>
          </a:stretch>
        </p:blipFill>
        <p:spPr>
          <a:xfrm>
            <a:off x="4427984" y="404664"/>
            <a:ext cx="4340341" cy="3099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0842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76672"/>
            <a:ext cx="3960440" cy="5324535"/>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jezdecké přilby</a:t>
            </a:r>
          </a:p>
          <a:p>
            <a:pPr marL="540000" lvl="1" indent="-180000">
              <a:buFontTx/>
              <a:buChar char="-"/>
            </a:pPr>
            <a:r>
              <a:rPr lang="cs-CZ" sz="2000" b="1" dirty="0">
                <a:latin typeface="Calibri" pitchFamily="34" charset="0"/>
                <a:cs typeface="Calibri" pitchFamily="34" charset="0"/>
              </a:rPr>
              <a:t>v několika směrech se od přileb pěšáků odlišovaly</a:t>
            </a:r>
          </a:p>
          <a:p>
            <a:pPr marL="1080000" lvl="2" indent="-180000">
              <a:buFontTx/>
              <a:buChar char="-"/>
            </a:pPr>
            <a:r>
              <a:rPr lang="cs-CZ" sz="2000" b="1" dirty="0">
                <a:latin typeface="Calibri" pitchFamily="34" charset="0"/>
                <a:cs typeface="Calibri" pitchFamily="34" charset="0"/>
              </a:rPr>
              <a:t>téměř vždy byly uši jezdců zakryty lícnicemi =&gt; útok byl předpokládán hlavně z boku a zezadu – tento problém se z části řešil vyvrtáním několika otvorů</a:t>
            </a:r>
          </a:p>
          <a:p>
            <a:pPr marL="1080000" lvl="2" indent="-180000">
              <a:buFontTx/>
              <a:buChar char="-"/>
            </a:pPr>
            <a:r>
              <a:rPr lang="cs-CZ" sz="2000" b="1" dirty="0">
                <a:latin typeface="Calibri" pitchFamily="34" charset="0"/>
                <a:cs typeface="Calibri" pitchFamily="34" charset="0"/>
              </a:rPr>
              <a:t>ochrana týlu byla hlubší, ale užší</a:t>
            </a:r>
          </a:p>
          <a:p>
            <a:pPr lvl="2">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stejně jako u zbroje i přilby se nenosily přímo na hlavě</a:t>
            </a:r>
          </a:p>
          <a:p>
            <a:pPr marL="540000" lvl="1" indent="-180000">
              <a:buFontTx/>
              <a:buChar char="-"/>
            </a:pPr>
            <a:r>
              <a:rPr lang="cs-CZ" sz="2000" b="1" dirty="0">
                <a:latin typeface="Calibri" pitchFamily="34" charset="0"/>
                <a:cs typeface="Calibri" pitchFamily="34" charset="0"/>
              </a:rPr>
              <a:t>doloženy jsou podšívky a předpokládá se polstrování</a:t>
            </a:r>
          </a:p>
        </p:txBody>
      </p:sp>
      <p:pic>
        <p:nvPicPr>
          <p:cNvPr id="4" name="Obrázek 3" descr="roman army_0004.jpg"/>
          <p:cNvPicPr>
            <a:picLocks noChangeAspect="1"/>
          </p:cNvPicPr>
          <p:nvPr/>
        </p:nvPicPr>
        <p:blipFill>
          <a:blip r:embed="rId2" cstate="print"/>
          <a:stretch>
            <a:fillRect/>
          </a:stretch>
        </p:blipFill>
        <p:spPr>
          <a:xfrm>
            <a:off x="4716016" y="476672"/>
            <a:ext cx="3877056" cy="45788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80325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řilby 02.jpg"/>
          <p:cNvPicPr>
            <a:picLocks noChangeAspect="1"/>
          </p:cNvPicPr>
          <p:nvPr/>
        </p:nvPicPr>
        <p:blipFill>
          <a:blip r:embed="rId2" cstate="print"/>
          <a:stretch>
            <a:fillRect/>
          </a:stretch>
        </p:blipFill>
        <p:spPr>
          <a:xfrm>
            <a:off x="395536" y="476672"/>
            <a:ext cx="4031035" cy="4680519"/>
          </a:xfrm>
          <a:prstGeom prst="rect">
            <a:avLst/>
          </a:prstGeom>
          <a:ln>
            <a:noFill/>
          </a:ln>
          <a:effectLst>
            <a:outerShdw blurRad="190500" algn="tl" rotWithShape="0">
              <a:srgbClr val="000000">
                <a:alpha val="70000"/>
              </a:srgbClr>
            </a:outerShdw>
          </a:effectLst>
        </p:spPr>
      </p:pic>
      <p:pic>
        <p:nvPicPr>
          <p:cNvPr id="3" name="Obrázek 2" descr="přilby 03.jpg"/>
          <p:cNvPicPr>
            <a:picLocks noChangeAspect="1"/>
          </p:cNvPicPr>
          <p:nvPr/>
        </p:nvPicPr>
        <p:blipFill>
          <a:blip r:embed="rId3" cstate="print"/>
          <a:stretch>
            <a:fillRect/>
          </a:stretch>
        </p:blipFill>
        <p:spPr>
          <a:xfrm>
            <a:off x="4507378" y="476672"/>
            <a:ext cx="4303864" cy="45365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1388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848872" cy="4462760"/>
          </a:xfrm>
          <a:prstGeom prst="rect">
            <a:avLst/>
          </a:prstGeom>
          <a:noFill/>
        </p:spPr>
        <p:txBody>
          <a:bodyPr wrap="square" rtlCol="0">
            <a:spAutoFit/>
          </a:bodyPr>
          <a:lstStyle/>
          <a:p>
            <a:r>
              <a:rPr lang="cs-CZ" sz="2400" b="1" dirty="0">
                <a:latin typeface="Calibri" pitchFamily="34" charset="0"/>
                <a:cs typeface="Calibri" pitchFamily="34" charset="0"/>
              </a:rPr>
              <a:t>Štít - </a:t>
            </a:r>
            <a:r>
              <a:rPr lang="cs-CZ" sz="2400" b="1" i="1" dirty="0" err="1">
                <a:latin typeface="Calibri" pitchFamily="34" charset="0"/>
                <a:cs typeface="Calibri" pitchFamily="34" charset="0"/>
              </a:rPr>
              <a:t>scutum</a:t>
            </a:r>
            <a:endParaRPr lang="cs-CZ" sz="2400" b="1" i="1" dirty="0">
              <a:latin typeface="Calibri" pitchFamily="34" charset="0"/>
              <a:cs typeface="Calibri" pitchFamily="34" charset="0"/>
            </a:endParaRPr>
          </a:p>
          <a:p>
            <a:endParaRPr lang="cs-CZ" sz="2000" b="1" dirty="0">
              <a:latin typeface="Calibri" pitchFamily="34" charset="0"/>
              <a:cs typeface="Calibri" pitchFamily="34" charset="0"/>
            </a:endParaRPr>
          </a:p>
          <a:p>
            <a:pPr>
              <a:buFontTx/>
              <a:buChar char="-"/>
            </a:pPr>
            <a:r>
              <a:rPr lang="cs-CZ" sz="2000" b="1" dirty="0">
                <a:latin typeface="Calibri" pitchFamily="34" charset="0"/>
                <a:cs typeface="Calibri" pitchFamily="34" charset="0"/>
              </a:rPr>
              <a:t> podle Polybia - obdélný tvar, silně vypouklý</a:t>
            </a:r>
          </a:p>
          <a:p>
            <a:pPr lvl="1">
              <a:buFontTx/>
              <a:buChar char="-"/>
            </a:pPr>
            <a:r>
              <a:rPr lang="cs-CZ" sz="2000" b="1" dirty="0">
                <a:latin typeface="Calibri" pitchFamily="34" charset="0"/>
                <a:cs typeface="Calibri" pitchFamily="34" charset="0"/>
              </a:rPr>
              <a:t> délka 120 cm, šířka 76 cm</a:t>
            </a:r>
          </a:p>
          <a:p>
            <a:pPr lvl="1">
              <a:buFontTx/>
              <a:buChar char="-"/>
            </a:pPr>
            <a:endParaRPr lang="cs-CZ" sz="2000" b="1" dirty="0">
              <a:latin typeface="Calibri" pitchFamily="34" charset="0"/>
              <a:cs typeface="Calibri" pitchFamily="34" charset="0"/>
            </a:endParaRPr>
          </a:p>
          <a:p>
            <a:pPr>
              <a:buFontTx/>
              <a:buChar char="-"/>
            </a:pPr>
            <a:r>
              <a:rPr lang="cs-CZ" sz="2000" b="1" dirty="0">
                <a:latin typeface="Calibri" pitchFamily="34" charset="0"/>
                <a:cs typeface="Calibri" pitchFamily="34" charset="0"/>
              </a:rPr>
              <a:t> z vyobrazení je znám i oválný štít</a:t>
            </a:r>
          </a:p>
          <a:p>
            <a:pPr marL="540000" lvl="1" indent="-180000">
              <a:buFontTx/>
              <a:buChar char="-"/>
            </a:pPr>
            <a:r>
              <a:rPr lang="cs-CZ" sz="2000" b="1" dirty="0" smtClean="0">
                <a:latin typeface="Calibri" pitchFamily="34" charset="0"/>
                <a:cs typeface="Calibri" pitchFamily="34" charset="0"/>
              </a:rPr>
              <a:t>zhotovený </a:t>
            </a:r>
            <a:r>
              <a:rPr lang="cs-CZ" sz="2000" b="1" dirty="0">
                <a:latin typeface="Calibri" pitchFamily="34" charset="0"/>
                <a:cs typeface="Calibri" pitchFamily="34" charset="0"/>
              </a:rPr>
              <a:t>ze dvou vrstev dřevěných pruhů dýhy, které byly na sebe kolmo poskládány a následně potaženy telecí kůží</a:t>
            </a:r>
          </a:p>
          <a:p>
            <a:pPr marL="540000" lvl="1" indent="-180000">
              <a:buFontTx/>
              <a:buChar char="-"/>
            </a:pPr>
            <a:r>
              <a:rPr lang="cs-CZ" sz="2000" b="1" dirty="0" smtClean="0">
                <a:latin typeface="Calibri" pitchFamily="34" charset="0"/>
                <a:cs typeface="Calibri" pitchFamily="34" charset="0"/>
              </a:rPr>
              <a:t>horní </a:t>
            </a:r>
            <a:r>
              <a:rPr lang="cs-CZ" sz="2000" b="1" dirty="0">
                <a:latin typeface="Calibri" pitchFamily="34" charset="0"/>
                <a:cs typeface="Calibri" pitchFamily="34" charset="0"/>
              </a:rPr>
              <a:t>a dolní okraj byl chráněn železným kováním a ve středu železnou puklicí</a:t>
            </a:r>
          </a:p>
          <a:p>
            <a:pPr marL="540000" lvl="1" indent="-180000">
              <a:buFontTx/>
              <a:buChar char="-"/>
            </a:pPr>
            <a:r>
              <a:rPr lang="cs-CZ" sz="2000" b="1" dirty="0" smtClean="0">
                <a:latin typeface="Calibri" pitchFamily="34" charset="0"/>
                <a:cs typeface="Calibri" pitchFamily="34" charset="0"/>
              </a:rPr>
              <a:t>dochovaný </a:t>
            </a:r>
            <a:r>
              <a:rPr lang="cs-CZ" sz="2000" b="1" dirty="0">
                <a:latin typeface="Calibri" pitchFamily="34" charset="0"/>
                <a:cs typeface="Calibri" pitchFamily="34" charset="0"/>
              </a:rPr>
              <a:t>exemplář z Egypta =&gt; provedena rekonstrukce – váha štítu 10 kg</a:t>
            </a:r>
          </a:p>
          <a:p>
            <a:pPr lvl="1">
              <a:buFontTx/>
              <a:buChar char="-"/>
            </a:pPr>
            <a:endParaRPr lang="cs-CZ" sz="2000" b="1" dirty="0">
              <a:latin typeface="Calibri" pitchFamily="34" charset="0"/>
              <a:cs typeface="Calibri" pitchFamily="34" charset="0"/>
            </a:endParaRPr>
          </a:p>
          <a:p>
            <a:pPr>
              <a:buFontTx/>
              <a:buChar char="-"/>
            </a:pPr>
            <a:r>
              <a:rPr lang="cs-CZ" sz="2000" b="1" dirty="0">
                <a:latin typeface="Calibri" pitchFamily="34" charset="0"/>
                <a:cs typeface="Calibri" pitchFamily="34" charset="0"/>
              </a:rPr>
              <a:t> jízda používala menší štíty asi okrouhlého tvaru</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ublikánské Scutum.jpg"/>
          <p:cNvPicPr>
            <a:picLocks noChangeAspect="1"/>
          </p:cNvPicPr>
          <p:nvPr/>
        </p:nvPicPr>
        <p:blipFill>
          <a:blip r:embed="rId2" cstate="print"/>
          <a:stretch>
            <a:fillRect/>
          </a:stretch>
        </p:blipFill>
        <p:spPr>
          <a:xfrm>
            <a:off x="395536" y="908720"/>
            <a:ext cx="3960440" cy="4743577"/>
          </a:xfrm>
          <a:prstGeom prst="rect">
            <a:avLst/>
          </a:prstGeom>
        </p:spPr>
      </p:pic>
      <p:pic>
        <p:nvPicPr>
          <p:cNvPr id="3" name="Picture 2" descr="rimska armada_0006.jpg"/>
          <p:cNvPicPr>
            <a:picLocks noChangeAspect="1"/>
          </p:cNvPicPr>
          <p:nvPr/>
        </p:nvPicPr>
        <p:blipFill>
          <a:blip r:embed="rId3" cstate="print"/>
          <a:stretch>
            <a:fillRect/>
          </a:stretch>
        </p:blipFill>
        <p:spPr>
          <a:xfrm>
            <a:off x="4499992" y="908720"/>
            <a:ext cx="4191362" cy="424847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enobarbus.jpg"/>
          <p:cNvPicPr>
            <a:picLocks noChangeAspect="1"/>
          </p:cNvPicPr>
          <p:nvPr/>
        </p:nvPicPr>
        <p:blipFill>
          <a:blip r:embed="rId2" cstate="print"/>
          <a:stretch>
            <a:fillRect/>
          </a:stretch>
        </p:blipFill>
        <p:spPr>
          <a:xfrm>
            <a:off x="611560" y="476672"/>
            <a:ext cx="3707214" cy="5328592"/>
          </a:xfrm>
          <a:prstGeom prst="rect">
            <a:avLst/>
          </a:prstGeom>
        </p:spPr>
      </p:pic>
      <p:pic>
        <p:nvPicPr>
          <p:cNvPr id="3" name="Picture 2" descr="Altar_Domitius_Ahenobarbus_Louvre_n3bis.jpg"/>
          <p:cNvPicPr>
            <a:picLocks noChangeAspect="1"/>
          </p:cNvPicPr>
          <p:nvPr/>
        </p:nvPicPr>
        <p:blipFill>
          <a:blip r:embed="rId3" cstate="print"/>
          <a:stretch>
            <a:fillRect/>
          </a:stretch>
        </p:blipFill>
        <p:spPr>
          <a:xfrm>
            <a:off x="4572000" y="404664"/>
            <a:ext cx="3877147" cy="2664296"/>
          </a:xfrm>
          <a:prstGeom prst="rect">
            <a:avLst/>
          </a:prstGeom>
        </p:spPr>
      </p:pic>
      <p:pic>
        <p:nvPicPr>
          <p:cNvPr id="4" name="Picture 3" descr="PLZ-044-5_Altar-freize-of-Domitius-Ahenobarbus_100BC.jpg"/>
          <p:cNvPicPr>
            <a:picLocks noChangeAspect="1"/>
          </p:cNvPicPr>
          <p:nvPr/>
        </p:nvPicPr>
        <p:blipFill>
          <a:blip r:embed="rId4" cstate="print"/>
          <a:stretch>
            <a:fillRect/>
          </a:stretch>
        </p:blipFill>
        <p:spPr>
          <a:xfrm>
            <a:off x="5076056" y="3212976"/>
            <a:ext cx="2448272" cy="3163403"/>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5.jpg"/>
          <p:cNvPicPr>
            <a:picLocks noChangeAspect="1"/>
          </p:cNvPicPr>
          <p:nvPr/>
        </p:nvPicPr>
        <p:blipFill>
          <a:blip r:embed="rId2" cstate="print"/>
          <a:stretch>
            <a:fillRect/>
          </a:stretch>
        </p:blipFill>
        <p:spPr>
          <a:xfrm>
            <a:off x="1619672" y="464354"/>
            <a:ext cx="5688632" cy="5712367"/>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332656"/>
            <a:ext cx="8136904" cy="5786199"/>
          </a:xfrm>
          <a:prstGeom prst="rect">
            <a:avLst/>
          </a:prstGeom>
          <a:noFill/>
        </p:spPr>
        <p:txBody>
          <a:bodyPr wrap="square" rtlCol="0">
            <a:spAutoFit/>
          </a:bodyPr>
          <a:lstStyle/>
          <a:p>
            <a:r>
              <a:rPr lang="cs-CZ" sz="2000" b="1" dirty="0">
                <a:latin typeface="Calibri" pitchFamily="34" charset="0"/>
                <a:cs typeface="Calibri" pitchFamily="34" charset="0"/>
              </a:rPr>
              <a:t>Pozdější štíty</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známo několik variant - ty se však během doby příliš neměnily</a:t>
            </a:r>
          </a:p>
          <a:p>
            <a:pPr marL="180000" indent="-180000">
              <a:buFontTx/>
              <a:buChar char="-"/>
            </a:pPr>
            <a:r>
              <a:rPr lang="cs-CZ" sz="2000" b="1" dirty="0">
                <a:latin typeface="Calibri" pitchFamily="34" charset="0"/>
                <a:cs typeface="Calibri" pitchFamily="34" charset="0"/>
              </a:rPr>
              <a:t>během 1 st. po Kr. se štíty trochu zkrátily, šířka zůstávala přibližně stejná</a:t>
            </a:r>
          </a:p>
          <a:p>
            <a:pPr marL="180000" indent="-180000">
              <a:buFontTx/>
              <a:buChar char="-"/>
            </a:pPr>
            <a:r>
              <a:rPr lang="cs-CZ" sz="2000" b="1" dirty="0">
                <a:latin typeface="Calibri" pitchFamily="34" charset="0"/>
                <a:cs typeface="Calibri" pitchFamily="34" charset="0"/>
              </a:rPr>
              <a:t>tvar - obloukovitě prohnutý obdélník</a:t>
            </a:r>
          </a:p>
          <a:p>
            <a:pPr marL="540000" lvl="1" indent="-180000">
              <a:buFontTx/>
              <a:buChar char="-"/>
            </a:pPr>
            <a:r>
              <a:rPr lang="cs-CZ" sz="2000" b="1" dirty="0">
                <a:latin typeface="Calibri" pitchFamily="34" charset="0"/>
                <a:cs typeface="Calibri" pitchFamily="34" charset="0"/>
              </a:rPr>
              <a:t>známo je několik tvarových variant - mnoho štítů mělo rovný vršek a zaoblené nebo rovné strany; pravděpodobně existovaly i varianty s se zaobleným vrškem a rovnými stranami</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tvar a velikost je odvozován na základě dochovaných exemplářů a vyobrazení</a:t>
            </a:r>
          </a:p>
          <a:p>
            <a:pPr marL="540000" lvl="1" indent="-180000">
              <a:buFontTx/>
              <a:buChar char="-"/>
            </a:pPr>
            <a:r>
              <a:rPr lang="cs-CZ" sz="2000" b="1" dirty="0">
                <a:latin typeface="Calibri" pitchFamily="34" charset="0"/>
                <a:cs typeface="Calibri" pitchFamily="34" charset="0"/>
              </a:rPr>
              <a:t>z 1. a 2. st. je známo pouze velmi málo dochovaných exemplářů - např. z </a:t>
            </a:r>
            <a:r>
              <a:rPr lang="cs-CZ" sz="2000" b="1" dirty="0" err="1">
                <a:latin typeface="Calibri" pitchFamily="34" charset="0"/>
                <a:cs typeface="Calibri" pitchFamily="34" charset="0"/>
              </a:rPr>
              <a:t>Masady</a:t>
            </a:r>
            <a:r>
              <a:rPr lang="cs-CZ" sz="2000" b="1" dirty="0">
                <a:latin typeface="Calibri" pitchFamily="34" charset="0"/>
                <a:cs typeface="Calibri" pitchFamily="34" charset="0"/>
              </a:rPr>
              <a:t>, Holandska</a:t>
            </a:r>
          </a:p>
          <a:p>
            <a:pPr marL="540000" lvl="1" indent="-180000">
              <a:buFontTx/>
              <a:buChar char="-"/>
            </a:pPr>
            <a:r>
              <a:rPr lang="cs-CZ" sz="2000" b="1" dirty="0">
                <a:latin typeface="Calibri" pitchFamily="34" charset="0"/>
                <a:cs typeface="Calibri" pitchFamily="34" charset="0"/>
              </a:rPr>
              <a:t>ze 3. st. je znám štít nalezený v </a:t>
            </a:r>
            <a:r>
              <a:rPr lang="cs-CZ" sz="2000" b="1" dirty="0" err="1">
                <a:latin typeface="Calibri" pitchFamily="34" charset="0"/>
                <a:cs typeface="Calibri" pitchFamily="34" charset="0"/>
              </a:rPr>
              <a:t>Dura</a:t>
            </a:r>
            <a:r>
              <a:rPr lang="cs-CZ" sz="2000" b="1" dirty="0">
                <a:latin typeface="Calibri" pitchFamily="34" charset="0"/>
                <a:cs typeface="Calibri" pitchFamily="34" charset="0"/>
              </a:rPr>
              <a:t> </a:t>
            </a:r>
            <a:r>
              <a:rPr lang="cs-CZ" sz="2000" b="1" dirty="0" err="1">
                <a:latin typeface="Calibri" pitchFamily="34" charset="0"/>
                <a:cs typeface="Calibri" pitchFamily="34" charset="0"/>
              </a:rPr>
              <a:t>Europos</a:t>
            </a:r>
            <a:endParaRPr lang="cs-CZ" sz="2000" b="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obdélníkový tvar, obloukovitě prohnutý</a:t>
            </a:r>
          </a:p>
          <a:p>
            <a:pPr marL="1080000" lvl="2" indent="-180000">
              <a:buFontTx/>
              <a:buChar char="-"/>
            </a:pPr>
            <a:r>
              <a:rPr lang="cs-CZ" sz="2000" b="1" dirty="0">
                <a:latin typeface="Calibri" pitchFamily="34" charset="0"/>
                <a:cs typeface="Calibri" pitchFamily="34" charset="0"/>
              </a:rPr>
              <a:t>na délku měl 102 cm, na šířku 83 cm</a:t>
            </a:r>
          </a:p>
          <a:p>
            <a:pPr marL="1080000" lvl="2" indent="-180000">
              <a:buFontTx/>
              <a:buChar char="-"/>
            </a:pPr>
            <a:r>
              <a:rPr lang="cs-CZ" sz="2000" b="1" dirty="0">
                <a:latin typeface="Calibri" pitchFamily="34" charset="0"/>
                <a:cs typeface="Calibri" pitchFamily="34" charset="0"/>
              </a:rPr>
              <a:t>vyroben byl ze 3 vrstev tenkých dřevěných lamel, které byly k sobě přilepeny - síla štítu se uvádí asi 5 cm</a:t>
            </a:r>
          </a:p>
          <a:p>
            <a:pPr marL="1080000" lvl="2" indent="-180000">
              <a:buFontTx/>
              <a:buChar char="-"/>
            </a:pPr>
            <a:r>
              <a:rPr lang="cs-CZ" sz="2000" b="1" dirty="0">
                <a:latin typeface="Calibri" pitchFamily="34" charset="0"/>
                <a:cs typeface="Calibri" pitchFamily="34" charset="0"/>
              </a:rPr>
              <a:t>štít neměl středové zesílení, pouze otvor pro štítovou puklici</a:t>
            </a:r>
          </a:p>
        </p:txBody>
      </p:sp>
    </p:spTree>
    <p:extLst>
      <p:ext uri="{BB962C8B-B14F-4D97-AF65-F5344CB8AC3E}">
        <p14:creationId xmlns:p14="http://schemas.microsoft.com/office/powerpoint/2010/main" val="41582546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332656"/>
            <a:ext cx="8280920" cy="4708981"/>
          </a:xfrm>
          <a:prstGeom prst="rect">
            <a:avLst/>
          </a:prstGeom>
          <a:noFill/>
        </p:spPr>
        <p:txBody>
          <a:bodyPr wrap="square" rtlCol="0">
            <a:spAutoFit/>
          </a:bodyPr>
          <a:lstStyle/>
          <a:p>
            <a:pPr marL="1080000" lvl="4" indent="-180000">
              <a:buFontTx/>
              <a:buChar char="-"/>
            </a:pPr>
            <a:r>
              <a:rPr lang="cs-CZ" sz="2000" b="1" dirty="0">
                <a:latin typeface="Calibri" pitchFamily="34" charset="0"/>
                <a:cs typeface="Calibri" pitchFamily="34" charset="0"/>
              </a:rPr>
              <a:t>zadní strana byla zpevněna rámem a nacházelo se zde horizontální držadlo</a:t>
            </a:r>
          </a:p>
          <a:p>
            <a:pPr marL="1080000" lvl="4" indent="-180000">
              <a:buFontTx/>
              <a:buChar char="-"/>
            </a:pPr>
            <a:r>
              <a:rPr lang="cs-CZ" sz="2000" b="1" dirty="0">
                <a:latin typeface="Calibri" pitchFamily="34" charset="0"/>
                <a:cs typeface="Calibri" pitchFamily="34" charset="0"/>
              </a:rPr>
              <a:t>přední i zadní strana byla potažena slabou kůží – na okrajích a rozích byla zesílena silnější vrstvou kůže =&gt; tato úprava nahrazovala dřívější (dražší) kovové kování</a:t>
            </a:r>
          </a:p>
          <a:p>
            <a:pPr marL="1080000" lvl="4" indent="-180000">
              <a:buFontTx/>
              <a:buChar char="-"/>
            </a:pPr>
            <a:r>
              <a:rPr lang="cs-CZ" sz="2000" b="1" dirty="0">
                <a:latin typeface="Calibri" pitchFamily="34" charset="0"/>
                <a:cs typeface="Calibri" pitchFamily="34" charset="0"/>
              </a:rPr>
              <a:t>na základě repliky se váha odhaduje na asi 5,5 kg =&gt; u štítů se zesíleným středem se váha odhaduje na 7,5 kg</a:t>
            </a:r>
          </a:p>
          <a:p>
            <a:pPr marL="914400" lvl="4">
              <a:buFontTx/>
              <a:buChar char="-"/>
            </a:pPr>
            <a:endParaRPr lang="cs-CZ" sz="2000" b="1" dirty="0">
              <a:latin typeface="Calibri" pitchFamily="34" charset="0"/>
              <a:cs typeface="Calibri" pitchFamily="34" charset="0"/>
            </a:endParaRPr>
          </a:p>
          <a:p>
            <a:pPr marL="180000" lvl="2" indent="-180000">
              <a:buFontTx/>
              <a:buChar char="-"/>
            </a:pPr>
            <a:r>
              <a:rPr lang="cs-CZ" sz="2000" b="1" dirty="0">
                <a:latin typeface="Calibri" pitchFamily="34" charset="0"/>
                <a:cs typeface="Calibri" pitchFamily="34" charset="0"/>
              </a:rPr>
              <a:t>pravděpodobně všechny štíty byly proti nepřízni počasí v době jejich nepoužívání chráněny koženými pouzdry</a:t>
            </a:r>
          </a:p>
          <a:p>
            <a:pPr marL="180000" lvl="2" indent="-180000">
              <a:buFontTx/>
              <a:buChar char="-"/>
            </a:pPr>
            <a:endParaRPr lang="cs-CZ" sz="2000" b="1" dirty="0">
              <a:latin typeface="Calibri" pitchFamily="34" charset="0"/>
              <a:cs typeface="Calibri" pitchFamily="34" charset="0"/>
            </a:endParaRPr>
          </a:p>
          <a:p>
            <a:pPr marL="180000" lvl="2" indent="-180000">
              <a:buFontTx/>
              <a:buChar char="-"/>
            </a:pPr>
            <a:r>
              <a:rPr lang="cs-CZ" sz="2000" b="1" dirty="0">
                <a:latin typeface="Calibri" pitchFamily="34" charset="0"/>
                <a:cs typeface="Calibri" pitchFamily="34" charset="0"/>
              </a:rPr>
              <a:t>každý štít se také vyznačoval zdobením - obvykle se jednalo o zvláštní znaky - tzv. </a:t>
            </a:r>
            <a:r>
              <a:rPr lang="cs-CZ" sz="2000" b="1" i="1" dirty="0" err="1">
                <a:latin typeface="Calibri" pitchFamily="34" charset="0"/>
                <a:cs typeface="Calibri" pitchFamily="34" charset="0"/>
              </a:rPr>
              <a:t>deigmaty</a:t>
            </a:r>
            <a:endParaRPr lang="cs-CZ" sz="2000" b="1" i="1" dirty="0">
              <a:latin typeface="Calibri" pitchFamily="34" charset="0"/>
              <a:cs typeface="Calibri" pitchFamily="34" charset="0"/>
            </a:endParaRPr>
          </a:p>
          <a:p>
            <a:pPr marL="540000" lvl="3" indent="-180000">
              <a:buFontTx/>
              <a:buChar char="-"/>
            </a:pPr>
            <a:r>
              <a:rPr lang="cs-CZ" sz="2000" b="1" dirty="0">
                <a:latin typeface="Calibri" pitchFamily="34" charset="0"/>
                <a:cs typeface="Calibri" pitchFamily="34" charset="0"/>
              </a:rPr>
              <a:t>není ovšem známo, jestli tyto znaky byly určeny pro celou legii nebo třeba jen pro kohortu</a:t>
            </a:r>
          </a:p>
        </p:txBody>
      </p:sp>
    </p:spTree>
    <p:extLst>
      <p:ext uri="{BB962C8B-B14F-4D97-AF65-F5344CB8AC3E}">
        <p14:creationId xmlns:p14="http://schemas.microsoft.com/office/powerpoint/2010/main" val="12658921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imska armada_0017.jpg"/>
          <p:cNvPicPr>
            <a:picLocks noChangeAspect="1"/>
          </p:cNvPicPr>
          <p:nvPr/>
        </p:nvPicPr>
        <p:blipFill>
          <a:blip r:embed="rId2" cstate="print"/>
          <a:stretch>
            <a:fillRect/>
          </a:stretch>
        </p:blipFill>
        <p:spPr>
          <a:xfrm>
            <a:off x="467544" y="332656"/>
            <a:ext cx="4636161" cy="5112568"/>
          </a:xfrm>
          <a:prstGeom prst="rect">
            <a:avLst/>
          </a:prstGeom>
          <a:ln>
            <a:noFill/>
          </a:ln>
          <a:effectLst>
            <a:outerShdw blurRad="190500" algn="tl" rotWithShape="0">
              <a:srgbClr val="000000">
                <a:alpha val="70000"/>
              </a:srgbClr>
            </a:outerShdw>
          </a:effectLst>
        </p:spPr>
      </p:pic>
      <p:pic>
        <p:nvPicPr>
          <p:cNvPr id="3" name="Obrázek 2" descr="štíty 03.jpg"/>
          <p:cNvPicPr>
            <a:picLocks noChangeAspect="1"/>
          </p:cNvPicPr>
          <p:nvPr/>
        </p:nvPicPr>
        <p:blipFill>
          <a:blip r:embed="rId3" cstate="print"/>
          <a:stretch>
            <a:fillRect/>
          </a:stretch>
        </p:blipFill>
        <p:spPr>
          <a:xfrm>
            <a:off x="5207335" y="332656"/>
            <a:ext cx="3514753" cy="47525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1603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7992888" cy="5632311"/>
          </a:xfrm>
          <a:prstGeom prst="rect">
            <a:avLst/>
          </a:prstGeom>
          <a:noFill/>
        </p:spPr>
        <p:txBody>
          <a:bodyPr wrap="square" rtlCol="0">
            <a:spAutoFit/>
          </a:bodyPr>
          <a:lstStyle/>
          <a:p>
            <a:r>
              <a:rPr lang="cs-CZ" sz="2000" b="1" dirty="0">
                <a:latin typeface="Calibri" pitchFamily="34" charset="0"/>
                <a:cs typeface="Calibri" pitchFamily="34" charset="0"/>
              </a:rPr>
              <a:t>Epigrafické památky</a:t>
            </a:r>
          </a:p>
          <a:p>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nápisy v latině nebo řečtině zhotovené celou jednotkou nebo jednotlivci</a:t>
            </a:r>
          </a:p>
          <a:p>
            <a:pPr marL="180000" indent="-180000">
              <a:buFontTx/>
              <a:buChar char="-"/>
            </a:pPr>
            <a:r>
              <a:rPr lang="cs-CZ" sz="2000" b="1" dirty="0">
                <a:latin typeface="Calibri" pitchFamily="34" charset="0"/>
                <a:cs typeface="Calibri" pitchFamily="34" charset="0"/>
              </a:rPr>
              <a:t>oficiální nápisy - zprávy o dokončení stavebních prací =&gt; možnost přesné datace</a:t>
            </a:r>
          </a:p>
          <a:p>
            <a:pPr marL="180000" indent="-180000">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nápisy sakrální povahy - na oltářích</a:t>
            </a:r>
          </a:p>
          <a:p>
            <a:pPr marL="540000" lvl="1" indent="-180000">
              <a:buFontTx/>
              <a:buChar char="-"/>
            </a:pPr>
            <a:r>
              <a:rPr lang="cs-CZ" sz="2000" b="1" dirty="0">
                <a:latin typeface="Calibri" pitchFamily="34" charset="0"/>
                <a:cs typeface="Calibri" pitchFamily="34" charset="0"/>
              </a:rPr>
              <a:t>náboženské preference a zvyklosti vojáků</a:t>
            </a:r>
          </a:p>
          <a:p>
            <a:pPr marL="540000" lvl="1" indent="-180000">
              <a:buFontTx/>
              <a:buChar char="-"/>
            </a:pPr>
            <a:r>
              <a:rPr lang="cs-CZ" sz="2000" b="1" dirty="0">
                <a:latin typeface="Calibri" pitchFamily="34" charset="0"/>
                <a:cs typeface="Calibri" pitchFamily="34" charset="0"/>
              </a:rPr>
              <a:t>oltáře oficiálního kultu - zasvěceny celou jednotkou</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nápisy na náhrobcích</a:t>
            </a:r>
          </a:p>
          <a:p>
            <a:pPr marL="540000" lvl="1" indent="-180000">
              <a:buFontTx/>
              <a:buChar char="-"/>
            </a:pPr>
            <a:r>
              <a:rPr lang="cs-CZ" sz="2000" b="1" dirty="0">
                <a:latin typeface="Calibri" pitchFamily="34" charset="0"/>
                <a:cs typeface="Calibri" pitchFamily="34" charset="0"/>
              </a:rPr>
              <a:t>často zmiňují hodnost a zařazení zesnulého</a:t>
            </a:r>
          </a:p>
          <a:p>
            <a:pPr lvl="1">
              <a:buFontTx/>
              <a:buChar char="-"/>
            </a:pPr>
            <a:endParaRPr lang="cs-CZ" sz="2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na základě těchto památek je možné určit:</a:t>
            </a:r>
          </a:p>
          <a:p>
            <a:pPr marL="540000" lvl="1" indent="-180000">
              <a:buFontTx/>
              <a:buChar char="-"/>
            </a:pPr>
            <a:r>
              <a:rPr lang="cs-CZ" sz="2000" b="1" dirty="0">
                <a:latin typeface="Calibri" pitchFamily="34" charset="0"/>
                <a:cs typeface="Calibri" pitchFamily="34" charset="0"/>
              </a:rPr>
              <a:t>působnost určitých útvarů v rámci říše</a:t>
            </a:r>
          </a:p>
          <a:p>
            <a:pPr marL="540000" lvl="1" indent="-180000">
              <a:buFontTx/>
              <a:buChar char="-"/>
            </a:pPr>
            <a:r>
              <a:rPr lang="cs-CZ" sz="2000" b="1" dirty="0">
                <a:latin typeface="Calibri" pitchFamily="34" charset="0"/>
                <a:cs typeface="Calibri" pitchFamily="34" charset="0"/>
              </a:rPr>
              <a:t>etnické složení vojenských jednotek - na základě osobních jmen a náboženských kultů</a:t>
            </a:r>
          </a:p>
          <a:p>
            <a:pPr marL="540000" lvl="1" indent="-180000">
              <a:buFontTx/>
              <a:buChar char="-"/>
            </a:pPr>
            <a:r>
              <a:rPr lang="cs-CZ" sz="2000" b="1" dirty="0">
                <a:latin typeface="Calibri" pitchFamily="34" charset="0"/>
                <a:cs typeface="Calibri" pitchFamily="34" charset="0"/>
              </a:rPr>
              <a:t>strukturu armády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štíty 01.jpg"/>
          <p:cNvPicPr>
            <a:picLocks noChangeAspect="1"/>
          </p:cNvPicPr>
          <p:nvPr/>
        </p:nvPicPr>
        <p:blipFill>
          <a:blip r:embed="rId2" cstate="print"/>
          <a:stretch>
            <a:fillRect/>
          </a:stretch>
        </p:blipFill>
        <p:spPr>
          <a:xfrm>
            <a:off x="467544" y="404664"/>
            <a:ext cx="3822606" cy="5760640"/>
          </a:xfrm>
          <a:prstGeom prst="rect">
            <a:avLst/>
          </a:prstGeom>
          <a:ln>
            <a:noFill/>
          </a:ln>
          <a:effectLst>
            <a:outerShdw blurRad="190500" algn="tl" rotWithShape="0">
              <a:srgbClr val="000000">
                <a:alpha val="70000"/>
              </a:srgbClr>
            </a:outerShdw>
          </a:effectLst>
        </p:spPr>
      </p:pic>
      <p:pic>
        <p:nvPicPr>
          <p:cNvPr id="3" name="Obrázek 2" descr="štíty 02.jpg"/>
          <p:cNvPicPr>
            <a:picLocks noChangeAspect="1"/>
          </p:cNvPicPr>
          <p:nvPr/>
        </p:nvPicPr>
        <p:blipFill>
          <a:blip r:embed="rId3" cstate="print"/>
          <a:stretch>
            <a:fillRect/>
          </a:stretch>
        </p:blipFill>
        <p:spPr>
          <a:xfrm>
            <a:off x="4427984" y="404664"/>
            <a:ext cx="4344827" cy="57606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3603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04664"/>
            <a:ext cx="8136904" cy="5940088"/>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štíty jízdy</a:t>
            </a:r>
          </a:p>
          <a:p>
            <a:pPr marL="540000" lvl="1" indent="-180000">
              <a:buFontTx/>
              <a:buChar char="-"/>
            </a:pPr>
            <a:r>
              <a:rPr lang="cs-CZ" sz="2000" b="1" dirty="0">
                <a:latin typeface="Calibri" pitchFamily="34" charset="0"/>
                <a:cs typeface="Calibri" pitchFamily="34" charset="0"/>
              </a:rPr>
              <a:t>jezdci byli vybaveni štíty, které byly podobné pěchotním - byly však ploché</a:t>
            </a:r>
          </a:p>
          <a:p>
            <a:pPr marL="540000" lvl="1" indent="-180000">
              <a:buFontTx/>
              <a:buChar char="-"/>
            </a:pPr>
            <a:r>
              <a:rPr lang="cs-CZ" sz="2000" b="1" dirty="0">
                <a:latin typeface="Calibri" pitchFamily="34" charset="0"/>
                <a:cs typeface="Calibri" pitchFamily="34" charset="0"/>
              </a:rPr>
              <a:t>většina z nich byla oválného tvaru, známy jsou ale i obdélníkové nebo hexagonální</a:t>
            </a:r>
          </a:p>
          <a:p>
            <a:pPr marL="540000" lvl="1" indent="-180000"/>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jeden z nalezených pochází z </a:t>
            </a:r>
            <a:r>
              <a:rPr lang="cs-CZ" sz="2000" b="1" dirty="0" err="1">
                <a:latin typeface="Calibri" pitchFamily="34" charset="0"/>
                <a:cs typeface="Calibri" pitchFamily="34" charset="0"/>
              </a:rPr>
              <a:t>Doncasteru</a:t>
            </a:r>
            <a:r>
              <a:rPr lang="cs-CZ" sz="2000" b="1" dirty="0">
                <a:latin typeface="Calibri" pitchFamily="34" charset="0"/>
                <a:cs typeface="Calibri" pitchFamily="34" charset="0"/>
              </a:rPr>
              <a:t> v Británii</a:t>
            </a:r>
          </a:p>
          <a:p>
            <a:pPr marL="1080000" lvl="2" indent="-180000">
              <a:buFontTx/>
              <a:buChar char="-"/>
            </a:pPr>
            <a:r>
              <a:rPr lang="cs-CZ" sz="2000" b="1" dirty="0">
                <a:latin typeface="Calibri" pitchFamily="34" charset="0"/>
                <a:cs typeface="Calibri" pitchFamily="34" charset="0"/>
              </a:rPr>
              <a:t>datován je do 1. st. po Kr.</a:t>
            </a:r>
          </a:p>
          <a:p>
            <a:pPr marL="1080000" lvl="2" indent="-180000">
              <a:buFontTx/>
              <a:buChar char="-"/>
            </a:pPr>
            <a:r>
              <a:rPr lang="cs-CZ" sz="2000" b="1" dirty="0">
                <a:latin typeface="Calibri" pitchFamily="34" charset="0"/>
                <a:cs typeface="Calibri" pitchFamily="34" charset="0"/>
              </a:rPr>
              <a:t>výstroj vojáka auxiliární jednotky</a:t>
            </a:r>
          </a:p>
          <a:p>
            <a:pPr marL="1080000" lvl="2" indent="-180000">
              <a:buFontTx/>
              <a:buChar char="-"/>
            </a:pPr>
            <a:r>
              <a:rPr lang="cs-CZ" sz="2000" b="1" dirty="0">
                <a:latin typeface="Calibri" pitchFamily="34" charset="0"/>
                <a:cs typeface="Calibri" pitchFamily="34" charset="0"/>
              </a:rPr>
              <a:t>štít byl dlouhý 125 cm a široký 64 cm</a:t>
            </a:r>
          </a:p>
          <a:p>
            <a:pPr marL="1080000" lvl="2" indent="-180000">
              <a:buFontTx/>
              <a:buChar char="-"/>
            </a:pPr>
            <a:r>
              <a:rPr lang="cs-CZ" sz="2000" b="1" dirty="0">
                <a:latin typeface="Calibri" pitchFamily="34" charset="0"/>
                <a:cs typeface="Calibri" pitchFamily="34" charset="0"/>
              </a:rPr>
              <a:t>strany měl rovné, horní a dolní strany zaoblené</a:t>
            </a:r>
          </a:p>
          <a:p>
            <a:pPr marL="1080000" lvl="2" indent="-180000">
              <a:buFontTx/>
              <a:buChar char="-"/>
            </a:pPr>
            <a:r>
              <a:rPr lang="cs-CZ" sz="2000" b="1" dirty="0">
                <a:latin typeface="Calibri" pitchFamily="34" charset="0"/>
                <a:cs typeface="Calibri" pitchFamily="34" charset="0"/>
              </a:rPr>
              <a:t>vyroben opět ze 3 vrstev dřevěných lamel potažených kůží</a:t>
            </a:r>
          </a:p>
          <a:p>
            <a:pPr marL="1080000" lvl="2" indent="-180000">
              <a:buFontTx/>
              <a:buChar char="-"/>
            </a:pPr>
            <a:r>
              <a:rPr lang="cs-CZ" sz="2000" b="1" dirty="0">
                <a:latin typeface="Calibri" pitchFamily="34" charset="0"/>
                <a:cs typeface="Calibri" pitchFamily="34" charset="0"/>
              </a:rPr>
              <a:t>madlo bylo vertikální</a:t>
            </a:r>
          </a:p>
          <a:p>
            <a:pPr marL="1080000" lvl="2" indent="-180000">
              <a:buFontTx/>
              <a:buChar char="-"/>
            </a:pPr>
            <a:r>
              <a:rPr lang="cs-CZ" sz="2000" b="1" dirty="0">
                <a:latin typeface="Calibri" pitchFamily="34" charset="0"/>
                <a:cs typeface="Calibri" pitchFamily="34" charset="0"/>
              </a:rPr>
              <a:t>na základě rekonstrukce se udává váha 9 kg</a:t>
            </a:r>
          </a:p>
          <a:p>
            <a:pPr lvl="2">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z </a:t>
            </a:r>
            <a:r>
              <a:rPr lang="cs-CZ" sz="2000" b="1" dirty="0" err="1">
                <a:latin typeface="Calibri" pitchFamily="34" charset="0"/>
                <a:cs typeface="Calibri" pitchFamily="34" charset="0"/>
              </a:rPr>
              <a:t>Dura</a:t>
            </a:r>
            <a:r>
              <a:rPr lang="cs-CZ" sz="2000" b="1" dirty="0">
                <a:latin typeface="Calibri" pitchFamily="34" charset="0"/>
                <a:cs typeface="Calibri" pitchFamily="34" charset="0"/>
              </a:rPr>
              <a:t> </a:t>
            </a:r>
            <a:r>
              <a:rPr lang="cs-CZ" sz="2000" b="1" dirty="0" err="1">
                <a:latin typeface="Calibri" pitchFamily="34" charset="0"/>
                <a:cs typeface="Calibri" pitchFamily="34" charset="0"/>
              </a:rPr>
              <a:t>Europos</a:t>
            </a:r>
            <a:r>
              <a:rPr lang="cs-CZ" sz="2000" b="1" dirty="0">
                <a:latin typeface="Calibri" pitchFamily="34" charset="0"/>
                <a:cs typeface="Calibri" pitchFamily="34" charset="0"/>
              </a:rPr>
              <a:t> je také znám oválný štít mnohem jednodušší konstrukce, který byl vyroben pouze z 1 vrstvy dřevěných prken</a:t>
            </a:r>
          </a:p>
          <a:p>
            <a:pPr marL="1080000" lvl="2" indent="-180000">
              <a:buFontTx/>
              <a:buChar char="-"/>
            </a:pPr>
            <a:r>
              <a:rPr lang="cs-CZ" sz="2000" b="1" dirty="0">
                <a:latin typeface="Calibri" pitchFamily="34" charset="0"/>
                <a:cs typeface="Calibri" pitchFamily="34" charset="0"/>
              </a:rPr>
              <a:t>datován opět do 3. st. – používání těchto štítů se však předpokládá i pro období dřívější</a:t>
            </a:r>
          </a:p>
        </p:txBody>
      </p:sp>
    </p:spTree>
    <p:extLst>
      <p:ext uri="{BB962C8B-B14F-4D97-AF65-F5344CB8AC3E}">
        <p14:creationId xmlns:p14="http://schemas.microsoft.com/office/powerpoint/2010/main" val="220638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332656"/>
            <a:ext cx="4680520" cy="4247317"/>
          </a:xfrm>
          <a:prstGeom prst="rect">
            <a:avLst/>
          </a:prstGeom>
          <a:noFill/>
        </p:spPr>
        <p:txBody>
          <a:bodyPr wrap="square" rtlCol="0">
            <a:spAutoFit/>
          </a:bodyPr>
          <a:lstStyle/>
          <a:p>
            <a:r>
              <a:rPr lang="cs-CZ" sz="2000" b="1" dirty="0">
                <a:latin typeface="Calibri" pitchFamily="34" charset="0"/>
                <a:cs typeface="Calibri" pitchFamily="34" charset="0"/>
              </a:rPr>
              <a:t>Výstroj</a:t>
            </a:r>
          </a:p>
          <a:p>
            <a:endParaRPr lang="cs-CZ" sz="1000" b="1" dirty="0">
              <a:latin typeface="Calibri" pitchFamily="34" charset="0"/>
              <a:cs typeface="Calibri" pitchFamily="34" charset="0"/>
            </a:endParaRPr>
          </a:p>
          <a:p>
            <a:pPr marL="180000" indent="-180000">
              <a:buFontTx/>
              <a:buChar char="-"/>
            </a:pPr>
            <a:r>
              <a:rPr lang="cs-CZ" sz="2000" b="1" dirty="0">
                <a:latin typeface="Calibri" pitchFamily="34" charset="0"/>
                <a:cs typeface="Calibri" pitchFamily="34" charset="0"/>
              </a:rPr>
              <a:t>oblečení</a:t>
            </a:r>
          </a:p>
          <a:p>
            <a:pPr marL="540000" lvl="1" indent="-180000">
              <a:buFontTx/>
              <a:buChar char="-"/>
            </a:pPr>
            <a:r>
              <a:rPr lang="cs-CZ" sz="2000" b="1" dirty="0">
                <a:latin typeface="Calibri" pitchFamily="34" charset="0"/>
                <a:cs typeface="Calibri" pitchFamily="34" charset="0"/>
              </a:rPr>
              <a:t>běžným oblečením byla tunika, která byla oproti civilní trochu delší</a:t>
            </a:r>
          </a:p>
          <a:p>
            <a:pPr marL="1080000" lvl="2" indent="-180000">
              <a:buFontTx/>
              <a:buChar char="-"/>
            </a:pPr>
            <a:r>
              <a:rPr lang="cs-CZ" sz="2000" b="1" dirty="0">
                <a:latin typeface="Calibri" pitchFamily="34" charset="0"/>
                <a:cs typeface="Calibri" pitchFamily="34" charset="0"/>
              </a:rPr>
              <a:t>jednalo se o velmi jednoduchý oděv, kdy byly dva stejně velké čtverce látky k sobě přišity na bocích a ramenou - nechávali se pouze otvory pro hlavu a ruce</a:t>
            </a:r>
          </a:p>
          <a:p>
            <a:pPr marL="1080000" lvl="2" indent="-180000">
              <a:buFontTx/>
              <a:buChar char="-"/>
            </a:pPr>
            <a:r>
              <a:rPr lang="cs-CZ" sz="2000" b="1" dirty="0">
                <a:latin typeface="Calibri" pitchFamily="34" charset="0"/>
                <a:cs typeface="Calibri" pitchFamily="34" charset="0"/>
              </a:rPr>
              <a:t>tunika většinou měla krátké rukávy; u vyobrazení jezdců se však objevují i rukávy dlouhé</a:t>
            </a:r>
          </a:p>
          <a:p>
            <a:pPr lvl="1">
              <a:buFontTx/>
              <a:buChar char="-"/>
            </a:pPr>
            <a:endParaRPr lang="cs-CZ" sz="2000" b="1" dirty="0">
              <a:latin typeface="Calibri" pitchFamily="34" charset="0"/>
              <a:cs typeface="Calibri" pitchFamily="34" charset="0"/>
            </a:endParaRPr>
          </a:p>
        </p:txBody>
      </p:sp>
      <p:pic>
        <p:nvPicPr>
          <p:cNvPr id="3" name="Obrázek 2" descr="roman army_0001.jpg"/>
          <p:cNvPicPr>
            <a:picLocks noChangeAspect="1"/>
          </p:cNvPicPr>
          <p:nvPr/>
        </p:nvPicPr>
        <p:blipFill>
          <a:blip r:embed="rId2" cstate="print"/>
          <a:stretch>
            <a:fillRect/>
          </a:stretch>
        </p:blipFill>
        <p:spPr>
          <a:xfrm>
            <a:off x="5292080" y="404664"/>
            <a:ext cx="3175199" cy="59492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587379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548680"/>
            <a:ext cx="7560840" cy="3754874"/>
          </a:xfrm>
          <a:prstGeom prst="rect">
            <a:avLst/>
          </a:prstGeom>
          <a:noFill/>
        </p:spPr>
        <p:txBody>
          <a:bodyPr wrap="square" rtlCol="0">
            <a:spAutoFit/>
          </a:bodyPr>
          <a:lstStyle/>
          <a:p>
            <a:pPr marL="540000" lvl="1" indent="-180000">
              <a:buFontTx/>
              <a:buChar char="-"/>
            </a:pPr>
            <a:r>
              <a:rPr lang="cs-CZ" sz="2000" b="1" dirty="0">
                <a:latin typeface="Calibri" pitchFamily="34" charset="0"/>
                <a:cs typeface="Calibri" pitchFamily="34" charset="0"/>
              </a:rPr>
              <a:t>mezi oblečení patřily i pláště a kapuce</a:t>
            </a:r>
          </a:p>
          <a:p>
            <a:pPr marL="1080000" lvl="2" indent="-180000">
              <a:buFontTx/>
              <a:buChar char="-"/>
            </a:pPr>
            <a:r>
              <a:rPr lang="cs-CZ" sz="2000" b="1" dirty="0">
                <a:latin typeface="Calibri" pitchFamily="34" charset="0"/>
                <a:cs typeface="Calibri" pitchFamily="34" charset="0"/>
              </a:rPr>
              <a:t>vojáci nosili 2 druhy plášťů</a:t>
            </a:r>
          </a:p>
          <a:p>
            <a:pPr marL="1440000" lvl="3" indent="-180000">
              <a:buFontTx/>
              <a:buChar char="-"/>
            </a:pPr>
            <a:r>
              <a:rPr lang="cs-CZ" sz="2000" b="1" i="1" dirty="0" err="1">
                <a:latin typeface="Calibri" pitchFamily="34" charset="0"/>
                <a:cs typeface="Calibri" pitchFamily="34" charset="0"/>
              </a:rPr>
              <a:t>sagum</a:t>
            </a:r>
            <a:r>
              <a:rPr lang="cs-CZ" sz="2000" b="1" dirty="0">
                <a:latin typeface="Calibri" pitchFamily="34" charset="0"/>
                <a:cs typeface="Calibri" pitchFamily="34" charset="0"/>
              </a:rPr>
              <a:t> - jednoduchý obdélník z těžké vlněné látky, který byl sepnut na pravém rameni</a:t>
            </a:r>
          </a:p>
          <a:p>
            <a:pPr marL="1440000" lvl="3" indent="-180000">
              <a:buFontTx/>
              <a:buChar char="-"/>
            </a:pPr>
            <a:r>
              <a:rPr lang="cs-CZ" sz="2000" b="1" i="1" dirty="0" err="1">
                <a:latin typeface="Calibri" pitchFamily="34" charset="0"/>
                <a:cs typeface="Calibri" pitchFamily="34" charset="0"/>
              </a:rPr>
              <a:t>paenula</a:t>
            </a:r>
            <a:r>
              <a:rPr lang="cs-CZ" sz="2000" b="1" dirty="0">
                <a:latin typeface="Calibri" pitchFamily="34" charset="0"/>
                <a:cs typeface="Calibri" pitchFamily="34" charset="0"/>
              </a:rPr>
              <a:t> - nosila se jako pončo</a:t>
            </a:r>
          </a:p>
          <a:p>
            <a:pPr marL="1800000" lvl="4" indent="-180000">
              <a:buFontTx/>
              <a:buChar char="-"/>
            </a:pPr>
            <a:r>
              <a:rPr lang="cs-CZ" sz="2000" b="1" dirty="0">
                <a:latin typeface="Calibri" pitchFamily="34" charset="0"/>
                <a:cs typeface="Calibri" pitchFamily="34" charset="0"/>
              </a:rPr>
              <a:t>měla oválný tvar s otvorem pro hlavu a někdy i kapucí</a:t>
            </a:r>
          </a:p>
          <a:p>
            <a:pPr lvl="2"/>
            <a:endParaRPr lang="cs-CZ" sz="2000" b="1" dirty="0">
              <a:latin typeface="Calibri" pitchFamily="34" charset="0"/>
              <a:cs typeface="Calibri" pitchFamily="34" charset="0"/>
            </a:endParaRPr>
          </a:p>
          <a:p>
            <a:pPr marL="1080000" lvl="2" indent="-180000"/>
            <a:r>
              <a:rPr lang="cs-CZ" sz="2000" b="1" dirty="0">
                <a:latin typeface="Calibri" pitchFamily="34" charset="0"/>
                <a:cs typeface="Calibri" pitchFamily="34" charset="0"/>
              </a:rPr>
              <a:t>- u důstojníků, od centuriona výše, je znám také obřadnější oděv, tzv. </a:t>
            </a:r>
            <a:r>
              <a:rPr lang="cs-CZ" sz="2000" b="1" i="1" dirty="0" err="1">
                <a:latin typeface="Calibri" pitchFamily="34" charset="0"/>
                <a:cs typeface="Calibri" pitchFamily="34" charset="0"/>
              </a:rPr>
              <a:t>paludamentum</a:t>
            </a:r>
            <a:r>
              <a:rPr lang="cs-CZ" sz="2000" b="1" dirty="0">
                <a:latin typeface="Calibri" pitchFamily="34" charset="0"/>
                <a:cs typeface="Calibri" pitchFamily="34" charset="0"/>
              </a:rPr>
              <a:t> - nosilo se podobně jako tóga - nařasené a přehozené přes levou paži</a:t>
            </a:r>
          </a:p>
          <a:p>
            <a:endParaRPr lang="cs-CZ" dirty="0"/>
          </a:p>
        </p:txBody>
      </p:sp>
    </p:spTree>
    <p:extLst>
      <p:ext uri="{BB962C8B-B14F-4D97-AF65-F5344CB8AC3E}">
        <p14:creationId xmlns:p14="http://schemas.microsoft.com/office/powerpoint/2010/main" val="10961524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332656"/>
            <a:ext cx="8352928" cy="4555093"/>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opasky</a:t>
            </a:r>
          </a:p>
          <a:p>
            <a:pPr marL="540000" lvl="1" indent="-180000">
              <a:buFontTx/>
              <a:buChar char="-"/>
            </a:pPr>
            <a:r>
              <a:rPr lang="cs-CZ" sz="2000" b="1" dirty="0">
                <a:latin typeface="Calibri" pitchFamily="34" charset="0"/>
                <a:cs typeface="Calibri" pitchFamily="34" charset="0"/>
              </a:rPr>
              <a:t>byly velice důležitou součástí výstroje - byla k nim přichycena pochva na meč a v některých případech i na dýku</a:t>
            </a: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byl důležitým symbolem vojáka</a:t>
            </a: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měl zdobené přezky a někdy i navíc ozdobné destičky</a:t>
            </a: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na začátku 1 st. se stalo módou nosit nejméně opasky dva - jeden pro meč, druhý  pro dýku - na konci stejného století již byl běžný opět jeden širší opasek, i když i nadále někteří nosily opasků více</a:t>
            </a:r>
          </a:p>
          <a:p>
            <a:pPr marL="540000" lvl="1" indent="-180000">
              <a:buFontTx/>
              <a:buChar char="-"/>
            </a:pPr>
            <a:endParaRPr lang="cs-CZ" sz="1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během 1. a 2. st. se k opaskům připevňovalo několik řemínků pobitých ozdobnými nýty a na konci opatřeno ozdobným nákončím</a:t>
            </a:r>
          </a:p>
          <a:p>
            <a:pPr marL="1080000" lvl="2" indent="-180000">
              <a:buFontTx/>
              <a:buChar char="-"/>
            </a:pPr>
            <a:r>
              <a:rPr lang="cs-CZ" sz="2000" b="1" dirty="0">
                <a:latin typeface="Calibri" pitchFamily="34" charset="0"/>
                <a:cs typeface="Calibri" pitchFamily="34" charset="0"/>
              </a:rPr>
              <a:t>jejich funkce není zcela jasně známa</a:t>
            </a:r>
          </a:p>
          <a:p>
            <a:pPr lvl="2">
              <a:buFontTx/>
              <a:buChar char="-"/>
            </a:pPr>
            <a:endParaRPr lang="cs-CZ" sz="2000" b="1" dirty="0">
              <a:latin typeface="Calibri" pitchFamily="34" charset="0"/>
              <a:cs typeface="Calibri" pitchFamily="34" charset="0"/>
            </a:endParaRPr>
          </a:p>
        </p:txBody>
      </p:sp>
    </p:spTree>
    <p:extLst>
      <p:ext uri="{BB962C8B-B14F-4D97-AF65-F5344CB8AC3E}">
        <p14:creationId xmlns:p14="http://schemas.microsoft.com/office/powerpoint/2010/main" val="11670650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ásky 01.jpg"/>
          <p:cNvPicPr>
            <a:picLocks noChangeAspect="1"/>
          </p:cNvPicPr>
          <p:nvPr/>
        </p:nvPicPr>
        <p:blipFill>
          <a:blip r:embed="rId2" cstate="print"/>
          <a:stretch>
            <a:fillRect/>
          </a:stretch>
        </p:blipFill>
        <p:spPr>
          <a:xfrm>
            <a:off x="1403648" y="332656"/>
            <a:ext cx="4032448" cy="5968315"/>
          </a:xfrm>
          <a:prstGeom prst="rect">
            <a:avLst/>
          </a:prstGeom>
          <a:ln>
            <a:noFill/>
          </a:ln>
          <a:effectLst>
            <a:outerShdw blurRad="190500" algn="tl" rotWithShape="0">
              <a:srgbClr val="000000">
                <a:alpha val="70000"/>
              </a:srgbClr>
            </a:outerShdw>
          </a:effectLst>
        </p:spPr>
      </p:pic>
      <p:pic>
        <p:nvPicPr>
          <p:cNvPr id="4" name="Obrázek 3" descr="pásky 02.jpg"/>
          <p:cNvPicPr>
            <a:picLocks noChangeAspect="1"/>
          </p:cNvPicPr>
          <p:nvPr/>
        </p:nvPicPr>
        <p:blipFill>
          <a:blip r:embed="rId3" cstate="print"/>
          <a:stretch>
            <a:fillRect/>
          </a:stretch>
        </p:blipFill>
        <p:spPr>
          <a:xfrm>
            <a:off x="5940152" y="332656"/>
            <a:ext cx="2046512" cy="59766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79378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404664"/>
            <a:ext cx="8352928" cy="3785652"/>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boty</a:t>
            </a:r>
          </a:p>
          <a:p>
            <a:pPr marL="540000" lvl="1" indent="-180000">
              <a:buFontTx/>
              <a:buChar char="-"/>
            </a:pPr>
            <a:r>
              <a:rPr lang="cs-CZ" sz="2000" b="1" dirty="0">
                <a:latin typeface="Calibri" pitchFamily="34" charset="0"/>
                <a:cs typeface="Calibri" pitchFamily="34" charset="0"/>
              </a:rPr>
              <a:t>asi nejznámější obuví jsou </a:t>
            </a:r>
            <a:r>
              <a:rPr lang="cs-CZ" sz="2000" b="1" i="1" dirty="0" err="1">
                <a:latin typeface="Calibri" pitchFamily="34" charset="0"/>
                <a:cs typeface="Calibri" pitchFamily="34" charset="0"/>
              </a:rPr>
              <a:t>caligae</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připomínají otevřené sandále - jednalo se však o pevnější obuv</a:t>
            </a:r>
          </a:p>
          <a:p>
            <a:pPr marL="1080000" lvl="2" indent="-180000">
              <a:buFontTx/>
              <a:buChar char="-"/>
            </a:pPr>
            <a:r>
              <a:rPr lang="cs-CZ" sz="2000" b="1" dirty="0">
                <a:latin typeface="Calibri" pitchFamily="34" charset="0"/>
                <a:cs typeface="Calibri" pitchFamily="34" charset="0"/>
              </a:rPr>
              <a:t>skládají se ze 3 částí - podrážka, vnitřek a svršek - ty se svazovaly řemínky, aby těsněji seděly</a:t>
            </a:r>
          </a:p>
          <a:p>
            <a:pPr marL="1080000" lvl="2" indent="-180000">
              <a:buFontTx/>
              <a:buChar char="-"/>
            </a:pPr>
            <a:r>
              <a:rPr lang="cs-CZ" sz="2000" b="1" dirty="0">
                <a:latin typeface="Calibri" pitchFamily="34" charset="0"/>
                <a:cs typeface="Calibri" pitchFamily="34" charset="0"/>
              </a:rPr>
              <a:t>nevýhodou bylo, že nechránili před nepříznivým počasím – předpokládá se tedy, že se do nich nosily ponožky</a:t>
            </a:r>
          </a:p>
          <a:p>
            <a:pPr lvl="2">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od 2. st. se začínají objevovat nové druhy, které měly horní část více uzavřenou =&gt; později zcela </a:t>
            </a:r>
            <a:r>
              <a:rPr lang="cs-CZ" sz="2000" b="1" i="1" dirty="0" err="1">
                <a:latin typeface="Calibri" pitchFamily="34" charset="0"/>
                <a:cs typeface="Calibri" pitchFamily="34" charset="0"/>
              </a:rPr>
              <a:t>caligy</a:t>
            </a:r>
            <a:r>
              <a:rPr lang="cs-CZ" sz="2000" b="1" dirty="0">
                <a:latin typeface="Calibri" pitchFamily="34" charset="0"/>
                <a:cs typeface="Calibri" pitchFamily="34" charset="0"/>
              </a:rPr>
              <a:t> nahradily</a:t>
            </a:r>
          </a:p>
          <a:p>
            <a:pPr marL="540000" lvl="1" indent="-180000">
              <a:buFontTx/>
              <a:buChar char="-"/>
            </a:pPr>
            <a:endParaRPr lang="cs-CZ" sz="2000" b="1" dirty="0">
              <a:latin typeface="Calibri" pitchFamily="34" charset="0"/>
              <a:cs typeface="Calibri" pitchFamily="34" charset="0"/>
            </a:endParaRPr>
          </a:p>
          <a:p>
            <a:pPr marL="540000" lvl="1" indent="-180000">
              <a:buFontTx/>
              <a:buChar char="-"/>
            </a:pPr>
            <a:r>
              <a:rPr lang="cs-CZ" sz="2000" b="1" dirty="0">
                <a:latin typeface="Calibri" pitchFamily="34" charset="0"/>
                <a:cs typeface="Calibri" pitchFamily="34" charset="0"/>
              </a:rPr>
              <a:t>většina obuvi byla na podrážce opatřena cvočky</a:t>
            </a:r>
          </a:p>
        </p:txBody>
      </p:sp>
    </p:spTree>
    <p:extLst>
      <p:ext uri="{BB962C8B-B14F-4D97-AF65-F5344CB8AC3E}">
        <p14:creationId xmlns:p14="http://schemas.microsoft.com/office/powerpoint/2010/main" val="11068589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oty 01.jpg"/>
          <p:cNvPicPr>
            <a:picLocks noChangeAspect="1"/>
          </p:cNvPicPr>
          <p:nvPr/>
        </p:nvPicPr>
        <p:blipFill>
          <a:blip r:embed="rId2" cstate="print"/>
          <a:stretch>
            <a:fillRect/>
          </a:stretch>
        </p:blipFill>
        <p:spPr>
          <a:xfrm>
            <a:off x="2195736" y="404664"/>
            <a:ext cx="4896544" cy="59907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89231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imska armada_0011.jpg"/>
          <p:cNvPicPr>
            <a:picLocks noChangeAspect="1"/>
          </p:cNvPicPr>
          <p:nvPr/>
        </p:nvPicPr>
        <p:blipFill>
          <a:blip r:embed="rId2" cstate="print"/>
          <a:stretch>
            <a:fillRect/>
          </a:stretch>
        </p:blipFill>
        <p:spPr>
          <a:xfrm>
            <a:off x="1763688" y="332656"/>
            <a:ext cx="5413760" cy="60486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50830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imska armada_0014.jpg"/>
          <p:cNvPicPr>
            <a:picLocks noChangeAspect="1"/>
          </p:cNvPicPr>
          <p:nvPr/>
        </p:nvPicPr>
        <p:blipFill>
          <a:blip r:embed="rId2" cstate="print"/>
          <a:stretch>
            <a:fillRect/>
          </a:stretch>
        </p:blipFill>
        <p:spPr>
          <a:xfrm>
            <a:off x="1691680" y="404664"/>
            <a:ext cx="5688632" cy="59486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10337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8px-Epitaph_des_Marcus_Caelius.JPG"/>
          <p:cNvPicPr>
            <a:picLocks noChangeAspect="1"/>
          </p:cNvPicPr>
          <p:nvPr/>
        </p:nvPicPr>
        <p:blipFill>
          <a:blip r:embed="rId2" cstate="print"/>
          <a:stretch>
            <a:fillRect/>
          </a:stretch>
        </p:blipFill>
        <p:spPr>
          <a:xfrm>
            <a:off x="323528" y="1052736"/>
            <a:ext cx="3706998" cy="4653136"/>
          </a:xfrm>
          <a:prstGeom prst="rect">
            <a:avLst/>
          </a:prstGeom>
          <a:ln>
            <a:noFill/>
          </a:ln>
          <a:effectLst>
            <a:outerShdw blurRad="190500" algn="tl" rotWithShape="0">
              <a:srgbClr val="000000">
                <a:alpha val="70000"/>
              </a:srgbClr>
            </a:outerShdw>
          </a:effectLst>
        </p:spPr>
      </p:pic>
      <p:pic>
        <p:nvPicPr>
          <p:cNvPr id="3" name="Picture 2" descr="800px-Trencin-Roman2.JPG"/>
          <p:cNvPicPr>
            <a:picLocks noChangeAspect="1"/>
          </p:cNvPicPr>
          <p:nvPr/>
        </p:nvPicPr>
        <p:blipFill>
          <a:blip r:embed="rId3" cstate="print"/>
          <a:stretch>
            <a:fillRect/>
          </a:stretch>
        </p:blipFill>
        <p:spPr>
          <a:xfrm>
            <a:off x="4211960" y="1052736"/>
            <a:ext cx="4560507" cy="342038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imska armada_0013.jpg"/>
          <p:cNvPicPr>
            <a:picLocks noChangeAspect="1"/>
          </p:cNvPicPr>
          <p:nvPr/>
        </p:nvPicPr>
        <p:blipFill>
          <a:blip r:embed="rId2" cstate="print"/>
          <a:stretch>
            <a:fillRect/>
          </a:stretch>
        </p:blipFill>
        <p:spPr>
          <a:xfrm>
            <a:off x="1763688" y="332656"/>
            <a:ext cx="5675544" cy="60880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84674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332656"/>
            <a:ext cx="8424936" cy="5940088"/>
          </a:xfrm>
          <a:prstGeom prst="rect">
            <a:avLst/>
          </a:prstGeom>
          <a:noFill/>
        </p:spPr>
        <p:txBody>
          <a:bodyPr wrap="square" rtlCol="0">
            <a:spAutoFit/>
          </a:bodyPr>
          <a:lstStyle/>
          <a:p>
            <a:pPr marL="180000" indent="-180000">
              <a:buFontTx/>
              <a:buChar char="-"/>
            </a:pPr>
            <a:r>
              <a:rPr lang="cs-CZ" sz="2000" b="1" dirty="0">
                <a:latin typeface="Calibri" pitchFamily="34" charset="0"/>
                <a:cs typeface="Calibri" pitchFamily="34" charset="0"/>
              </a:rPr>
              <a:t>standarty</a:t>
            </a:r>
          </a:p>
          <a:p>
            <a:pPr marL="540000" lvl="1" indent="-180000">
              <a:buFontTx/>
              <a:buChar char="-"/>
            </a:pPr>
            <a:r>
              <a:rPr lang="cs-CZ" sz="2000" b="1" i="1" dirty="0" err="1">
                <a:latin typeface="Calibri" pitchFamily="34" charset="0"/>
                <a:cs typeface="Calibri" pitchFamily="34" charset="0"/>
              </a:rPr>
              <a:t>aquila</a:t>
            </a:r>
            <a:r>
              <a:rPr lang="cs-CZ" sz="2000" b="1" i="1" dirty="0">
                <a:latin typeface="Calibri" pitchFamily="34" charset="0"/>
                <a:cs typeface="Calibri" pitchFamily="34" charset="0"/>
              </a:rPr>
              <a:t> </a:t>
            </a:r>
            <a:r>
              <a:rPr lang="cs-CZ" sz="2000" b="1" dirty="0">
                <a:latin typeface="Calibri" pitchFamily="34" charset="0"/>
                <a:cs typeface="Calibri" pitchFamily="34" charset="0"/>
              </a:rPr>
              <a:t>- orel</a:t>
            </a:r>
          </a:p>
          <a:p>
            <a:pPr marL="1080000" lvl="2" indent="-180000">
              <a:buFontTx/>
              <a:buChar char="-"/>
            </a:pPr>
            <a:r>
              <a:rPr lang="cs-CZ" sz="2000" b="1" dirty="0">
                <a:latin typeface="Calibri" pitchFamily="34" charset="0"/>
                <a:cs typeface="Calibri" pitchFamily="34" charset="0"/>
              </a:rPr>
              <a:t>asi nejcennější symbol</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za doby republiky byl stříbrný nebo alespoň postříbřený =&gt; za principátu byl ze zlata nebo pozlacený</a:t>
            </a:r>
          </a:p>
          <a:p>
            <a:pPr marL="1080000" lvl="2" indent="-180000">
              <a:buFontTx/>
              <a:buChar char="-"/>
            </a:pPr>
            <a:r>
              <a:rPr lang="cs-CZ" sz="2000" b="1" dirty="0">
                <a:latin typeface="Calibri" pitchFamily="34" charset="0"/>
                <a:cs typeface="Calibri" pitchFamily="34" charset="0"/>
              </a:rPr>
              <a:t>standarta s orlem byla většinou jen v jednoduchém provedení, ale známy jsou i vyobrazení kde je orel doplněn několika disky, podobně jako tomu bylo u </a:t>
            </a:r>
            <a:r>
              <a:rPr lang="cs-CZ" sz="2000" b="1" i="1" dirty="0">
                <a:latin typeface="Calibri" pitchFamily="34" charset="0"/>
                <a:cs typeface="Calibri" pitchFamily="34" charset="0"/>
              </a:rPr>
              <a:t>signy</a:t>
            </a:r>
          </a:p>
          <a:p>
            <a:pPr lvl="2">
              <a:buFontTx/>
              <a:buChar char="-"/>
            </a:pPr>
            <a:endParaRPr lang="cs-CZ" sz="2000" b="1" dirty="0">
              <a:latin typeface="Calibri" pitchFamily="34" charset="0"/>
              <a:cs typeface="Calibri" pitchFamily="34" charset="0"/>
            </a:endParaRPr>
          </a:p>
          <a:p>
            <a:pPr marL="540000" lvl="1" indent="-180000">
              <a:buFontTx/>
              <a:buChar char="-"/>
            </a:pPr>
            <a:r>
              <a:rPr lang="cs-CZ" sz="2000" b="1" i="1" dirty="0">
                <a:latin typeface="Calibri" pitchFamily="34" charset="0"/>
                <a:cs typeface="Calibri" pitchFamily="34" charset="0"/>
              </a:rPr>
              <a:t>signum</a:t>
            </a:r>
          </a:p>
          <a:p>
            <a:pPr marL="1080000" lvl="2" indent="-180000">
              <a:buFontTx/>
              <a:buChar char="-"/>
            </a:pPr>
            <a:r>
              <a:rPr lang="cs-CZ" sz="2000" b="1" dirty="0">
                <a:latin typeface="Calibri" pitchFamily="34" charset="0"/>
                <a:cs typeface="Calibri" pitchFamily="34" charset="0"/>
              </a:rPr>
              <a:t>jednalo se o standartu, kterou měla každá centurie, kterou nesl poddůstojník </a:t>
            </a:r>
            <a:r>
              <a:rPr lang="cs-CZ" sz="2000" b="1" i="1" dirty="0" err="1">
                <a:latin typeface="Calibri" pitchFamily="34" charset="0"/>
                <a:cs typeface="Calibri" pitchFamily="34" charset="0"/>
              </a:rPr>
              <a:t>signifer</a:t>
            </a:r>
            <a:endParaRPr lang="cs-CZ" sz="2000" b="1" i="1" dirty="0">
              <a:latin typeface="Calibri" pitchFamily="34" charset="0"/>
              <a:cs typeface="Calibri" pitchFamily="34" charset="0"/>
            </a:endParaRPr>
          </a:p>
          <a:p>
            <a:pPr marL="1080000" lvl="2" indent="-180000">
              <a:buFontTx/>
              <a:buChar char="-"/>
            </a:pPr>
            <a:r>
              <a:rPr lang="cs-CZ" sz="2000" b="1" dirty="0">
                <a:latin typeface="Calibri" pitchFamily="34" charset="0"/>
                <a:cs typeface="Calibri" pitchFamily="34" charset="0"/>
              </a:rPr>
              <a:t>signa bývala ukončena buď zdobně provedeným hrotem kopí, nebo otevřenou dlaní</a:t>
            </a:r>
          </a:p>
          <a:p>
            <a:pPr marL="1080000" lvl="2" indent="-180000">
              <a:buFontTx/>
              <a:buChar char="-"/>
            </a:pPr>
            <a:r>
              <a:rPr lang="cs-CZ" sz="2000" b="1" dirty="0">
                <a:latin typeface="Calibri" pitchFamily="34" charset="0"/>
                <a:cs typeface="Calibri" pitchFamily="34" charset="0"/>
              </a:rPr>
              <a:t>samotná žerď standarty byla ozdobena několika různými symboly, věnci a 2 až 6 </a:t>
            </a:r>
            <a:r>
              <a:rPr lang="cs-CZ" sz="2000" b="1" i="1" dirty="0" err="1">
                <a:latin typeface="Calibri" pitchFamily="34" charset="0"/>
                <a:cs typeface="Calibri" pitchFamily="34" charset="0"/>
              </a:rPr>
              <a:t>falérami</a:t>
            </a:r>
            <a:endParaRPr lang="cs-CZ" sz="2000" b="1" i="1" dirty="0">
              <a:latin typeface="Calibri" pitchFamily="34" charset="0"/>
              <a:cs typeface="Calibri" pitchFamily="34" charset="0"/>
            </a:endParaRPr>
          </a:p>
          <a:p>
            <a:pPr marL="1440000" lvl="3" indent="-180000">
              <a:buFontTx/>
              <a:buChar char="-"/>
            </a:pPr>
            <a:r>
              <a:rPr lang="cs-CZ" sz="2000" b="1" dirty="0">
                <a:latin typeface="Calibri" pitchFamily="34" charset="0"/>
                <a:cs typeface="Calibri" pitchFamily="34" charset="0"/>
              </a:rPr>
              <a:t>význam těchto symbolů však není znám</a:t>
            </a:r>
          </a:p>
          <a:p>
            <a:pPr marL="1440000" lvl="3" indent="-180000">
              <a:buFontTx/>
              <a:buChar char="-"/>
            </a:pPr>
            <a:r>
              <a:rPr lang="cs-CZ" sz="2000" b="1" dirty="0">
                <a:latin typeface="Calibri" pitchFamily="34" charset="0"/>
                <a:cs typeface="Calibri" pitchFamily="34" charset="0"/>
              </a:rPr>
              <a:t>u otevřené dlaně se uvádí, že byla původně znakem manipulu =&gt; od lat. </a:t>
            </a:r>
            <a:r>
              <a:rPr lang="cs-CZ" sz="2000" b="1" i="1" dirty="0" err="1">
                <a:latin typeface="Calibri" pitchFamily="34" charset="0"/>
                <a:cs typeface="Calibri" pitchFamily="34" charset="0"/>
              </a:rPr>
              <a:t>manus</a:t>
            </a:r>
            <a:r>
              <a:rPr lang="cs-CZ" sz="2000" b="1" dirty="0">
                <a:latin typeface="Calibri" pitchFamily="34" charset="0"/>
                <a:cs typeface="Calibri" pitchFamily="34" charset="0"/>
              </a:rPr>
              <a:t> = ruka</a:t>
            </a:r>
          </a:p>
        </p:txBody>
      </p:sp>
    </p:spTree>
    <p:extLst>
      <p:ext uri="{BB962C8B-B14F-4D97-AF65-F5344CB8AC3E}">
        <p14:creationId xmlns:p14="http://schemas.microsoft.com/office/powerpoint/2010/main" val="37348908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standarty 01.jpg"/>
          <p:cNvPicPr>
            <a:picLocks noChangeAspect="1"/>
          </p:cNvPicPr>
          <p:nvPr/>
        </p:nvPicPr>
        <p:blipFill>
          <a:blip r:embed="rId2" cstate="print"/>
          <a:stretch>
            <a:fillRect/>
          </a:stretch>
        </p:blipFill>
        <p:spPr>
          <a:xfrm>
            <a:off x="467544" y="404664"/>
            <a:ext cx="4176463" cy="5029249"/>
          </a:xfrm>
          <a:prstGeom prst="rect">
            <a:avLst/>
          </a:prstGeom>
          <a:ln>
            <a:noFill/>
          </a:ln>
          <a:effectLst>
            <a:outerShdw blurRad="190500" algn="tl" rotWithShape="0">
              <a:srgbClr val="000000">
                <a:alpha val="70000"/>
              </a:srgbClr>
            </a:outerShdw>
          </a:effectLst>
        </p:spPr>
      </p:pic>
      <p:pic>
        <p:nvPicPr>
          <p:cNvPr id="3" name="Obrázek 2" descr="roman army_0003.jpg"/>
          <p:cNvPicPr>
            <a:picLocks noChangeAspect="1"/>
          </p:cNvPicPr>
          <p:nvPr/>
        </p:nvPicPr>
        <p:blipFill>
          <a:blip r:embed="rId3" cstate="print"/>
          <a:stretch>
            <a:fillRect/>
          </a:stretch>
        </p:blipFill>
        <p:spPr>
          <a:xfrm>
            <a:off x="4860032" y="404664"/>
            <a:ext cx="3836589" cy="50405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281460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260648"/>
            <a:ext cx="8352928" cy="6247864"/>
          </a:xfrm>
          <a:prstGeom prst="rect">
            <a:avLst/>
          </a:prstGeom>
          <a:noFill/>
        </p:spPr>
        <p:txBody>
          <a:bodyPr wrap="square" rtlCol="0">
            <a:spAutoFit/>
          </a:bodyPr>
          <a:lstStyle/>
          <a:p>
            <a:pPr marL="180000" lvl="1" indent="-180000">
              <a:buFontTx/>
              <a:buChar char="-"/>
            </a:pPr>
            <a:r>
              <a:rPr lang="cs-CZ" sz="2000" b="1" i="1" dirty="0" err="1">
                <a:latin typeface="Calibri" pitchFamily="34" charset="0"/>
                <a:cs typeface="Calibri" pitchFamily="34" charset="0"/>
              </a:rPr>
              <a:t>vexillum</a:t>
            </a:r>
            <a:endParaRPr lang="cs-CZ" sz="2000" b="1" i="1" dirty="0">
              <a:latin typeface="Calibri" pitchFamily="34" charset="0"/>
              <a:cs typeface="Calibri" pitchFamily="34" charset="0"/>
            </a:endParaRPr>
          </a:p>
          <a:p>
            <a:pPr marL="540000" lvl="2" indent="-180000">
              <a:buFontTx/>
              <a:buChar char="-"/>
            </a:pPr>
            <a:r>
              <a:rPr lang="cs-CZ" sz="2000" b="1" dirty="0">
                <a:latin typeface="Calibri" pitchFamily="34" charset="0"/>
                <a:cs typeface="Calibri" pitchFamily="34" charset="0"/>
              </a:rPr>
              <a:t>praporec - tradičně červený</a:t>
            </a:r>
          </a:p>
          <a:p>
            <a:pPr marL="540000" lvl="2" indent="-180000">
              <a:buFontTx/>
              <a:buChar char="-"/>
            </a:pPr>
            <a:r>
              <a:rPr lang="cs-CZ" sz="2000" b="1" dirty="0">
                <a:latin typeface="Calibri" pitchFamily="34" charset="0"/>
                <a:cs typeface="Calibri" pitchFamily="34" charset="0"/>
              </a:rPr>
              <a:t>před bitvou označoval místo v táboře, kde sídlil velitel; na bitevní poli pak jeho pozici</a:t>
            </a:r>
          </a:p>
          <a:p>
            <a:pPr marL="540000" lvl="2" indent="-180000">
              <a:buFontTx/>
              <a:buChar char="-"/>
            </a:pPr>
            <a:r>
              <a:rPr lang="cs-CZ" sz="2000" b="1" dirty="0">
                <a:latin typeface="Calibri" pitchFamily="34" charset="0"/>
                <a:cs typeface="Calibri" pitchFamily="34" charset="0"/>
              </a:rPr>
              <a:t>jednalo se také o standartu oddílů, které operovali mimo svou mateřskou jednotku =&gt; </a:t>
            </a:r>
            <a:r>
              <a:rPr lang="cs-CZ" sz="2000" b="1" i="1" dirty="0" err="1">
                <a:latin typeface="Calibri" pitchFamily="34" charset="0"/>
                <a:cs typeface="Calibri" pitchFamily="34" charset="0"/>
              </a:rPr>
              <a:t>vexillationes</a:t>
            </a:r>
            <a:endParaRPr lang="cs-CZ" sz="2000" b="1" i="1" dirty="0">
              <a:latin typeface="Calibri" pitchFamily="34" charset="0"/>
              <a:cs typeface="Calibri" pitchFamily="34" charset="0"/>
            </a:endParaRPr>
          </a:p>
          <a:p>
            <a:pPr marL="540000" lvl="2" indent="-180000">
              <a:buFontTx/>
              <a:buChar char="-"/>
            </a:pPr>
            <a:r>
              <a:rPr lang="cs-CZ" sz="2000" b="1" dirty="0">
                <a:latin typeface="Calibri" pitchFamily="34" charset="0"/>
                <a:cs typeface="Calibri" pitchFamily="34" charset="0"/>
              </a:rPr>
              <a:t>vlajka se nosila na žerdi zavěšené na vodorovném břevnu</a:t>
            </a:r>
          </a:p>
          <a:p>
            <a:pPr marL="540000" lvl="2" indent="-180000">
              <a:buFontTx/>
              <a:buChar char="-"/>
            </a:pPr>
            <a:r>
              <a:rPr lang="cs-CZ" sz="2000" b="1" dirty="0">
                <a:latin typeface="Calibri" pitchFamily="34" charset="0"/>
                <a:cs typeface="Calibri" pitchFamily="34" charset="0"/>
              </a:rPr>
              <a:t>jeden exemplář byl nalezen v Egyptě - byla na něm vyobrazena bohyně vítězství na červeném pozadí</a:t>
            </a:r>
          </a:p>
          <a:p>
            <a:pPr marL="457200" lvl="2">
              <a:buFontTx/>
              <a:buChar char="-"/>
            </a:pPr>
            <a:endParaRPr lang="cs-CZ" sz="2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 </a:t>
            </a:r>
            <a:r>
              <a:rPr lang="cs-CZ" sz="2000" b="1" i="1" dirty="0" err="1">
                <a:latin typeface="Calibri" pitchFamily="34" charset="0"/>
                <a:cs typeface="Calibri" pitchFamily="34" charset="0"/>
              </a:rPr>
              <a:t>imagines</a:t>
            </a:r>
            <a:endParaRPr lang="cs-CZ" sz="2000" b="1" i="1" dirty="0">
              <a:latin typeface="Calibri" pitchFamily="34" charset="0"/>
              <a:cs typeface="Calibri" pitchFamily="34" charset="0"/>
            </a:endParaRPr>
          </a:p>
          <a:p>
            <a:pPr marL="540000" lvl="2" indent="-180000">
              <a:buFontTx/>
              <a:buChar char="-"/>
            </a:pPr>
            <a:r>
              <a:rPr lang="cs-CZ" sz="2000" b="1" dirty="0">
                <a:latin typeface="Calibri" pitchFamily="34" charset="0"/>
                <a:cs typeface="Calibri" pitchFamily="34" charset="0"/>
              </a:rPr>
              <a:t>portréty císaře a členů jeho nejbližší rodiny, které se připevňovaly na žerdě a nosily společně se standartami</a:t>
            </a:r>
          </a:p>
          <a:p>
            <a:pPr marL="540000" lvl="2" indent="-180000">
              <a:buFontTx/>
              <a:buChar char="-"/>
            </a:pPr>
            <a:r>
              <a:rPr lang="cs-CZ" sz="2000" b="1" dirty="0">
                <a:latin typeface="Calibri" pitchFamily="34" charset="0"/>
                <a:cs typeface="Calibri" pitchFamily="34" charset="0"/>
              </a:rPr>
              <a:t> měli připomínat přísahu a loajalitu císaři</a:t>
            </a:r>
          </a:p>
          <a:p>
            <a:pPr marL="540000" lvl="2" indent="-180000">
              <a:buFontTx/>
              <a:buChar char="-"/>
            </a:pPr>
            <a:endParaRPr lang="cs-CZ" sz="2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 </a:t>
            </a:r>
            <a:r>
              <a:rPr lang="cs-CZ" sz="2000" b="1" i="1" dirty="0" err="1">
                <a:latin typeface="Calibri" pitchFamily="34" charset="0"/>
                <a:cs typeface="Calibri" pitchFamily="34" charset="0"/>
              </a:rPr>
              <a:t>draco</a:t>
            </a:r>
            <a:r>
              <a:rPr lang="cs-CZ" sz="2000" b="1" dirty="0">
                <a:latin typeface="Calibri" pitchFamily="34" charset="0"/>
                <a:cs typeface="Calibri" pitchFamily="34" charset="0"/>
              </a:rPr>
              <a:t> - drak</a:t>
            </a:r>
          </a:p>
          <a:p>
            <a:pPr marL="540000" lvl="2" indent="-180000">
              <a:buFontTx/>
              <a:buChar char="-"/>
            </a:pPr>
            <a:r>
              <a:rPr lang="cs-CZ" sz="2000" b="1" dirty="0">
                <a:latin typeface="Calibri" pitchFamily="34" charset="0"/>
                <a:cs typeface="Calibri" pitchFamily="34" charset="0"/>
              </a:rPr>
              <a:t>používán jízdními jednotkami od počátku 2. </a:t>
            </a:r>
            <a:r>
              <a:rPr lang="cs-CZ" sz="2000" b="1" dirty="0" err="1">
                <a:latin typeface="Calibri" pitchFamily="34" charset="0"/>
                <a:cs typeface="Calibri" pitchFamily="34" charset="0"/>
              </a:rPr>
              <a:t>st</a:t>
            </a:r>
            <a:endParaRPr lang="cs-CZ" sz="2000" b="1" dirty="0">
              <a:latin typeface="Calibri" pitchFamily="34" charset="0"/>
              <a:cs typeface="Calibri" pitchFamily="34" charset="0"/>
            </a:endParaRPr>
          </a:p>
          <a:p>
            <a:pPr marL="540000" lvl="2" indent="-180000">
              <a:buFontTx/>
              <a:buChar char="-"/>
            </a:pPr>
            <a:r>
              <a:rPr lang="cs-CZ" sz="2000" b="1" dirty="0">
                <a:latin typeface="Calibri" pitchFamily="34" charset="0"/>
                <a:cs typeface="Calibri" pitchFamily="34" charset="0"/>
              </a:rPr>
              <a:t>používal se při průvodech a jiných příležitostech</a:t>
            </a:r>
          </a:p>
          <a:p>
            <a:pPr marL="540000" lvl="2" indent="-180000">
              <a:buFontTx/>
              <a:buChar char="-"/>
            </a:pPr>
            <a:r>
              <a:rPr lang="cs-CZ" sz="2000" b="1" dirty="0">
                <a:latin typeface="Calibri" pitchFamily="34" charset="0"/>
                <a:cs typeface="Calibri" pitchFamily="34" charset="0"/>
              </a:rPr>
              <a:t>jednalo se o bronzovou hlavu s rozevřenými ústy, ke které byl připevněn pruh látky</a:t>
            </a:r>
          </a:p>
        </p:txBody>
      </p:sp>
    </p:spTree>
    <p:extLst>
      <p:ext uri="{BB962C8B-B14F-4D97-AF65-F5344CB8AC3E}">
        <p14:creationId xmlns:p14="http://schemas.microsoft.com/office/powerpoint/2010/main" val="429806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draco8.jpg"/>
          <p:cNvPicPr>
            <a:picLocks noChangeAspect="1"/>
          </p:cNvPicPr>
          <p:nvPr/>
        </p:nvPicPr>
        <p:blipFill>
          <a:blip r:embed="rId2" cstate="print"/>
          <a:stretch>
            <a:fillRect/>
          </a:stretch>
        </p:blipFill>
        <p:spPr>
          <a:xfrm>
            <a:off x="1547664" y="404664"/>
            <a:ext cx="5688632" cy="57695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64089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404664"/>
            <a:ext cx="8352928" cy="6093976"/>
          </a:xfrm>
          <a:prstGeom prst="rect">
            <a:avLst/>
          </a:prstGeom>
          <a:noFill/>
        </p:spPr>
        <p:txBody>
          <a:bodyPr wrap="square" rtlCol="0">
            <a:spAutoFit/>
          </a:bodyPr>
          <a:lstStyle/>
          <a:p>
            <a:pPr marL="0" lvl="1"/>
            <a:r>
              <a:rPr lang="cs-CZ" sz="2000" b="1" dirty="0">
                <a:latin typeface="Calibri" pitchFamily="34" charset="0"/>
                <a:cs typeface="Calibri" pitchFamily="34" charset="0"/>
              </a:rPr>
              <a:t>Taktika boje</a:t>
            </a:r>
          </a:p>
          <a:p>
            <a:pPr marL="0" lvl="1"/>
            <a:endParaRPr lang="cs-CZ" sz="1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nemáme přímý manuál popisující taktiku boje</a:t>
            </a:r>
          </a:p>
          <a:p>
            <a:pPr marL="180000" lvl="1" indent="-180000">
              <a:buFontTx/>
              <a:buChar char="-"/>
            </a:pPr>
            <a:r>
              <a:rPr lang="cs-CZ" sz="2000" b="1" dirty="0">
                <a:latin typeface="Calibri" pitchFamily="34" charset="0"/>
                <a:cs typeface="Calibri" pitchFamily="34" charset="0"/>
              </a:rPr>
              <a:t>rozestavění vojáků popisuje </a:t>
            </a:r>
            <a:r>
              <a:rPr lang="cs-CZ" sz="2000" b="1" dirty="0" err="1">
                <a:latin typeface="Calibri" pitchFamily="34" charset="0"/>
                <a:cs typeface="Calibri" pitchFamily="34" charset="0"/>
              </a:rPr>
              <a:t>Polybios</a:t>
            </a:r>
            <a:r>
              <a:rPr lang="cs-CZ" sz="2000" b="1" dirty="0">
                <a:latin typeface="Calibri" pitchFamily="34" charset="0"/>
                <a:cs typeface="Calibri" pitchFamily="34" charset="0"/>
              </a:rPr>
              <a:t> a </a:t>
            </a:r>
            <a:r>
              <a:rPr lang="cs-CZ" sz="2000" b="1" dirty="0" err="1">
                <a:latin typeface="Calibri" pitchFamily="34" charset="0"/>
                <a:cs typeface="Calibri" pitchFamily="34" charset="0"/>
              </a:rPr>
              <a:t>Vegetius</a:t>
            </a:r>
            <a:endParaRPr lang="cs-CZ" sz="2000" b="1" dirty="0">
              <a:latin typeface="Calibri" pitchFamily="34" charset="0"/>
              <a:cs typeface="Calibri" pitchFamily="34" charset="0"/>
            </a:endParaRPr>
          </a:p>
          <a:p>
            <a:pPr marL="540000" lvl="2" indent="-180000">
              <a:buFontTx/>
              <a:buChar char="-"/>
            </a:pPr>
            <a:r>
              <a:rPr lang="cs-CZ" sz="2000" b="1" dirty="0">
                <a:latin typeface="Calibri" pitchFamily="34" charset="0"/>
                <a:cs typeface="Calibri" pitchFamily="34" charset="0"/>
              </a:rPr>
              <a:t>podle Polybia stály vojáci ve formaci, kdy mají mezi sebou vzdálenost 1,8 m a jednotlivé řady rozestup 1,8 m</a:t>
            </a:r>
          </a:p>
          <a:p>
            <a:pPr marL="540000" lvl="2" indent="-180000">
              <a:buFontTx/>
              <a:buChar char="-"/>
            </a:pPr>
            <a:r>
              <a:rPr lang="cs-CZ" sz="2000" b="1" dirty="0" err="1">
                <a:latin typeface="Calibri" pitchFamily="34" charset="0"/>
                <a:cs typeface="Calibri" pitchFamily="34" charset="0"/>
              </a:rPr>
              <a:t>Vegetius</a:t>
            </a:r>
            <a:r>
              <a:rPr lang="cs-CZ" sz="2000" b="1" dirty="0">
                <a:latin typeface="Calibri" pitchFamily="34" charset="0"/>
                <a:cs typeface="Calibri" pitchFamily="34" charset="0"/>
              </a:rPr>
              <a:t> uvádí vzdálenost mezi muži 0,9 m a rozestup řad 2,1 m</a:t>
            </a:r>
          </a:p>
          <a:p>
            <a:pPr marL="914400" lvl="3">
              <a:buFontTx/>
              <a:buChar char="-"/>
            </a:pPr>
            <a:r>
              <a:rPr lang="cs-CZ" sz="2000" b="1" dirty="0">
                <a:latin typeface="Calibri" pitchFamily="34" charset="0"/>
                <a:cs typeface="Calibri" pitchFamily="34" charset="0"/>
              </a:rPr>
              <a:t> jako pravděpodobnější se uvádí </a:t>
            </a:r>
            <a:r>
              <a:rPr lang="cs-CZ" sz="2000" b="1" dirty="0" err="1">
                <a:latin typeface="Calibri" pitchFamily="34" charset="0"/>
                <a:cs typeface="Calibri" pitchFamily="34" charset="0"/>
              </a:rPr>
              <a:t>Vegetius</a:t>
            </a:r>
            <a:endParaRPr lang="cs-CZ" sz="2000" b="1" dirty="0">
              <a:latin typeface="Calibri" pitchFamily="34" charset="0"/>
              <a:cs typeface="Calibri" pitchFamily="34" charset="0"/>
            </a:endParaRPr>
          </a:p>
          <a:p>
            <a:pPr marL="0" lvl="1">
              <a:buFontTx/>
              <a:buChar char="-"/>
            </a:pPr>
            <a:endParaRPr lang="cs-CZ" sz="2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formace armády nebyla vždy stejná a měnila se na základě momentálních podmínek a taktické situace</a:t>
            </a:r>
          </a:p>
          <a:p>
            <a:pPr marL="180000" lvl="1" indent="-180000">
              <a:buFontTx/>
              <a:buChar char="-"/>
            </a:pPr>
            <a:endParaRPr lang="cs-CZ" sz="2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prvním krokem v bitvě bylo zastrašování nepřítele</a:t>
            </a:r>
          </a:p>
          <a:p>
            <a:pPr marL="540000" lvl="2" indent="-180000">
              <a:buFontTx/>
              <a:buChar char="-"/>
            </a:pPr>
            <a:r>
              <a:rPr lang="cs-CZ" sz="2000" b="1" dirty="0">
                <a:latin typeface="Calibri" pitchFamily="34" charset="0"/>
                <a:cs typeface="Calibri" pitchFamily="34" charset="0"/>
              </a:rPr>
              <a:t>to mohlo zahrnovat několik způsobů - barbaři praktikovali hluk - bojový pokřik, bubínky, trubky</a:t>
            </a:r>
          </a:p>
          <a:p>
            <a:pPr marL="540000" lvl="2" indent="-180000">
              <a:buFontTx/>
              <a:buChar char="-"/>
            </a:pPr>
            <a:r>
              <a:rPr lang="cs-CZ" sz="2000" b="1" dirty="0">
                <a:latin typeface="Calibri" pitchFamily="34" charset="0"/>
                <a:cs typeface="Calibri" pitchFamily="34" charset="0"/>
              </a:rPr>
              <a:t>profesionální armáda praktikovala jiný postup =&gt; směrem k nepříteli postupovala pomalu a potichu</a:t>
            </a:r>
          </a:p>
          <a:p>
            <a:pPr marL="180000" lvl="1" indent="-180000">
              <a:buFontTx/>
              <a:buChar char="-"/>
            </a:pPr>
            <a:r>
              <a:rPr lang="cs-CZ" sz="2000" b="1" dirty="0">
                <a:latin typeface="Calibri" pitchFamily="34" charset="0"/>
                <a:cs typeface="Calibri" pitchFamily="34" charset="0"/>
              </a:rPr>
              <a:t>když se k nepříteli dostali asi na vzdálenost 10-15 m vrhli vojáci pila - teprve poté začali římští vojáci křičet, ozvali se trumpety (</a:t>
            </a:r>
            <a:r>
              <a:rPr lang="cs-CZ" sz="2000" b="1" i="1" dirty="0" err="1">
                <a:latin typeface="Calibri" pitchFamily="34" charset="0"/>
                <a:cs typeface="Calibri" pitchFamily="34" charset="0"/>
              </a:rPr>
              <a:t>cornu</a:t>
            </a:r>
            <a:r>
              <a:rPr lang="cs-CZ" sz="2000" b="1" dirty="0">
                <a:latin typeface="Calibri" pitchFamily="34" charset="0"/>
                <a:cs typeface="Calibri" pitchFamily="34" charset="0"/>
              </a:rPr>
              <a:t>) a všichni začali běžet </a:t>
            </a:r>
          </a:p>
        </p:txBody>
      </p:sp>
    </p:spTree>
    <p:extLst>
      <p:ext uri="{BB962C8B-B14F-4D97-AF65-F5344CB8AC3E}">
        <p14:creationId xmlns:p14="http://schemas.microsoft.com/office/powerpoint/2010/main" val="20247719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04664"/>
            <a:ext cx="8208912" cy="5632311"/>
          </a:xfrm>
          <a:prstGeom prst="rect">
            <a:avLst/>
          </a:prstGeom>
          <a:noFill/>
        </p:spPr>
        <p:txBody>
          <a:bodyPr wrap="square" rtlCol="0">
            <a:spAutoFit/>
          </a:bodyPr>
          <a:lstStyle/>
          <a:p>
            <a:pPr marL="180000" lvl="1" indent="-180000">
              <a:buFontTx/>
              <a:buChar char="-"/>
            </a:pPr>
            <a:r>
              <a:rPr lang="cs-CZ" sz="2000" b="1" dirty="0">
                <a:latin typeface="Calibri" pitchFamily="34" charset="0"/>
                <a:cs typeface="Calibri" pitchFamily="34" charset="0"/>
              </a:rPr>
              <a:t>tento způsob mohl zastrašit nepřítele, který mohl znamenat jejich útěk, nebo velmi krátký střet</a:t>
            </a:r>
          </a:p>
          <a:p>
            <a:pPr marL="180000" lvl="1" indent="-180000">
              <a:buFontTx/>
              <a:buChar char="-"/>
            </a:pPr>
            <a:r>
              <a:rPr lang="cs-CZ" sz="2000" b="1" dirty="0">
                <a:latin typeface="Calibri" pitchFamily="34" charset="0"/>
                <a:cs typeface="Calibri" pitchFamily="34" charset="0"/>
              </a:rPr>
              <a:t>pokud ani k jednomu nedošlo následoval boj muže proti muži</a:t>
            </a:r>
          </a:p>
          <a:p>
            <a:pPr marL="180000" lvl="1" indent="-180000">
              <a:buFontTx/>
              <a:buChar char="-"/>
            </a:pPr>
            <a:r>
              <a:rPr lang="cs-CZ" sz="2000" b="1" dirty="0">
                <a:latin typeface="Calibri" pitchFamily="34" charset="0"/>
                <a:cs typeface="Calibri" pitchFamily="34" charset="0"/>
              </a:rPr>
              <a:t>ve vlastním boji bylo cílem srazit soka na zem a zaujmout jeho místo a narušit nepřítelovu formaci</a:t>
            </a:r>
          </a:p>
          <a:p>
            <a:pPr marL="180000" lvl="1" indent="-180000">
              <a:buFontTx/>
              <a:buChar char="-"/>
            </a:pPr>
            <a:r>
              <a:rPr lang="cs-CZ" sz="2000" b="1" dirty="0">
                <a:latin typeface="Calibri" pitchFamily="34" charset="0"/>
                <a:cs typeface="Calibri" pitchFamily="34" charset="0"/>
              </a:rPr>
              <a:t>ve vlastním boji pravděpodobně nedocházelo k velkým ztrátám =&gt; k těm docházelo, pokud se jeden z nepřátel dal na útěk, čímž se stal snadným cílem</a:t>
            </a:r>
          </a:p>
          <a:p>
            <a:pPr marL="180000" lvl="1" indent="-180000">
              <a:buFontTx/>
              <a:buChar char="-"/>
            </a:pPr>
            <a:endParaRPr lang="cs-CZ" sz="2000" b="1" dirty="0">
              <a:latin typeface="Calibri" pitchFamily="34" charset="0"/>
              <a:cs typeface="Calibri" pitchFamily="34" charset="0"/>
            </a:endParaRPr>
          </a:p>
          <a:p>
            <a:pPr marL="180000" lvl="1" indent="-180000">
              <a:buFontTx/>
              <a:buChar char="-"/>
            </a:pPr>
            <a:r>
              <a:rPr lang="cs-CZ" sz="2000" b="1" dirty="0">
                <a:latin typeface="Calibri" pitchFamily="34" charset="0"/>
                <a:cs typeface="Calibri" pitchFamily="34" charset="0"/>
              </a:rPr>
              <a:t>ještě před nebo během střetu pěších oddílů mohli  do boje zasáhnout jednotky se zbraněmi delšího dosahu - lučištníci, prakovníci nebo jednotky s metacími zbraněmi</a:t>
            </a:r>
          </a:p>
          <a:p>
            <a:pPr marL="540000" lvl="2" indent="-180000">
              <a:buFontTx/>
              <a:buChar char="-"/>
            </a:pPr>
            <a:r>
              <a:rPr lang="cs-CZ" sz="2000" b="1" dirty="0">
                <a:latin typeface="Calibri" pitchFamily="34" charset="0"/>
                <a:cs typeface="Calibri" pitchFamily="34" charset="0"/>
              </a:rPr>
              <a:t>rozestavění a pohyb těchto jednotek závisel na taktické situaci</a:t>
            </a:r>
          </a:p>
          <a:p>
            <a:pPr marL="540000" lvl="2" indent="-180000">
              <a:buFontTx/>
              <a:buChar char="-"/>
            </a:pPr>
            <a:r>
              <a:rPr lang="cs-CZ" sz="2000" b="1" dirty="0">
                <a:latin typeface="Calibri" pitchFamily="34" charset="0"/>
                <a:cs typeface="Calibri" pitchFamily="34" charset="0"/>
              </a:rPr>
              <a:t>lučištníci tak mohli být seřazeni v semknuté formaci nebo rozvinuti za pěchotu</a:t>
            </a:r>
          </a:p>
          <a:p>
            <a:pPr marL="540000" lvl="2" indent="-180000">
              <a:buFontTx/>
              <a:buChar char="-"/>
            </a:pPr>
            <a:r>
              <a:rPr lang="cs-CZ" sz="2000" b="1" dirty="0">
                <a:latin typeface="Calibri" pitchFamily="34" charset="0"/>
                <a:cs typeface="Calibri" pitchFamily="34" charset="0"/>
              </a:rPr>
              <a:t>artilerie nebyla zcela běžná z důvody mobility - ta se zajišťovala umístěním stroje vůz tažený mezkem</a:t>
            </a:r>
          </a:p>
          <a:p>
            <a:pPr marL="1080000" lvl="3" indent="-180000">
              <a:buFontTx/>
              <a:buChar char="-"/>
            </a:pPr>
            <a:r>
              <a:rPr lang="cs-CZ" sz="2000" b="1" dirty="0">
                <a:latin typeface="Calibri" pitchFamily="34" charset="0"/>
                <a:cs typeface="Calibri" pitchFamily="34" charset="0"/>
              </a:rPr>
              <a:t>její výhodou však byl větší dostřel a větší průraznost</a:t>
            </a:r>
          </a:p>
        </p:txBody>
      </p:sp>
    </p:spTree>
    <p:extLst>
      <p:ext uri="{BB962C8B-B14F-4D97-AF65-F5344CB8AC3E}">
        <p14:creationId xmlns:p14="http://schemas.microsoft.com/office/powerpoint/2010/main" val="21972811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imska armada_0020.jpg"/>
          <p:cNvPicPr>
            <a:picLocks noChangeAspect="1"/>
          </p:cNvPicPr>
          <p:nvPr/>
        </p:nvPicPr>
        <p:blipFill>
          <a:blip r:embed="rId2" cstate="print"/>
          <a:stretch>
            <a:fillRect/>
          </a:stretch>
        </p:blipFill>
        <p:spPr>
          <a:xfrm>
            <a:off x="539552" y="404664"/>
            <a:ext cx="8100392" cy="58590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77420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roman army_0002.i.jpg"/>
          <p:cNvPicPr>
            <a:picLocks noChangeAspect="1"/>
          </p:cNvPicPr>
          <p:nvPr/>
        </p:nvPicPr>
        <p:blipFill>
          <a:blip r:embed="rId2" cstate="print"/>
          <a:stretch>
            <a:fillRect/>
          </a:stretch>
        </p:blipFill>
        <p:spPr>
          <a:xfrm>
            <a:off x="2411760" y="476672"/>
            <a:ext cx="4261505" cy="56886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22772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404664"/>
            <a:ext cx="8208912" cy="5632311"/>
          </a:xfrm>
          <a:prstGeom prst="rect">
            <a:avLst/>
          </a:prstGeom>
          <a:noFill/>
        </p:spPr>
        <p:txBody>
          <a:bodyPr wrap="square" rtlCol="0">
            <a:spAutoFit/>
          </a:bodyPr>
          <a:lstStyle/>
          <a:p>
            <a:pPr marL="180000" lvl="3" indent="-180000">
              <a:buFontTx/>
              <a:buChar char="-"/>
            </a:pPr>
            <a:r>
              <a:rPr lang="cs-CZ" sz="2000" b="1" dirty="0">
                <a:latin typeface="Calibri" pitchFamily="34" charset="0"/>
                <a:cs typeface="Calibri" pitchFamily="34" charset="0"/>
              </a:rPr>
              <a:t> mezi tyto metací stroje, kterým se říkalo </a:t>
            </a:r>
            <a:r>
              <a:rPr lang="cs-CZ" sz="2000" b="1" i="1" dirty="0" err="1">
                <a:latin typeface="Calibri" pitchFamily="34" charset="0"/>
                <a:cs typeface="Calibri" pitchFamily="34" charset="0"/>
              </a:rPr>
              <a:t>carroballistae</a:t>
            </a:r>
            <a:r>
              <a:rPr lang="cs-CZ" sz="2000" b="1" dirty="0">
                <a:latin typeface="Calibri" pitchFamily="34" charset="0"/>
                <a:cs typeface="Calibri" pitchFamily="34" charset="0"/>
              </a:rPr>
              <a:t>, se dělily na:</a:t>
            </a:r>
          </a:p>
          <a:p>
            <a:pPr marL="540000" lvl="4" indent="-180000">
              <a:buFontTx/>
              <a:buChar char="-"/>
            </a:pPr>
            <a:r>
              <a:rPr lang="cs-CZ" sz="2000" b="1" dirty="0">
                <a:latin typeface="Calibri" pitchFamily="34" charset="0"/>
                <a:cs typeface="Calibri" pitchFamily="34" charset="0"/>
              </a:rPr>
              <a:t>jednoramenné</a:t>
            </a:r>
          </a:p>
          <a:p>
            <a:pPr marL="540000" lvl="4" indent="-180000">
              <a:buFontTx/>
              <a:buChar char="-"/>
            </a:pPr>
            <a:r>
              <a:rPr lang="cs-CZ" sz="2000" b="1" dirty="0">
                <a:latin typeface="Calibri" pitchFamily="34" charset="0"/>
                <a:cs typeface="Calibri" pitchFamily="34" charset="0"/>
              </a:rPr>
              <a:t>dvouramenné</a:t>
            </a:r>
          </a:p>
          <a:p>
            <a:pPr marL="540000" lvl="4" indent="-180000">
              <a:buFontTx/>
              <a:buChar char="-"/>
            </a:pPr>
            <a:endParaRPr lang="cs-CZ" sz="2000" b="1" dirty="0">
              <a:latin typeface="Calibri" pitchFamily="34" charset="0"/>
              <a:cs typeface="Calibri" pitchFamily="34" charset="0"/>
            </a:endParaRPr>
          </a:p>
          <a:p>
            <a:pPr marL="540000" lvl="4" indent="-180000">
              <a:buFontTx/>
              <a:buChar char="-"/>
            </a:pPr>
            <a:r>
              <a:rPr lang="cs-CZ" sz="2000" b="1" dirty="0">
                <a:latin typeface="Calibri" pitchFamily="34" charset="0"/>
                <a:cs typeface="Calibri" pitchFamily="34" charset="0"/>
              </a:rPr>
              <a:t>jednoramenné</a:t>
            </a:r>
          </a:p>
          <a:p>
            <a:pPr marL="1080000" lvl="5" indent="-180000">
              <a:buFontTx/>
              <a:buChar char="-"/>
            </a:pPr>
            <a:r>
              <a:rPr lang="cs-CZ" sz="2000" b="1" dirty="0">
                <a:latin typeface="Calibri" pitchFamily="34" charset="0"/>
                <a:cs typeface="Calibri" pitchFamily="34" charset="0"/>
              </a:rPr>
              <a:t>nebyly zcela běžné</a:t>
            </a:r>
          </a:p>
          <a:p>
            <a:pPr marL="1080000" lvl="5" indent="-180000">
              <a:buFontTx/>
              <a:buChar char="-"/>
            </a:pPr>
            <a:r>
              <a:rPr lang="cs-CZ" sz="2000" b="1" dirty="0">
                <a:latin typeface="Calibri" pitchFamily="34" charset="0"/>
                <a:cs typeface="Calibri" pitchFamily="34" charset="0"/>
              </a:rPr>
              <a:t>Římané je nazývaly onager nebo divoký kozel, na základě silného zpětného nárazu</a:t>
            </a:r>
          </a:p>
          <a:p>
            <a:pPr marL="1080000" lvl="5" indent="-180000">
              <a:buFontTx/>
              <a:buChar char="-"/>
            </a:pPr>
            <a:r>
              <a:rPr lang="cs-CZ" sz="2000" b="1" dirty="0">
                <a:latin typeface="Calibri" pitchFamily="34" charset="0"/>
                <a:cs typeface="Calibri" pitchFamily="34" charset="0"/>
              </a:rPr>
              <a:t>měli jedno vzpřímené vrhací rameno, kterým velkým obloukem střílely nebo házely kameny</a:t>
            </a:r>
          </a:p>
          <a:p>
            <a:pPr marL="914400" lvl="5">
              <a:buFontTx/>
              <a:buChar char="-"/>
            </a:pPr>
            <a:endParaRPr lang="cs-CZ" sz="2000" b="1" dirty="0">
              <a:latin typeface="Calibri" pitchFamily="34" charset="0"/>
              <a:cs typeface="Calibri" pitchFamily="34" charset="0"/>
            </a:endParaRPr>
          </a:p>
          <a:p>
            <a:pPr marL="540000" lvl="4" indent="-180000">
              <a:buFontTx/>
              <a:buChar char="-"/>
            </a:pPr>
            <a:r>
              <a:rPr lang="cs-CZ" sz="2000" b="1" dirty="0">
                <a:latin typeface="Calibri" pitchFamily="34" charset="0"/>
                <a:cs typeface="Calibri" pitchFamily="34" charset="0"/>
              </a:rPr>
              <a:t>dvouramenné</a:t>
            </a:r>
          </a:p>
          <a:p>
            <a:pPr marL="1080000" lvl="5" indent="-180000">
              <a:buFontTx/>
              <a:buChar char="-"/>
            </a:pPr>
            <a:r>
              <a:rPr lang="cs-CZ" sz="2000" b="1" dirty="0">
                <a:latin typeface="Calibri" pitchFamily="34" charset="0"/>
                <a:cs typeface="Calibri" pitchFamily="34" charset="0"/>
              </a:rPr>
              <a:t>nazývaly se </a:t>
            </a:r>
            <a:r>
              <a:rPr lang="cs-CZ" sz="2000" b="1" i="1" dirty="0" err="1">
                <a:latin typeface="Calibri" pitchFamily="34" charset="0"/>
                <a:cs typeface="Calibri" pitchFamily="34" charset="0"/>
              </a:rPr>
              <a:t>balistae</a:t>
            </a:r>
            <a:endParaRPr lang="cs-CZ" sz="2000" b="1" i="1" dirty="0">
              <a:latin typeface="Calibri" pitchFamily="34" charset="0"/>
              <a:cs typeface="Calibri" pitchFamily="34" charset="0"/>
            </a:endParaRPr>
          </a:p>
          <a:p>
            <a:pPr marL="1080000" lvl="5" indent="-180000">
              <a:buFontTx/>
              <a:buChar char="-"/>
            </a:pPr>
            <a:r>
              <a:rPr lang="cs-CZ" sz="2000" b="1" dirty="0">
                <a:latin typeface="Calibri" pitchFamily="34" charset="0"/>
                <a:cs typeface="Calibri" pitchFamily="34" charset="0"/>
              </a:rPr>
              <a:t>mnohem běžnější - různé velikosti</a:t>
            </a:r>
          </a:p>
          <a:p>
            <a:pPr marL="1080000" lvl="5" indent="-180000">
              <a:buFontTx/>
              <a:buChar char="-"/>
            </a:pPr>
            <a:r>
              <a:rPr lang="cs-CZ" sz="2000" b="1" dirty="0">
                <a:latin typeface="Calibri" pitchFamily="34" charset="0"/>
                <a:cs typeface="Calibri" pitchFamily="34" charset="0"/>
              </a:rPr>
              <a:t>technicky složitější - připomínají samostříly, ale pracují na jiném principu =&gt; síla nespočívala v napětí ramen, ale svinutého lana, které je drželo</a:t>
            </a:r>
          </a:p>
          <a:p>
            <a:pPr marL="1080000" lvl="5" indent="-180000">
              <a:buFontTx/>
              <a:buChar char="-"/>
            </a:pPr>
            <a:r>
              <a:rPr lang="cs-CZ" sz="2000" b="1" dirty="0">
                <a:latin typeface="Calibri" pitchFamily="34" charset="0"/>
                <a:cs typeface="Calibri" pitchFamily="34" charset="0"/>
              </a:rPr>
              <a:t>primárně sloužily jako protipěchotní zbraň</a:t>
            </a:r>
          </a:p>
        </p:txBody>
      </p:sp>
    </p:spTree>
    <p:extLst>
      <p:ext uri="{BB962C8B-B14F-4D97-AF65-F5344CB8AC3E}">
        <p14:creationId xmlns:p14="http://schemas.microsoft.com/office/powerpoint/2010/main" val="24163292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13883</TotalTime>
  <Words>6407</Words>
  <Application>Microsoft Office PowerPoint</Application>
  <PresentationFormat>Předvádění na obrazovce (4:3)</PresentationFormat>
  <Paragraphs>787</Paragraphs>
  <Slides>120</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120</vt:i4>
      </vt:variant>
    </vt:vector>
  </HeadingPairs>
  <TitlesOfParts>
    <vt:vector size="124" baseType="lpstr">
      <vt:lpstr>Calibri</vt:lpstr>
      <vt:lpstr>Constantia</vt:lpstr>
      <vt:lpstr>Wingdings 2</vt:lpstr>
      <vt:lpstr>Papír</vt:lpstr>
      <vt:lpstr>Antické reálie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Toram</dc:creator>
  <cp:lastModifiedBy>Toram2</cp:lastModifiedBy>
  <cp:revision>1286</cp:revision>
  <dcterms:created xsi:type="dcterms:W3CDTF">2012-02-28T16:47:50Z</dcterms:created>
  <dcterms:modified xsi:type="dcterms:W3CDTF">2016-04-25T13:38:34Z</dcterms:modified>
</cp:coreProperties>
</file>