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67"/>
  </p:notesMasterIdLst>
  <p:sldIdLst>
    <p:sldId id="256" r:id="rId2"/>
    <p:sldId id="257" r:id="rId3"/>
    <p:sldId id="279" r:id="rId4"/>
    <p:sldId id="258" r:id="rId5"/>
    <p:sldId id="280" r:id="rId6"/>
    <p:sldId id="259" r:id="rId7"/>
    <p:sldId id="281" r:id="rId8"/>
    <p:sldId id="260" r:id="rId9"/>
    <p:sldId id="261" r:id="rId10"/>
    <p:sldId id="282" r:id="rId11"/>
    <p:sldId id="283" r:id="rId12"/>
    <p:sldId id="262" r:id="rId13"/>
    <p:sldId id="284" r:id="rId14"/>
    <p:sldId id="285" r:id="rId15"/>
    <p:sldId id="286" r:id="rId16"/>
    <p:sldId id="287" r:id="rId17"/>
    <p:sldId id="276" r:id="rId18"/>
    <p:sldId id="288" r:id="rId19"/>
    <p:sldId id="289" r:id="rId20"/>
    <p:sldId id="290" r:id="rId21"/>
    <p:sldId id="291" r:id="rId22"/>
    <p:sldId id="263" r:id="rId23"/>
    <p:sldId id="292" r:id="rId24"/>
    <p:sldId id="293" r:id="rId25"/>
    <p:sldId id="264" r:id="rId26"/>
    <p:sldId id="294" r:id="rId27"/>
    <p:sldId id="266" r:id="rId28"/>
    <p:sldId id="295" r:id="rId29"/>
    <p:sldId id="296" r:id="rId30"/>
    <p:sldId id="267" r:id="rId31"/>
    <p:sldId id="297" r:id="rId32"/>
    <p:sldId id="298" r:id="rId33"/>
    <p:sldId id="268" r:id="rId34"/>
    <p:sldId id="299" r:id="rId35"/>
    <p:sldId id="300" r:id="rId36"/>
    <p:sldId id="301" r:id="rId37"/>
    <p:sldId id="269" r:id="rId38"/>
    <p:sldId id="270" r:id="rId39"/>
    <p:sldId id="302" r:id="rId40"/>
    <p:sldId id="305" r:id="rId41"/>
    <p:sldId id="304" r:id="rId42"/>
    <p:sldId id="303" r:id="rId43"/>
    <p:sldId id="271" r:id="rId44"/>
    <p:sldId id="306" r:id="rId45"/>
    <p:sldId id="311" r:id="rId46"/>
    <p:sldId id="272" r:id="rId47"/>
    <p:sldId id="310" r:id="rId48"/>
    <p:sldId id="308" r:id="rId49"/>
    <p:sldId id="273" r:id="rId50"/>
    <p:sldId id="312" r:id="rId51"/>
    <p:sldId id="323" r:id="rId52"/>
    <p:sldId id="314" r:id="rId53"/>
    <p:sldId id="315" r:id="rId54"/>
    <p:sldId id="313" r:id="rId55"/>
    <p:sldId id="274" r:id="rId56"/>
    <p:sldId id="316" r:id="rId57"/>
    <p:sldId id="317" r:id="rId58"/>
    <p:sldId id="320" r:id="rId59"/>
    <p:sldId id="275" r:id="rId60"/>
    <p:sldId id="321" r:id="rId61"/>
    <p:sldId id="277" r:id="rId62"/>
    <p:sldId id="322" r:id="rId63"/>
    <p:sldId id="318" r:id="rId64"/>
    <p:sldId id="319" r:id="rId65"/>
    <p:sldId id="278" r:id="rId66"/>
  </p:sldIdLst>
  <p:sldSz cx="9144000" cy="6858000" type="screen4x3"/>
  <p:notesSz cx="6858000" cy="9723438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3642" autoAdjust="0"/>
    <p:restoredTop sz="88182" autoAdjust="0"/>
  </p:normalViewPr>
  <p:slideViewPr>
    <p:cSldViewPr>
      <p:cViewPr varScale="1">
        <p:scale>
          <a:sx n="83" d="100"/>
          <a:sy n="83" d="100"/>
        </p:scale>
        <p:origin x="702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857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857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505BEA-F43B-422B-A498-FC2381DBDE09}" type="datetimeFigureOut">
              <a:rPr lang="cs-CZ" smtClean="0"/>
              <a:pPr/>
              <a:t>2. 5. 2016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998538" y="728663"/>
            <a:ext cx="4860925" cy="36464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618038"/>
            <a:ext cx="5486400" cy="43767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236075"/>
            <a:ext cx="2971800" cy="4857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9236075"/>
            <a:ext cx="2971800" cy="4857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71C69F-E789-43EB-B814-67F1E13347E3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522707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odnadpis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cs-CZ"/>
              <a:t>Klepnutím lze upravit styl předlohy podnadpisů.</a:t>
            </a:r>
            <a:endParaRPr kumimoji="0" lang="en-US"/>
          </a:p>
        </p:txBody>
      </p:sp>
      <p:sp>
        <p:nvSpPr>
          <p:cNvPr id="28" name="Nadpis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cxnSp>
        <p:nvCxnSpPr>
          <p:cNvPr id="8" name="Přímá spojovací čára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ovací čára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Elipsa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Zástupný symbol pro datum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473F4-259D-408F-B7DE-6D3E649EE852}" type="datetimeFigureOut">
              <a:rPr lang="cs-CZ" smtClean="0"/>
              <a:pPr/>
              <a:t>2. 5. 2016</a:t>
            </a:fld>
            <a:endParaRPr lang="cs-CZ"/>
          </a:p>
        </p:txBody>
      </p:sp>
      <p:sp>
        <p:nvSpPr>
          <p:cNvPr id="16" name="Zástupný symbol pro číslo snímku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46ACF68-CA12-4889-AAD9-4765FFC694A9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17" name="Zástupný symbol pro zápatí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cs-CZ"/>
              <a:t>Klepnutím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473F4-259D-408F-B7DE-6D3E649EE852}" type="datetimeFigureOut">
              <a:rPr lang="cs-CZ" smtClean="0"/>
              <a:pPr/>
              <a:t>2. 5. 2016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ACF68-CA12-4889-AAD9-4765FFC694A9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cs-CZ"/>
              <a:t>Klepnutím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473F4-259D-408F-B7DE-6D3E649EE852}" type="datetimeFigureOut">
              <a:rPr lang="cs-CZ" smtClean="0"/>
              <a:pPr/>
              <a:t>2. 5. 2016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ACF68-CA12-4889-AAD9-4765FFC694A9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symbol pro obsah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cs-CZ"/>
              <a:t>Klepnutím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14" name="Zástupný symbol pro datum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493473F4-259D-408F-B7DE-6D3E649EE852}" type="datetimeFigureOut">
              <a:rPr lang="cs-CZ" smtClean="0"/>
              <a:pPr/>
              <a:t>2. 5. 2016</a:t>
            </a:fld>
            <a:endParaRPr lang="cs-CZ"/>
          </a:p>
        </p:txBody>
      </p:sp>
      <p:sp>
        <p:nvSpPr>
          <p:cNvPr id="15" name="Zástupný symbol pro číslo snímku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046ACF68-CA12-4889-AAD9-4765FFC694A9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16" name="Zástupný symbol pro zápatí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7" name="Nadpis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473F4-259D-408F-B7DE-6D3E649EE852}" type="datetimeFigureOut">
              <a:rPr lang="cs-CZ" smtClean="0"/>
              <a:pPr/>
              <a:t>2. 5. 2016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ACF68-CA12-4889-AAD9-4765FFC694A9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cs-CZ"/>
              <a:t>Klepnutím lze upravit styly předlohy textu.</a:t>
            </a:r>
          </a:p>
        </p:txBody>
      </p:sp>
      <p:cxnSp>
        <p:nvCxnSpPr>
          <p:cNvPr id="7" name="Přímá spojovací čára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473F4-259D-408F-B7DE-6D3E649EE852}" type="datetimeFigureOut">
              <a:rPr lang="cs-CZ" smtClean="0"/>
              <a:pPr/>
              <a:t>2. 5. 2016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ACF68-CA12-4889-AAD9-4765FFC694A9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11" name="Zástupný symbol pro obsah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cs-CZ"/>
              <a:t>Klepnutím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13" name="Zástupný symbol pro obsah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cs-CZ"/>
              <a:t>Klepnutím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ACF68-CA12-4889-AAD9-4765FFC694A9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473F4-259D-408F-B7DE-6D3E649EE852}" type="datetimeFigureOut">
              <a:rPr lang="cs-CZ" smtClean="0"/>
              <a:pPr/>
              <a:t>2. 5. 2016</a:t>
            </a:fld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/>
              <a:t>Klepnutím lze upravit styly předlohy textu.</a:t>
            </a:r>
          </a:p>
        </p:txBody>
      </p:sp>
      <p:sp>
        <p:nvSpPr>
          <p:cNvPr id="32" name="Zástupný symbol pro obsah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cs-CZ"/>
              <a:t>Klepnutím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34" name="Zástupný symbol pro obsah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cs-CZ"/>
              <a:t>Klepnutím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12" name="Zástupný symbol pro text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/>
              <a:t>Klepnutím lze upravit styly předlohy textu.</a:t>
            </a:r>
          </a:p>
        </p:txBody>
      </p:sp>
      <p:cxnSp>
        <p:nvCxnSpPr>
          <p:cNvPr id="10" name="Přímá spojovací čára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Přímá spojovací čára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473F4-259D-408F-B7DE-6D3E649EE852}" type="datetimeFigureOut">
              <a:rPr lang="cs-CZ" smtClean="0"/>
              <a:pPr/>
              <a:t>2. 5. 2016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ACF68-CA12-4889-AAD9-4765FFC694A9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473F4-259D-408F-B7DE-6D3E649EE852}" type="datetimeFigureOut">
              <a:rPr lang="cs-CZ" smtClean="0"/>
              <a:pPr/>
              <a:t>2. 5. 2016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ACF68-CA12-4889-AAD9-4765FFC694A9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Zástupný symbol pro obsah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cs-CZ"/>
              <a:t>Klepnutím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cs-CZ"/>
              <a:t>Klepnutím lze upravit styly předlohy textu.</a:t>
            </a:r>
          </a:p>
        </p:txBody>
      </p:sp>
      <p:sp>
        <p:nvSpPr>
          <p:cNvPr id="31" name="Nadpis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8" name="Zástupný symbol pro datum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493473F4-259D-408F-B7DE-6D3E649EE852}" type="datetimeFigureOut">
              <a:rPr lang="cs-CZ" smtClean="0"/>
              <a:pPr/>
              <a:t>2. 5. 2016</a:t>
            </a:fld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46ACF68-CA12-4889-AAD9-4765FFC694A9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10" name="Zástupný symbol pro zápatí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cs-CZ"/>
              <a:t>Klepnutím na ikonu přidáte obrázek.</a:t>
            </a:r>
            <a:endParaRPr kumimoji="0" lang="en-US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cs-CZ"/>
              <a:t>Klepnutím lze upravit styly předlohy textu.</a:t>
            </a:r>
          </a:p>
        </p:txBody>
      </p:sp>
      <p:sp>
        <p:nvSpPr>
          <p:cNvPr id="8" name="Zástupný symbol pro datum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473F4-259D-408F-B7DE-6D3E649EE852}" type="datetimeFigureOut">
              <a:rPr lang="cs-CZ" smtClean="0"/>
              <a:pPr/>
              <a:t>2. 5. 2016</a:t>
            </a:fld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46ACF68-CA12-4889-AAD9-4765FFC694A9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10" name="Zástupný symbol pro zápatí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symbol pro text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cs-CZ"/>
              <a:t>Klepnutím lze upravit styly předlohy textu.</a:t>
            </a:r>
          </a:p>
          <a:p>
            <a:pPr lvl="1" eaLnBrk="1" latinLnBrk="0" hangingPunct="1"/>
            <a:r>
              <a:rPr kumimoji="0" lang="cs-CZ"/>
              <a:t>Druhá úroveň</a:t>
            </a:r>
          </a:p>
          <a:p>
            <a:pPr lvl="2" eaLnBrk="1" latinLnBrk="0" hangingPunct="1"/>
            <a:r>
              <a:rPr kumimoji="0" lang="cs-CZ"/>
              <a:t>Třetí úroveň</a:t>
            </a:r>
          </a:p>
          <a:p>
            <a:pPr lvl="3" eaLnBrk="1" latinLnBrk="0" hangingPunct="1"/>
            <a:r>
              <a:rPr kumimoji="0" lang="cs-CZ"/>
              <a:t>Čtvrtá úroveň</a:t>
            </a:r>
          </a:p>
          <a:p>
            <a:pPr lvl="4" eaLnBrk="1" latinLnBrk="0" hangingPunct="1"/>
            <a:r>
              <a:rPr kumimoji="0" lang="cs-CZ"/>
              <a:t>Pátá úroveň</a:t>
            </a:r>
            <a:endParaRPr kumimoji="0" lang="en-US"/>
          </a:p>
        </p:txBody>
      </p:sp>
      <p:sp>
        <p:nvSpPr>
          <p:cNvPr id="24" name="Zástupný symbol pro datum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493473F4-259D-408F-B7DE-6D3E649EE852}" type="datetimeFigureOut">
              <a:rPr lang="cs-CZ" smtClean="0"/>
              <a:pPr/>
              <a:t>2. 5. 2016</a:t>
            </a:fld>
            <a:endParaRPr lang="cs-CZ"/>
          </a:p>
        </p:txBody>
      </p:sp>
      <p:sp>
        <p:nvSpPr>
          <p:cNvPr id="10" name="Zástupný symbol pro zápatí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cs-CZ"/>
          </a:p>
        </p:txBody>
      </p:sp>
      <p:sp>
        <p:nvSpPr>
          <p:cNvPr id="22" name="Zástupný symbol pro číslo snímku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046ACF68-CA12-4889-AAD9-4765FFC694A9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5" name="Zástupný symbol pro nadpis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7.jpe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3.pn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395536" y="548680"/>
            <a:ext cx="8305800" cy="1066052"/>
          </a:xfrm>
        </p:spPr>
        <p:txBody>
          <a:bodyPr/>
          <a:lstStyle/>
          <a:p>
            <a:r>
              <a:rPr lang="cs-CZ" sz="66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Antické reálie</a:t>
            </a:r>
            <a:endParaRPr lang="cs-CZ" sz="6600" dirty="0"/>
          </a:p>
        </p:txBody>
      </p:sp>
      <p:sp>
        <p:nvSpPr>
          <p:cNvPr id="4" name="TextovéPole 3"/>
          <p:cNvSpPr txBox="1"/>
          <p:nvPr/>
        </p:nvSpPr>
        <p:spPr>
          <a:xfrm>
            <a:off x="3275856" y="1916832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3779912" y="2276872"/>
            <a:ext cx="151216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66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6</a:t>
            </a:r>
          </a:p>
        </p:txBody>
      </p:sp>
      <p:sp>
        <p:nvSpPr>
          <p:cNvPr id="7" name="Podnadpis 2"/>
          <p:cNvSpPr>
            <a:spLocks noGrp="1"/>
          </p:cNvSpPr>
          <p:nvPr>
            <p:ph type="subTitle" idx="1"/>
          </p:nvPr>
        </p:nvSpPr>
        <p:spPr>
          <a:xfrm>
            <a:off x="1403648" y="4149080"/>
            <a:ext cx="6400800" cy="1440160"/>
          </a:xfrm>
        </p:spPr>
        <p:txBody>
          <a:bodyPr/>
          <a:lstStyle/>
          <a:p>
            <a:r>
              <a:rPr lang="cs-CZ" sz="4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Starověké Řecko a Řím: </a:t>
            </a:r>
          </a:p>
          <a:p>
            <a:r>
              <a:rPr lang="cs-CZ" sz="4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sport a hygiena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Olympie - Gymnasion - foto 01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467544" y="404664"/>
            <a:ext cx="8306119" cy="5842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2635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Olympie - Gymnasion - foto 02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395536" y="332656"/>
            <a:ext cx="4152698" cy="3114524"/>
          </a:xfrm>
          <a:prstGeom prst="rect">
            <a:avLst/>
          </a:prstGeom>
        </p:spPr>
      </p:pic>
      <p:pic>
        <p:nvPicPr>
          <p:cNvPr id="3" name="Obrázek 2" descr="Olympie - Gymnasion - foto 04.JPG"/>
          <p:cNvPicPr>
            <a:picLocks noChangeAspect="1"/>
          </p:cNvPicPr>
          <p:nvPr/>
        </p:nvPicPr>
        <p:blipFill>
          <a:blip r:embed="rId3" cstate="screen"/>
          <a:srcRect b="11835"/>
          <a:stretch>
            <a:fillRect/>
          </a:stretch>
        </p:blipFill>
        <p:spPr>
          <a:xfrm>
            <a:off x="408661" y="3573016"/>
            <a:ext cx="4139573" cy="2737227"/>
          </a:xfrm>
          <a:prstGeom prst="rect">
            <a:avLst/>
          </a:prstGeom>
        </p:spPr>
      </p:pic>
      <p:pic>
        <p:nvPicPr>
          <p:cNvPr id="4" name="Obrázek 3" descr="Olympie - Gymnasion - foto 03.JP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4644008" y="476672"/>
            <a:ext cx="4104456" cy="547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4258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95536" y="404664"/>
            <a:ext cx="835292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cs-CZ" sz="2200" b="1" i="1" dirty="0" err="1">
                <a:latin typeface="Calibri"/>
              </a:rPr>
              <a:t>Palaistra</a:t>
            </a:r>
            <a:endParaRPr lang="cs-CZ" sz="2200" b="1" i="1" dirty="0">
              <a:latin typeface="Calibri"/>
            </a:endParaRPr>
          </a:p>
          <a:p>
            <a:pPr lvl="0"/>
            <a:endParaRPr lang="cs-CZ" sz="1000" b="1" dirty="0">
              <a:latin typeface="Calibri"/>
            </a:endParaRPr>
          </a:p>
          <a:p>
            <a:pPr marL="180000" lvl="0" indent="-180000">
              <a:buFontTx/>
              <a:buChar char="-"/>
            </a:pPr>
            <a:r>
              <a:rPr lang="cs-CZ" sz="2000" b="1" dirty="0">
                <a:latin typeface="Calibri"/>
              </a:rPr>
              <a:t>někdy součást gymnasia</a:t>
            </a:r>
          </a:p>
          <a:p>
            <a:pPr marL="180000" lvl="0" indent="-180000"/>
            <a:endParaRPr lang="cs-CZ" sz="800" b="1" dirty="0">
              <a:latin typeface="Calibri"/>
            </a:endParaRPr>
          </a:p>
          <a:p>
            <a:pPr marL="180000" lvl="0" indent="-180000">
              <a:buFontTx/>
              <a:buChar char="-"/>
            </a:pPr>
            <a:r>
              <a:rPr lang="cs-CZ" sz="2000" b="1" dirty="0">
                <a:latin typeface="Calibri"/>
              </a:rPr>
              <a:t>čtvercové nebo obdélné prostranství</a:t>
            </a:r>
          </a:p>
          <a:p>
            <a:pPr marL="468000" lvl="1" indent="-180000">
              <a:buFontTx/>
              <a:buChar char="-"/>
            </a:pPr>
            <a:r>
              <a:rPr lang="cs-CZ" sz="2000" b="1" dirty="0">
                <a:latin typeface="Calibri"/>
              </a:rPr>
              <a:t>v nejstarší formě pouze otevřený prostor vysypaný pískem a stíněný stromy</a:t>
            </a:r>
          </a:p>
          <a:p>
            <a:pPr marL="468000" lvl="1" indent="-180000">
              <a:buFontTx/>
              <a:buChar char="-"/>
            </a:pPr>
            <a:r>
              <a:rPr lang="cs-CZ" sz="2000" b="1" dirty="0">
                <a:latin typeface="Calibri"/>
              </a:rPr>
              <a:t>později přidány sloupoví a místnosti sloužící různým účelům</a:t>
            </a:r>
          </a:p>
          <a:p>
            <a:pPr marL="828000" lvl="2" indent="-180000">
              <a:buFontTx/>
              <a:buChar char="-"/>
            </a:pPr>
            <a:r>
              <a:rPr lang="cs-CZ" sz="2000" b="1" dirty="0">
                <a:latin typeface="Calibri"/>
              </a:rPr>
              <a:t>šatny, odpočívárny s lavicemi – </a:t>
            </a:r>
            <a:r>
              <a:rPr lang="cs-CZ" sz="2000" b="1" dirty="0" err="1">
                <a:latin typeface="Calibri"/>
              </a:rPr>
              <a:t>exedrai</a:t>
            </a:r>
            <a:r>
              <a:rPr lang="cs-CZ" sz="2000" b="1" dirty="0">
                <a:latin typeface="Calibri"/>
              </a:rPr>
              <a:t>, koupelny a skladiště oleje a písku </a:t>
            </a:r>
          </a:p>
          <a:p>
            <a:pPr lvl="1">
              <a:buFontTx/>
              <a:buChar char="-"/>
            </a:pPr>
            <a:endParaRPr lang="cs-CZ" sz="800" b="1" dirty="0">
              <a:latin typeface="Calibri"/>
            </a:endParaRPr>
          </a:p>
          <a:p>
            <a:pPr marL="180000" lvl="0" indent="-180000">
              <a:buFontTx/>
              <a:buChar char="-"/>
            </a:pPr>
            <a:r>
              <a:rPr lang="cs-CZ" sz="2000" b="1" dirty="0">
                <a:latin typeface="Calibri"/>
              </a:rPr>
              <a:t>později žádný rozdíl mezi gymnasiem a </a:t>
            </a:r>
            <a:r>
              <a:rPr lang="cs-CZ" sz="2000" b="1" dirty="0" err="1">
                <a:latin typeface="Calibri"/>
              </a:rPr>
              <a:t>palaistrou</a:t>
            </a:r>
            <a:endParaRPr lang="cs-CZ" sz="2000" b="1" dirty="0">
              <a:latin typeface="Calibri"/>
            </a:endParaRPr>
          </a:p>
          <a:p>
            <a:pPr marL="180000" lvl="0" indent="-180000">
              <a:buFontTx/>
              <a:buChar char="-"/>
            </a:pPr>
            <a:endParaRPr lang="cs-CZ" sz="800" b="1" dirty="0">
              <a:latin typeface="Calibri"/>
            </a:endParaRPr>
          </a:p>
          <a:p>
            <a:pPr marL="180000" lvl="0" indent="-180000">
              <a:buFontTx/>
              <a:buChar char="-"/>
            </a:pPr>
            <a:r>
              <a:rPr lang="cs-CZ" sz="2000" b="1" dirty="0">
                <a:latin typeface="Calibri"/>
              </a:rPr>
              <a:t>součástí cvičebních prostor mohl být stadion</a:t>
            </a:r>
          </a:p>
        </p:txBody>
      </p:sp>
      <p:pic>
        <p:nvPicPr>
          <p:cNvPr id="3" name="Obrázek 2" descr="Olympie - palaistra - plán 01.jpg"/>
          <p:cNvPicPr>
            <a:picLocks noChangeAspect="1"/>
          </p:cNvPicPr>
          <p:nvPr/>
        </p:nvPicPr>
        <p:blipFill>
          <a:blip r:embed="rId2" cstate="screen"/>
          <a:srcRect r="18182"/>
          <a:stretch>
            <a:fillRect/>
          </a:stretch>
        </p:blipFill>
        <p:spPr>
          <a:xfrm>
            <a:off x="611560" y="4137373"/>
            <a:ext cx="3058122" cy="2277664"/>
          </a:xfrm>
          <a:prstGeom prst="rect">
            <a:avLst/>
          </a:prstGeom>
        </p:spPr>
      </p:pic>
      <p:pic>
        <p:nvPicPr>
          <p:cNvPr id="4" name="Obrázek 3" descr="Epidauros - palaistra - plán 01.jpg"/>
          <p:cNvPicPr>
            <a:picLocks noChangeAspect="1"/>
          </p:cNvPicPr>
          <p:nvPr/>
        </p:nvPicPr>
        <p:blipFill>
          <a:blip r:embed="rId3" cstate="screen"/>
          <a:srcRect r="8517"/>
          <a:stretch>
            <a:fillRect/>
          </a:stretch>
        </p:blipFill>
        <p:spPr>
          <a:xfrm>
            <a:off x="3995936" y="4137373"/>
            <a:ext cx="3456384" cy="2302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4076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lympie - palaistra - foto 01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611560" y="332656"/>
            <a:ext cx="8064896" cy="6048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921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Olympie - palaistra - foto 02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539552" y="404664"/>
            <a:ext cx="7992888" cy="5994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0901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Olympie - palaistra - foto 03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539552" y="404664"/>
            <a:ext cx="7992888" cy="5994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0289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Olympie - palaistra - foto 04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539552" y="404664"/>
            <a:ext cx="7992888" cy="5994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0047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95536" y="404664"/>
            <a:ext cx="8352928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cs-CZ" sz="2200" b="1" i="1" dirty="0">
                <a:latin typeface="Calibri"/>
              </a:rPr>
              <a:t>Stadion</a:t>
            </a:r>
          </a:p>
          <a:p>
            <a:pPr lvl="0"/>
            <a:endParaRPr lang="cs-CZ" sz="1000" b="1" dirty="0">
              <a:latin typeface="Calibri"/>
            </a:endParaRPr>
          </a:p>
          <a:p>
            <a:pPr lvl="0">
              <a:buFontTx/>
              <a:buChar char="-"/>
            </a:pPr>
            <a:r>
              <a:rPr lang="cs-CZ" sz="2000" b="1" dirty="0">
                <a:latin typeface="Calibri"/>
              </a:rPr>
              <a:t> běžecká dráha</a:t>
            </a:r>
          </a:p>
          <a:p>
            <a:pPr marL="468000" lvl="1" indent="-180000">
              <a:buFontTx/>
              <a:buChar char="-"/>
            </a:pPr>
            <a:r>
              <a:rPr lang="cs-CZ" sz="2000" b="1" dirty="0">
                <a:latin typeface="Calibri"/>
              </a:rPr>
              <a:t>budovány podobně jako divadla v přírodním terénu - na úbočí návrší nebo mezi dvěma svahy</a:t>
            </a:r>
          </a:p>
          <a:p>
            <a:pPr lvl="0">
              <a:buFontTx/>
              <a:buChar char="-"/>
            </a:pPr>
            <a:r>
              <a:rPr lang="cs-CZ" sz="2000" b="1" dirty="0">
                <a:latin typeface="Calibri"/>
              </a:rPr>
              <a:t> architektonicky podobný vývoj jako u divadel</a:t>
            </a:r>
          </a:p>
          <a:p>
            <a:pPr marL="468000" lvl="1" indent="-180000">
              <a:buFontTx/>
              <a:buChar char="-"/>
            </a:pPr>
            <a:r>
              <a:rPr lang="cs-CZ" sz="2000" b="1" dirty="0">
                <a:latin typeface="Calibri"/>
              </a:rPr>
              <a:t>nejdříve diváci stáli na hliněných náspech nebo svahu -&gt; dřevěné stupně -&gt; kamenná sedadla</a:t>
            </a:r>
          </a:p>
          <a:p>
            <a:pPr lvl="0">
              <a:buFontTx/>
              <a:buChar char="-"/>
            </a:pPr>
            <a:r>
              <a:rPr lang="cs-CZ" sz="2000" b="1" dirty="0">
                <a:latin typeface="Calibri"/>
              </a:rPr>
              <a:t> v hledišti vymezen prostor (tribuna) pro </a:t>
            </a:r>
            <a:r>
              <a:rPr lang="cs-CZ" sz="2000" b="1" dirty="0" smtClean="0">
                <a:latin typeface="Calibri"/>
              </a:rPr>
              <a:t>sudí (v Olympii tzv. </a:t>
            </a:r>
            <a:r>
              <a:rPr lang="cs-CZ" sz="2000" b="1" i="1" dirty="0" err="1" smtClean="0">
                <a:latin typeface="Calibri"/>
              </a:rPr>
              <a:t>h</a:t>
            </a:r>
            <a:r>
              <a:rPr lang="cs-CZ" sz="2000" b="1" i="1" dirty="0" err="1" smtClean="0">
                <a:latin typeface="Calibri"/>
              </a:rPr>
              <a:t>ellanodikové</a:t>
            </a:r>
            <a:r>
              <a:rPr lang="cs-CZ" sz="2000" b="1" dirty="0" smtClean="0">
                <a:latin typeface="Calibri"/>
              </a:rPr>
              <a:t>)</a:t>
            </a:r>
            <a:endParaRPr lang="cs-CZ" sz="2000" b="1" dirty="0">
              <a:latin typeface="Calibri"/>
            </a:endParaRPr>
          </a:p>
          <a:p>
            <a:pPr marL="180000" lvl="0" indent="-180000">
              <a:buFontTx/>
              <a:buChar char="-"/>
            </a:pPr>
            <a:r>
              <a:rPr lang="cs-CZ" sz="2000" b="1" dirty="0">
                <a:latin typeface="Calibri"/>
              </a:rPr>
              <a:t>běžecká dráha - pískem vysypaný prostor o délce 600 stop - délka v m závisí na délce stopy v té které oblasti: 191 - 192 m; šířka kolem 100 stop: 29 - 31 m</a:t>
            </a:r>
          </a:p>
          <a:p>
            <a:pPr marL="468000" lvl="1" indent="-180000">
              <a:buFontTx/>
              <a:buChar char="-"/>
            </a:pPr>
            <a:r>
              <a:rPr lang="cs-CZ" sz="2000" b="1" dirty="0">
                <a:latin typeface="Calibri"/>
              </a:rPr>
              <a:t>dráha mohla mít jednoduchý obdélný tvar nebo být na jednom konci polokruhově zaoblená</a:t>
            </a:r>
          </a:p>
          <a:p>
            <a:pPr marL="468000" lvl="1" indent="-180000">
              <a:buFontTx/>
              <a:buChar char="-"/>
            </a:pPr>
            <a:r>
              <a:rPr lang="cs-CZ" sz="2000" b="1" dirty="0">
                <a:latin typeface="Calibri"/>
              </a:rPr>
              <a:t>start - </a:t>
            </a:r>
            <a:r>
              <a:rPr lang="cs-CZ" sz="2000" b="1" i="1" dirty="0" err="1">
                <a:latin typeface="Calibri"/>
              </a:rPr>
              <a:t>afesis</a:t>
            </a:r>
            <a:r>
              <a:rPr lang="cs-CZ" sz="2000" b="1" dirty="0">
                <a:latin typeface="Calibri"/>
              </a:rPr>
              <a:t> a cíl - </a:t>
            </a:r>
            <a:r>
              <a:rPr lang="cs-CZ" sz="2000" b="1" i="1" dirty="0">
                <a:latin typeface="Calibri"/>
              </a:rPr>
              <a:t>terma</a:t>
            </a:r>
            <a:r>
              <a:rPr lang="cs-CZ" sz="2000" b="1" dirty="0">
                <a:latin typeface="Calibri"/>
              </a:rPr>
              <a:t> byly označeny kameny nebo průběžným kamenným prahem se žlábky</a:t>
            </a:r>
          </a:p>
        </p:txBody>
      </p:sp>
    </p:spTree>
    <p:extLst>
      <p:ext uri="{BB962C8B-B14F-4D97-AF65-F5344CB8AC3E}">
        <p14:creationId xmlns:p14="http://schemas.microsoft.com/office/powerpoint/2010/main" val="36509738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Delfy - stadion - foto 01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539552" y="404664"/>
            <a:ext cx="7992888" cy="5994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4944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Delfy - stadion - foto 04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467544" y="476672"/>
            <a:ext cx="8208913" cy="547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1277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95536" y="404664"/>
            <a:ext cx="8352928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latin typeface="Calibri" pitchFamily="34" charset="0"/>
                <a:cs typeface="Calibri" pitchFamily="34" charset="0"/>
              </a:rPr>
              <a:t>Sport: Řecko</a:t>
            </a:r>
          </a:p>
          <a:p>
            <a:endParaRPr lang="cs-CZ" sz="1000" b="1" dirty="0">
              <a:latin typeface="Calibri" pitchFamily="34" charset="0"/>
              <a:cs typeface="Calibri" pitchFamily="34" charset="0"/>
            </a:endParaRPr>
          </a:p>
          <a:p>
            <a:pPr marL="180000" indent="-180000">
              <a:buFontTx/>
              <a:buChar char="-"/>
            </a:pPr>
            <a:r>
              <a:rPr lang="cs-CZ" sz="2000" b="1" dirty="0">
                <a:latin typeface="Calibri" pitchFamily="34" charset="0"/>
                <a:cs typeface="Calibri" pitchFamily="34" charset="0"/>
              </a:rPr>
              <a:t>soutěživost byla jedním ze základních rysů řecké společnosti a kultury</a:t>
            </a:r>
          </a:p>
          <a:p>
            <a:pPr marL="468000" lvl="1" indent="-180000">
              <a:buFontTx/>
              <a:buChar char="-"/>
            </a:pPr>
            <a:r>
              <a:rPr lang="cs-CZ" sz="2000" b="1" dirty="0">
                <a:latin typeface="Calibri" pitchFamily="34" charset="0"/>
                <a:cs typeface="Calibri" pitchFamily="34" charset="0"/>
              </a:rPr>
              <a:t>doklady sportovních zápolení již v Iliadě</a:t>
            </a:r>
          </a:p>
          <a:p>
            <a:pPr marL="180000" indent="-180000">
              <a:buFontTx/>
              <a:buChar char="-"/>
            </a:pPr>
            <a:r>
              <a:rPr lang="cs-CZ" sz="2000" b="1" dirty="0">
                <a:latin typeface="Calibri" pitchFamily="34" charset="0"/>
                <a:cs typeface="Calibri" pitchFamily="34" charset="0"/>
              </a:rPr>
              <a:t>soutěžilo se v mnoha odvětvích lidské činnosti, nejen sportu</a:t>
            </a:r>
          </a:p>
          <a:p>
            <a:pPr marL="180000" indent="-180000">
              <a:buFontTx/>
              <a:buChar char="-"/>
            </a:pPr>
            <a:r>
              <a:rPr lang="cs-CZ" sz="2000" b="1" dirty="0">
                <a:latin typeface="Calibri" pitchFamily="34" charset="0"/>
                <a:cs typeface="Calibri" pitchFamily="34" charset="0"/>
              </a:rPr>
              <a:t>pod patronátem bohů – zvláště se to týkalo her</a:t>
            </a:r>
          </a:p>
          <a:p>
            <a:pPr marL="180000" indent="-180000">
              <a:buFontTx/>
              <a:buChar char="-"/>
            </a:pPr>
            <a:endParaRPr lang="cs-CZ" sz="2000" b="1" dirty="0">
              <a:latin typeface="Calibri" pitchFamily="34" charset="0"/>
              <a:cs typeface="Calibri" pitchFamily="34" charset="0"/>
            </a:endParaRPr>
          </a:p>
          <a:p>
            <a:pPr marL="180000" indent="-180000">
              <a:buFontTx/>
              <a:buChar char="-"/>
            </a:pPr>
            <a:r>
              <a:rPr lang="cs-CZ" sz="2000" b="1" dirty="0">
                <a:latin typeface="Calibri" pitchFamily="34" charset="0"/>
                <a:cs typeface="Calibri" pitchFamily="34" charset="0"/>
              </a:rPr>
              <a:t>sport byl nejen zábavou, ale byl také součástí výchovy občanů dané obce -&gt; příprava pro vojenskou službu</a:t>
            </a:r>
          </a:p>
          <a:p>
            <a:pPr marL="468000" lvl="1" indent="-180000">
              <a:buFontTx/>
              <a:buChar char="-"/>
            </a:pPr>
            <a:r>
              <a:rPr lang="cs-CZ" sz="2000" b="1" dirty="0">
                <a:latin typeface="Calibri" pitchFamily="34" charset="0"/>
                <a:cs typeface="Calibri" pitchFamily="34" charset="0"/>
              </a:rPr>
              <a:t>v Athénách tělesná výchova začínala v 7 letech -&gt; někdy se udává až ve 12</a:t>
            </a:r>
          </a:p>
          <a:p>
            <a:pPr marL="468000" lvl="1" indent="-180000">
              <a:buFontTx/>
              <a:buChar char="-"/>
            </a:pPr>
            <a:r>
              <a:rPr lang="cs-CZ" sz="2000" b="1" dirty="0">
                <a:latin typeface="Calibri" pitchFamily="34" charset="0"/>
                <a:cs typeface="Calibri" pitchFamily="34" charset="0"/>
              </a:rPr>
              <a:t>ve Spartě začínala výchova od 7 let</a:t>
            </a:r>
          </a:p>
          <a:p>
            <a:pPr marL="468000" lvl="1" indent="-180000">
              <a:buFontTx/>
              <a:buChar char="-"/>
            </a:pPr>
            <a:r>
              <a:rPr lang="cs-CZ" sz="2000" b="1" dirty="0">
                <a:latin typeface="Calibri" pitchFamily="34" charset="0"/>
                <a:cs typeface="Calibri" pitchFamily="34" charset="0"/>
              </a:rPr>
              <a:t>zatímco v Athénách byla taková výchova spíše dobrovolná, ve Spartě probíhala pod státním dohledem a byla pro spartské občany povinná</a:t>
            </a:r>
          </a:p>
          <a:p>
            <a:pPr marL="468000" lvl="1" indent="-180000">
              <a:buFontTx/>
              <a:buChar char="-"/>
            </a:pPr>
            <a:endParaRPr lang="cs-CZ" sz="2000" b="1" dirty="0">
              <a:latin typeface="Calibri" pitchFamily="34" charset="0"/>
              <a:cs typeface="Calibri" pitchFamily="34" charset="0"/>
            </a:endParaRPr>
          </a:p>
          <a:p>
            <a:pPr marL="468000" lvl="1" indent="-180000">
              <a:buFontTx/>
              <a:buChar char="-"/>
            </a:pPr>
            <a:r>
              <a:rPr lang="cs-CZ" sz="2000" b="1" dirty="0">
                <a:latin typeface="Calibri" pitchFamily="34" charset="0"/>
                <a:cs typeface="Calibri" pitchFamily="34" charset="0"/>
              </a:rPr>
              <a:t>jako takový byl sport určen hlavně mužské části populace, i když existovali regionální výjimky – např. ve Spartě se dívky/ženy věnovaly sportu stejně jako chlapci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404664"/>
            <a:ext cx="8030666" cy="602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4746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616" y="404664"/>
            <a:ext cx="7550613" cy="566296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44" y="3871379"/>
            <a:ext cx="3312368" cy="2484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6279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95536" y="404664"/>
            <a:ext cx="8352928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000" lvl="0" indent="-180000">
              <a:buFontTx/>
              <a:buChar char="-"/>
            </a:pPr>
            <a:r>
              <a:rPr lang="cs-CZ" sz="2000" b="1" dirty="0">
                <a:latin typeface="Calibri"/>
              </a:rPr>
              <a:t>chlapec, který docházel na cvičení do palaistry si sebou musel nosit některé věci – houbu na umývání, </a:t>
            </a:r>
            <a:r>
              <a:rPr lang="cs-CZ" sz="2000" b="1" i="1" dirty="0" err="1">
                <a:latin typeface="Calibri"/>
              </a:rPr>
              <a:t>alabastron</a:t>
            </a:r>
            <a:r>
              <a:rPr lang="cs-CZ" sz="2000" b="1" i="1" dirty="0">
                <a:latin typeface="Calibri"/>
              </a:rPr>
              <a:t>/</a:t>
            </a:r>
            <a:r>
              <a:rPr lang="cs-CZ" sz="2000" b="1" i="1" dirty="0" err="1">
                <a:latin typeface="Calibri"/>
              </a:rPr>
              <a:t>aryballos</a:t>
            </a:r>
            <a:r>
              <a:rPr lang="cs-CZ" sz="2000" b="1" dirty="0">
                <a:latin typeface="Calibri"/>
              </a:rPr>
              <a:t> = nádobka na olej, </a:t>
            </a:r>
            <a:r>
              <a:rPr lang="cs-CZ" sz="2000" b="1" i="1" dirty="0">
                <a:latin typeface="Calibri"/>
              </a:rPr>
              <a:t>stlengis</a:t>
            </a:r>
            <a:r>
              <a:rPr lang="cs-CZ" sz="2000" b="1" dirty="0">
                <a:latin typeface="Calibri"/>
              </a:rPr>
              <a:t> (lat. </a:t>
            </a:r>
            <a:r>
              <a:rPr lang="cs-CZ" sz="2000" b="1" i="1" dirty="0">
                <a:latin typeface="Calibri"/>
              </a:rPr>
              <a:t>strigilis</a:t>
            </a:r>
            <a:r>
              <a:rPr lang="cs-CZ" sz="2000" b="1" dirty="0">
                <a:latin typeface="Calibri"/>
              </a:rPr>
              <a:t>) = zahnutá škrabka</a:t>
            </a:r>
          </a:p>
          <a:p>
            <a:pPr marL="180000" lvl="0" indent="-180000"/>
            <a:endParaRPr lang="cs-CZ" sz="2000" b="1" dirty="0">
              <a:latin typeface="Calibri"/>
            </a:endParaRPr>
          </a:p>
          <a:p>
            <a:pPr marL="180000" lvl="0" indent="-180000">
              <a:buFontTx/>
              <a:buChar char="-"/>
            </a:pPr>
            <a:r>
              <a:rPr lang="cs-CZ" sz="2000" b="1" dirty="0">
                <a:latin typeface="Calibri"/>
              </a:rPr>
              <a:t>samotnému cvičení předcházelo mytí – u studny nebo ve velké kamenné nádrži, naolejování celého těla a posypání pískem nebo prachem -&gt; důvodem byly hygienické požadavky – údajná ochrana těla proti nepohodě</a:t>
            </a:r>
          </a:p>
          <a:p>
            <a:pPr marL="180000" lvl="0" indent="-180000">
              <a:buFontTx/>
              <a:buChar char="-"/>
            </a:pPr>
            <a:r>
              <a:rPr lang="cs-CZ" sz="2000" b="1" dirty="0">
                <a:latin typeface="Calibri"/>
              </a:rPr>
              <a:t>po cvičení se vrstva oleje a prachu seškrabávala </a:t>
            </a:r>
            <a:r>
              <a:rPr lang="cs-CZ" sz="2000" b="1" i="1" dirty="0">
                <a:latin typeface="Calibri"/>
              </a:rPr>
              <a:t>strigilem</a:t>
            </a:r>
            <a:r>
              <a:rPr lang="cs-CZ" sz="2000" b="1" dirty="0">
                <a:latin typeface="Calibri"/>
              </a:rPr>
              <a:t> a následovala další koupel</a:t>
            </a:r>
          </a:p>
          <a:p>
            <a:pPr marL="180000" lvl="0" indent="-180000">
              <a:buFontTx/>
              <a:buChar char="-"/>
            </a:pPr>
            <a:endParaRPr lang="cs-CZ" sz="2000" b="1" dirty="0">
              <a:latin typeface="Calibri"/>
            </a:endParaRPr>
          </a:p>
          <a:p>
            <a:pPr marL="180000" lvl="0" indent="-180000">
              <a:buFontTx/>
              <a:buChar char="-"/>
            </a:pPr>
            <a:r>
              <a:rPr lang="cs-CZ" sz="2000" b="1" dirty="0">
                <a:latin typeface="Calibri"/>
              </a:rPr>
              <a:t>cvičení byla doprovázena hrou na píšťalu</a:t>
            </a:r>
          </a:p>
          <a:p>
            <a:pPr marL="468000" lvl="1" indent="-180000">
              <a:buFontTx/>
              <a:buChar char="-"/>
            </a:pPr>
            <a:r>
              <a:rPr lang="cs-CZ" sz="2000" b="1" dirty="0">
                <a:latin typeface="Calibri"/>
              </a:rPr>
              <a:t>hrou byl určován rytmus – i při rozcvičce</a:t>
            </a:r>
          </a:p>
          <a:p>
            <a:pPr marL="468000" lvl="1" indent="-180000">
              <a:buFontTx/>
              <a:buChar char="-"/>
            </a:pPr>
            <a:r>
              <a:rPr lang="cs-CZ" sz="2000" b="1" dirty="0">
                <a:latin typeface="Calibri"/>
              </a:rPr>
              <a:t>hráč na píšťalu se nazýval </a:t>
            </a:r>
            <a:r>
              <a:rPr lang="cs-CZ" sz="2000" b="1" i="1" dirty="0">
                <a:latin typeface="Calibri"/>
              </a:rPr>
              <a:t>aulétos</a:t>
            </a:r>
            <a:r>
              <a:rPr lang="cs-CZ" sz="2000" b="1" dirty="0">
                <a:latin typeface="Calibri"/>
              </a:rPr>
              <a:t> – na vázách vidět s píšťalou aulos připevněnou k ústům tzv. </a:t>
            </a:r>
            <a:r>
              <a:rPr lang="cs-CZ" sz="2000" b="1" i="1" dirty="0">
                <a:latin typeface="Calibri"/>
              </a:rPr>
              <a:t>forbeie</a:t>
            </a:r>
            <a:r>
              <a:rPr lang="cs-CZ" sz="2000" b="1" dirty="0">
                <a:latin typeface="Calibri"/>
              </a:rPr>
              <a:t> – páska přes líce, která pomáhala soustřeďovat dech k náustku a také zabraňovala, aby se tváře příliš nenafukovaly a tak nehyzdily obličej</a:t>
            </a:r>
          </a:p>
        </p:txBody>
      </p:sp>
    </p:spTree>
    <p:extLst>
      <p:ext uri="{BB962C8B-B14F-4D97-AF65-F5344CB8AC3E}">
        <p14:creationId xmlns:p14="http://schemas.microsoft.com/office/powerpoint/2010/main" val="35897641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360" y="4365104"/>
            <a:ext cx="1956326" cy="1956326"/>
          </a:xfrm>
          <a:prstGeom prst="rect">
            <a:avLst/>
          </a:prstGeom>
        </p:spPr>
      </p:pic>
      <p:pic>
        <p:nvPicPr>
          <p:cNvPr id="1026" name="Picture 2" descr="http://www.fortknoxartifacts.com/gallery/images/986753_size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0240" y="4433039"/>
            <a:ext cx="1656184" cy="1905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7339" y="402481"/>
            <a:ext cx="2961986" cy="3797083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1560" y="386568"/>
            <a:ext cx="1860737" cy="3654145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27528" y="425062"/>
            <a:ext cx="2559530" cy="5896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3982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404664"/>
            <a:ext cx="8100900" cy="5832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0574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95536" y="476672"/>
            <a:ext cx="8352928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cs-CZ" sz="2000" b="1" dirty="0">
                <a:latin typeface="Calibri"/>
              </a:rPr>
              <a:t>Sportovní disciplíny</a:t>
            </a:r>
          </a:p>
          <a:p>
            <a:pPr marL="180000" lvl="0" indent="-180000">
              <a:buFontTx/>
              <a:buChar char="-"/>
            </a:pPr>
            <a:endParaRPr lang="cs-CZ" sz="2000" b="1" dirty="0">
              <a:latin typeface="Calibri"/>
            </a:endParaRPr>
          </a:p>
          <a:p>
            <a:pPr marL="180000" lvl="0" indent="-180000">
              <a:buFontTx/>
              <a:buChar char="-"/>
            </a:pPr>
            <a:r>
              <a:rPr lang="cs-CZ" sz="2000" b="1" dirty="0">
                <a:latin typeface="Calibri"/>
              </a:rPr>
              <a:t>sportovní disciplíny, které provozovali staří Řekové, ale i Římané se udrželi až dodnes, ovšem s většími či menšími úpravami</a:t>
            </a:r>
          </a:p>
          <a:p>
            <a:pPr marL="180000" lvl="0" indent="-180000">
              <a:buFontTx/>
              <a:buChar char="-"/>
            </a:pPr>
            <a:endParaRPr lang="cs-CZ" sz="2000" b="1" dirty="0">
              <a:latin typeface="Calibri"/>
            </a:endParaRPr>
          </a:p>
          <a:p>
            <a:pPr marL="180000" lvl="0" indent="-180000">
              <a:buFontTx/>
              <a:buChar char="-"/>
            </a:pPr>
            <a:r>
              <a:rPr lang="cs-CZ" sz="2000" b="1" dirty="0">
                <a:latin typeface="Calibri"/>
              </a:rPr>
              <a:t>mezi hlavní sportovní disciplíny patřil již jmenovaný hod diskem a vrh oštěpem, skok, běh a zápas</a:t>
            </a:r>
          </a:p>
          <a:p>
            <a:pPr marL="180000" lvl="0" indent="-180000">
              <a:buFontTx/>
              <a:buChar char="-"/>
            </a:pPr>
            <a:endParaRPr lang="cs-CZ" sz="2000" b="1" dirty="0">
              <a:latin typeface="Calibri"/>
            </a:endParaRPr>
          </a:p>
          <a:p>
            <a:pPr marL="180000" lvl="0" indent="-180000">
              <a:buFontTx/>
              <a:buChar char="-"/>
            </a:pPr>
            <a:r>
              <a:rPr lang="cs-CZ" sz="2000" b="1" dirty="0">
                <a:latin typeface="Calibri"/>
              </a:rPr>
              <a:t>dále byl provozován box a pankration</a:t>
            </a:r>
          </a:p>
          <a:p>
            <a:pPr marL="180000" lvl="0" indent="-180000">
              <a:buFontTx/>
              <a:buChar char="-"/>
            </a:pPr>
            <a:endParaRPr lang="cs-CZ" sz="2000" b="1" dirty="0">
              <a:latin typeface="Calibri"/>
            </a:endParaRPr>
          </a:p>
          <a:p>
            <a:pPr marL="180000" lvl="0" indent="-180000">
              <a:buFontTx/>
              <a:buChar char="-"/>
            </a:pPr>
            <a:r>
              <a:rPr lang="cs-CZ" sz="2000" b="1" dirty="0">
                <a:latin typeface="Calibri"/>
              </a:rPr>
              <a:t>z popisů nebo vyobrazení na dalších památkách jsou známy i další sporty, z nichž některé připomínají ty dnešní – např. „pozemní hokej“ vyobrazený na jedné z bází sochy z Athén okolo r. 500 př. Kr.; známy byly také míčové hry – viz. báze sochy z konce 6. st. př. Kr. z Athén</a:t>
            </a:r>
          </a:p>
        </p:txBody>
      </p:sp>
    </p:spTree>
    <p:extLst>
      <p:ext uri="{BB962C8B-B14F-4D97-AF65-F5344CB8AC3E}">
        <p14:creationId xmlns:p14="http://schemas.microsoft.com/office/powerpoint/2010/main" val="1453565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632" y="3573016"/>
            <a:ext cx="6912768" cy="2732227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44" y="548680"/>
            <a:ext cx="5256584" cy="2657496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6136" y="538676"/>
            <a:ext cx="2952328" cy="2886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3444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95536" y="404664"/>
            <a:ext cx="8352928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cs-CZ" sz="2000" b="1" dirty="0">
                <a:latin typeface="Calibri"/>
              </a:rPr>
              <a:t>Vrh diskem</a:t>
            </a:r>
          </a:p>
          <a:p>
            <a:pPr marL="180000" lvl="0" indent="-180000">
              <a:buFontTx/>
              <a:buChar char="-"/>
            </a:pPr>
            <a:endParaRPr lang="cs-CZ" sz="2000" b="1" dirty="0">
              <a:latin typeface="Calibri"/>
            </a:endParaRPr>
          </a:p>
          <a:p>
            <a:pPr marL="180000" lvl="0" indent="-180000">
              <a:buFontTx/>
              <a:buChar char="-"/>
            </a:pPr>
            <a:r>
              <a:rPr lang="cs-CZ" sz="2000" b="1" dirty="0">
                <a:latin typeface="Calibri"/>
              </a:rPr>
              <a:t>zpočátku jako disky sloužily ploché kameny, které se později opracovávaly, následně byly vyráběny z bronzu</a:t>
            </a:r>
          </a:p>
          <a:p>
            <a:pPr marL="468000" lvl="1" indent="-180000">
              <a:buFontTx/>
              <a:buChar char="-"/>
            </a:pPr>
            <a:r>
              <a:rPr lang="cs-CZ" sz="2000" b="1" dirty="0">
                <a:latin typeface="Calibri"/>
              </a:rPr>
              <a:t>kvalitnější disky nesly výzdobu – rytá nebo reliéfní – sportovní scény, známý je disk s vyobrazením delfína – symbol rychlosti</a:t>
            </a:r>
          </a:p>
          <a:p>
            <a:pPr marL="468000" lvl="1" indent="-180000">
              <a:buFontTx/>
              <a:buChar char="-"/>
            </a:pPr>
            <a:r>
              <a:rPr lang="cs-CZ" sz="2000" b="1" dirty="0">
                <a:latin typeface="Calibri"/>
              </a:rPr>
              <a:t>váha disků se pohybovala mezi 1-4 kg</a:t>
            </a:r>
          </a:p>
          <a:p>
            <a:pPr marL="180000" indent="-180000">
              <a:buFontTx/>
              <a:buChar char="-"/>
            </a:pPr>
            <a:r>
              <a:rPr lang="cs-CZ" sz="2000" b="1" dirty="0">
                <a:latin typeface="Calibri"/>
              </a:rPr>
              <a:t>vrhačský kruh byl vyznačen pouze vpředu a po stranách</a:t>
            </a:r>
          </a:p>
          <a:p>
            <a:pPr marL="180000" lvl="0" indent="-180000">
              <a:buFontTx/>
              <a:buChar char="-"/>
            </a:pPr>
            <a:r>
              <a:rPr lang="cs-CZ" sz="2000" b="1" dirty="0">
                <a:latin typeface="Calibri"/>
              </a:rPr>
              <a:t>disk  se před hodem posypával pískem proti vykluzování</a:t>
            </a:r>
          </a:p>
          <a:p>
            <a:pPr marL="180000" lvl="0" indent="-180000">
              <a:buFontTx/>
              <a:buChar char="-"/>
            </a:pPr>
            <a:r>
              <a:rPr lang="cs-CZ" sz="2000" b="1" dirty="0">
                <a:latin typeface="Calibri"/>
              </a:rPr>
              <a:t>hod diskem se skládal z několika postupných pohybů</a:t>
            </a:r>
          </a:p>
          <a:p>
            <a:pPr marL="180000" lvl="0" indent="-180000">
              <a:buFontTx/>
              <a:buChar char="-"/>
            </a:pPr>
            <a:r>
              <a:rPr lang="cs-CZ" sz="2000" b="1" dirty="0">
                <a:latin typeface="Calibri"/>
              </a:rPr>
              <a:t>místo dopadu se označovalo kolíkem nebo kamenem</a:t>
            </a:r>
          </a:p>
          <a:p>
            <a:pPr marL="180000" lvl="0" indent="-180000">
              <a:buFontTx/>
              <a:buChar char="-"/>
            </a:pPr>
            <a:endParaRPr lang="cs-CZ" sz="2000" b="1" dirty="0">
              <a:latin typeface="Calibri"/>
            </a:endParaRPr>
          </a:p>
          <a:p>
            <a:pPr marL="180000" lvl="0" indent="-180000">
              <a:buFontTx/>
              <a:buChar char="-"/>
            </a:pPr>
            <a:r>
              <a:rPr lang="cs-CZ" sz="2000" b="1" dirty="0">
                <a:latin typeface="Calibri"/>
              </a:rPr>
              <a:t>v písemných nebo epigrafických pramenech dochovány výkony sportovců – bohužel není známa hmotnost vrhaných disků</a:t>
            </a:r>
          </a:p>
          <a:p>
            <a:pPr marL="468000" lvl="1" indent="-180000">
              <a:buFontTx/>
              <a:buChar char="-"/>
            </a:pPr>
            <a:r>
              <a:rPr lang="cs-CZ" sz="2000" b="1" dirty="0" err="1">
                <a:latin typeface="Calibri"/>
              </a:rPr>
              <a:t>Phaylles</a:t>
            </a:r>
            <a:r>
              <a:rPr lang="cs-CZ" sz="2000" b="1" dirty="0">
                <a:latin typeface="Calibri"/>
              </a:rPr>
              <a:t> z </a:t>
            </a:r>
            <a:r>
              <a:rPr lang="cs-CZ" sz="2000" b="1" dirty="0" err="1">
                <a:latin typeface="Calibri"/>
              </a:rPr>
              <a:t>Krotónu</a:t>
            </a:r>
            <a:r>
              <a:rPr lang="cs-CZ" sz="2000" b="1" dirty="0">
                <a:latin typeface="Calibri"/>
              </a:rPr>
              <a:t> hodil 28 m</a:t>
            </a:r>
          </a:p>
          <a:p>
            <a:pPr marL="468000" lvl="1" indent="-180000">
              <a:buFontTx/>
              <a:buChar char="-"/>
            </a:pPr>
            <a:r>
              <a:rPr lang="cs-CZ" sz="2000" b="1" dirty="0">
                <a:latin typeface="Calibri"/>
              </a:rPr>
              <a:t>V záznamech stojí, že někteří atleti byli schopni přehodit řeku </a:t>
            </a:r>
            <a:r>
              <a:rPr lang="cs-CZ" sz="2000" b="1" dirty="0" err="1">
                <a:latin typeface="Calibri"/>
              </a:rPr>
              <a:t>Alfeios</a:t>
            </a:r>
            <a:r>
              <a:rPr lang="cs-CZ" sz="2000" b="1" dirty="0">
                <a:latin typeface="Calibri"/>
              </a:rPr>
              <a:t> v Olympii = 50-60 m</a:t>
            </a:r>
          </a:p>
          <a:p>
            <a:pPr marL="637200" lvl="1" indent="-180000">
              <a:buFontTx/>
              <a:buChar char="-"/>
            </a:pPr>
            <a:endParaRPr lang="cs-CZ" sz="2000" b="1" dirty="0">
              <a:latin typeface="Calibri"/>
            </a:endParaRPr>
          </a:p>
          <a:p>
            <a:pPr marL="180000" indent="-180000">
              <a:buFontTx/>
              <a:buChar char="-"/>
            </a:pPr>
            <a:r>
              <a:rPr lang="cs-CZ" sz="2000" b="1" dirty="0">
                <a:latin typeface="Calibri"/>
              </a:rPr>
              <a:t>sport nebezpečný pro diváky – zaznamenány případy smrti</a:t>
            </a:r>
          </a:p>
        </p:txBody>
      </p:sp>
    </p:spTree>
    <p:extLst>
      <p:ext uri="{BB962C8B-B14F-4D97-AF65-F5344CB8AC3E}">
        <p14:creationId xmlns:p14="http://schemas.microsoft.com/office/powerpoint/2010/main" val="327434574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332656"/>
            <a:ext cx="2985500" cy="2952328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576" y="3370110"/>
            <a:ext cx="3009168" cy="2952328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79096" y="404664"/>
            <a:ext cx="4559706" cy="5904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82245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7904" y="3140968"/>
            <a:ext cx="5000625" cy="3305175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53" y="332657"/>
            <a:ext cx="4087706" cy="3456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4180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igure of a running girl  Greek, about 520-500 BC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80" t="3779" r="15581" b="18101"/>
          <a:stretch/>
        </p:blipFill>
        <p:spPr bwMode="auto">
          <a:xfrm>
            <a:off x="395536" y="332656"/>
            <a:ext cx="2759532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724" y="2420888"/>
            <a:ext cx="5597892" cy="3942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07066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95536" y="404664"/>
            <a:ext cx="8352928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cs-CZ" sz="2000" b="1" dirty="0">
                <a:latin typeface="Calibri"/>
              </a:rPr>
              <a:t>Hod oštěpem</a:t>
            </a:r>
          </a:p>
          <a:p>
            <a:pPr marL="180000" lvl="0" indent="-180000">
              <a:buFontTx/>
              <a:buChar char="-"/>
            </a:pPr>
            <a:endParaRPr lang="cs-CZ" sz="2000" b="1" dirty="0">
              <a:latin typeface="Calibri"/>
            </a:endParaRPr>
          </a:p>
          <a:p>
            <a:pPr marL="180000" lvl="0" indent="-180000">
              <a:buFontTx/>
              <a:buChar char="-"/>
            </a:pPr>
            <a:r>
              <a:rPr lang="cs-CZ" sz="2000" b="1" dirty="0">
                <a:latin typeface="Calibri"/>
              </a:rPr>
              <a:t>neházelo se běžným oštěpem -&gt; používán sportovní</a:t>
            </a:r>
          </a:p>
          <a:p>
            <a:pPr marL="468000" lvl="1" indent="-180000">
              <a:buFontTx/>
              <a:buChar char="-"/>
            </a:pPr>
            <a:r>
              <a:rPr lang="cs-CZ" sz="2000" b="1" dirty="0">
                <a:latin typeface="Calibri"/>
              </a:rPr>
              <a:t>neměl na konci kovový hrot, ale pouze závaží</a:t>
            </a:r>
          </a:p>
          <a:p>
            <a:pPr marL="468000" lvl="1" indent="-180000">
              <a:buFontTx/>
              <a:buChar char="-"/>
            </a:pPr>
            <a:r>
              <a:rPr lang="cs-CZ" sz="2000" b="1" dirty="0">
                <a:latin typeface="Calibri"/>
              </a:rPr>
              <a:t>tělo ze dřeva o délce nepřesahující výšku dospělého člověka a síle lidského prstu</a:t>
            </a:r>
          </a:p>
          <a:p>
            <a:pPr marL="468000" lvl="1" indent="-180000">
              <a:buFontTx/>
              <a:buChar char="-"/>
            </a:pPr>
            <a:r>
              <a:rPr lang="cs-CZ" sz="2000" b="1" dirty="0">
                <a:latin typeface="Calibri"/>
              </a:rPr>
              <a:t>v místě těžiště byl připevněn řemen (kožená šňůrka) o délce asi 40 cm - </a:t>
            </a:r>
            <a:r>
              <a:rPr lang="cs-CZ" sz="2000" b="1" i="1" dirty="0">
                <a:latin typeface="Calibri"/>
              </a:rPr>
              <a:t>ankylé</a:t>
            </a:r>
            <a:r>
              <a:rPr lang="cs-CZ" sz="2000" b="1" dirty="0">
                <a:latin typeface="Calibri"/>
              </a:rPr>
              <a:t> - končící smyčkou, do které se před hodem zasouvaly prsty – ukazovák a prostředník</a:t>
            </a:r>
          </a:p>
          <a:p>
            <a:pPr marL="828000" lvl="2" indent="-180000">
              <a:buFontTx/>
              <a:buChar char="-"/>
            </a:pPr>
            <a:r>
              <a:rPr lang="cs-CZ" sz="2000" b="1" i="1" dirty="0">
                <a:latin typeface="Calibri"/>
              </a:rPr>
              <a:t>ankylé</a:t>
            </a:r>
            <a:r>
              <a:rPr lang="cs-CZ" sz="2000" b="1" dirty="0">
                <a:latin typeface="Calibri"/>
              </a:rPr>
              <a:t> sloužila k vytvoření rotačního pohybu a prodloužení hodu - 3 až 4 násobné</a:t>
            </a:r>
          </a:p>
          <a:p>
            <a:pPr marL="828000" lvl="2" indent="-180000">
              <a:buFontTx/>
              <a:buChar char="-"/>
            </a:pPr>
            <a:endParaRPr lang="cs-CZ" sz="2000" b="1" dirty="0">
              <a:latin typeface="Calibri"/>
            </a:endParaRPr>
          </a:p>
          <a:p>
            <a:pPr marL="180000" indent="-180000">
              <a:buFontTx/>
              <a:buChar char="-"/>
            </a:pPr>
            <a:r>
              <a:rPr lang="cs-CZ" sz="2000" b="1" dirty="0">
                <a:latin typeface="Calibri"/>
              </a:rPr>
              <a:t>házelo se do dálky nebo na cíl – na vázách lze vidět oštěpaře s něčím, co připomíná kružidlo a s trenérem počítá kroky = asi vyznačování cíle</a:t>
            </a:r>
          </a:p>
          <a:p>
            <a:pPr marL="637200" lvl="1" indent="-180000">
              <a:buFontTx/>
              <a:buChar char="-"/>
            </a:pPr>
            <a:endParaRPr lang="cs-CZ" sz="2000" b="1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6987971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8104" y="368660"/>
            <a:ext cx="2817221" cy="3521526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601" y="368660"/>
            <a:ext cx="3240360" cy="3169917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5696" y="3692942"/>
            <a:ext cx="4824536" cy="2739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51898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332656"/>
            <a:ext cx="7416824" cy="5991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10491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95536" y="404664"/>
            <a:ext cx="8352928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cs-CZ" sz="2000" b="1" dirty="0">
                <a:latin typeface="Calibri"/>
              </a:rPr>
              <a:t>Skok do dálky</a:t>
            </a:r>
          </a:p>
          <a:p>
            <a:pPr lvl="0"/>
            <a:endParaRPr lang="cs-CZ" sz="2000" b="1" dirty="0">
              <a:latin typeface="Calibri"/>
            </a:endParaRPr>
          </a:p>
          <a:p>
            <a:pPr marL="180000" lvl="0" indent="-180000">
              <a:buFontTx/>
              <a:buChar char="-"/>
            </a:pPr>
            <a:r>
              <a:rPr lang="cs-CZ" sz="2000" b="1" dirty="0">
                <a:latin typeface="Calibri"/>
              </a:rPr>
              <a:t>není jasné, jestli se skákalo s rozběhem nebo bez něj</a:t>
            </a:r>
          </a:p>
          <a:p>
            <a:pPr marL="180000" lvl="0" indent="-180000">
              <a:buFontTx/>
              <a:buChar char="-"/>
            </a:pPr>
            <a:r>
              <a:rPr lang="cs-CZ" sz="2000" b="1" dirty="0">
                <a:latin typeface="Calibri"/>
              </a:rPr>
              <a:t>skákalo se s kamennými nebo železnými závažími, která držel sportovec v obou rukou – sloužily i pro rozcvičování</a:t>
            </a:r>
          </a:p>
          <a:p>
            <a:pPr marL="468000" lvl="1" indent="-180000">
              <a:buFontTx/>
              <a:buChar char="-"/>
            </a:pPr>
            <a:r>
              <a:rPr lang="cs-CZ" sz="2000" b="1" dirty="0">
                <a:latin typeface="Calibri"/>
              </a:rPr>
              <a:t>dvojí podoba</a:t>
            </a:r>
          </a:p>
          <a:p>
            <a:pPr marL="925200" lvl="2" indent="-180000">
              <a:buFontTx/>
              <a:buChar char="-"/>
            </a:pPr>
            <a:r>
              <a:rPr lang="cs-CZ" sz="2000" b="1" dirty="0">
                <a:latin typeface="Calibri"/>
              </a:rPr>
              <a:t>jako dnešní činky se zahnutou rukojetí</a:t>
            </a:r>
          </a:p>
          <a:p>
            <a:pPr marL="925200" lvl="2" indent="-180000">
              <a:buFontTx/>
              <a:buChar char="-"/>
            </a:pPr>
            <a:r>
              <a:rPr lang="cs-CZ" sz="2000" b="1" dirty="0">
                <a:latin typeface="Calibri"/>
              </a:rPr>
              <a:t>oválný tvar s dutinami, do kterých se vkládaly dlaně</a:t>
            </a:r>
          </a:p>
          <a:p>
            <a:pPr marL="468000" lvl="1" indent="-180000">
              <a:buFontTx/>
              <a:buChar char="-"/>
            </a:pPr>
            <a:r>
              <a:rPr lang="cs-CZ" sz="2000" b="1" dirty="0">
                <a:latin typeface="Calibri"/>
              </a:rPr>
              <a:t>délka závaží od 12-30 cm</a:t>
            </a:r>
          </a:p>
          <a:p>
            <a:pPr marL="468000" lvl="1" indent="-180000">
              <a:buFontTx/>
              <a:buChar char="-"/>
            </a:pPr>
            <a:r>
              <a:rPr lang="cs-CZ" sz="2000" b="1" dirty="0">
                <a:latin typeface="Calibri"/>
              </a:rPr>
              <a:t>váha se pohybovala mezi necelými 2 až 5 kg</a:t>
            </a:r>
          </a:p>
          <a:p>
            <a:pPr marL="180000" indent="-180000">
              <a:buFontTx/>
              <a:buChar char="-"/>
            </a:pPr>
            <a:r>
              <a:rPr lang="cs-CZ" sz="2000" b="1" dirty="0">
                <a:latin typeface="Calibri"/>
              </a:rPr>
              <a:t>závaží sloužila k prodloužení skoku a pomáhala při doskoku</a:t>
            </a:r>
          </a:p>
          <a:p>
            <a:pPr marL="180000" indent="-180000">
              <a:buFontTx/>
              <a:buChar char="-"/>
            </a:pPr>
            <a:r>
              <a:rPr lang="cs-CZ" sz="2000" b="1" dirty="0">
                <a:latin typeface="Calibri"/>
              </a:rPr>
              <a:t>skákalo se do předem připraveného doskočiště – kypřená půda nebo uhrabaný písek</a:t>
            </a:r>
          </a:p>
          <a:p>
            <a:pPr marL="180000" indent="-180000">
              <a:buFontTx/>
              <a:buChar char="-"/>
            </a:pPr>
            <a:endParaRPr lang="cs-CZ" sz="2000" b="1" dirty="0">
              <a:latin typeface="Calibri"/>
            </a:endParaRPr>
          </a:p>
          <a:p>
            <a:pPr marL="180000" indent="-180000">
              <a:buFontTx/>
              <a:buChar char="-"/>
            </a:pPr>
            <a:r>
              <a:rPr lang="cs-CZ" sz="2000" b="1" dirty="0">
                <a:latin typeface="Calibri"/>
              </a:rPr>
              <a:t>dochované záznamy hovoří o </a:t>
            </a:r>
            <a:r>
              <a:rPr lang="cs-CZ" sz="2000" b="1" dirty="0" err="1">
                <a:latin typeface="Calibri"/>
              </a:rPr>
              <a:t>Fayllosu</a:t>
            </a:r>
            <a:r>
              <a:rPr lang="cs-CZ" sz="2000" b="1" dirty="0">
                <a:latin typeface="Calibri"/>
              </a:rPr>
              <a:t> z </a:t>
            </a:r>
            <a:r>
              <a:rPr lang="cs-CZ" sz="2000" b="1" dirty="0" err="1">
                <a:latin typeface="Calibri"/>
              </a:rPr>
              <a:t>Krotónu</a:t>
            </a:r>
            <a:r>
              <a:rPr lang="cs-CZ" sz="2000" b="1" dirty="0">
                <a:latin typeface="Calibri"/>
              </a:rPr>
              <a:t>, který skočil více než 16 m - pravděpodobně součet několika skoků</a:t>
            </a:r>
          </a:p>
          <a:p>
            <a:pPr marL="180000" indent="-180000">
              <a:buFontTx/>
              <a:buChar char="-"/>
            </a:pPr>
            <a:endParaRPr lang="cs-CZ" sz="2000" b="1" dirty="0">
              <a:latin typeface="Calibri"/>
            </a:endParaRPr>
          </a:p>
          <a:p>
            <a:pPr marL="180000" indent="-180000">
              <a:buFontTx/>
              <a:buChar char="-"/>
            </a:pPr>
            <a:r>
              <a:rPr lang="cs-CZ" sz="2000" b="1" dirty="0">
                <a:latin typeface="Calibri"/>
              </a:rPr>
              <a:t>znám byl i skok do výšky - pouze tréninkově a jiné formy skoků - pouze pro zábavu a trénink</a:t>
            </a:r>
          </a:p>
        </p:txBody>
      </p:sp>
    </p:spTree>
    <p:extLst>
      <p:ext uri="{BB962C8B-B14F-4D97-AF65-F5344CB8AC3E}">
        <p14:creationId xmlns:p14="http://schemas.microsoft.com/office/powerpoint/2010/main" val="415021794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476672"/>
            <a:ext cx="7526610" cy="5870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17795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404664"/>
            <a:ext cx="4286250" cy="2847975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0032" y="404664"/>
            <a:ext cx="3926210" cy="3132243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848" y="4005064"/>
            <a:ext cx="8336361" cy="1872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26823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908720"/>
            <a:ext cx="8102674" cy="4807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6218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95536" y="404664"/>
            <a:ext cx="8352928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cs-CZ" sz="2000" b="1" dirty="0">
                <a:latin typeface="Calibri"/>
              </a:rPr>
              <a:t>Běh</a:t>
            </a:r>
          </a:p>
          <a:p>
            <a:pPr lvl="0"/>
            <a:endParaRPr lang="cs-CZ" sz="1000" b="1" dirty="0">
              <a:latin typeface="Calibri"/>
            </a:endParaRPr>
          </a:p>
          <a:p>
            <a:pPr marL="180000" lvl="0" indent="-180000">
              <a:buFontTx/>
              <a:buChar char="-"/>
            </a:pPr>
            <a:r>
              <a:rPr lang="cs-CZ" sz="2000" b="1" dirty="0">
                <a:latin typeface="Calibri"/>
              </a:rPr>
              <a:t>buď jako samostatná disciplína, nebo součást pětiboje</a:t>
            </a:r>
          </a:p>
          <a:p>
            <a:pPr marL="180000" lvl="0" indent="-180000">
              <a:buFontTx/>
              <a:buChar char="-"/>
            </a:pPr>
            <a:r>
              <a:rPr lang="cs-CZ" sz="2000" b="1" dirty="0">
                <a:latin typeface="Calibri"/>
              </a:rPr>
              <a:t>původně se běhalo v bederních rouškách, pak bez oblečení</a:t>
            </a:r>
          </a:p>
          <a:p>
            <a:pPr marL="180000" lvl="0" indent="-180000">
              <a:buFontTx/>
              <a:buChar char="-"/>
            </a:pPr>
            <a:endParaRPr lang="cs-CZ" sz="2000" b="1" dirty="0">
              <a:latin typeface="Calibri"/>
            </a:endParaRPr>
          </a:p>
          <a:p>
            <a:pPr marL="180000" lvl="0" indent="-180000">
              <a:buFontTx/>
              <a:buChar char="-"/>
            </a:pPr>
            <a:r>
              <a:rPr lang="cs-CZ" sz="2000" b="1" dirty="0">
                <a:latin typeface="Calibri"/>
              </a:rPr>
              <a:t>na základě délky tratě je známo několik druhů</a:t>
            </a:r>
          </a:p>
          <a:p>
            <a:pPr marL="468000" lvl="1" indent="-180000">
              <a:buFontTx/>
              <a:buChar char="-"/>
            </a:pPr>
            <a:r>
              <a:rPr lang="cs-CZ" sz="2000" b="1" dirty="0">
                <a:latin typeface="Calibri"/>
              </a:rPr>
              <a:t>běh na jedno stadium – jednalo se o první a jedinou disciplínu během (nejen) prvních olympijských her – vyhrál </a:t>
            </a:r>
            <a:r>
              <a:rPr lang="cs-CZ" sz="2000" b="1" dirty="0" err="1">
                <a:latin typeface="Calibri"/>
              </a:rPr>
              <a:t>Koroibos</a:t>
            </a:r>
            <a:r>
              <a:rPr lang="cs-CZ" sz="2000" b="1" dirty="0">
                <a:latin typeface="Calibri"/>
              </a:rPr>
              <a:t> z </a:t>
            </a:r>
            <a:r>
              <a:rPr lang="cs-CZ" sz="2000" b="1" dirty="0" err="1">
                <a:latin typeface="Calibri"/>
              </a:rPr>
              <a:t>Élidy</a:t>
            </a:r>
            <a:endParaRPr lang="cs-CZ" sz="2000" b="1" dirty="0">
              <a:latin typeface="Calibri"/>
            </a:endParaRPr>
          </a:p>
          <a:p>
            <a:pPr marL="468000" lvl="1" indent="-180000">
              <a:buFontTx/>
              <a:buChar char="-"/>
            </a:pPr>
            <a:r>
              <a:rPr lang="cs-CZ" sz="2000" b="1" i="1" dirty="0" err="1">
                <a:latin typeface="Calibri"/>
              </a:rPr>
              <a:t>diaulos</a:t>
            </a:r>
            <a:r>
              <a:rPr lang="cs-CZ" sz="2000" b="1" dirty="0">
                <a:latin typeface="Calibri"/>
              </a:rPr>
              <a:t> – běh na dvě stadia</a:t>
            </a:r>
          </a:p>
          <a:p>
            <a:pPr marL="468000" lvl="1" indent="-180000">
              <a:buFontTx/>
              <a:buChar char="-"/>
            </a:pPr>
            <a:r>
              <a:rPr lang="cs-CZ" sz="2000" b="1" i="1" dirty="0" err="1">
                <a:latin typeface="Calibri"/>
              </a:rPr>
              <a:t>hippios</a:t>
            </a:r>
            <a:r>
              <a:rPr lang="cs-CZ" sz="2000" b="1" dirty="0">
                <a:latin typeface="Calibri"/>
              </a:rPr>
              <a:t> – běh na 4 délky stadia</a:t>
            </a:r>
          </a:p>
          <a:p>
            <a:pPr marL="468000" lvl="1" indent="-180000">
              <a:buFontTx/>
              <a:buChar char="-"/>
            </a:pPr>
            <a:r>
              <a:rPr lang="cs-CZ" sz="2000" b="1" i="1" dirty="0">
                <a:latin typeface="Calibri"/>
              </a:rPr>
              <a:t>dolichos</a:t>
            </a:r>
            <a:r>
              <a:rPr lang="cs-CZ" sz="2000" b="1" dirty="0">
                <a:latin typeface="Calibri"/>
              </a:rPr>
              <a:t> - vytrvalostní běh až na 24 stadií = cca 4,6 km</a:t>
            </a:r>
          </a:p>
          <a:p>
            <a:pPr marL="468000" lvl="1" indent="-180000">
              <a:buFontTx/>
              <a:buChar char="-"/>
            </a:pPr>
            <a:endParaRPr lang="cs-CZ" sz="2000" b="1" dirty="0">
              <a:latin typeface="Calibri"/>
            </a:endParaRPr>
          </a:p>
          <a:p>
            <a:pPr marL="180000" indent="-180000">
              <a:buFontTx/>
              <a:buChar char="-"/>
            </a:pPr>
            <a:r>
              <a:rPr lang="cs-CZ" sz="2000" b="1" dirty="0">
                <a:latin typeface="Calibri"/>
              </a:rPr>
              <a:t>všechny tratě se běhaly tam a zpět – dráhy i místo otočení označeno kolíky/sloupy – (lat. cippus na začátku; </a:t>
            </a:r>
            <a:r>
              <a:rPr lang="cs-CZ" sz="2000" b="1" i="1" dirty="0">
                <a:latin typeface="Calibri"/>
              </a:rPr>
              <a:t>terma </a:t>
            </a:r>
            <a:r>
              <a:rPr lang="cs-CZ" sz="2000" b="1" dirty="0">
                <a:latin typeface="Calibri"/>
              </a:rPr>
              <a:t>na konci)</a:t>
            </a:r>
          </a:p>
          <a:p>
            <a:pPr marL="180000" indent="-180000">
              <a:buFontTx/>
              <a:buChar char="-"/>
            </a:pPr>
            <a:endParaRPr lang="cs-CZ" sz="1000" b="1" dirty="0">
              <a:latin typeface="Calibri"/>
            </a:endParaRPr>
          </a:p>
          <a:p>
            <a:pPr marL="180000" indent="-180000">
              <a:buFontTx/>
              <a:buChar char="-"/>
            </a:pPr>
            <a:r>
              <a:rPr lang="cs-CZ" sz="2000" b="1" dirty="0">
                <a:latin typeface="Calibri"/>
              </a:rPr>
              <a:t>závodníci startovali ze stoje; povel ke startu dáván slovně nebo zatroubením, používáno bylo také tzv. </a:t>
            </a:r>
            <a:r>
              <a:rPr lang="cs-CZ" sz="2000" b="1" dirty="0" err="1">
                <a:latin typeface="Calibri"/>
              </a:rPr>
              <a:t>hysplex</a:t>
            </a:r>
            <a:r>
              <a:rPr lang="cs-CZ" sz="2000" b="1" dirty="0">
                <a:latin typeface="Calibri"/>
              </a:rPr>
              <a:t> – startovní mechanismus</a:t>
            </a:r>
          </a:p>
          <a:p>
            <a:pPr marL="180000" indent="-180000">
              <a:buFontTx/>
              <a:buChar char="-"/>
            </a:pPr>
            <a:endParaRPr lang="cs-CZ" sz="2000" b="1" dirty="0">
              <a:latin typeface="Calibri"/>
            </a:endParaRPr>
          </a:p>
          <a:p>
            <a:pPr marL="180000" indent="-180000">
              <a:buFontTx/>
              <a:buChar char="-"/>
            </a:pPr>
            <a:r>
              <a:rPr lang="cs-CZ" sz="2000" b="1" dirty="0">
                <a:latin typeface="Calibri"/>
              </a:rPr>
              <a:t>běh mohl mít i fatální následky -&gt; mnoho lékařů považovalo běh za nezdravý (zvláště vytrvalostní)</a:t>
            </a:r>
          </a:p>
        </p:txBody>
      </p:sp>
    </p:spTree>
    <p:extLst>
      <p:ext uri="{BB962C8B-B14F-4D97-AF65-F5344CB8AC3E}">
        <p14:creationId xmlns:p14="http://schemas.microsoft.com/office/powerpoint/2010/main" val="304180471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95536" y="404664"/>
            <a:ext cx="468052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000" indent="-180000">
              <a:buFontTx/>
              <a:buChar char="-"/>
            </a:pPr>
            <a:r>
              <a:rPr lang="cs-CZ" sz="2000" b="1" dirty="0">
                <a:latin typeface="Calibri"/>
              </a:rPr>
              <a:t>v běhu závodily i dívky – vlastní závody v mezičase olympijských her</a:t>
            </a:r>
          </a:p>
          <a:p>
            <a:pPr marL="180000" indent="-180000">
              <a:buFontTx/>
              <a:buChar char="-"/>
            </a:pPr>
            <a:endParaRPr lang="cs-CZ" sz="2000" b="1" dirty="0">
              <a:latin typeface="Calibri"/>
            </a:endParaRPr>
          </a:p>
          <a:p>
            <a:pPr marL="180000" indent="-180000">
              <a:buFontTx/>
              <a:buChar char="-"/>
            </a:pPr>
            <a:r>
              <a:rPr lang="cs-CZ" sz="2000" b="1" dirty="0">
                <a:latin typeface="Calibri"/>
              </a:rPr>
              <a:t>zvláštní varianty běhu</a:t>
            </a:r>
          </a:p>
          <a:p>
            <a:pPr marL="468000" lvl="1" indent="-180000">
              <a:buFontTx/>
              <a:buChar char="-"/>
            </a:pPr>
            <a:r>
              <a:rPr lang="cs-CZ" sz="2000" b="1" i="1" dirty="0" err="1">
                <a:latin typeface="Calibri"/>
              </a:rPr>
              <a:t>hoplitodromos</a:t>
            </a:r>
            <a:r>
              <a:rPr lang="cs-CZ" sz="2000" b="1" dirty="0">
                <a:latin typeface="Calibri"/>
              </a:rPr>
              <a:t> – běžci běželi s přilbou, chrániči holení a štítem – součást vojenského výcviku</a:t>
            </a:r>
          </a:p>
          <a:p>
            <a:pPr marL="468000" lvl="1" indent="-180000">
              <a:buFontTx/>
              <a:buChar char="-"/>
            </a:pPr>
            <a:r>
              <a:rPr lang="cs-CZ" sz="2000" b="1" i="1" dirty="0" err="1">
                <a:latin typeface="Calibri"/>
              </a:rPr>
              <a:t>lampadodromos</a:t>
            </a:r>
            <a:r>
              <a:rPr lang="cs-CZ" sz="2000" b="1" dirty="0">
                <a:latin typeface="Calibri"/>
              </a:rPr>
              <a:t> – běh se zapálenými pochodněmi – podobné štafetovému běhu – soutěžili běžci z celé fýly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8064" y="404664"/>
            <a:ext cx="3223954" cy="5982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85403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332656"/>
            <a:ext cx="4164586" cy="612068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332656"/>
            <a:ext cx="3024336" cy="6075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0106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95536" y="404664"/>
            <a:ext cx="8352928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000" indent="-180000">
              <a:buFontTx/>
              <a:buChar char="-"/>
            </a:pPr>
            <a:r>
              <a:rPr lang="cs-CZ" sz="2000" b="1" dirty="0">
                <a:latin typeface="Calibri" pitchFamily="34" charset="0"/>
                <a:cs typeface="Calibri" pitchFamily="34" charset="0"/>
              </a:rPr>
              <a:t>v Athénách vedl tělesnou výchovu u hochů do 16/18 let </a:t>
            </a:r>
            <a:r>
              <a:rPr lang="cs-CZ" sz="2000" b="1" i="1" dirty="0" err="1">
                <a:latin typeface="Calibri" pitchFamily="34" charset="0"/>
                <a:cs typeface="Calibri" pitchFamily="34" charset="0"/>
              </a:rPr>
              <a:t>paidotribés</a:t>
            </a:r>
            <a:endParaRPr lang="cs-CZ" sz="2000" b="1" i="1" dirty="0">
              <a:latin typeface="Calibri" pitchFamily="34" charset="0"/>
              <a:cs typeface="Calibri" pitchFamily="34" charset="0"/>
            </a:endParaRPr>
          </a:p>
          <a:p>
            <a:pPr marL="468000" lvl="1" indent="-180000">
              <a:buFontTx/>
              <a:buChar char="-"/>
            </a:pPr>
            <a:r>
              <a:rPr lang="cs-CZ" sz="2000" b="1" dirty="0">
                <a:latin typeface="Calibri" pitchFamily="34" charset="0"/>
                <a:cs typeface="Calibri" pitchFamily="34" charset="0"/>
              </a:rPr>
              <a:t>nosil purpurový plášť – při ukázkách cviků ho odkládal</a:t>
            </a:r>
          </a:p>
          <a:p>
            <a:pPr marL="468000" lvl="1" indent="-180000">
              <a:buFontTx/>
              <a:buChar char="-"/>
            </a:pPr>
            <a:r>
              <a:rPr lang="cs-CZ" sz="2000" b="1" dirty="0">
                <a:latin typeface="Calibri" pitchFamily="34" charset="0"/>
                <a:cs typeface="Calibri" pitchFamily="34" charset="0"/>
              </a:rPr>
              <a:t>byli vybíráni z mužů, zkušených, vážných a mravně bezúhonných, straších 40 let -&gt; učil také pravidla slušného chování, skromného vystupování, správného držení těla -&gt; měl je vést k mravnosti a občanským ctnostem</a:t>
            </a:r>
          </a:p>
          <a:p>
            <a:pPr marL="468000" lvl="1" indent="-180000">
              <a:buFontTx/>
              <a:buChar char="-"/>
            </a:pPr>
            <a:r>
              <a:rPr lang="cs-CZ" sz="2000" b="1" dirty="0">
                <a:latin typeface="Calibri" pitchFamily="34" charset="0"/>
                <a:cs typeface="Calibri" pitchFamily="34" charset="0"/>
              </a:rPr>
              <a:t>odznakem jeho </a:t>
            </a:r>
            <a:r>
              <a:rPr lang="cs-CZ" sz="2000" b="1" dirty="0" err="1">
                <a:latin typeface="Calibri" pitchFamily="34" charset="0"/>
                <a:cs typeface="Calibri" pitchFamily="34" charset="0"/>
              </a:rPr>
              <a:t>fc</a:t>
            </a:r>
            <a:r>
              <a:rPr lang="cs-CZ" sz="2000" b="1" dirty="0">
                <a:latin typeface="Calibri" pitchFamily="34" charset="0"/>
                <a:cs typeface="Calibri" pitchFamily="34" charset="0"/>
              </a:rPr>
              <a:t>. byla dlouhá rozeklaná hůl</a:t>
            </a:r>
          </a:p>
          <a:p>
            <a:pPr marL="828000" lvl="2" indent="-180000">
              <a:buFontTx/>
              <a:buChar char="-"/>
            </a:pPr>
            <a:r>
              <a:rPr lang="cs-CZ" sz="2000" b="1" dirty="0">
                <a:latin typeface="Calibri" pitchFamily="34" charset="0"/>
                <a:cs typeface="Calibri" pitchFamily="34" charset="0"/>
              </a:rPr>
              <a:t>sloužila také k trestání neukázněných nebo neobratných žáků a k odtrhávání zápasníků</a:t>
            </a:r>
          </a:p>
          <a:p>
            <a:pPr marL="468000" lvl="1" indent="-180000">
              <a:buFontTx/>
              <a:buChar char="-"/>
            </a:pPr>
            <a:r>
              <a:rPr lang="cs-CZ" sz="2000" b="1" dirty="0">
                <a:latin typeface="Calibri" pitchFamily="34" charset="0"/>
                <a:cs typeface="Calibri" pitchFamily="34" charset="0"/>
              </a:rPr>
              <a:t>vybíral si pomocné cvičitele – asi z nejstarších a nejnadanějších žáků</a:t>
            </a:r>
          </a:p>
          <a:p>
            <a:pPr marL="468000" lvl="1" indent="-180000">
              <a:buFontTx/>
              <a:buChar char="-"/>
            </a:pPr>
            <a:endParaRPr lang="cs-CZ" sz="2000" b="1" dirty="0">
              <a:latin typeface="Calibri" pitchFamily="34" charset="0"/>
              <a:cs typeface="Calibri" pitchFamily="34" charset="0"/>
            </a:endParaRPr>
          </a:p>
          <a:p>
            <a:pPr marL="468000" lvl="1" indent="-180000">
              <a:buFontTx/>
              <a:buChar char="-"/>
            </a:pPr>
            <a:r>
              <a:rPr lang="cs-CZ" sz="2000" b="1" dirty="0">
                <a:latin typeface="Calibri" pitchFamily="34" charset="0"/>
                <a:cs typeface="Calibri" pitchFamily="34" charset="0"/>
              </a:rPr>
              <a:t>během výuky byly žáci rozděleni do dvou skupin</a:t>
            </a:r>
          </a:p>
          <a:p>
            <a:pPr marL="828000" lvl="2" indent="-180000">
              <a:buFontTx/>
              <a:buChar char="-"/>
            </a:pPr>
            <a:r>
              <a:rPr lang="cs-CZ" sz="2000" b="1" i="1" dirty="0" err="1">
                <a:latin typeface="Calibri" pitchFamily="34" charset="0"/>
                <a:cs typeface="Calibri" pitchFamily="34" charset="0"/>
              </a:rPr>
              <a:t>paidoi</a:t>
            </a:r>
            <a:r>
              <a:rPr lang="cs-CZ" sz="2000" b="1" dirty="0">
                <a:latin typeface="Calibri" pitchFamily="34" charset="0"/>
                <a:cs typeface="Calibri" pitchFamily="34" charset="0"/>
              </a:rPr>
              <a:t> – „malé“</a:t>
            </a:r>
          </a:p>
          <a:p>
            <a:pPr marL="828000" lvl="2" indent="-180000">
              <a:buFontTx/>
              <a:buChar char="-"/>
            </a:pPr>
            <a:r>
              <a:rPr lang="cs-CZ" sz="2000" b="1" i="1" dirty="0" err="1">
                <a:latin typeface="Calibri" pitchFamily="34" charset="0"/>
                <a:cs typeface="Calibri" pitchFamily="34" charset="0"/>
              </a:rPr>
              <a:t>neaniskoi</a:t>
            </a:r>
            <a:r>
              <a:rPr lang="cs-CZ" sz="2000" b="1" dirty="0">
                <a:latin typeface="Calibri" pitchFamily="34" charset="0"/>
                <a:cs typeface="Calibri" pitchFamily="34" charset="0"/>
              </a:rPr>
              <a:t> – „velké“</a:t>
            </a:r>
          </a:p>
          <a:p>
            <a:pPr marL="828000" lvl="2" indent="-180000">
              <a:buFontTx/>
              <a:buChar char="-"/>
            </a:pPr>
            <a:endParaRPr lang="cs-CZ" sz="2000" b="1" dirty="0">
              <a:latin typeface="Calibri" pitchFamily="34" charset="0"/>
              <a:cs typeface="Calibri" pitchFamily="34" charset="0"/>
            </a:endParaRPr>
          </a:p>
          <a:p>
            <a:pPr marL="370800" lvl="1" indent="-180000">
              <a:buFontTx/>
              <a:buChar char="-"/>
            </a:pPr>
            <a:r>
              <a:rPr lang="cs-CZ" sz="2000" b="1" dirty="0">
                <a:latin typeface="Calibri" pitchFamily="34" charset="0"/>
                <a:cs typeface="Calibri" pitchFamily="34" charset="0"/>
              </a:rPr>
              <a:t>vyučoval se tzv. </a:t>
            </a:r>
            <a:r>
              <a:rPr lang="cs-CZ" sz="2000" b="1" i="1" dirty="0" err="1">
                <a:latin typeface="Calibri" pitchFamily="34" charset="0"/>
                <a:cs typeface="Calibri" pitchFamily="34" charset="0"/>
              </a:rPr>
              <a:t>pentáthlon</a:t>
            </a:r>
            <a:r>
              <a:rPr lang="cs-CZ" sz="2000" b="1" dirty="0">
                <a:latin typeface="Calibri" pitchFamily="34" charset="0"/>
                <a:cs typeface="Calibri" pitchFamily="34" charset="0"/>
              </a:rPr>
              <a:t> – pětiboj, který zahrnoval skok daleký, běh, vrh diskem, vrh oštěpem a zápas</a:t>
            </a:r>
          </a:p>
        </p:txBody>
      </p:sp>
    </p:spTree>
    <p:extLst>
      <p:ext uri="{BB962C8B-B14F-4D97-AF65-F5344CB8AC3E}">
        <p14:creationId xmlns:p14="http://schemas.microsoft.com/office/powerpoint/2010/main" val="354392290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08" y="476672"/>
            <a:ext cx="6912768" cy="578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61702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Hysplex - Nemea 01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467544" y="404664"/>
            <a:ext cx="3816424" cy="2671497"/>
          </a:xfrm>
          <a:prstGeom prst="rect">
            <a:avLst/>
          </a:prstGeom>
        </p:spPr>
      </p:pic>
      <p:pic>
        <p:nvPicPr>
          <p:cNvPr id="3" name="Obrázek 2" descr="Hysplex - Nemea 02.jp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4355976" y="404664"/>
            <a:ext cx="4323181" cy="2880320"/>
          </a:xfrm>
          <a:prstGeom prst="rect">
            <a:avLst/>
          </a:prstGeom>
        </p:spPr>
      </p:pic>
      <p:pic>
        <p:nvPicPr>
          <p:cNvPr id="4" name="Obrázek 3" descr="Delfy - stadion - foto 02.jp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899592" y="3212976"/>
            <a:ext cx="2485013" cy="3220627"/>
          </a:xfrm>
          <a:prstGeom prst="rect">
            <a:avLst/>
          </a:prstGeom>
        </p:spPr>
      </p:pic>
      <p:pic>
        <p:nvPicPr>
          <p:cNvPr id="5" name="Obrázek 4" descr="Hysplex - Nemea.jpg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3686188" y="3429000"/>
            <a:ext cx="4992969" cy="288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32801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404664"/>
            <a:ext cx="7934655" cy="5950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03901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95536" y="404664"/>
            <a:ext cx="8352928" cy="609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cs-CZ" sz="2000" b="1" dirty="0">
                <a:latin typeface="Calibri"/>
              </a:rPr>
              <a:t>Zápas - </a:t>
            </a:r>
            <a:r>
              <a:rPr lang="cs-CZ" sz="2000" b="1" i="1" dirty="0" err="1">
                <a:latin typeface="Calibri"/>
              </a:rPr>
              <a:t>palé</a:t>
            </a:r>
            <a:endParaRPr lang="cs-CZ" sz="2000" b="1" i="1" dirty="0">
              <a:latin typeface="Calibri"/>
            </a:endParaRPr>
          </a:p>
          <a:p>
            <a:pPr lvl="0"/>
            <a:endParaRPr lang="cs-CZ" sz="1000" b="1" dirty="0">
              <a:latin typeface="Calibri"/>
            </a:endParaRPr>
          </a:p>
          <a:p>
            <a:pPr marL="180000" lvl="0" indent="-180000">
              <a:buFontTx/>
              <a:buChar char="-"/>
            </a:pPr>
            <a:r>
              <a:rPr lang="cs-CZ" sz="2000" b="1" dirty="0">
                <a:latin typeface="Calibri"/>
              </a:rPr>
              <a:t>považován za nejvýznamnější a asi nejoblíbenější sport</a:t>
            </a:r>
          </a:p>
          <a:p>
            <a:pPr marL="180000" lvl="0" indent="-180000">
              <a:buFontTx/>
              <a:buChar char="-"/>
            </a:pPr>
            <a:r>
              <a:rPr lang="cs-CZ" sz="2000" b="1" dirty="0">
                <a:latin typeface="Calibri"/>
              </a:rPr>
              <a:t>od jeho názvu odvozeno jméno pro palaistry</a:t>
            </a:r>
          </a:p>
          <a:p>
            <a:pPr marL="180000" lvl="0" indent="-180000">
              <a:buFontTx/>
              <a:buChar char="-"/>
            </a:pPr>
            <a:r>
              <a:rPr lang="cs-CZ" sz="2000" b="1" dirty="0">
                <a:latin typeface="Calibri"/>
              </a:rPr>
              <a:t>samostatná disciplína nebo součástí pětiboje</a:t>
            </a:r>
          </a:p>
          <a:p>
            <a:pPr marL="637200" lvl="1" indent="-180000">
              <a:buFontTx/>
              <a:buChar char="-"/>
            </a:pPr>
            <a:r>
              <a:rPr lang="cs-CZ" sz="2000" b="1" dirty="0">
                <a:latin typeface="Calibri"/>
              </a:rPr>
              <a:t>během pětiboje jako poslední -&gt; rozhodoval o vítězi</a:t>
            </a:r>
          </a:p>
          <a:p>
            <a:pPr marL="180000" indent="-180000">
              <a:buFontTx/>
              <a:buChar char="-"/>
            </a:pPr>
            <a:endParaRPr lang="cs-CZ" sz="2000" b="1" dirty="0">
              <a:latin typeface="Calibri"/>
            </a:endParaRPr>
          </a:p>
          <a:p>
            <a:pPr marL="180000" indent="-180000">
              <a:buFontTx/>
              <a:buChar char="-"/>
            </a:pPr>
            <a:r>
              <a:rPr lang="cs-CZ" sz="2000" b="1" dirty="0">
                <a:latin typeface="Calibri"/>
              </a:rPr>
              <a:t>zápasilo se na zkypřené a navlhčené půdě</a:t>
            </a:r>
          </a:p>
          <a:p>
            <a:pPr marL="180000" indent="-180000">
              <a:buFontTx/>
              <a:buChar char="-"/>
            </a:pPr>
            <a:r>
              <a:rPr lang="cs-CZ" sz="2000" b="1" dirty="0">
                <a:latin typeface="Calibri"/>
              </a:rPr>
              <a:t>původně zápasníci nosili bederní roušku, poté nazí – posypávali se jemným pískem</a:t>
            </a:r>
          </a:p>
          <a:p>
            <a:pPr marL="180000" indent="-180000">
              <a:buFontTx/>
              <a:buChar char="-"/>
            </a:pPr>
            <a:r>
              <a:rPr lang="cs-CZ" sz="2000" b="1" dirty="0">
                <a:latin typeface="Calibri"/>
              </a:rPr>
              <a:t>cílem zápasu bylo dostat v rámci pravidel a povolenými hmaty soupeře na zem</a:t>
            </a:r>
          </a:p>
          <a:p>
            <a:pPr marL="468000" lvl="1" indent="-180000">
              <a:buFontTx/>
              <a:buChar char="-"/>
            </a:pPr>
            <a:r>
              <a:rPr lang="cs-CZ" sz="2000" b="1" dirty="0">
                <a:latin typeface="Calibri"/>
              </a:rPr>
              <a:t>zápasníci stáli proti sobě v širokém postoji, předkloněni a s nataženýma rukama, kterými se snažili soupeře chytit za zápěstí, kolem krku nebo pasu</a:t>
            </a:r>
          </a:p>
          <a:p>
            <a:pPr marL="468000" lvl="1" indent="-180000">
              <a:buFontTx/>
              <a:buChar char="-"/>
            </a:pPr>
            <a:r>
              <a:rPr lang="cs-CZ" sz="2000" b="1" dirty="0">
                <a:latin typeface="Calibri"/>
              </a:rPr>
              <a:t>již během výcviku se chlapci učili vhodné hmaty a obranu proti nim – vzniká rozsáhlé odborné názvosloví – používáno i zcela mimo sport</a:t>
            </a:r>
          </a:p>
          <a:p>
            <a:pPr marL="637200" lvl="1" indent="-180000">
              <a:buFontTx/>
              <a:buChar char="-"/>
            </a:pPr>
            <a:endParaRPr lang="cs-CZ" sz="2000" b="1" dirty="0">
              <a:latin typeface="Calibri"/>
            </a:endParaRPr>
          </a:p>
          <a:p>
            <a:pPr marL="180000" indent="-180000">
              <a:buFontTx/>
              <a:buChar char="-"/>
            </a:pPr>
            <a:r>
              <a:rPr lang="cs-CZ" sz="2000" b="1" dirty="0">
                <a:latin typeface="Calibri"/>
              </a:rPr>
              <a:t>během závodů se dvojice losovali pomocí bobů</a:t>
            </a:r>
          </a:p>
          <a:p>
            <a:pPr marL="468000" lvl="1" indent="-180000">
              <a:buFontTx/>
              <a:buChar char="-"/>
            </a:pPr>
            <a:r>
              <a:rPr lang="cs-CZ" sz="2000" b="1" dirty="0">
                <a:latin typeface="Calibri"/>
              </a:rPr>
              <a:t>neexistovali váhové kategorie -&gt; procvičování nejen síly ale i obratnosti</a:t>
            </a:r>
          </a:p>
        </p:txBody>
      </p:sp>
    </p:spTree>
    <p:extLst>
      <p:ext uri="{BB962C8B-B14F-4D97-AF65-F5344CB8AC3E}">
        <p14:creationId xmlns:p14="http://schemas.microsoft.com/office/powerpoint/2010/main" val="313042048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404664"/>
            <a:ext cx="8140452" cy="3256181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52" y="3789040"/>
            <a:ext cx="3960440" cy="2632877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0032" y="3789040"/>
            <a:ext cx="2632884" cy="2632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45987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/>
          <a:srcRect t="13208"/>
          <a:stretch/>
        </p:blipFill>
        <p:spPr>
          <a:xfrm>
            <a:off x="539552" y="476672"/>
            <a:ext cx="8184328" cy="5688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29324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95536" y="404664"/>
            <a:ext cx="4392488" cy="5786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cs-CZ" sz="2000" b="1" dirty="0">
                <a:latin typeface="Calibri"/>
              </a:rPr>
              <a:t>Box / rohování - </a:t>
            </a:r>
            <a:r>
              <a:rPr lang="cs-CZ" sz="2000" b="1" i="1" dirty="0" err="1">
                <a:latin typeface="Calibri"/>
              </a:rPr>
              <a:t>pygmé</a:t>
            </a:r>
            <a:endParaRPr lang="cs-CZ" sz="2000" b="1" i="1" dirty="0">
              <a:latin typeface="Calibri"/>
            </a:endParaRPr>
          </a:p>
          <a:p>
            <a:pPr lvl="0"/>
            <a:endParaRPr lang="cs-CZ" sz="1000" b="1" dirty="0">
              <a:latin typeface="Calibri"/>
            </a:endParaRPr>
          </a:p>
          <a:p>
            <a:pPr marL="180000" lvl="0" indent="-180000">
              <a:buFontTx/>
              <a:buChar char="-"/>
            </a:pPr>
            <a:r>
              <a:rPr lang="cs-CZ" sz="2000" b="1" dirty="0">
                <a:latin typeface="Calibri"/>
              </a:rPr>
              <a:t>u Řeků velmi ceněno jako příprava pro boj zblízka</a:t>
            </a:r>
          </a:p>
          <a:p>
            <a:pPr marL="180000" lvl="0" indent="-180000">
              <a:buFontTx/>
              <a:buChar char="-"/>
            </a:pPr>
            <a:endParaRPr lang="cs-CZ" sz="2000" b="1" dirty="0">
              <a:latin typeface="Calibri"/>
            </a:endParaRPr>
          </a:p>
          <a:p>
            <a:pPr marL="180000" lvl="0" indent="-180000">
              <a:buFontTx/>
              <a:buChar char="-"/>
            </a:pPr>
            <a:r>
              <a:rPr lang="cs-CZ" sz="2000" b="1" dirty="0">
                <a:latin typeface="Calibri"/>
              </a:rPr>
              <a:t>zpočátku se trénoval pomocí pytle zavěšeného ve výši prsou a hlavy</a:t>
            </a:r>
          </a:p>
          <a:p>
            <a:pPr marL="180000" lvl="0" indent="-180000">
              <a:buFontTx/>
              <a:buChar char="-"/>
            </a:pPr>
            <a:r>
              <a:rPr lang="cs-CZ" sz="2000" b="1" dirty="0">
                <a:latin typeface="Calibri"/>
              </a:rPr>
              <a:t>boxeři si pěsti a předloktí ovinovali koženými páskami až 3 m dlouhými – u profesionálních zápasníků byly řemeny opatřovány prstenci ze silné kůže nebo nýty = těžké a dokonce i smrtelné rány</a:t>
            </a:r>
          </a:p>
          <a:p>
            <a:pPr marL="180000" lvl="0" indent="-180000">
              <a:buFontTx/>
              <a:buChar char="-"/>
            </a:pPr>
            <a:r>
              <a:rPr lang="cs-CZ" sz="2000" b="1" dirty="0">
                <a:latin typeface="Calibri"/>
              </a:rPr>
              <a:t>údery byly vedeny jen na hlavu</a:t>
            </a:r>
          </a:p>
          <a:p>
            <a:pPr marL="180000" lvl="0" indent="-180000">
              <a:buFontTx/>
              <a:buChar char="-"/>
            </a:pPr>
            <a:endParaRPr lang="cs-CZ" sz="2000" b="1" dirty="0">
              <a:latin typeface="Calibri"/>
            </a:endParaRPr>
          </a:p>
          <a:p>
            <a:pPr marL="180000" lvl="0" indent="-180000">
              <a:buFontTx/>
              <a:buChar char="-"/>
            </a:pPr>
            <a:r>
              <a:rPr lang="cs-CZ" sz="2000" b="1" dirty="0">
                <a:latin typeface="Calibri"/>
              </a:rPr>
              <a:t>zápas neměl stanovenou délku trvání a ani se nepřerušoval přestávkami -&gt; klání bylo ukončeno buď sražením protivníka nebo jeho vzdáním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2040" y="404664"/>
            <a:ext cx="3528392" cy="6014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59347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404664"/>
            <a:ext cx="4198866" cy="5904656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0074" y="256750"/>
            <a:ext cx="2345457" cy="3127276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3582575"/>
            <a:ext cx="3998218" cy="2798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73513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692696"/>
            <a:ext cx="8318698" cy="5545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6912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467544" y="332656"/>
            <a:ext cx="8352928" cy="609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cs-CZ" sz="2000" b="1" dirty="0">
                <a:latin typeface="Calibri"/>
              </a:rPr>
              <a:t>Pankration</a:t>
            </a:r>
            <a:endParaRPr lang="cs-CZ" sz="2000" b="1" i="1" dirty="0">
              <a:latin typeface="Calibri"/>
            </a:endParaRPr>
          </a:p>
          <a:p>
            <a:pPr lvl="0"/>
            <a:endParaRPr lang="cs-CZ" sz="1000" b="1" dirty="0">
              <a:latin typeface="Calibri"/>
            </a:endParaRPr>
          </a:p>
          <a:p>
            <a:pPr marL="180000" lvl="0" indent="-180000">
              <a:buFontTx/>
              <a:buChar char="-"/>
            </a:pPr>
            <a:r>
              <a:rPr lang="cs-CZ" sz="2000" b="1" dirty="0">
                <a:latin typeface="Calibri"/>
              </a:rPr>
              <a:t>„nejdrsnější“, nejtěžší a nejsurovější zápas – vyzdvihován jako příprava pro skutečný boj</a:t>
            </a:r>
          </a:p>
          <a:p>
            <a:pPr marL="180000" lvl="0" indent="-180000">
              <a:buFontTx/>
              <a:buChar char="-"/>
            </a:pPr>
            <a:r>
              <a:rPr lang="cs-CZ" sz="2000" b="1" dirty="0">
                <a:latin typeface="Calibri"/>
              </a:rPr>
              <a:t>vznikl spojením boxu a zápasu</a:t>
            </a:r>
          </a:p>
          <a:p>
            <a:pPr marL="180000" lvl="0" indent="-180000">
              <a:buFontTx/>
              <a:buChar char="-"/>
            </a:pPr>
            <a:r>
              <a:rPr lang="cs-CZ" sz="2000" b="1" dirty="0">
                <a:latin typeface="Calibri"/>
              </a:rPr>
              <a:t>zápasníci na rozdíl od boxerů neměli ruce omotány řemeny -&gt; volné ruce pro hmaty</a:t>
            </a:r>
          </a:p>
          <a:p>
            <a:pPr marL="180000" lvl="0" indent="-180000">
              <a:buFontTx/>
              <a:buChar char="-"/>
            </a:pPr>
            <a:r>
              <a:rPr lang="cs-CZ" sz="2000" b="1" dirty="0">
                <a:latin typeface="Calibri"/>
              </a:rPr>
              <a:t>téměř bez pravidel – povoleno je útočení rukama i nohama na všechny části těla – údery otevřenou rukou i pěstí, kopy, podrazy/podmety, údery lokty, koleny, rameny – přehozy; kroucení, lámání kloubení rukou, prstů; škubání vlasů i vousů; vrážení prstů do nosních dírek, škrcení, atd.</a:t>
            </a:r>
          </a:p>
          <a:p>
            <a:pPr marL="468000" lvl="1" indent="-180000">
              <a:buFontTx/>
              <a:buChar char="-"/>
            </a:pPr>
            <a:r>
              <a:rPr lang="cs-CZ" sz="2000" b="1" dirty="0">
                <a:latin typeface="Calibri"/>
              </a:rPr>
              <a:t>zakázáno bylo pouze vrážení prstů do očí, škrábání a kousání (ve Spartě povoleno)</a:t>
            </a:r>
          </a:p>
          <a:p>
            <a:pPr marL="180000" indent="-180000">
              <a:buFontTx/>
              <a:buChar char="-"/>
            </a:pPr>
            <a:r>
              <a:rPr lang="cs-CZ" sz="2000" b="1" dirty="0">
                <a:latin typeface="Calibri"/>
              </a:rPr>
              <a:t>zápas probíhal ve stoje i vleže do doby, než některý soupeř neupadl do bezvědomí, nebo se vzdal zdvižením prstů nebo údery dlaní do zápasiště</a:t>
            </a:r>
          </a:p>
          <a:p>
            <a:pPr marL="468000" lvl="1" indent="-180000">
              <a:buFontTx/>
              <a:buChar char="-"/>
            </a:pPr>
            <a:r>
              <a:rPr lang="cs-CZ" sz="2000" b="1" dirty="0">
                <a:latin typeface="Calibri"/>
              </a:rPr>
              <a:t>některé zápasy mohly končit i smrtí</a:t>
            </a:r>
          </a:p>
          <a:p>
            <a:pPr marL="637200" lvl="1" indent="-180000">
              <a:buFontTx/>
              <a:buChar char="-"/>
            </a:pPr>
            <a:endParaRPr lang="cs-CZ" sz="2000" b="1" dirty="0">
              <a:latin typeface="Calibri"/>
            </a:endParaRPr>
          </a:p>
          <a:p>
            <a:pPr marL="180000" indent="-180000">
              <a:buFontTx/>
              <a:buChar char="-"/>
            </a:pPr>
            <a:r>
              <a:rPr lang="cs-CZ" sz="2000" b="1" dirty="0">
                <a:latin typeface="Calibri"/>
              </a:rPr>
              <a:t>vzhledem k surovosti, </a:t>
            </a:r>
            <a:r>
              <a:rPr lang="cs-CZ" sz="2000" b="1" dirty="0" smtClean="0">
                <a:latin typeface="Calibri"/>
              </a:rPr>
              <a:t>kterou </a:t>
            </a:r>
            <a:r>
              <a:rPr lang="cs-CZ" sz="2000" b="1" dirty="0">
                <a:latin typeface="Calibri"/>
              </a:rPr>
              <a:t>některé obce neschvalovali byl pankration zaveden do všeřeckých her až později – v 33. olympiádě r. 648 př. Kr. – pro hochy až při 145. v roce 200 př. Kr.</a:t>
            </a:r>
          </a:p>
        </p:txBody>
      </p:sp>
    </p:spTree>
    <p:extLst>
      <p:ext uri="{BB962C8B-B14F-4D97-AF65-F5344CB8AC3E}">
        <p14:creationId xmlns:p14="http://schemas.microsoft.com/office/powerpoint/2010/main" val="13548011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436" y="377767"/>
            <a:ext cx="3229156" cy="3096344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4008" y="620688"/>
            <a:ext cx="4159182" cy="5472608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536" y="3573016"/>
            <a:ext cx="4180528" cy="2847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2860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332656"/>
            <a:ext cx="4392488" cy="2742865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8064" y="1340768"/>
            <a:ext cx="3604927" cy="4506159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544" y="3188924"/>
            <a:ext cx="4392488" cy="3299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9920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332656"/>
            <a:ext cx="8064896" cy="6007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37785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476672"/>
            <a:ext cx="7598618" cy="5698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54407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404664"/>
            <a:ext cx="7958658" cy="5968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66369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620688"/>
            <a:ext cx="7423552" cy="5112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68395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467544" y="332656"/>
            <a:ext cx="8352928" cy="455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cs-CZ" sz="2000" b="1" dirty="0">
                <a:latin typeface="Calibri"/>
              </a:rPr>
              <a:t>Plavání</a:t>
            </a:r>
            <a:endParaRPr lang="cs-CZ" sz="2000" b="1" i="1" dirty="0">
              <a:latin typeface="Calibri"/>
            </a:endParaRPr>
          </a:p>
          <a:p>
            <a:pPr lvl="0"/>
            <a:endParaRPr lang="cs-CZ" sz="1000" b="1" dirty="0">
              <a:latin typeface="Calibri"/>
            </a:endParaRPr>
          </a:p>
          <a:p>
            <a:pPr marL="180000" lvl="0" indent="-180000">
              <a:buFontTx/>
              <a:buChar char="-"/>
            </a:pPr>
            <a:r>
              <a:rPr lang="cs-CZ" sz="2000" b="1" dirty="0">
                <a:latin typeface="Calibri"/>
              </a:rPr>
              <a:t>plavání nepatřilo mezi sporty, které byly zařazovány do hlavních sportovních akcí, přesto plavání bylo součástí výcviku řeckých občanů -&gt; průpovídka o neznalosti plavání a čtení byla brána jako urážka značící vrchol nevzdělanosti</a:t>
            </a:r>
          </a:p>
          <a:p>
            <a:pPr marL="468000" lvl="1" indent="-180000">
              <a:buFontTx/>
              <a:buChar char="-"/>
            </a:pPr>
            <a:r>
              <a:rPr lang="cs-CZ" sz="2000" b="1" dirty="0">
                <a:latin typeface="Calibri"/>
              </a:rPr>
              <a:t>v </a:t>
            </a:r>
            <a:r>
              <a:rPr lang="cs-CZ" sz="2000" b="1" dirty="0" err="1">
                <a:latin typeface="Calibri"/>
              </a:rPr>
              <a:t>Argolidě</a:t>
            </a:r>
            <a:r>
              <a:rPr lang="cs-CZ" sz="2000" b="1" dirty="0">
                <a:latin typeface="Calibri"/>
              </a:rPr>
              <a:t> ve městě </a:t>
            </a:r>
            <a:r>
              <a:rPr lang="cs-CZ" sz="2000" b="1" dirty="0" err="1">
                <a:latin typeface="Calibri"/>
              </a:rPr>
              <a:t>Hermioně</a:t>
            </a:r>
            <a:r>
              <a:rPr lang="cs-CZ" sz="2000" b="1" dirty="0">
                <a:latin typeface="Calibri"/>
              </a:rPr>
              <a:t> se každoročně o Dionýsovských slavnostech konali závody v plavání</a:t>
            </a:r>
          </a:p>
          <a:p>
            <a:pPr marL="468000" lvl="1" indent="-180000">
              <a:buFontTx/>
              <a:buChar char="-"/>
            </a:pPr>
            <a:r>
              <a:rPr lang="cs-CZ" sz="2000" b="1" dirty="0">
                <a:latin typeface="Calibri"/>
              </a:rPr>
              <a:t>výcvik v plavání byl umožněn i dívkám</a:t>
            </a:r>
          </a:p>
          <a:p>
            <a:pPr marL="468000" lvl="1" indent="-180000">
              <a:buFontTx/>
              <a:buChar char="-"/>
            </a:pPr>
            <a:endParaRPr lang="cs-CZ" sz="2000" b="1" dirty="0">
              <a:latin typeface="Calibri"/>
            </a:endParaRPr>
          </a:p>
          <a:p>
            <a:pPr marL="180000" indent="-180000">
              <a:buFontTx/>
              <a:buChar char="-"/>
            </a:pPr>
            <a:r>
              <a:rPr lang="cs-CZ" sz="2000" b="1" dirty="0">
                <a:latin typeface="Calibri"/>
              </a:rPr>
              <a:t>plavat bylo možné nejen v řekách nebo moři, ale také v bazénech – </a:t>
            </a:r>
            <a:r>
              <a:rPr lang="cs-CZ" sz="2000" b="1" i="1" dirty="0" err="1">
                <a:latin typeface="Calibri"/>
              </a:rPr>
              <a:t>lutra</a:t>
            </a:r>
            <a:r>
              <a:rPr lang="cs-CZ" sz="2000" b="1" dirty="0">
                <a:latin typeface="Calibri"/>
              </a:rPr>
              <a:t> (</a:t>
            </a:r>
            <a:r>
              <a:rPr lang="cs-CZ" sz="2000" b="1" i="1" dirty="0" err="1">
                <a:latin typeface="Calibri"/>
              </a:rPr>
              <a:t>lutron</a:t>
            </a:r>
            <a:r>
              <a:rPr lang="cs-CZ" sz="2000" b="1" dirty="0">
                <a:latin typeface="Calibri"/>
              </a:rPr>
              <a:t>), které se dochovaly např. v Delfách nebo v Olympii</a:t>
            </a:r>
          </a:p>
          <a:p>
            <a:pPr marL="468000" lvl="1" indent="-180000">
              <a:buFontTx/>
              <a:buChar char="-"/>
            </a:pPr>
            <a:r>
              <a:rPr lang="cs-CZ" sz="2000" b="1" dirty="0">
                <a:latin typeface="Calibri"/>
              </a:rPr>
              <a:t>v Olympii byl nalezen bazén o rozměrech 24 x 16 m s hloubkou přesahující 1,5 m</a:t>
            </a:r>
          </a:p>
          <a:p>
            <a:pPr marL="468000" lvl="1" indent="-180000">
              <a:buFontTx/>
              <a:buChar char="-"/>
            </a:pPr>
            <a:r>
              <a:rPr lang="cs-CZ" sz="2000" b="1" dirty="0">
                <a:latin typeface="Calibri"/>
              </a:rPr>
              <a:t>v Delfách pak kruhová nádrž o průměru 9,7 m a hloubce asi 2 m</a:t>
            </a:r>
          </a:p>
        </p:txBody>
      </p:sp>
    </p:spTree>
    <p:extLst>
      <p:ext uri="{BB962C8B-B14F-4D97-AF65-F5344CB8AC3E}">
        <p14:creationId xmlns:p14="http://schemas.microsoft.com/office/powerpoint/2010/main" val="106045060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404664"/>
            <a:ext cx="7488832" cy="2138478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52" y="2924944"/>
            <a:ext cx="4671405" cy="2952328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06133" y="3186886"/>
            <a:ext cx="3370323" cy="2317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69624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7744" y="332656"/>
            <a:ext cx="4256473" cy="2736304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44" y="3217997"/>
            <a:ext cx="4257182" cy="3192887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3429000"/>
            <a:ext cx="3694511" cy="2770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90811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620688"/>
            <a:ext cx="8208912" cy="5569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21317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467544" y="332656"/>
            <a:ext cx="8352928" cy="5786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cs-CZ" sz="2000" b="1" dirty="0">
                <a:latin typeface="Calibri"/>
              </a:rPr>
              <a:t>Hygiena</a:t>
            </a:r>
            <a:endParaRPr lang="cs-CZ" sz="2000" b="1" i="1" dirty="0">
              <a:latin typeface="Calibri"/>
            </a:endParaRPr>
          </a:p>
          <a:p>
            <a:pPr lvl="0"/>
            <a:endParaRPr lang="cs-CZ" sz="1000" b="1" dirty="0">
              <a:latin typeface="Calibri"/>
            </a:endParaRPr>
          </a:p>
          <a:p>
            <a:pPr marL="180000" lvl="0" indent="-180000">
              <a:buFontTx/>
              <a:buChar char="-"/>
            </a:pPr>
            <a:r>
              <a:rPr lang="cs-CZ" sz="2000" b="1" dirty="0">
                <a:latin typeface="Calibri"/>
              </a:rPr>
              <a:t>hygiena byla společně s cvičením považována za důležitou složku péče o zdraví</a:t>
            </a:r>
          </a:p>
          <a:p>
            <a:pPr marL="180000" lvl="0" indent="-180000">
              <a:buFontTx/>
              <a:buChar char="-"/>
            </a:pPr>
            <a:endParaRPr lang="cs-CZ" sz="2000" b="1" dirty="0">
              <a:latin typeface="Calibri"/>
            </a:endParaRPr>
          </a:p>
          <a:p>
            <a:pPr marL="180000" lvl="0" indent="-180000">
              <a:buFontTx/>
              <a:buChar char="-"/>
            </a:pPr>
            <a:r>
              <a:rPr lang="cs-CZ" sz="2000" b="1" dirty="0">
                <a:latin typeface="Calibri"/>
              </a:rPr>
              <a:t>Řekové se koupali v řekách nebo mořích, využívali veřejných lázní, gymnasií a palaister, koupelna byla i součástí domů</a:t>
            </a:r>
          </a:p>
          <a:p>
            <a:pPr marL="468000" lvl="1" indent="-180000">
              <a:buFontTx/>
              <a:buChar char="-"/>
            </a:pPr>
            <a:r>
              <a:rPr lang="cs-CZ" sz="2000" b="1" dirty="0">
                <a:latin typeface="Calibri"/>
              </a:rPr>
              <a:t>koupalo se nejčastěji ve studené vodě – voda se musela ohřát a do míst určených ke koupání donášet – u některých byla dokonce teplá koupel  považována za změkčilost, zvláště pak Sparťanů</a:t>
            </a:r>
          </a:p>
          <a:p>
            <a:pPr marL="180000" lvl="0" indent="-180000">
              <a:buFontTx/>
              <a:buChar char="-"/>
            </a:pPr>
            <a:endParaRPr lang="cs-CZ" sz="2000" b="1" dirty="0">
              <a:latin typeface="Calibri"/>
            </a:endParaRPr>
          </a:p>
          <a:p>
            <a:pPr marL="180000" lvl="0" indent="-180000">
              <a:buFontTx/>
              <a:buChar char="-"/>
            </a:pPr>
            <a:r>
              <a:rPr lang="cs-CZ" sz="2000" b="1" dirty="0">
                <a:latin typeface="Calibri"/>
              </a:rPr>
              <a:t>v Athénách nechal v 6. st. př. Kr. Peisistratés a jeho synové postavit monumentální kašny, kde bylo možné si vodu nejenom nabírat, ale také se umývat jako pod sprchou</a:t>
            </a:r>
          </a:p>
          <a:p>
            <a:pPr marL="180000" lvl="0" indent="-180000">
              <a:buFontTx/>
              <a:buChar char="-"/>
            </a:pPr>
            <a:endParaRPr lang="cs-CZ" sz="2000" b="1" dirty="0">
              <a:latin typeface="Calibri"/>
            </a:endParaRPr>
          </a:p>
          <a:p>
            <a:pPr marL="180000" lvl="0" indent="-180000">
              <a:buFontTx/>
              <a:buChar char="-"/>
            </a:pPr>
            <a:r>
              <a:rPr lang="cs-CZ" sz="2000" b="1" dirty="0">
                <a:latin typeface="Calibri"/>
              </a:rPr>
              <a:t>v 5. st. př. Kr. byly nejčastěji ke koupání využívány právě gymnasia a palaistry a k jeho konci se upouští od koupání venku a chodí se častěji do lázní – v prvně jmenovaných byla asi častější studená voda, i když později se zde objevují parní lázně</a:t>
            </a:r>
          </a:p>
        </p:txBody>
      </p:sp>
    </p:spTree>
    <p:extLst>
      <p:ext uri="{BB962C8B-B14F-4D97-AF65-F5344CB8AC3E}">
        <p14:creationId xmlns:p14="http://schemas.microsoft.com/office/powerpoint/2010/main" val="34431014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95536" y="404664"/>
            <a:ext cx="8352928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180000">
              <a:buFontTx/>
              <a:buChar char="-"/>
            </a:pPr>
            <a:r>
              <a:rPr lang="cs-CZ" sz="2000" b="1" dirty="0">
                <a:latin typeface="Calibri" pitchFamily="34" charset="0"/>
                <a:cs typeface="Calibri" pitchFamily="34" charset="0"/>
              </a:rPr>
              <a:t>po 16 roce přebíral výchovu tzv. </a:t>
            </a:r>
            <a:r>
              <a:rPr lang="cs-CZ" sz="2000" b="1" i="1" dirty="0" err="1">
                <a:latin typeface="Calibri" pitchFamily="34" charset="0"/>
                <a:cs typeface="Calibri" pitchFamily="34" charset="0"/>
              </a:rPr>
              <a:t>gymnastés</a:t>
            </a:r>
            <a:endParaRPr lang="cs-CZ" sz="2000" b="1" i="1" dirty="0">
              <a:latin typeface="Calibri" pitchFamily="34" charset="0"/>
              <a:cs typeface="Calibri" pitchFamily="34" charset="0"/>
            </a:endParaRPr>
          </a:p>
          <a:p>
            <a:pPr marL="468000" lvl="1" indent="-180000">
              <a:buFontTx/>
              <a:buChar char="-"/>
            </a:pPr>
            <a:r>
              <a:rPr lang="cs-CZ" sz="2000" b="1" dirty="0">
                <a:latin typeface="Calibri" pitchFamily="34" charset="0"/>
                <a:cs typeface="Calibri" pitchFamily="34" charset="0"/>
              </a:rPr>
              <a:t>od </a:t>
            </a:r>
            <a:r>
              <a:rPr lang="cs-CZ" sz="2000" b="1" i="1" dirty="0" err="1">
                <a:latin typeface="Calibri" pitchFamily="34" charset="0"/>
                <a:cs typeface="Calibri" pitchFamily="34" charset="0"/>
              </a:rPr>
              <a:t>paidotriba</a:t>
            </a:r>
            <a:r>
              <a:rPr lang="cs-CZ" sz="2000" b="1" dirty="0">
                <a:latin typeface="Calibri" pitchFamily="34" charset="0"/>
                <a:cs typeface="Calibri" pitchFamily="34" charset="0"/>
              </a:rPr>
              <a:t> se odlišoval teoretickou znalostí gymnastiky a větší zdravotnickou průpravu</a:t>
            </a:r>
          </a:p>
          <a:p>
            <a:pPr marL="468000" lvl="1" indent="-180000">
              <a:buFontTx/>
              <a:buChar char="-"/>
            </a:pPr>
            <a:r>
              <a:rPr lang="cs-CZ" sz="2000" b="1" dirty="0">
                <a:latin typeface="Calibri" pitchFamily="34" charset="0"/>
                <a:cs typeface="Calibri" pitchFamily="34" charset="0"/>
              </a:rPr>
              <a:t>vedl také tělesnou výchovu efébů a mužů v disciplínách pětiboje a budoucích profesionálních atletů</a:t>
            </a:r>
          </a:p>
          <a:p>
            <a:pPr marL="468000" lvl="1" indent="-180000">
              <a:buFontTx/>
              <a:buChar char="-"/>
            </a:pPr>
            <a:endParaRPr lang="cs-CZ" sz="2000" b="1" dirty="0">
              <a:latin typeface="Calibri" pitchFamily="34" charset="0"/>
              <a:cs typeface="Calibri" pitchFamily="34" charset="0"/>
            </a:endParaRPr>
          </a:p>
          <a:p>
            <a:pPr marL="468000" lvl="1" indent="-180000">
              <a:buFontTx/>
              <a:buChar char="-"/>
            </a:pPr>
            <a:r>
              <a:rPr lang="cs-CZ" sz="2000" b="1" dirty="0">
                <a:latin typeface="Calibri" pitchFamily="34" charset="0"/>
                <a:cs typeface="Calibri" pitchFamily="34" charset="0"/>
              </a:rPr>
              <a:t>efébové ještě podstupovali výcvik v tzv. </a:t>
            </a:r>
            <a:r>
              <a:rPr lang="cs-CZ" sz="2000" b="1" i="1" dirty="0" err="1">
                <a:latin typeface="Calibri" pitchFamily="34" charset="0"/>
                <a:cs typeface="Calibri" pitchFamily="34" charset="0"/>
              </a:rPr>
              <a:t>hoplomachiá</a:t>
            </a:r>
            <a:r>
              <a:rPr lang="cs-CZ" sz="2000" b="1" dirty="0">
                <a:latin typeface="Calibri" pitchFamily="34" charset="0"/>
                <a:cs typeface="Calibri" pitchFamily="34" charset="0"/>
              </a:rPr>
              <a:t>, které vedli </a:t>
            </a:r>
            <a:r>
              <a:rPr lang="cs-CZ" sz="2000" b="1" i="1" dirty="0" err="1">
                <a:latin typeface="Calibri" pitchFamily="34" charset="0"/>
                <a:cs typeface="Calibri" pitchFamily="34" charset="0"/>
              </a:rPr>
              <a:t>hoplómachové</a:t>
            </a:r>
            <a:r>
              <a:rPr lang="cs-CZ" sz="2000" b="1" dirty="0">
                <a:latin typeface="Calibri" pitchFamily="34" charset="0"/>
                <a:cs typeface="Calibri" pitchFamily="34" charset="0"/>
              </a:rPr>
              <a:t> – odborní cvičitelé boje</a:t>
            </a:r>
          </a:p>
          <a:p>
            <a:pPr marL="828000" lvl="2" indent="-180000">
              <a:buFontTx/>
              <a:buChar char="-"/>
            </a:pPr>
            <a:r>
              <a:rPr lang="cs-CZ" sz="2000" b="1" dirty="0">
                <a:latin typeface="Calibri" pitchFamily="34" charset="0"/>
                <a:cs typeface="Calibri" pitchFamily="34" charset="0"/>
              </a:rPr>
              <a:t>výcvik v zacházení se zbraní, v šermu a ve střelbě z velkých praků a luků</a:t>
            </a:r>
          </a:p>
          <a:p>
            <a:pPr marL="828000" lvl="2" indent="-180000">
              <a:buFontTx/>
              <a:buChar char="-"/>
            </a:pPr>
            <a:endParaRPr lang="cs-CZ" sz="2000" b="1" dirty="0">
              <a:latin typeface="Calibri" pitchFamily="34" charset="0"/>
              <a:cs typeface="Calibri" pitchFamily="34" charset="0"/>
            </a:endParaRPr>
          </a:p>
          <a:p>
            <a:pPr marL="828000" lvl="2" indent="-180000">
              <a:buFontTx/>
              <a:buChar char="-"/>
            </a:pPr>
            <a:endParaRPr lang="cs-CZ" sz="2000" b="1" dirty="0">
              <a:latin typeface="Calibri" pitchFamily="34" charset="0"/>
              <a:cs typeface="Calibri" pitchFamily="34" charset="0"/>
            </a:endParaRPr>
          </a:p>
          <a:p>
            <a:pPr indent="-180000">
              <a:buFontTx/>
              <a:buChar char="-"/>
            </a:pPr>
            <a:r>
              <a:rPr lang="cs-CZ" sz="2000" b="1" dirty="0">
                <a:latin typeface="Calibri" pitchFamily="34" charset="0"/>
                <a:cs typeface="Calibri" pitchFamily="34" charset="0"/>
              </a:rPr>
              <a:t>ve Spartě vedl výchovu chlapců </a:t>
            </a:r>
            <a:r>
              <a:rPr lang="cs-CZ" sz="2000" b="1" i="1" dirty="0" err="1">
                <a:latin typeface="Calibri" pitchFamily="34" charset="0"/>
                <a:cs typeface="Calibri" pitchFamily="34" charset="0"/>
              </a:rPr>
              <a:t>paidonomos</a:t>
            </a:r>
            <a:endParaRPr lang="cs-CZ" sz="2000" b="1" i="1" dirty="0">
              <a:latin typeface="Calibri" pitchFamily="34" charset="0"/>
              <a:cs typeface="Calibri" pitchFamily="34" charset="0"/>
            </a:endParaRPr>
          </a:p>
          <a:p>
            <a:pPr marL="468000" lvl="1" indent="-180000">
              <a:buFontTx/>
              <a:buChar char="-"/>
            </a:pPr>
            <a:r>
              <a:rPr lang="cs-CZ" sz="2000" b="1" dirty="0">
                <a:latin typeface="Calibri" pitchFamily="34" charset="0"/>
                <a:cs typeface="Calibri" pitchFamily="34" charset="0"/>
              </a:rPr>
              <a:t>výchova se dělila na dva stupně od 7 do 12 let a od 12 do 18 let</a:t>
            </a:r>
          </a:p>
          <a:p>
            <a:pPr marL="828000" lvl="2" indent="-180000">
              <a:buFontTx/>
              <a:buChar char="-"/>
            </a:pPr>
            <a:r>
              <a:rPr lang="cs-CZ" sz="2000" b="1" dirty="0">
                <a:latin typeface="Calibri" pitchFamily="34" charset="0"/>
                <a:cs typeface="Calibri" pitchFamily="34" charset="0"/>
              </a:rPr>
              <a:t>v obou stupních byla výuka zaměřena jak na výchovu tělesnou, tak i duševní (čtení, psaní, hudba, zpěv a tanec)</a:t>
            </a:r>
          </a:p>
          <a:p>
            <a:pPr marL="828000" lvl="2" indent="-180000">
              <a:buFontTx/>
              <a:buChar char="-"/>
            </a:pPr>
            <a:r>
              <a:rPr lang="cs-CZ" sz="2000" b="1" dirty="0">
                <a:latin typeface="Calibri" pitchFamily="34" charset="0"/>
                <a:cs typeface="Calibri" pitchFamily="34" charset="0"/>
              </a:rPr>
              <a:t>tělesná výchova zahrnovala běh, skok daleký, zápolení, vrh oštěpem a diskem</a:t>
            </a:r>
          </a:p>
        </p:txBody>
      </p:sp>
    </p:spTree>
    <p:extLst>
      <p:ext uri="{BB962C8B-B14F-4D97-AF65-F5344CB8AC3E}">
        <p14:creationId xmlns:p14="http://schemas.microsoft.com/office/powerpoint/2010/main" val="401324424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620688"/>
            <a:ext cx="8208912" cy="547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74732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467544" y="332656"/>
            <a:ext cx="8352928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000" lvl="0" indent="-180000">
              <a:buFontTx/>
              <a:buChar char="-"/>
            </a:pPr>
            <a:r>
              <a:rPr lang="cs-CZ" sz="2000" b="1" dirty="0">
                <a:latin typeface="Calibri"/>
              </a:rPr>
              <a:t>lázně sloužily nejen pro očistu, ale také jako místa setkání</a:t>
            </a:r>
          </a:p>
          <a:p>
            <a:pPr marL="468000" lvl="1" indent="-180000">
              <a:buFontTx/>
              <a:buChar char="-"/>
            </a:pPr>
            <a:r>
              <a:rPr lang="cs-CZ" sz="2000" b="1" dirty="0">
                <a:latin typeface="Calibri"/>
              </a:rPr>
              <a:t>lidé přísných mravů a počestné ženy se jim většinou vyhýbali –&gt; využívány hlavně prostšími lidmi - někteří tam zůstávali dlouho, aby se ohřáli, když už neměli čím doma topit</a:t>
            </a:r>
          </a:p>
          <a:p>
            <a:pPr marL="468000" lvl="1" indent="-180000">
              <a:buFontTx/>
              <a:buChar char="-"/>
            </a:pPr>
            <a:r>
              <a:rPr lang="cs-CZ" sz="2000" b="1" dirty="0">
                <a:latin typeface="Calibri"/>
              </a:rPr>
              <a:t>oddělené místnosti pro ženy</a:t>
            </a:r>
          </a:p>
          <a:p>
            <a:pPr marL="468000" lvl="1" indent="-180000">
              <a:buFontTx/>
              <a:buChar char="-"/>
            </a:pPr>
            <a:r>
              <a:rPr lang="cs-CZ" sz="2000" b="1" dirty="0">
                <a:latin typeface="Calibri"/>
              </a:rPr>
              <a:t>k vybavení patřily vany nebo bazény</a:t>
            </a:r>
          </a:p>
          <a:p>
            <a:pPr lvl="0"/>
            <a:endParaRPr lang="cs-CZ" sz="2000" b="1" dirty="0">
              <a:latin typeface="Calibri"/>
            </a:endParaRPr>
          </a:p>
          <a:p>
            <a:pPr marL="180000" lvl="0" indent="-180000">
              <a:buFontTx/>
              <a:buChar char="-"/>
            </a:pPr>
            <a:r>
              <a:rPr lang="cs-CZ" sz="2000" b="1" dirty="0">
                <a:latin typeface="Calibri"/>
              </a:rPr>
              <a:t>mytí v domech probíhalo v koupelnách, které se nacházely vedle kuchyně -&gt; ohřev vody</a:t>
            </a:r>
          </a:p>
          <a:p>
            <a:pPr marL="468000" lvl="1" indent="-180000">
              <a:buFontTx/>
              <a:buChar char="-"/>
            </a:pPr>
            <a:r>
              <a:rPr lang="cs-CZ" sz="2000" b="1" dirty="0">
                <a:latin typeface="Calibri"/>
              </a:rPr>
              <a:t>koupelny byly vybaveny vanou – </a:t>
            </a:r>
            <a:r>
              <a:rPr lang="cs-CZ" sz="2000" b="1" i="1" dirty="0" err="1">
                <a:latin typeface="Calibri"/>
              </a:rPr>
              <a:t>pyelos</a:t>
            </a:r>
            <a:r>
              <a:rPr lang="cs-CZ" sz="2000" b="1" dirty="0">
                <a:latin typeface="Calibri"/>
              </a:rPr>
              <a:t> – obvykle z pálené hlíny nebo kamenné, známy jsou i zděné</a:t>
            </a:r>
          </a:p>
          <a:p>
            <a:pPr marL="468000" lvl="1" indent="-180000">
              <a:buFontTx/>
              <a:buChar char="-"/>
            </a:pPr>
            <a:r>
              <a:rPr lang="cs-CZ" sz="2000" b="1" dirty="0">
                <a:latin typeface="Calibri"/>
              </a:rPr>
              <a:t>v klasické době jsou asi nejrozšířenějším zařízením na mytí velké kruhové hluboké mísy na vysokém podstavci (objevují se i v gymnasiích) – </a:t>
            </a:r>
            <a:r>
              <a:rPr lang="cs-CZ" sz="2000" b="1" i="1" dirty="0" err="1">
                <a:latin typeface="Calibri"/>
              </a:rPr>
              <a:t>louteria</a:t>
            </a:r>
            <a:r>
              <a:rPr lang="cs-CZ" sz="2000" b="1" dirty="0">
                <a:latin typeface="Calibri"/>
              </a:rPr>
              <a:t> - kamenné nebo z pálené hlíny</a:t>
            </a:r>
          </a:p>
          <a:p>
            <a:pPr marL="828000" lvl="2" indent="-180000">
              <a:buFontTx/>
              <a:buChar char="-"/>
            </a:pPr>
            <a:r>
              <a:rPr lang="cs-CZ" sz="2000" b="1" dirty="0">
                <a:latin typeface="Calibri"/>
              </a:rPr>
              <a:t>pro ženy obvykle umístěné v gynaikeiu</a:t>
            </a:r>
          </a:p>
          <a:p>
            <a:pPr marL="828000" lvl="2" indent="-180000">
              <a:buFontTx/>
              <a:buChar char="-"/>
            </a:pPr>
            <a:endParaRPr lang="cs-CZ" sz="2000" b="1" dirty="0">
              <a:latin typeface="Calibri"/>
            </a:endParaRPr>
          </a:p>
          <a:p>
            <a:pPr marL="180000" indent="-180000">
              <a:buFontTx/>
              <a:buChar char="-"/>
            </a:pPr>
            <a:r>
              <a:rPr lang="cs-CZ" sz="2000" b="1" dirty="0">
                <a:latin typeface="Calibri"/>
              </a:rPr>
              <a:t>nebylo známo mýdlo – jako mycí prostředek se používalo sody nebo louhových přípravků – problémy s koncentrací -&gt; mohlo vést k poškození kůže</a:t>
            </a:r>
          </a:p>
        </p:txBody>
      </p:sp>
    </p:spTree>
    <p:extLst>
      <p:ext uri="{BB962C8B-B14F-4D97-AF65-F5344CB8AC3E}">
        <p14:creationId xmlns:p14="http://schemas.microsoft.com/office/powerpoint/2010/main" val="278986956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836712"/>
            <a:ext cx="8046041" cy="4752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93021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332656"/>
            <a:ext cx="3600400" cy="3428952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5976" y="332656"/>
            <a:ext cx="4320480" cy="3456384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8231" y="3861048"/>
            <a:ext cx="2595489" cy="2609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28762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1680" y="548680"/>
            <a:ext cx="5165957" cy="5548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63542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467544" y="332656"/>
            <a:ext cx="83529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000" lvl="0" indent="-180000">
              <a:buFontTx/>
              <a:buChar char="-"/>
            </a:pPr>
            <a:r>
              <a:rPr lang="cs-CZ" sz="2000" b="1" dirty="0">
                <a:latin typeface="Calibri"/>
              </a:rPr>
              <a:t>zuby se čistily dřívkem</a:t>
            </a:r>
          </a:p>
          <a:p>
            <a:pPr marL="180000" lvl="0" indent="-180000">
              <a:buFontTx/>
              <a:buChar char="-"/>
            </a:pPr>
            <a:endParaRPr lang="cs-CZ" sz="2000" b="1" dirty="0">
              <a:latin typeface="Calibri"/>
            </a:endParaRPr>
          </a:p>
          <a:p>
            <a:pPr marL="180000" lvl="0" indent="-180000">
              <a:buFontTx/>
              <a:buChar char="-"/>
            </a:pPr>
            <a:r>
              <a:rPr lang="cs-CZ" sz="2000" b="1" dirty="0">
                <a:latin typeface="Calibri"/>
              </a:rPr>
              <a:t>koupel se prováděla většinou před večerním jídlem nebo před symposiem</a:t>
            </a:r>
          </a:p>
        </p:txBody>
      </p:sp>
    </p:spTree>
    <p:extLst>
      <p:ext uri="{BB962C8B-B14F-4D97-AF65-F5344CB8AC3E}">
        <p14:creationId xmlns:p14="http://schemas.microsoft.com/office/powerpoint/2010/main" val="22452391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0212" y="381000"/>
            <a:ext cx="5743575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3107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95536" y="404664"/>
            <a:ext cx="8352928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000" indent="-180000">
              <a:buFontTx/>
              <a:buChar char="-"/>
            </a:pPr>
            <a:r>
              <a:rPr lang="cs-CZ" sz="2000" b="1" dirty="0">
                <a:latin typeface="Calibri" pitchFamily="34" charset="0"/>
                <a:cs typeface="Calibri" pitchFamily="34" charset="0"/>
              </a:rPr>
              <a:t>pro řeckou gymnastiku bylo charakteristické cvičení bez oblečení -&gt; samotné slovo gymnastika, </a:t>
            </a:r>
            <a:r>
              <a:rPr lang="cs-CZ" sz="2000" b="1" dirty="0" err="1">
                <a:latin typeface="Calibri" pitchFamily="34" charset="0"/>
                <a:cs typeface="Calibri" pitchFamily="34" charset="0"/>
              </a:rPr>
              <a:t>řec</a:t>
            </a:r>
            <a:r>
              <a:rPr lang="cs-CZ" sz="2000" b="1" dirty="0">
                <a:latin typeface="Calibri" pitchFamily="34" charset="0"/>
                <a:cs typeface="Calibri" pitchFamily="34" charset="0"/>
              </a:rPr>
              <a:t>. </a:t>
            </a:r>
            <a:r>
              <a:rPr lang="cs-CZ" sz="2000" b="1" i="1" dirty="0" err="1">
                <a:latin typeface="Calibri" pitchFamily="34" charset="0"/>
                <a:cs typeface="Calibri" pitchFamily="34" charset="0"/>
              </a:rPr>
              <a:t>gymnastiké</a:t>
            </a:r>
            <a:r>
              <a:rPr lang="cs-CZ" sz="2000" b="1" dirty="0">
                <a:latin typeface="Calibri" pitchFamily="34" charset="0"/>
                <a:cs typeface="Calibri" pitchFamily="34" charset="0"/>
              </a:rPr>
              <a:t> pochází ze slova </a:t>
            </a:r>
            <a:r>
              <a:rPr lang="cs-CZ" sz="2000" b="1" i="1" dirty="0" err="1">
                <a:latin typeface="Calibri" pitchFamily="34" charset="0"/>
                <a:cs typeface="Calibri" pitchFamily="34" charset="0"/>
              </a:rPr>
              <a:t>gymnos</a:t>
            </a:r>
            <a:r>
              <a:rPr lang="cs-CZ" sz="2000" b="1" dirty="0">
                <a:latin typeface="Calibri" pitchFamily="34" charset="0"/>
                <a:cs typeface="Calibri" pitchFamily="34" charset="0"/>
              </a:rPr>
              <a:t> = nahý, obnažený -&gt; od tohoto slova vznikají další spojené s cvičením</a:t>
            </a:r>
            <a:endParaRPr lang="cs-CZ" sz="2000" b="1" i="1" dirty="0">
              <a:latin typeface="Calibri" pitchFamily="34" charset="0"/>
              <a:cs typeface="Calibri" pitchFamily="34" charset="0"/>
            </a:endParaRPr>
          </a:p>
          <a:p>
            <a:pPr marL="468000" lvl="1" indent="-180000">
              <a:buFontTx/>
              <a:buChar char="-"/>
            </a:pPr>
            <a:r>
              <a:rPr lang="cs-CZ" sz="2000" b="1" dirty="0">
                <a:latin typeface="Calibri" pitchFamily="34" charset="0"/>
                <a:cs typeface="Calibri" pitchFamily="34" charset="0"/>
              </a:rPr>
              <a:t>cvičení bez oděvu a natřeným olejem je připisováno Sparťanům – </a:t>
            </a:r>
            <a:r>
              <a:rPr lang="cs-CZ" sz="2000" b="1" dirty="0" err="1">
                <a:latin typeface="Calibri" pitchFamily="34" charset="0"/>
                <a:cs typeface="Calibri" pitchFamily="34" charset="0"/>
              </a:rPr>
              <a:t>Thukididés</a:t>
            </a:r>
            <a:endParaRPr lang="cs-CZ" sz="2000" b="1" dirty="0">
              <a:latin typeface="Calibri" pitchFamily="34" charset="0"/>
              <a:cs typeface="Calibri" pitchFamily="34" charset="0"/>
            </a:endParaRPr>
          </a:p>
          <a:p>
            <a:pPr marL="468000" lvl="1" indent="-180000">
              <a:buFontTx/>
              <a:buChar char="-"/>
            </a:pPr>
            <a:r>
              <a:rPr lang="cs-CZ" sz="2000" b="1" dirty="0">
                <a:latin typeface="Calibri" pitchFamily="34" charset="0"/>
                <a:cs typeface="Calibri" pitchFamily="34" charset="0"/>
              </a:rPr>
              <a:t>také je znám nápis, podle kterého jakýsi </a:t>
            </a:r>
            <a:r>
              <a:rPr lang="cs-CZ" sz="2000" b="1" dirty="0" err="1" smtClean="0">
                <a:latin typeface="Calibri" pitchFamily="34" charset="0"/>
                <a:cs typeface="Calibri" pitchFamily="34" charset="0"/>
              </a:rPr>
              <a:t>Orsippos</a:t>
            </a: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 z </a:t>
            </a:r>
            <a:r>
              <a:rPr lang="cs-CZ" sz="2000" b="1" dirty="0" err="1" smtClean="0">
                <a:latin typeface="Calibri" pitchFamily="34" charset="0"/>
                <a:cs typeface="Calibri" pitchFamily="34" charset="0"/>
              </a:rPr>
              <a:t>Megar</a:t>
            </a:r>
            <a:r>
              <a:rPr lang="cs-CZ" sz="2000" b="1" smtClean="0">
                <a:latin typeface="Calibri" pitchFamily="34" charset="0"/>
                <a:cs typeface="Calibri" pitchFamily="34" charset="0"/>
              </a:rPr>
              <a:t> odhodil </a:t>
            </a:r>
            <a:r>
              <a:rPr lang="cs-CZ" sz="2000" b="1" dirty="0">
                <a:latin typeface="Calibri" pitchFamily="34" charset="0"/>
                <a:cs typeface="Calibri" pitchFamily="34" charset="0"/>
              </a:rPr>
              <a:t>během olympijského běžeckého závodu bederní roušku a vyhrál</a:t>
            </a:r>
          </a:p>
          <a:p>
            <a:pPr marL="468000" lvl="1" indent="-180000">
              <a:buFontTx/>
              <a:buChar char="-"/>
            </a:pPr>
            <a:endParaRPr lang="cs-CZ" sz="2000" b="1" dirty="0">
              <a:latin typeface="Calibri" pitchFamily="34" charset="0"/>
              <a:cs typeface="Calibri" pitchFamily="34" charset="0"/>
            </a:endParaRPr>
          </a:p>
          <a:p>
            <a:pPr marL="10800" indent="-180000">
              <a:buFontTx/>
              <a:buChar char="-"/>
            </a:pPr>
            <a:r>
              <a:rPr lang="cs-CZ" sz="2000" b="1" dirty="0">
                <a:latin typeface="Calibri" pitchFamily="34" charset="0"/>
                <a:cs typeface="Calibri" pitchFamily="34" charset="0"/>
              </a:rPr>
              <a:t>výchova a cvičení probíhala v </a:t>
            </a:r>
            <a:r>
              <a:rPr lang="cs-CZ" sz="2000" b="1" i="1" dirty="0">
                <a:latin typeface="Calibri" pitchFamily="34" charset="0"/>
                <a:cs typeface="Calibri" pitchFamily="34" charset="0"/>
              </a:rPr>
              <a:t>gymnasiu</a:t>
            </a:r>
            <a:r>
              <a:rPr lang="cs-CZ" sz="2000" b="1" dirty="0">
                <a:latin typeface="Calibri" pitchFamily="34" charset="0"/>
                <a:cs typeface="Calibri" pitchFamily="34" charset="0"/>
              </a:rPr>
              <a:t> a </a:t>
            </a:r>
            <a:r>
              <a:rPr lang="cs-CZ" sz="2000" b="1" i="1" dirty="0" err="1">
                <a:latin typeface="Calibri" pitchFamily="34" charset="0"/>
                <a:cs typeface="Calibri" pitchFamily="34" charset="0"/>
              </a:rPr>
              <a:t>palaistře</a:t>
            </a:r>
            <a:r>
              <a:rPr lang="cs-CZ" sz="2000" b="1" dirty="0">
                <a:latin typeface="Calibri" pitchFamily="34" charset="0"/>
                <a:cs typeface="Calibri" pitchFamily="34" charset="0"/>
              </a:rPr>
              <a:t>, která byla jeho součástí</a:t>
            </a:r>
          </a:p>
          <a:p>
            <a:pPr marL="468000" lvl="1" indent="-180000">
              <a:buFontTx/>
              <a:buChar char="-"/>
            </a:pPr>
            <a:r>
              <a:rPr lang="cs-CZ" sz="2000" b="1" dirty="0">
                <a:latin typeface="Calibri" pitchFamily="34" charset="0"/>
                <a:cs typeface="Calibri" pitchFamily="34" charset="0"/>
              </a:rPr>
              <a:t>v </a:t>
            </a:r>
            <a:r>
              <a:rPr lang="cs-CZ" sz="2000" b="1" i="1" dirty="0" err="1">
                <a:latin typeface="Calibri" pitchFamily="34" charset="0"/>
                <a:cs typeface="Calibri" pitchFamily="34" charset="0"/>
              </a:rPr>
              <a:t>palaistře</a:t>
            </a:r>
            <a:r>
              <a:rPr lang="cs-CZ" sz="2000" b="1" dirty="0">
                <a:latin typeface="Calibri" pitchFamily="34" charset="0"/>
                <a:cs typeface="Calibri" pitchFamily="34" charset="0"/>
              </a:rPr>
              <a:t> cvičili děti</a:t>
            </a:r>
          </a:p>
          <a:p>
            <a:pPr marL="468000" lvl="1" indent="-180000">
              <a:buFontTx/>
              <a:buChar char="-"/>
            </a:pPr>
            <a:r>
              <a:rPr lang="cs-CZ" sz="2000" b="1" i="1" dirty="0">
                <a:latin typeface="Calibri" pitchFamily="34" charset="0"/>
                <a:cs typeface="Calibri" pitchFamily="34" charset="0"/>
              </a:rPr>
              <a:t>gymnasion</a:t>
            </a:r>
            <a:r>
              <a:rPr lang="cs-CZ" sz="2000" b="1" dirty="0">
                <a:latin typeface="Calibri" pitchFamily="34" charset="0"/>
                <a:cs typeface="Calibri" pitchFamily="34" charset="0"/>
              </a:rPr>
              <a:t> sloužil jako cvičiště pro eféby a muže</a:t>
            </a:r>
          </a:p>
        </p:txBody>
      </p:sp>
    </p:spTree>
    <p:extLst>
      <p:ext uri="{BB962C8B-B14F-4D97-AF65-F5344CB8AC3E}">
        <p14:creationId xmlns:p14="http://schemas.microsoft.com/office/powerpoint/2010/main" val="10044076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395536" y="404664"/>
            <a:ext cx="8352928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cs-CZ" sz="2200" b="1" i="1" dirty="0">
                <a:latin typeface="Calibri"/>
              </a:rPr>
              <a:t>Gymnasion</a:t>
            </a:r>
          </a:p>
          <a:p>
            <a:pPr lvl="0"/>
            <a:endParaRPr lang="cs-CZ" sz="1000" b="1" dirty="0">
              <a:latin typeface="Calibri"/>
            </a:endParaRPr>
          </a:p>
          <a:p>
            <a:pPr marL="180000" lvl="0" indent="-180000">
              <a:buFontTx/>
              <a:buChar char="-"/>
            </a:pPr>
            <a:r>
              <a:rPr lang="cs-CZ" sz="2000" b="1" dirty="0">
                <a:latin typeface="Calibri"/>
              </a:rPr>
              <a:t>zřizována státem - v některých městech i několik</a:t>
            </a:r>
          </a:p>
          <a:p>
            <a:pPr marL="468000" lvl="2" indent="-180000">
              <a:buFontTx/>
              <a:buChar char="-"/>
            </a:pPr>
            <a:r>
              <a:rPr lang="cs-CZ" sz="2000" b="1" dirty="0">
                <a:latin typeface="Calibri"/>
              </a:rPr>
              <a:t>písemně doloženy již v archaické době - dochovány jsou z helénismu</a:t>
            </a:r>
          </a:p>
          <a:p>
            <a:pPr marL="468000" lvl="1" indent="-180000">
              <a:buFontTx/>
              <a:buChar char="-"/>
            </a:pPr>
            <a:r>
              <a:rPr lang="cs-CZ" sz="2000" b="1" dirty="0">
                <a:latin typeface="Calibri"/>
              </a:rPr>
              <a:t>součástí byla nejen výchova tělesná, ale také duševní - součástí gymnasia byly přednáškové sály, učebny a knihovny</a:t>
            </a:r>
          </a:p>
          <a:p>
            <a:pPr lvl="1">
              <a:buFontTx/>
              <a:buChar char="-"/>
            </a:pPr>
            <a:endParaRPr lang="cs-CZ" sz="2000" b="1" dirty="0">
              <a:latin typeface="Calibri"/>
            </a:endParaRPr>
          </a:p>
          <a:p>
            <a:pPr marL="180000" lvl="0" indent="-180000">
              <a:buFontTx/>
              <a:buChar char="-"/>
            </a:pPr>
            <a:r>
              <a:rPr lang="cs-CZ" sz="2000" b="1" dirty="0">
                <a:latin typeface="Calibri"/>
              </a:rPr>
              <a:t>gymnasion jako stavební celek se ustálil koncem 4. st. př. Kr.</a:t>
            </a:r>
          </a:p>
          <a:p>
            <a:pPr marL="468000" lvl="1" indent="-180000">
              <a:buFontTx/>
              <a:buChar char="-"/>
            </a:pPr>
            <a:r>
              <a:rPr lang="cs-CZ" sz="2000" b="1" dirty="0">
                <a:latin typeface="Calibri"/>
              </a:rPr>
              <a:t>čtvercové nebo obdélné cvičiště obklopené sloupovím a místnostmi sloužící různým účelům - skladiště pro sportovní potřeby, umývárny…</a:t>
            </a:r>
          </a:p>
          <a:p>
            <a:pPr marL="468000" lvl="1" indent="-180000">
              <a:buFontTx/>
              <a:buChar char="-"/>
            </a:pPr>
            <a:endParaRPr lang="cs-CZ" sz="2000" b="1" dirty="0">
              <a:latin typeface="Calibri"/>
            </a:endParaRPr>
          </a:p>
          <a:p>
            <a:pPr marL="468000" lvl="1" indent="-180000">
              <a:buFontTx/>
              <a:buChar char="-"/>
            </a:pPr>
            <a:r>
              <a:rPr lang="cs-CZ" sz="2000" b="1" dirty="0">
                <a:latin typeface="Calibri"/>
              </a:rPr>
              <a:t>součástí byla krytá nebo vnější písková závodní dráha - </a:t>
            </a:r>
            <a:r>
              <a:rPr lang="cs-CZ" sz="2000" b="1" i="1" dirty="0">
                <a:latin typeface="Calibri"/>
              </a:rPr>
              <a:t>xystos</a:t>
            </a:r>
            <a:r>
              <a:rPr lang="cs-CZ" sz="2000" b="1" dirty="0">
                <a:latin typeface="Calibri"/>
              </a:rPr>
              <a:t> - určena pro druh sportů, které vyžadovali volnější prostor - běh, hod diskem</a:t>
            </a:r>
          </a:p>
          <a:p>
            <a:pPr lvl="1">
              <a:buFontTx/>
              <a:buChar char="-"/>
            </a:pPr>
            <a:endParaRPr lang="cs-CZ" sz="2000" b="1" i="1" dirty="0">
              <a:latin typeface="Calibri"/>
            </a:endParaRPr>
          </a:p>
          <a:p>
            <a:pPr marL="180000" lvl="0" indent="-180000">
              <a:buFontTx/>
              <a:buChar char="-"/>
            </a:pPr>
            <a:r>
              <a:rPr lang="cs-CZ" sz="2000" b="1" dirty="0">
                <a:latin typeface="Calibri"/>
              </a:rPr>
              <a:t>součástí mohla být i </a:t>
            </a:r>
            <a:r>
              <a:rPr lang="cs-CZ" sz="2000" b="1" i="1" dirty="0" err="1">
                <a:latin typeface="Calibri"/>
              </a:rPr>
              <a:t>palaistra</a:t>
            </a:r>
            <a:endParaRPr lang="cs-CZ" sz="2000" b="1" i="1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3953026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pír">
  <a:themeElements>
    <a:clrScheme name="Papí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í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í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18910</TotalTime>
  <Words>2368</Words>
  <Application>Microsoft Office PowerPoint</Application>
  <PresentationFormat>Předvádění na obrazovce (4:3)</PresentationFormat>
  <Paragraphs>227</Paragraphs>
  <Slides>65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65</vt:i4>
      </vt:variant>
    </vt:vector>
  </HeadingPairs>
  <TitlesOfParts>
    <vt:vector size="69" baseType="lpstr">
      <vt:lpstr>Calibri</vt:lpstr>
      <vt:lpstr>Constantia</vt:lpstr>
      <vt:lpstr>Wingdings 2</vt:lpstr>
      <vt:lpstr>Papír</vt:lpstr>
      <vt:lpstr>Antické reálie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Toram</dc:creator>
  <cp:lastModifiedBy>Toram2</cp:lastModifiedBy>
  <cp:revision>1525</cp:revision>
  <dcterms:created xsi:type="dcterms:W3CDTF">2012-02-28T16:47:50Z</dcterms:created>
  <dcterms:modified xsi:type="dcterms:W3CDTF">2016-05-02T13:40:29Z</dcterms:modified>
</cp:coreProperties>
</file>